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64" r:id="rId3"/>
    <p:sldId id="258" r:id="rId4"/>
    <p:sldId id="312" r:id="rId5"/>
    <p:sldId id="323" r:id="rId6"/>
    <p:sldId id="313" r:id="rId7"/>
    <p:sldId id="321" r:id="rId8"/>
    <p:sldId id="322" r:id="rId9"/>
    <p:sldId id="314" r:id="rId10"/>
    <p:sldId id="317" r:id="rId11"/>
    <p:sldId id="315" r:id="rId12"/>
    <p:sldId id="324" r:id="rId13"/>
    <p:sldId id="318" r:id="rId14"/>
    <p:sldId id="325" r:id="rId15"/>
    <p:sldId id="316" r:id="rId16"/>
    <p:sldId id="326" r:id="rId17"/>
    <p:sldId id="319" r:id="rId18"/>
    <p:sldId id="328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Figtree" panose="020B0604020202020204" charset="0"/>
      <p:regular r:id="rId23"/>
      <p:bold r:id="rId24"/>
      <p:italic r:id="rId25"/>
      <p:boldItalic r:id="rId26"/>
    </p:embeddedFont>
    <p:embeddedFont>
      <p:font typeface="Karla" pitchFamily="2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145C5-E1F7-4876-9765-CAF01EBBF61F}">
  <a:tblStyle styleId="{891145C5-E1F7-4876-9765-CAF01EBBF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89BB27-25F7-40B7-A3A7-0D16369F7F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facd0d02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5facd0d02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66" name="Google Shape;66;p4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4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4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4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4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720000" y="1224009"/>
            <a:ext cx="77040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3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08" name="Google Shape;208;p13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3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10" name="Google Shape;210;p13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3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3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14" name="Google Shape;214;p13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13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65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4218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1" y="16165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1" y="294218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165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94218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"/>
          </p:nvPr>
        </p:nvSpPr>
        <p:spPr>
          <a:xfrm>
            <a:off x="720000" y="21345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8"/>
          </p:nvPr>
        </p:nvSpPr>
        <p:spPr>
          <a:xfrm>
            <a:off x="3419271" y="21345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9"/>
          </p:nvPr>
        </p:nvSpPr>
        <p:spPr>
          <a:xfrm>
            <a:off x="6118549" y="213450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3"/>
          </p:nvPr>
        </p:nvSpPr>
        <p:spPr>
          <a:xfrm>
            <a:off x="720000" y="346022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4"/>
          </p:nvPr>
        </p:nvSpPr>
        <p:spPr>
          <a:xfrm>
            <a:off x="3419271" y="346022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5"/>
          </p:nvPr>
        </p:nvSpPr>
        <p:spPr>
          <a:xfrm>
            <a:off x="6118549" y="346022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69" name="Google Shape;369;p23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23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23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23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23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1"/>
          </p:nvPr>
        </p:nvSpPr>
        <p:spPr>
          <a:xfrm>
            <a:off x="977075" y="2588751"/>
            <a:ext cx="2096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2"/>
          </p:nvPr>
        </p:nvSpPr>
        <p:spPr>
          <a:xfrm>
            <a:off x="3523800" y="2588751"/>
            <a:ext cx="2096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 txBox="1">
            <a:spLocks noGrp="1"/>
          </p:cNvSpPr>
          <p:nvPr>
            <p:ph type="subTitle" idx="3"/>
          </p:nvPr>
        </p:nvSpPr>
        <p:spPr>
          <a:xfrm>
            <a:off x="6070525" y="2588750"/>
            <a:ext cx="2096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subTitle" idx="4"/>
          </p:nvPr>
        </p:nvSpPr>
        <p:spPr>
          <a:xfrm>
            <a:off x="977075" y="2220100"/>
            <a:ext cx="20964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subTitle" idx="5"/>
          </p:nvPr>
        </p:nvSpPr>
        <p:spPr>
          <a:xfrm>
            <a:off x="3523803" y="2220100"/>
            <a:ext cx="20964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6"/>
          </p:nvPr>
        </p:nvSpPr>
        <p:spPr>
          <a:xfrm>
            <a:off x="6070525" y="2220100"/>
            <a:ext cx="20964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9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bg1">
                    <a:lumMod val="10000"/>
                  </a:schemeClr>
                </a:solidFill>
              </a:rPr>
              <a:t>Digitalni poster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 err="1"/>
              <a:t>Posterheimer</a:t>
            </a:r>
            <a:endParaRPr sz="1800"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C5ED8-BB46-1741-7B7D-3CC4E8BE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83" y="2169439"/>
            <a:ext cx="507059" cy="507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85F25-34B7-D286-9969-EE3A7FAE1AC7}"/>
              </a:ext>
            </a:extLst>
          </p:cNvPr>
          <p:cNvSpPr txBox="1"/>
          <p:nvPr/>
        </p:nvSpPr>
        <p:spPr>
          <a:xfrm>
            <a:off x="2307550" y="3932696"/>
            <a:ext cx="452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>
                <a:solidFill>
                  <a:schemeClr val="bg1">
                    <a:lumMod val="25000"/>
                  </a:schemeClr>
                </a:solidFill>
              </a:rPr>
              <a:t>Programsko inženjerstvo</a:t>
            </a:r>
          </a:p>
          <a:p>
            <a:pPr algn="ctr"/>
            <a:r>
              <a:rPr lang="hr-HR" sz="1100" dirty="0">
                <a:solidFill>
                  <a:schemeClr val="bg1">
                    <a:lumMod val="25000"/>
                  </a:schemeClr>
                </a:solidFill>
              </a:rPr>
              <a:t>ak. god. 2023./2024.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0736211A-A6F0-A65E-255A-C0B82CC7AF4B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ravokutnik 23">
            <a:extLst>
              <a:ext uri="{FF2B5EF4-FFF2-40B4-BE49-F238E27FC236}">
                <a16:creationId xmlns:a16="http://schemas.microsoft.com/office/drawing/2014/main" id="{D671C1F5-50AD-3569-460D-D4D0FC0AC6D7}"/>
              </a:ext>
            </a:extLst>
          </p:cNvPr>
          <p:cNvSpPr/>
          <p:nvPr/>
        </p:nvSpPr>
        <p:spPr>
          <a:xfrm>
            <a:off x="2375127" y="1152199"/>
            <a:ext cx="2601255" cy="369508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ravokutnik 22">
            <a:extLst>
              <a:ext uri="{FF2B5EF4-FFF2-40B4-BE49-F238E27FC236}">
                <a16:creationId xmlns:a16="http://schemas.microsoft.com/office/drawing/2014/main" id="{93BBFA41-D76D-7048-9AE9-01A300B417CA}"/>
              </a:ext>
            </a:extLst>
          </p:cNvPr>
          <p:cNvSpPr/>
          <p:nvPr/>
        </p:nvSpPr>
        <p:spPr>
          <a:xfrm>
            <a:off x="592467" y="1152199"/>
            <a:ext cx="1787461" cy="3695083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FB54-8421-5281-0702-9DC69E41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549480" cy="572700"/>
          </a:xfrm>
        </p:spPr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4A1D7-AA3D-D7CC-164B-A97DF3F2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32" y="4068282"/>
            <a:ext cx="1597208" cy="6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AADBE0-8D13-F422-5534-5CA6BD4C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30" y="3844377"/>
            <a:ext cx="928804" cy="92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010E1D3-4E40-7487-DBEB-1F6E4826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51" y="2605946"/>
            <a:ext cx="854268" cy="10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Free social media icons">
            <a:extLst>
              <a:ext uri="{FF2B5EF4-FFF2-40B4-BE49-F238E27FC236}">
                <a16:creationId xmlns:a16="http://schemas.microsoft.com/office/drawing/2014/main" id="{AF6328E7-47CA-EC4D-017C-8BA08E9C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83" y="2928309"/>
            <a:ext cx="906966" cy="90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 (programming language) - Wikipedia">
            <a:extLst>
              <a:ext uri="{FF2B5EF4-FFF2-40B4-BE49-F238E27FC236}">
                <a16:creationId xmlns:a16="http://schemas.microsoft.com/office/drawing/2014/main" id="{B5B2FA7A-0F3E-656E-3849-49F53B1C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12" y="2450475"/>
            <a:ext cx="813866" cy="14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 Boot: The Most Notable Features You Should Know - DZone">
            <a:extLst>
              <a:ext uri="{FF2B5EF4-FFF2-40B4-BE49-F238E27FC236}">
                <a16:creationId xmlns:a16="http://schemas.microsoft.com/office/drawing/2014/main" id="{5C602925-D3F6-4A23-D981-95CBB927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06" y="3756200"/>
            <a:ext cx="976323" cy="8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JetBrains IntelliJ IDEA Logo PNG vector in SVG, PDF, AI, CDR format">
            <a:extLst>
              <a:ext uri="{FF2B5EF4-FFF2-40B4-BE49-F238E27FC236}">
                <a16:creationId xmlns:a16="http://schemas.microsoft.com/office/drawing/2014/main" id="{0F40E3AD-CA65-43B2-ABBD-AC13FB0E3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9" t="18108" r="26250" b="18767"/>
          <a:stretch/>
        </p:blipFill>
        <p:spPr bwMode="auto">
          <a:xfrm>
            <a:off x="1941917" y="3112133"/>
            <a:ext cx="851136" cy="84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p, Astah, Uml Tool, Argouml, Unified Modeling Language, Computer  Software, Class Diagram, Enterprise Architect transparent background PNG  clipart | HiClipart">
            <a:extLst>
              <a:ext uri="{FF2B5EF4-FFF2-40B4-BE49-F238E27FC236}">
                <a16:creationId xmlns:a16="http://schemas.microsoft.com/office/drawing/2014/main" id="{AC521E42-7617-A435-10A1-CB737F585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3" t="11240" r="11628" b="11240"/>
          <a:stretch/>
        </p:blipFill>
        <p:spPr bwMode="auto">
          <a:xfrm>
            <a:off x="5262558" y="2854864"/>
            <a:ext cx="928804" cy="92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74D4D64-7328-0659-3A85-8F4096AA4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99"/>
          <a:stretch/>
        </p:blipFill>
        <p:spPr bwMode="auto">
          <a:xfrm>
            <a:off x="2040703" y="1597109"/>
            <a:ext cx="976323" cy="9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4FF80D2-1F91-BB16-8FD6-B7C84FFD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0" y="3502818"/>
            <a:ext cx="1004191" cy="8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7975114A-6DA4-938B-8715-B2E6D1A5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56" y="2009785"/>
            <a:ext cx="849630" cy="84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180744D1-A2A6-CA6D-9C6F-61400561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10" y="1343067"/>
            <a:ext cx="873252" cy="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ERDPlus - Crunchbase Company Profile &amp; Funding">
            <a:extLst>
              <a:ext uri="{FF2B5EF4-FFF2-40B4-BE49-F238E27FC236}">
                <a16:creationId xmlns:a16="http://schemas.microsoft.com/office/drawing/2014/main" id="{8A7AC996-3039-08B4-A0F7-9AA8C1FE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40" y="1838065"/>
            <a:ext cx="851136" cy="8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nder | LinkedIn">
            <a:extLst>
              <a:ext uri="{FF2B5EF4-FFF2-40B4-BE49-F238E27FC236}">
                <a16:creationId xmlns:a16="http://schemas.microsoft.com/office/drawing/2014/main" id="{3E8E4483-6C35-CB4B-6455-219100E9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68" y="2356845"/>
            <a:ext cx="851136" cy="8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1D10F2C1-094F-444F-0CC7-AE4DD9AC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67" y="1294052"/>
            <a:ext cx="893427" cy="8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iscord's Branding Guidelines">
            <a:extLst>
              <a:ext uri="{FF2B5EF4-FFF2-40B4-BE49-F238E27FC236}">
                <a16:creationId xmlns:a16="http://schemas.microsoft.com/office/drawing/2014/main" id="{B34C39FF-C3A4-E26E-3728-5EF93087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57" y="1894220"/>
            <a:ext cx="892321" cy="67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64;p36">
            <a:extLst>
              <a:ext uri="{FF2B5EF4-FFF2-40B4-BE49-F238E27FC236}">
                <a16:creationId xmlns:a16="http://schemas.microsoft.com/office/drawing/2014/main" id="{1243A086-6CDC-EB8E-56F9-D685262EDCC0}"/>
              </a:ext>
            </a:extLst>
          </p:cNvPr>
          <p:cNvSpPr txBox="1">
            <a:spLocks/>
          </p:cNvSpPr>
          <p:nvPr/>
        </p:nvSpPr>
        <p:spPr>
          <a:xfrm>
            <a:off x="7816832" y="5026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dirty="0">
                <a:solidFill>
                  <a:schemeClr val="accent3"/>
                </a:solidFill>
                <a:latin typeface="Figtree" panose="020B0604020202020204" charset="0"/>
              </a:rPr>
              <a:t>0</a:t>
            </a:r>
            <a:r>
              <a:rPr lang="hr-HR" sz="3000" b="1" dirty="0">
                <a:solidFill>
                  <a:schemeClr val="accent3"/>
                </a:solidFill>
                <a:latin typeface="Figtree" panose="020B0604020202020204" charset="0"/>
              </a:rPr>
              <a:t>3</a:t>
            </a:r>
            <a:endParaRPr lang="en" sz="3000" b="1" dirty="0">
              <a:solidFill>
                <a:schemeClr val="accent3"/>
              </a:solidFill>
              <a:latin typeface="Figtree" panose="020B0604020202020204" charset="0"/>
            </a:endParaRPr>
          </a:p>
        </p:txBody>
      </p:sp>
      <p:grpSp>
        <p:nvGrpSpPr>
          <p:cNvPr id="11" name="Google Shape;5815;p83">
            <a:extLst>
              <a:ext uri="{FF2B5EF4-FFF2-40B4-BE49-F238E27FC236}">
                <a16:creationId xmlns:a16="http://schemas.microsoft.com/office/drawing/2014/main" id="{5157A520-63F3-97EC-B4CB-82ED3859D5C5}"/>
              </a:ext>
            </a:extLst>
          </p:cNvPr>
          <p:cNvGrpSpPr/>
          <p:nvPr/>
        </p:nvGrpSpPr>
        <p:grpSpPr>
          <a:xfrm>
            <a:off x="471084" y="1098273"/>
            <a:ext cx="369068" cy="289004"/>
            <a:chOff x="-41526450" y="3653375"/>
            <a:chExt cx="315875" cy="247350"/>
          </a:xfrm>
        </p:grpSpPr>
        <p:sp>
          <p:nvSpPr>
            <p:cNvPr id="12" name="Google Shape;5816;p83">
              <a:extLst>
                <a:ext uri="{FF2B5EF4-FFF2-40B4-BE49-F238E27FC236}">
                  <a16:creationId xmlns:a16="http://schemas.microsoft.com/office/drawing/2014/main" id="{B7C931CD-ECD5-D25C-A60B-C4332880929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17;p83">
              <a:extLst>
                <a:ext uri="{FF2B5EF4-FFF2-40B4-BE49-F238E27FC236}">
                  <a16:creationId xmlns:a16="http://schemas.microsoft.com/office/drawing/2014/main" id="{4048C04A-ACB7-E5D2-69D7-4C451811A045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419;p86">
            <a:extLst>
              <a:ext uri="{FF2B5EF4-FFF2-40B4-BE49-F238E27FC236}">
                <a16:creationId xmlns:a16="http://schemas.microsoft.com/office/drawing/2014/main" id="{D8312379-C6B2-C24A-4535-FD782B9A84F0}"/>
              </a:ext>
            </a:extLst>
          </p:cNvPr>
          <p:cNvGrpSpPr/>
          <p:nvPr/>
        </p:nvGrpSpPr>
        <p:grpSpPr>
          <a:xfrm>
            <a:off x="2265031" y="1084254"/>
            <a:ext cx="363292" cy="314240"/>
            <a:chOff x="-45674075" y="3586425"/>
            <a:chExt cx="306887" cy="265450"/>
          </a:xfrm>
        </p:grpSpPr>
        <p:sp>
          <p:nvSpPr>
            <p:cNvPr id="15" name="Google Shape;7420;p86">
              <a:extLst>
                <a:ext uri="{FF2B5EF4-FFF2-40B4-BE49-F238E27FC236}">
                  <a16:creationId xmlns:a16="http://schemas.microsoft.com/office/drawing/2014/main" id="{4EEAC2BF-9CCD-97DD-2EC2-B4CB489F09CB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21;p86">
              <a:extLst>
                <a:ext uri="{FF2B5EF4-FFF2-40B4-BE49-F238E27FC236}">
                  <a16:creationId xmlns:a16="http://schemas.microsoft.com/office/drawing/2014/main" id="{1593548D-B0D0-7587-CE79-F5205FFCF900}"/>
                </a:ext>
              </a:extLst>
            </p:cNvPr>
            <p:cNvSpPr/>
            <p:nvPr/>
          </p:nvSpPr>
          <p:spPr>
            <a:xfrm>
              <a:off x="-45667288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8086;p88">
            <a:extLst>
              <a:ext uri="{FF2B5EF4-FFF2-40B4-BE49-F238E27FC236}">
                <a16:creationId xmlns:a16="http://schemas.microsoft.com/office/drawing/2014/main" id="{19442E54-6039-033A-E650-0EE4089EC8A6}"/>
              </a:ext>
            </a:extLst>
          </p:cNvPr>
          <p:cNvGrpSpPr/>
          <p:nvPr/>
        </p:nvGrpSpPr>
        <p:grpSpPr>
          <a:xfrm>
            <a:off x="4883917" y="1083665"/>
            <a:ext cx="442374" cy="420775"/>
            <a:chOff x="-6690625" y="3631325"/>
            <a:chExt cx="307225" cy="292225"/>
          </a:xfrm>
        </p:grpSpPr>
        <p:sp>
          <p:nvSpPr>
            <p:cNvPr id="18" name="Google Shape;8087;p88">
              <a:extLst>
                <a:ext uri="{FF2B5EF4-FFF2-40B4-BE49-F238E27FC236}">
                  <a16:creationId xmlns:a16="http://schemas.microsoft.com/office/drawing/2014/main" id="{B86895F7-33A0-5197-142B-D9C09D320E77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88;p88">
              <a:extLst>
                <a:ext uri="{FF2B5EF4-FFF2-40B4-BE49-F238E27FC236}">
                  <a16:creationId xmlns:a16="http://schemas.microsoft.com/office/drawing/2014/main" id="{6639F440-9893-0C65-897E-885B8A624BAC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89;p88">
              <a:extLst>
                <a:ext uri="{FF2B5EF4-FFF2-40B4-BE49-F238E27FC236}">
                  <a16:creationId xmlns:a16="http://schemas.microsoft.com/office/drawing/2014/main" id="{E97E5CFB-DA67-8734-C2E5-A4652F83FE03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90;p88">
              <a:extLst>
                <a:ext uri="{FF2B5EF4-FFF2-40B4-BE49-F238E27FC236}">
                  <a16:creationId xmlns:a16="http://schemas.microsoft.com/office/drawing/2014/main" id="{9620FB1C-0997-541E-AA2F-588E591238FD}"/>
                </a:ext>
              </a:extLst>
            </p:cNvPr>
            <p:cNvSpPr/>
            <p:nvPr/>
          </p:nvSpPr>
          <p:spPr>
            <a:xfrm>
              <a:off x="-6578760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91;p88">
              <a:extLst>
                <a:ext uri="{FF2B5EF4-FFF2-40B4-BE49-F238E27FC236}">
                  <a16:creationId xmlns:a16="http://schemas.microsoft.com/office/drawing/2014/main" id="{9C208941-C953-5D7D-D834-BEE81D1B9CC1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635;p42">
            <a:extLst>
              <a:ext uri="{FF2B5EF4-FFF2-40B4-BE49-F238E27FC236}">
                <a16:creationId xmlns:a16="http://schemas.microsoft.com/office/drawing/2014/main" id="{96AA9CA2-06AD-7B99-A5C7-B81A9388275C}"/>
              </a:ext>
            </a:extLst>
          </p:cNvPr>
          <p:cNvSpPr txBox="1">
            <a:spLocks/>
          </p:cNvSpPr>
          <p:nvPr/>
        </p:nvSpPr>
        <p:spPr>
          <a:xfrm>
            <a:off x="785152" y="1025877"/>
            <a:ext cx="1750592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r-HR" sz="1600" dirty="0" err="1">
                <a:solidFill>
                  <a:schemeClr val="accent6"/>
                </a:solidFill>
                <a:latin typeface="Karla" pitchFamily="2" charset="0"/>
              </a:rPr>
              <a:t>frontend</a:t>
            </a:r>
            <a:endParaRPr lang="hr-HR" sz="1600" dirty="0">
              <a:solidFill>
                <a:schemeClr val="accent6"/>
              </a:solidFill>
              <a:latin typeface="Karla" pitchFamily="2" charset="0"/>
            </a:endParaRPr>
          </a:p>
        </p:txBody>
      </p:sp>
      <p:sp>
        <p:nvSpPr>
          <p:cNvPr id="26" name="Google Shape;635;p42">
            <a:extLst>
              <a:ext uri="{FF2B5EF4-FFF2-40B4-BE49-F238E27FC236}">
                <a16:creationId xmlns:a16="http://schemas.microsoft.com/office/drawing/2014/main" id="{8251A0BE-7109-F476-BF13-A0CA6A2E11DD}"/>
              </a:ext>
            </a:extLst>
          </p:cNvPr>
          <p:cNvSpPr txBox="1">
            <a:spLocks/>
          </p:cNvSpPr>
          <p:nvPr/>
        </p:nvSpPr>
        <p:spPr>
          <a:xfrm>
            <a:off x="2584457" y="1019781"/>
            <a:ext cx="1750592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r-HR" sz="1600" dirty="0" err="1">
                <a:solidFill>
                  <a:schemeClr val="tx1"/>
                </a:solidFill>
                <a:latin typeface="Karla" pitchFamily="2" charset="0"/>
              </a:rPr>
              <a:t>backend</a:t>
            </a:r>
            <a:endParaRPr lang="hr-HR" sz="1600" dirty="0">
              <a:solidFill>
                <a:schemeClr val="tx1"/>
              </a:solidFill>
              <a:latin typeface="Karla" pitchFamily="2" charset="0"/>
            </a:endParaRPr>
          </a:p>
        </p:txBody>
      </p:sp>
      <p:sp>
        <p:nvSpPr>
          <p:cNvPr id="27" name="Google Shape;635;p42">
            <a:extLst>
              <a:ext uri="{FF2B5EF4-FFF2-40B4-BE49-F238E27FC236}">
                <a16:creationId xmlns:a16="http://schemas.microsoft.com/office/drawing/2014/main" id="{5D6194A8-0544-04D0-0185-7E4AB9BD07A6}"/>
              </a:ext>
            </a:extLst>
          </p:cNvPr>
          <p:cNvSpPr txBox="1">
            <a:spLocks/>
          </p:cNvSpPr>
          <p:nvPr/>
        </p:nvSpPr>
        <p:spPr>
          <a:xfrm>
            <a:off x="5249618" y="1106215"/>
            <a:ext cx="1636348" cy="594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r-HR" sz="1600" dirty="0">
                <a:solidFill>
                  <a:schemeClr val="tx1"/>
                </a:solidFill>
                <a:latin typeface="Karla" pitchFamily="2" charset="0"/>
              </a:rPr>
              <a:t>dokumentacija i komunikacija</a:t>
            </a:r>
          </a:p>
        </p:txBody>
      </p:sp>
    </p:spTree>
    <p:extLst>
      <p:ext uri="{BB962C8B-B14F-4D97-AF65-F5344CB8AC3E}">
        <p14:creationId xmlns:p14="http://schemas.microsoft.com/office/powerpoint/2010/main" val="42884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>
            <a:extLst>
              <a:ext uri="{FF2B5EF4-FFF2-40B4-BE49-F238E27FC236}">
                <a16:creationId xmlns:a16="http://schemas.microsoft.com/office/drawing/2014/main" id="{EA606D9A-7E02-7CC1-4D85-9E5C31ACF032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4840-E4AE-0913-38B7-B39FC62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17A3-7A5D-3E12-B4CD-69E3B518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75390"/>
            <a:ext cx="2465160" cy="19306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r-HR" sz="1800" dirty="0"/>
              <a:t>Web poslužitelj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Web aplikacija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Baza podataka</a:t>
            </a:r>
          </a:p>
        </p:txBody>
      </p:sp>
      <p:sp>
        <p:nvSpPr>
          <p:cNvPr id="5" name="Google Shape;564;p36">
            <a:extLst>
              <a:ext uri="{FF2B5EF4-FFF2-40B4-BE49-F238E27FC236}">
                <a16:creationId xmlns:a16="http://schemas.microsoft.com/office/drawing/2014/main" id="{220CEF35-9965-9D28-E84C-B547EB436BAB}"/>
              </a:ext>
            </a:extLst>
          </p:cNvPr>
          <p:cNvSpPr txBox="1">
            <a:spLocks/>
          </p:cNvSpPr>
          <p:nvPr/>
        </p:nvSpPr>
        <p:spPr>
          <a:xfrm>
            <a:off x="7816832" y="5026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dirty="0">
                <a:solidFill>
                  <a:schemeClr val="accent3"/>
                </a:solidFill>
                <a:latin typeface="Figtree" panose="020B0604020202020204" charset="0"/>
              </a:rPr>
              <a:t>0</a:t>
            </a:r>
            <a:r>
              <a:rPr lang="hr-HR" sz="3000" b="1" dirty="0">
                <a:solidFill>
                  <a:schemeClr val="accent3"/>
                </a:solidFill>
                <a:latin typeface="Figtree" panose="020B0604020202020204" charset="0"/>
              </a:rPr>
              <a:t>4</a:t>
            </a:r>
            <a:endParaRPr lang="en" sz="3000" b="1" dirty="0">
              <a:solidFill>
                <a:schemeClr val="accent3"/>
              </a:solidFill>
              <a:latin typeface="Figtree" panose="020B060402020202020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A0C10F2-D163-6E77-EC8C-BCC55A62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04" y="2976939"/>
            <a:ext cx="5804389" cy="13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2C109981-4E52-303C-DA23-543BCEE24906}"/>
              </a:ext>
            </a:extLst>
          </p:cNvPr>
          <p:cNvSpPr txBox="1"/>
          <p:nvPr/>
        </p:nvSpPr>
        <p:spPr>
          <a:xfrm>
            <a:off x="6171817" y="4367009"/>
            <a:ext cx="2604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gtree" panose="020B0604020202020204" charset="0"/>
              </a:rPr>
              <a:t>+ MVC obrazac</a:t>
            </a:r>
            <a:endParaRPr lang="en-GB" sz="2400" dirty="0"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0F1444E5-71E8-D0E1-36E2-178C2A9F49BE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2DCC730-BEA3-CDCC-4C8D-35159E9D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podataka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189D04-35BD-30A1-7061-E4806161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89" y="1288234"/>
            <a:ext cx="5036820" cy="342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4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375-7588-0DF5-94E5-B97DB626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8779C13D-8DA9-2D27-F249-D349639E2F37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356A17-1D14-D580-1659-EAC86925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55" y="1347935"/>
            <a:ext cx="4779689" cy="33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3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CF03B2-334E-CEC3-8F66-69E4231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  <a:endParaRPr lang="en-GB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B17ABE09-BF73-521F-2263-7834E285FAC3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22B638-4C69-DD6A-DF3B-349462E1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49" y="1292217"/>
            <a:ext cx="4894899" cy="34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4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>
            <a:extLst>
              <a:ext uri="{FF2B5EF4-FFF2-40B4-BE49-F238E27FC236}">
                <a16:creationId xmlns:a16="http://schemas.microsoft.com/office/drawing/2014/main" id="{44500B51-E38A-8C4A-248C-A9CD5A95FCBE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3A183-EAF7-2BB6-D252-CB826FF2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Ispitivanje sustava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AECF-07A0-E96E-761C-F0E8F173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4009"/>
            <a:ext cx="7704000" cy="711472"/>
          </a:xfrm>
        </p:spPr>
        <p:txBody>
          <a:bodyPr/>
          <a:lstStyle/>
          <a:p>
            <a:r>
              <a:rPr lang="hr-HR" sz="1600" dirty="0" err="1"/>
              <a:t>Selenium</a:t>
            </a:r>
            <a:r>
              <a:rPr lang="hr-HR" sz="1600" dirty="0"/>
              <a:t> </a:t>
            </a:r>
            <a:r>
              <a:rPr lang="hr-HR" sz="1600" dirty="0" err="1"/>
              <a:t>WebDriver</a:t>
            </a:r>
            <a:r>
              <a:rPr lang="hr-HR" sz="1600" dirty="0"/>
              <a:t> unutar </a:t>
            </a:r>
            <a:r>
              <a:rPr lang="hr-HR" sz="1600" dirty="0" err="1"/>
              <a:t>JUnit</a:t>
            </a:r>
            <a:r>
              <a:rPr lang="hr-HR" sz="1600" dirty="0"/>
              <a:t> 4 testova</a:t>
            </a:r>
          </a:p>
          <a:p>
            <a:r>
              <a:rPr lang="hr-HR" sz="1600" dirty="0" err="1"/>
              <a:t>Selenium</a:t>
            </a:r>
            <a:r>
              <a:rPr lang="hr-HR" sz="1600" dirty="0"/>
              <a:t>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D9294-B7C5-3FED-9B94-17A324E0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09" y="1935481"/>
            <a:ext cx="5893981" cy="26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57AF9204-9039-47E5-23CC-090990B76FA9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F23A25-99AD-0825-7168-75292D2B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4" name="Google Shape;564;p36">
            <a:extLst>
              <a:ext uri="{FF2B5EF4-FFF2-40B4-BE49-F238E27FC236}">
                <a16:creationId xmlns:a16="http://schemas.microsoft.com/office/drawing/2014/main" id="{D9DD068D-BDD7-8043-6CA8-892B70A68F4D}"/>
              </a:ext>
            </a:extLst>
          </p:cNvPr>
          <p:cNvSpPr txBox="1">
            <a:spLocks/>
          </p:cNvSpPr>
          <p:nvPr/>
        </p:nvSpPr>
        <p:spPr>
          <a:xfrm>
            <a:off x="7816832" y="5026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dirty="0">
                <a:solidFill>
                  <a:schemeClr val="accent3"/>
                </a:solidFill>
                <a:latin typeface="Figtree" panose="020B0604020202020204" charset="0"/>
              </a:rPr>
              <a:t>0</a:t>
            </a:r>
            <a:r>
              <a:rPr lang="hr-HR" sz="3000" b="1" dirty="0">
                <a:solidFill>
                  <a:schemeClr val="accent3"/>
                </a:solidFill>
                <a:latin typeface="Figtree" panose="020B0604020202020204" charset="0"/>
              </a:rPr>
              <a:t>5</a:t>
            </a:r>
            <a:endParaRPr lang="en" sz="3000" b="1" dirty="0">
              <a:solidFill>
                <a:schemeClr val="accent3"/>
              </a:solidFill>
              <a:latin typeface="Figtree" panose="020B0604020202020204" charset="0"/>
            </a:endParaRPr>
          </a:p>
        </p:txBody>
      </p:sp>
      <p:pic>
        <p:nvPicPr>
          <p:cNvPr id="6" name="Slika 5" descr="Slika na kojoj se prikazuje tekst, crta, radnja, Font&#10;&#10;Opis je automatski generiran">
            <a:extLst>
              <a:ext uri="{FF2B5EF4-FFF2-40B4-BE49-F238E27FC236}">
                <a16:creationId xmlns:a16="http://schemas.microsoft.com/office/drawing/2014/main" id="{41CBE748-E642-6526-425F-BBE10D98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6" y="1312469"/>
            <a:ext cx="7668186" cy="131478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A2605C9-08A5-E342-FDFF-54011312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06" y="2704060"/>
            <a:ext cx="3240588" cy="684599"/>
          </a:xfrm>
        </p:spPr>
        <p:txBody>
          <a:bodyPr/>
          <a:lstStyle/>
          <a:p>
            <a:r>
              <a:rPr lang="hr-HR" sz="1600" dirty="0"/>
              <a:t>sličnost s agilnim razvojem</a:t>
            </a:r>
          </a:p>
          <a:p>
            <a:r>
              <a:rPr lang="hr-HR" sz="1600" dirty="0"/>
              <a:t>oko 300 sati rada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8DD971-5794-15D2-E006-4AE7CC86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37" y="2765730"/>
            <a:ext cx="3138055" cy="19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2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AD114F3C-8A44-36E7-6EE9-620F154FA9E3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294-0014-F595-383E-2D9C7A7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E9A4-805E-C71C-BEBE-56109BAA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22280"/>
            <a:ext cx="7704000" cy="3433555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hr-HR" sz="1800" dirty="0"/>
              <a:t>raspodjela posla</a:t>
            </a:r>
          </a:p>
          <a:p>
            <a:pPr>
              <a:lnSpc>
                <a:spcPct val="300000"/>
              </a:lnSpc>
            </a:pPr>
            <a:r>
              <a:rPr lang="hr-HR" sz="1800" dirty="0"/>
              <a:t>interakcija s timom i upravljanje vremenom</a:t>
            </a:r>
          </a:p>
          <a:p>
            <a:pPr>
              <a:lnSpc>
                <a:spcPct val="300000"/>
              </a:lnSpc>
            </a:pPr>
            <a:r>
              <a:rPr lang="hr-HR" sz="1800" dirty="0"/>
              <a:t>razumijevanje opsega aplikacije</a:t>
            </a:r>
          </a:p>
          <a:p>
            <a:pPr>
              <a:lnSpc>
                <a:spcPct val="300000"/>
              </a:lnSpc>
            </a:pPr>
            <a:r>
              <a:rPr lang="hr-HR" sz="1800" dirty="0"/>
              <a:t>jasna definicija funkcionalnosti elemenata aplikacije</a:t>
            </a:r>
          </a:p>
        </p:txBody>
      </p:sp>
      <p:sp>
        <p:nvSpPr>
          <p:cNvPr id="6" name="Google Shape;564;p36">
            <a:extLst>
              <a:ext uri="{FF2B5EF4-FFF2-40B4-BE49-F238E27FC236}">
                <a16:creationId xmlns:a16="http://schemas.microsoft.com/office/drawing/2014/main" id="{B89E796B-487A-1A5C-A2F8-5E2F77EE1C42}"/>
              </a:ext>
            </a:extLst>
          </p:cNvPr>
          <p:cNvSpPr txBox="1">
            <a:spLocks/>
          </p:cNvSpPr>
          <p:nvPr/>
        </p:nvSpPr>
        <p:spPr>
          <a:xfrm>
            <a:off x="7816832" y="5026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dirty="0">
                <a:solidFill>
                  <a:schemeClr val="accent3"/>
                </a:solidFill>
                <a:latin typeface="Figtree" panose="020B0604020202020204" charset="0"/>
              </a:rPr>
              <a:t>0</a:t>
            </a:r>
            <a:r>
              <a:rPr lang="hr-HR" sz="3000" b="1" dirty="0">
                <a:solidFill>
                  <a:schemeClr val="accent3"/>
                </a:solidFill>
                <a:latin typeface="Figtree" panose="020B0604020202020204" charset="0"/>
              </a:rPr>
              <a:t>6</a:t>
            </a:r>
            <a:endParaRPr lang="en" sz="3000" b="1" dirty="0">
              <a:solidFill>
                <a:schemeClr val="accent3"/>
              </a:solidFill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7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BCDBFC5C-55B3-5C63-ACF1-DFC9F9FE96C6}"/>
              </a:ext>
            </a:extLst>
          </p:cNvPr>
          <p:cNvSpPr/>
          <p:nvPr/>
        </p:nvSpPr>
        <p:spPr>
          <a:xfrm>
            <a:off x="592467" y="2103120"/>
            <a:ext cx="7959065" cy="2573155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AF9D530-3F7E-FB9A-92DD-D43BCCB2AE02}"/>
              </a:ext>
            </a:extLst>
          </p:cNvPr>
          <p:cNvSpPr txBox="1">
            <a:spLocks/>
          </p:cNvSpPr>
          <p:nvPr/>
        </p:nvSpPr>
        <p:spPr>
          <a:xfrm>
            <a:off x="552360" y="14762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hr-HR" dirty="0"/>
              <a:t>Članovi tima:</a:t>
            </a:r>
            <a:endParaRPr lang="en-GB" dirty="0"/>
          </a:p>
        </p:txBody>
      </p:sp>
      <p:sp>
        <p:nvSpPr>
          <p:cNvPr id="4" name="Rezervirano mjesto teksta 2">
            <a:extLst>
              <a:ext uri="{FF2B5EF4-FFF2-40B4-BE49-F238E27FC236}">
                <a16:creationId xmlns:a16="http://schemas.microsoft.com/office/drawing/2014/main" id="{77FAD577-6E06-3E40-290E-FB90BA0C64FE}"/>
              </a:ext>
            </a:extLst>
          </p:cNvPr>
          <p:cNvSpPr txBox="1">
            <a:spLocks/>
          </p:cNvSpPr>
          <p:nvPr/>
        </p:nvSpPr>
        <p:spPr>
          <a:xfrm>
            <a:off x="887639" y="2048949"/>
            <a:ext cx="4705325" cy="26273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hr-HR" dirty="0"/>
              <a:t>Dominik </a:t>
            </a:r>
            <a:r>
              <a:rPr lang="hr-HR" dirty="0" err="1"/>
              <a:t>Papeš</a:t>
            </a:r>
            <a:r>
              <a:rPr lang="hr-HR" dirty="0"/>
              <a:t>, dominik.papes@fer.hr</a:t>
            </a:r>
          </a:p>
          <a:p>
            <a:pPr>
              <a:lnSpc>
                <a:spcPct val="200000"/>
              </a:lnSpc>
            </a:pPr>
            <a:r>
              <a:rPr lang="hr-HR" dirty="0"/>
              <a:t>Mario </a:t>
            </a:r>
            <a:r>
              <a:rPr lang="hr-HR" dirty="0" err="1"/>
              <a:t>Perhat</a:t>
            </a:r>
            <a:r>
              <a:rPr lang="hr-HR" dirty="0"/>
              <a:t>, mario.perhat@fer.hr</a:t>
            </a:r>
          </a:p>
          <a:p>
            <a:pPr>
              <a:lnSpc>
                <a:spcPct val="200000"/>
              </a:lnSpc>
            </a:pPr>
            <a:r>
              <a:rPr lang="hr-HR" dirty="0"/>
              <a:t>Dario Tomšić, dario.tomsic@fer.hr</a:t>
            </a:r>
          </a:p>
          <a:p>
            <a:pPr>
              <a:lnSpc>
                <a:spcPct val="200000"/>
              </a:lnSpc>
            </a:pPr>
            <a:r>
              <a:rPr lang="hr-HR" dirty="0"/>
              <a:t>Ante Batić, ante.batic@fer.hr</a:t>
            </a:r>
          </a:p>
          <a:p>
            <a:pPr>
              <a:lnSpc>
                <a:spcPct val="200000"/>
              </a:lnSpc>
            </a:pPr>
            <a:r>
              <a:rPr lang="hr-HR" dirty="0"/>
              <a:t>Valerija </a:t>
            </a:r>
            <a:r>
              <a:rPr lang="hr-HR" dirty="0" err="1"/>
              <a:t>Javornik</a:t>
            </a:r>
            <a:r>
              <a:rPr lang="hr-HR" dirty="0"/>
              <a:t>, valeria.javornik@fer.hr</a:t>
            </a:r>
          </a:p>
          <a:p>
            <a:pPr>
              <a:lnSpc>
                <a:spcPct val="200000"/>
              </a:lnSpc>
            </a:pPr>
            <a:r>
              <a:rPr lang="hr-HR" dirty="0"/>
              <a:t>Fran </a:t>
            </a:r>
            <a:r>
              <a:rPr lang="hr-HR" dirty="0" err="1"/>
              <a:t>Androić</a:t>
            </a:r>
            <a:r>
              <a:rPr lang="hr-HR" dirty="0"/>
              <a:t>, fran.androic@fer.hr</a:t>
            </a:r>
            <a:endParaRPr lang="en-GB" dirty="0"/>
          </a:p>
        </p:txBody>
      </p:sp>
      <p:pic>
        <p:nvPicPr>
          <p:cNvPr id="6146" name="Picture 2" descr="APPLY - Laboratorij visokog napona">
            <a:extLst>
              <a:ext uri="{FF2B5EF4-FFF2-40B4-BE49-F238E27FC236}">
                <a16:creationId xmlns:a16="http://schemas.microsoft.com/office/drawing/2014/main" id="{135925DF-248C-A7F4-14BF-15B73E9C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65" y="3871592"/>
            <a:ext cx="3200400" cy="10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avokutnik 13">
            <a:extLst>
              <a:ext uri="{FF2B5EF4-FFF2-40B4-BE49-F238E27FC236}">
                <a16:creationId xmlns:a16="http://schemas.microsoft.com/office/drawing/2014/main" id="{D186F085-CA5F-1C77-5ACA-CA3EAF581093}"/>
              </a:ext>
            </a:extLst>
          </p:cNvPr>
          <p:cNvSpPr/>
          <p:nvPr/>
        </p:nvSpPr>
        <p:spPr>
          <a:xfrm>
            <a:off x="592467" y="1553737"/>
            <a:ext cx="7959065" cy="1880840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1" name="Google Shape;63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Članovi tima</a:t>
            </a:r>
            <a:endParaRPr dirty="0"/>
          </a:p>
        </p:txBody>
      </p:sp>
      <p:sp>
        <p:nvSpPr>
          <p:cNvPr id="632" name="Google Shape;632;p42"/>
          <p:cNvSpPr txBox="1">
            <a:spLocks noGrp="1"/>
          </p:cNvSpPr>
          <p:nvPr>
            <p:ph type="subTitle" idx="1"/>
          </p:nvPr>
        </p:nvSpPr>
        <p:spPr>
          <a:xfrm>
            <a:off x="977075" y="2588751"/>
            <a:ext cx="2096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/>
              <a:t>- Dominik </a:t>
            </a:r>
            <a:r>
              <a:rPr lang="hr-HR" sz="1800" dirty="0" err="1"/>
              <a:t>Papeš</a:t>
            </a:r>
            <a:endParaRPr lang="hr-H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/>
              <a:t>- Ante Batić</a:t>
            </a:r>
            <a:endParaRPr sz="1800" dirty="0"/>
          </a:p>
        </p:txBody>
      </p:sp>
      <p:sp>
        <p:nvSpPr>
          <p:cNvPr id="633" name="Google Shape;633;p42"/>
          <p:cNvSpPr txBox="1">
            <a:spLocks noGrp="1"/>
          </p:cNvSpPr>
          <p:nvPr>
            <p:ph type="subTitle" idx="2"/>
          </p:nvPr>
        </p:nvSpPr>
        <p:spPr>
          <a:xfrm>
            <a:off x="3523800" y="2588751"/>
            <a:ext cx="2096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/>
              <a:t>- Mario </a:t>
            </a:r>
            <a:r>
              <a:rPr lang="hr-HR" sz="1800" dirty="0" err="1"/>
              <a:t>Perhat</a:t>
            </a:r>
            <a:endParaRPr lang="hr-H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/>
              <a:t>- Dario Tomšić</a:t>
            </a:r>
            <a:endParaRPr sz="1800" dirty="0"/>
          </a:p>
        </p:txBody>
      </p:sp>
      <p:sp>
        <p:nvSpPr>
          <p:cNvPr id="634" name="Google Shape;634;p42"/>
          <p:cNvSpPr txBox="1">
            <a:spLocks noGrp="1"/>
          </p:cNvSpPr>
          <p:nvPr>
            <p:ph type="subTitle" idx="3"/>
          </p:nvPr>
        </p:nvSpPr>
        <p:spPr>
          <a:xfrm>
            <a:off x="6070525" y="2588750"/>
            <a:ext cx="20964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/>
              <a:t>- Fran </a:t>
            </a:r>
            <a:r>
              <a:rPr lang="hr-HR" sz="1800" dirty="0" err="1"/>
              <a:t>Androić</a:t>
            </a:r>
            <a:endParaRPr lang="hr-H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/>
              <a:t>- </a:t>
            </a:r>
            <a:r>
              <a:rPr lang="hr-HR" sz="1800" dirty="0" err="1"/>
              <a:t>Valeria</a:t>
            </a:r>
            <a:r>
              <a:rPr lang="hr-HR" sz="1800" dirty="0"/>
              <a:t> Javornik</a:t>
            </a:r>
            <a:endParaRPr sz="1800" dirty="0"/>
          </a:p>
        </p:txBody>
      </p:sp>
      <p:sp>
        <p:nvSpPr>
          <p:cNvPr id="635" name="Google Shape;635;p42"/>
          <p:cNvSpPr txBox="1">
            <a:spLocks noGrp="1"/>
          </p:cNvSpPr>
          <p:nvPr>
            <p:ph type="subTitle" idx="4"/>
          </p:nvPr>
        </p:nvSpPr>
        <p:spPr>
          <a:xfrm>
            <a:off x="977075" y="2220100"/>
            <a:ext cx="20964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600" dirty="0" err="1"/>
              <a:t>frontend</a:t>
            </a:r>
            <a:endParaRPr sz="2600" dirty="0"/>
          </a:p>
        </p:txBody>
      </p:sp>
      <p:sp>
        <p:nvSpPr>
          <p:cNvPr id="636" name="Google Shape;636;p42"/>
          <p:cNvSpPr txBox="1">
            <a:spLocks noGrp="1"/>
          </p:cNvSpPr>
          <p:nvPr>
            <p:ph type="subTitle" idx="5"/>
          </p:nvPr>
        </p:nvSpPr>
        <p:spPr>
          <a:xfrm>
            <a:off x="3523803" y="2220100"/>
            <a:ext cx="20964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600" dirty="0" err="1"/>
              <a:t>backend</a:t>
            </a:r>
            <a:endParaRPr sz="2600" dirty="0"/>
          </a:p>
        </p:txBody>
      </p:sp>
      <p:sp>
        <p:nvSpPr>
          <p:cNvPr id="637" name="Google Shape;637;p42"/>
          <p:cNvSpPr txBox="1">
            <a:spLocks noGrp="1"/>
          </p:cNvSpPr>
          <p:nvPr>
            <p:ph type="subTitle" idx="6"/>
          </p:nvPr>
        </p:nvSpPr>
        <p:spPr>
          <a:xfrm>
            <a:off x="6070525" y="2220100"/>
            <a:ext cx="2546722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600" dirty="0"/>
              <a:t>dokumentacija</a:t>
            </a:r>
            <a:endParaRPr sz="2600" dirty="0"/>
          </a:p>
        </p:txBody>
      </p:sp>
      <p:grpSp>
        <p:nvGrpSpPr>
          <p:cNvPr id="2" name="Google Shape;5815;p83">
            <a:extLst>
              <a:ext uri="{FF2B5EF4-FFF2-40B4-BE49-F238E27FC236}">
                <a16:creationId xmlns:a16="http://schemas.microsoft.com/office/drawing/2014/main" id="{9ECA5F90-15BF-DACD-C83C-7147B6C4CAF7}"/>
              </a:ext>
            </a:extLst>
          </p:cNvPr>
          <p:cNvGrpSpPr/>
          <p:nvPr/>
        </p:nvGrpSpPr>
        <p:grpSpPr>
          <a:xfrm>
            <a:off x="1021765" y="1811227"/>
            <a:ext cx="369068" cy="289004"/>
            <a:chOff x="-41526450" y="3653375"/>
            <a:chExt cx="315875" cy="247350"/>
          </a:xfrm>
        </p:grpSpPr>
        <p:sp>
          <p:nvSpPr>
            <p:cNvPr id="3" name="Google Shape;5816;p83">
              <a:extLst>
                <a:ext uri="{FF2B5EF4-FFF2-40B4-BE49-F238E27FC236}">
                  <a16:creationId xmlns:a16="http://schemas.microsoft.com/office/drawing/2014/main" id="{DAEAD4F5-B07A-9D56-FE7F-F39E881954A2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817;p83">
              <a:extLst>
                <a:ext uri="{FF2B5EF4-FFF2-40B4-BE49-F238E27FC236}">
                  <a16:creationId xmlns:a16="http://schemas.microsoft.com/office/drawing/2014/main" id="{32C99E5A-CA26-271F-4645-40E748B3AE9E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419;p86">
            <a:extLst>
              <a:ext uri="{FF2B5EF4-FFF2-40B4-BE49-F238E27FC236}">
                <a16:creationId xmlns:a16="http://schemas.microsoft.com/office/drawing/2014/main" id="{B221FB4A-F47E-D146-654F-D170D5111F25}"/>
              </a:ext>
            </a:extLst>
          </p:cNvPr>
          <p:cNvGrpSpPr/>
          <p:nvPr/>
        </p:nvGrpSpPr>
        <p:grpSpPr>
          <a:xfrm>
            <a:off x="3600103" y="1821256"/>
            <a:ext cx="363292" cy="314240"/>
            <a:chOff x="-45674075" y="3586425"/>
            <a:chExt cx="306887" cy="265450"/>
          </a:xfrm>
        </p:grpSpPr>
        <p:sp>
          <p:nvSpPr>
            <p:cNvPr id="6" name="Google Shape;7420;p86">
              <a:extLst>
                <a:ext uri="{FF2B5EF4-FFF2-40B4-BE49-F238E27FC236}">
                  <a16:creationId xmlns:a16="http://schemas.microsoft.com/office/drawing/2014/main" id="{CE831676-96A0-2763-C8A1-EC7001AFA53F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21;p86">
              <a:extLst>
                <a:ext uri="{FF2B5EF4-FFF2-40B4-BE49-F238E27FC236}">
                  <a16:creationId xmlns:a16="http://schemas.microsoft.com/office/drawing/2014/main" id="{21F540D9-0568-9D17-5D11-97B467910B97}"/>
                </a:ext>
              </a:extLst>
            </p:cNvPr>
            <p:cNvSpPr/>
            <p:nvPr/>
          </p:nvSpPr>
          <p:spPr>
            <a:xfrm>
              <a:off x="-45667288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8086;p88">
            <a:extLst>
              <a:ext uri="{FF2B5EF4-FFF2-40B4-BE49-F238E27FC236}">
                <a16:creationId xmlns:a16="http://schemas.microsoft.com/office/drawing/2014/main" id="{FC20F745-4B8B-01A7-3DA5-1C08C5E699CD}"/>
              </a:ext>
            </a:extLst>
          </p:cNvPr>
          <p:cNvGrpSpPr/>
          <p:nvPr/>
        </p:nvGrpSpPr>
        <p:grpSpPr>
          <a:xfrm>
            <a:off x="6180699" y="1749190"/>
            <a:ext cx="442373" cy="420775"/>
            <a:chOff x="-6690625" y="3631325"/>
            <a:chExt cx="307225" cy="292225"/>
          </a:xfrm>
        </p:grpSpPr>
        <p:sp>
          <p:nvSpPr>
            <p:cNvPr id="9" name="Google Shape;8087;p88">
              <a:extLst>
                <a:ext uri="{FF2B5EF4-FFF2-40B4-BE49-F238E27FC236}">
                  <a16:creationId xmlns:a16="http://schemas.microsoft.com/office/drawing/2014/main" id="{AF543822-ED89-2885-4A9C-FD8E7CCF704B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88;p88">
              <a:extLst>
                <a:ext uri="{FF2B5EF4-FFF2-40B4-BE49-F238E27FC236}">
                  <a16:creationId xmlns:a16="http://schemas.microsoft.com/office/drawing/2014/main" id="{BDE3C96B-CBCF-74F9-A8EE-101424F19BF6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89;p88">
              <a:extLst>
                <a:ext uri="{FF2B5EF4-FFF2-40B4-BE49-F238E27FC236}">
                  <a16:creationId xmlns:a16="http://schemas.microsoft.com/office/drawing/2014/main" id="{ED2F10BD-62A1-34D2-518E-45A58DF08AE0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90;p88">
              <a:extLst>
                <a:ext uri="{FF2B5EF4-FFF2-40B4-BE49-F238E27FC236}">
                  <a16:creationId xmlns:a16="http://schemas.microsoft.com/office/drawing/2014/main" id="{8D807E8B-2CEA-F31B-97C5-406E3F9D7C06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91;p88">
              <a:extLst>
                <a:ext uri="{FF2B5EF4-FFF2-40B4-BE49-F238E27FC236}">
                  <a16:creationId xmlns:a16="http://schemas.microsoft.com/office/drawing/2014/main" id="{F5FF30F0-C9F5-7CA1-0A7E-293411115D87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3947472F-EBC1-8BD5-CC26-789E6FDEE095}"/>
              </a:ext>
            </a:extLst>
          </p:cNvPr>
          <p:cNvSpPr/>
          <p:nvPr/>
        </p:nvSpPr>
        <p:spPr>
          <a:xfrm>
            <a:off x="592467" y="1553738"/>
            <a:ext cx="7959065" cy="2623152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1" name="Google Shape;56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Sadržaj</a:t>
            </a:r>
            <a:endParaRPr dirty="0"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 idx="2"/>
          </p:nvPr>
        </p:nvSpPr>
        <p:spPr>
          <a:xfrm>
            <a:off x="720000" y="161652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title" idx="3"/>
          </p:nvPr>
        </p:nvSpPr>
        <p:spPr>
          <a:xfrm>
            <a:off x="720000" y="294218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4"/>
          </p:nvPr>
        </p:nvSpPr>
        <p:spPr>
          <a:xfrm>
            <a:off x="3419271" y="161652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5"/>
          </p:nvPr>
        </p:nvSpPr>
        <p:spPr>
          <a:xfrm>
            <a:off x="3419271" y="294218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6"/>
          </p:nvPr>
        </p:nvSpPr>
        <p:spPr>
          <a:xfrm>
            <a:off x="6118550" y="161652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7" name="Google Shape;567;p36"/>
          <p:cNvSpPr txBox="1">
            <a:spLocks noGrp="1"/>
          </p:cNvSpPr>
          <p:nvPr>
            <p:ph type="title" idx="7"/>
          </p:nvPr>
        </p:nvSpPr>
        <p:spPr>
          <a:xfrm>
            <a:off x="6118550" y="294218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5CAC7060-BAD8-2908-9D1A-01785B36D0C6}"/>
              </a:ext>
            </a:extLst>
          </p:cNvPr>
          <p:cNvSpPr txBox="1"/>
          <p:nvPr/>
        </p:nvSpPr>
        <p:spPr>
          <a:xfrm>
            <a:off x="719951" y="2027405"/>
            <a:ext cx="2209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Opis zadatka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0C40CC43-21A3-AEFF-7699-C42A4DA5BBAD}"/>
              </a:ext>
            </a:extLst>
          </p:cNvPr>
          <p:cNvSpPr txBox="1"/>
          <p:nvPr/>
        </p:nvSpPr>
        <p:spPr>
          <a:xfrm>
            <a:off x="3413117" y="2027405"/>
            <a:ext cx="2305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Pregled zahtjeva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8B1122-C3E3-F4EE-AA8F-45A4160E7BAD}"/>
              </a:ext>
            </a:extLst>
          </p:cNvPr>
          <p:cNvSpPr txBox="1"/>
          <p:nvPr/>
        </p:nvSpPr>
        <p:spPr>
          <a:xfrm>
            <a:off x="6118549" y="2027405"/>
            <a:ext cx="2305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Korišteni alati i tehnologije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3248BF6C-070E-9799-5DF0-24CF93233673}"/>
              </a:ext>
            </a:extLst>
          </p:cNvPr>
          <p:cNvSpPr txBox="1"/>
          <p:nvPr/>
        </p:nvSpPr>
        <p:spPr>
          <a:xfrm>
            <a:off x="719951" y="3348088"/>
            <a:ext cx="2209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Arhitektura sustava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A13C02DD-C2CA-B773-4F96-C006BF0DEAE3}"/>
              </a:ext>
            </a:extLst>
          </p:cNvPr>
          <p:cNvSpPr txBox="1"/>
          <p:nvPr/>
        </p:nvSpPr>
        <p:spPr>
          <a:xfrm>
            <a:off x="3413117" y="3348087"/>
            <a:ext cx="2209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Organizacija rada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11EDE1D5-EB2C-1E3F-1718-717D322BA9FE}"/>
              </a:ext>
            </a:extLst>
          </p:cNvPr>
          <p:cNvSpPr txBox="1"/>
          <p:nvPr/>
        </p:nvSpPr>
        <p:spPr>
          <a:xfrm>
            <a:off x="6118542" y="3363637"/>
            <a:ext cx="2209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Iskustva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F022BA22-4D33-3505-0484-AB69C1CE4849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0A79-25CC-BB04-E1F2-AF3EF26C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699278" cy="572700"/>
          </a:xfrm>
        </p:spPr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9476-AFEF-21D3-3807-9F7ABBBB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920" y="1789187"/>
            <a:ext cx="7704000" cy="26883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r-HR" sz="1800" dirty="0"/>
              <a:t>pregled informacija o konferenciji</a:t>
            </a:r>
          </a:p>
          <a:p>
            <a:pPr>
              <a:lnSpc>
                <a:spcPct val="150000"/>
              </a:lnSpc>
            </a:pPr>
            <a:r>
              <a:rPr lang="hr-HR" sz="1800" dirty="0"/>
              <a:t>praćenje konferencije pomoću video prijenosa</a:t>
            </a:r>
          </a:p>
          <a:p>
            <a:pPr>
              <a:lnSpc>
                <a:spcPct val="150000"/>
              </a:lnSpc>
            </a:pPr>
            <a:r>
              <a:rPr lang="hr-HR" sz="1800" dirty="0"/>
              <a:t>pregled radova stručnih konferencija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Glasovanje, rangiranje, obavještavanje autora o uspjehu</a:t>
            </a:r>
          </a:p>
          <a:p>
            <a:pPr>
              <a:lnSpc>
                <a:spcPct val="150000"/>
              </a:lnSpc>
            </a:pPr>
            <a:r>
              <a:rPr lang="hr-HR" sz="1800" dirty="0"/>
              <a:t>pregled i preuzimanje fotografija konferencije</a:t>
            </a:r>
          </a:p>
          <a:p>
            <a:pPr>
              <a:lnSpc>
                <a:spcPct val="150000"/>
              </a:lnSpc>
            </a:pPr>
            <a:r>
              <a:rPr lang="hr-HR" sz="1800" dirty="0"/>
              <a:t>pregled pokrovitelja konferencija</a:t>
            </a:r>
          </a:p>
          <a:p>
            <a:pPr marL="152400" indent="0">
              <a:buNone/>
            </a:pPr>
            <a:endParaRPr lang="hr-HR" dirty="0"/>
          </a:p>
        </p:txBody>
      </p:sp>
      <p:sp>
        <p:nvSpPr>
          <p:cNvPr id="8" name="Google Shape;564;p36">
            <a:extLst>
              <a:ext uri="{FF2B5EF4-FFF2-40B4-BE49-F238E27FC236}">
                <a16:creationId xmlns:a16="http://schemas.microsoft.com/office/drawing/2014/main" id="{D4FA0475-A431-05D1-3DE2-C37B6CC7B3A1}"/>
              </a:ext>
            </a:extLst>
          </p:cNvPr>
          <p:cNvSpPr txBox="1">
            <a:spLocks/>
          </p:cNvSpPr>
          <p:nvPr/>
        </p:nvSpPr>
        <p:spPr>
          <a:xfrm>
            <a:off x="7816832" y="5026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dirty="0">
                <a:solidFill>
                  <a:schemeClr val="accent3"/>
                </a:solidFill>
                <a:latin typeface="Figtree" panose="020B0604020202020204" charset="0"/>
              </a:rPr>
              <a:t>0</a:t>
            </a:r>
            <a:r>
              <a:rPr lang="hr-HR" sz="3000" b="1" dirty="0">
                <a:solidFill>
                  <a:schemeClr val="accent3"/>
                </a:solidFill>
                <a:latin typeface="Figtree" panose="020B0604020202020204" charset="0"/>
              </a:rPr>
              <a:t>1</a:t>
            </a:r>
            <a:endParaRPr lang="en" sz="3000" b="1" dirty="0">
              <a:solidFill>
                <a:schemeClr val="accent3"/>
              </a:solidFill>
              <a:latin typeface="Figtree" panose="020B0604020202020204" charset="0"/>
            </a:endParaRP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2FE0F94-B1D2-7C5B-630A-BD6D4F80C8C1}"/>
              </a:ext>
            </a:extLst>
          </p:cNvPr>
          <p:cNvSpPr txBox="1"/>
          <p:nvPr/>
        </p:nvSpPr>
        <p:spPr>
          <a:xfrm>
            <a:off x="720000" y="1286877"/>
            <a:ext cx="60121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Figtree"/>
                <a:sym typeface="Figtree"/>
              </a:rPr>
              <a:t>Razvoj web aplikacije „</a:t>
            </a:r>
            <a:r>
              <a:rPr kumimoji="0" lang="hr-H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Figtree"/>
                <a:sym typeface="Figtree"/>
              </a:rPr>
              <a:t>Posterheimer</a:t>
            </a: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Figtree"/>
                <a:sym typeface="Figtree"/>
              </a:rPr>
              <a:t>” koja omogućava: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8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>
            <a:extLst>
              <a:ext uri="{FF2B5EF4-FFF2-40B4-BE49-F238E27FC236}">
                <a16:creationId xmlns:a16="http://schemas.microsoft.com/office/drawing/2014/main" id="{E49DD7A1-B17E-A5B8-9A06-8734270FD5F8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F8272-F397-139A-D44E-1EA508DC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840527" cy="572700"/>
          </a:xfrm>
        </p:spPr>
        <p:txBody>
          <a:bodyPr/>
          <a:lstStyle/>
          <a:p>
            <a:r>
              <a:rPr lang="hr-HR" dirty="0" err="1"/>
              <a:t>Aktori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5722-A4DE-FB92-E524-5D9046FD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668" y="1097054"/>
            <a:ext cx="2880893" cy="350775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hr-HR" sz="1800" dirty="0"/>
              <a:t>Neregistrirani korisnik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Korisnik posjetitelj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Registrirani korisnik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Administrator</a:t>
            </a:r>
          </a:p>
          <a:p>
            <a:pPr>
              <a:lnSpc>
                <a:spcPct val="250000"/>
              </a:lnSpc>
            </a:pPr>
            <a:r>
              <a:rPr lang="hr-HR" sz="1800" dirty="0" err="1"/>
              <a:t>Natkorisnik</a:t>
            </a:r>
            <a:endParaRPr lang="hr-HR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4880FD-AE24-1DDF-C88A-754210149C95}"/>
              </a:ext>
            </a:extLst>
          </p:cNvPr>
          <p:cNvSpPr txBox="1">
            <a:spLocks/>
          </p:cNvSpPr>
          <p:nvPr/>
        </p:nvSpPr>
        <p:spPr>
          <a:xfrm>
            <a:off x="4424429" y="1097054"/>
            <a:ext cx="3999571" cy="347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>
              <a:lnSpc>
                <a:spcPct val="250000"/>
              </a:lnSpc>
            </a:pPr>
            <a:r>
              <a:rPr lang="hr-HR" sz="1800" dirty="0"/>
              <a:t>Baza podataka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Poslužitelj strujanja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Poslužitelj vremenske prognoze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Poslužitelj karte</a:t>
            </a:r>
          </a:p>
          <a:p>
            <a:pPr>
              <a:lnSpc>
                <a:spcPct val="250000"/>
              </a:lnSpc>
            </a:pPr>
            <a:r>
              <a:rPr lang="hr-HR" sz="1800" dirty="0"/>
              <a:t>Poslužitelj e-pošte</a:t>
            </a:r>
          </a:p>
        </p:txBody>
      </p:sp>
    </p:spTree>
    <p:extLst>
      <p:ext uri="{BB962C8B-B14F-4D97-AF65-F5344CB8AC3E}">
        <p14:creationId xmlns:p14="http://schemas.microsoft.com/office/powerpoint/2010/main" val="367010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30D4797-1893-8EF8-3322-EF4DA986FF84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94BE-64A6-D4A1-81E9-97E1B9F2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748292" cy="572700"/>
          </a:xfrm>
        </p:spPr>
        <p:txBody>
          <a:bodyPr/>
          <a:lstStyle/>
          <a:p>
            <a:r>
              <a:rPr lang="hr-HR" dirty="0"/>
              <a:t>Glavni funkcionalni zahtjevi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72797-204B-FDB1-FBAB-EE56949F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03" y="1307743"/>
            <a:ext cx="5792589" cy="3333948"/>
          </a:xfrm>
          <a:prstGeom prst="rect">
            <a:avLst/>
          </a:prstGeom>
        </p:spPr>
      </p:pic>
      <p:sp>
        <p:nvSpPr>
          <p:cNvPr id="6" name="Google Shape;564;p36">
            <a:extLst>
              <a:ext uri="{FF2B5EF4-FFF2-40B4-BE49-F238E27FC236}">
                <a16:creationId xmlns:a16="http://schemas.microsoft.com/office/drawing/2014/main" id="{E63611E7-C769-EF36-D41A-BA9300EBDEAA}"/>
              </a:ext>
            </a:extLst>
          </p:cNvPr>
          <p:cNvSpPr txBox="1">
            <a:spLocks/>
          </p:cNvSpPr>
          <p:nvPr/>
        </p:nvSpPr>
        <p:spPr>
          <a:xfrm>
            <a:off x="7816832" y="50269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dirty="0">
                <a:solidFill>
                  <a:schemeClr val="accent3"/>
                </a:solidFill>
                <a:latin typeface="Figtree" panose="020B0604020202020204" charset="0"/>
              </a:rPr>
              <a:t>0</a:t>
            </a:r>
            <a:r>
              <a:rPr lang="hr-HR" sz="3000" b="1" dirty="0">
                <a:solidFill>
                  <a:schemeClr val="accent3"/>
                </a:solidFill>
                <a:latin typeface="Figtree" panose="020B0604020202020204" charset="0"/>
              </a:rPr>
              <a:t>2</a:t>
            </a:r>
            <a:endParaRPr lang="en" sz="3000" b="1" dirty="0">
              <a:solidFill>
                <a:schemeClr val="accent3"/>
              </a:solidFill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>
            <a:extLst>
              <a:ext uri="{FF2B5EF4-FFF2-40B4-BE49-F238E27FC236}">
                <a16:creationId xmlns:a16="http://schemas.microsoft.com/office/drawing/2014/main" id="{269DF051-BA87-E23A-1C16-9D6D35C03E4E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63DCB-E7CB-FFF9-0DB2-22EA0825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Administrator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950FF-79C7-AACF-E3E6-D12490CE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2" y="1962858"/>
            <a:ext cx="2381670" cy="2761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47E9A-63D6-3BE1-E6F7-57C66EE2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8" y="1958612"/>
            <a:ext cx="2698686" cy="12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5C8AD-E2B5-B1FC-D353-1C2DC764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865" y="1958612"/>
            <a:ext cx="2402135" cy="1934945"/>
          </a:xfrm>
          <a:prstGeom prst="rect">
            <a:avLst/>
          </a:prstGeom>
        </p:spPr>
      </p:pic>
      <p:sp>
        <p:nvSpPr>
          <p:cNvPr id="11" name="TekstniOkvir 10">
            <a:extLst>
              <a:ext uri="{FF2B5EF4-FFF2-40B4-BE49-F238E27FC236}">
                <a16:creationId xmlns:a16="http://schemas.microsoft.com/office/drawing/2014/main" id="{49C02E28-62F9-8064-A8B5-C54BCD4FCDD8}"/>
              </a:ext>
            </a:extLst>
          </p:cNvPr>
          <p:cNvSpPr txBox="1"/>
          <p:nvPr/>
        </p:nvSpPr>
        <p:spPr>
          <a:xfrm>
            <a:off x="776451" y="1127615"/>
            <a:ext cx="209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Dodavanje postera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CCF82C00-7B00-F393-F0DC-FBD8D0941265}"/>
              </a:ext>
            </a:extLst>
          </p:cNvPr>
          <p:cNvSpPr txBox="1"/>
          <p:nvPr/>
        </p:nvSpPr>
        <p:spPr>
          <a:xfrm>
            <a:off x="6174744" y="1117700"/>
            <a:ext cx="2096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Dodavanje pokrovitelja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DA7BF970-0A3A-8A45-88D0-4D7DA5656C9D}"/>
              </a:ext>
            </a:extLst>
          </p:cNvPr>
          <p:cNvSpPr txBox="1"/>
          <p:nvPr/>
        </p:nvSpPr>
        <p:spPr>
          <a:xfrm>
            <a:off x="3315741" y="1117701"/>
            <a:ext cx="2096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Dodavanje fotografija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avokutnik 14">
            <a:extLst>
              <a:ext uri="{FF2B5EF4-FFF2-40B4-BE49-F238E27FC236}">
                <a16:creationId xmlns:a16="http://schemas.microsoft.com/office/drawing/2014/main" id="{96FAEFE7-8596-2978-CCA5-B27954A6BA7A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63DCB-E7CB-FFF9-0DB2-22EA0825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Natkorisnik</a:t>
            </a:r>
            <a:endParaRPr lang="hr-H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0AC278-3C88-812D-6092-0D251703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1" y="1337392"/>
            <a:ext cx="3594827" cy="3324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43081D-AE36-34AE-3590-1CE356A1A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r="992" b="1075"/>
          <a:stretch/>
        </p:blipFill>
        <p:spPr>
          <a:xfrm>
            <a:off x="4776024" y="2091437"/>
            <a:ext cx="3594827" cy="2555891"/>
          </a:xfrm>
          <a:prstGeom prst="rect">
            <a:avLst/>
          </a:prstGeom>
        </p:spPr>
      </p:pic>
      <p:sp>
        <p:nvSpPr>
          <p:cNvPr id="13" name="TekstniOkvir 12">
            <a:extLst>
              <a:ext uri="{FF2B5EF4-FFF2-40B4-BE49-F238E27FC236}">
                <a16:creationId xmlns:a16="http://schemas.microsoft.com/office/drawing/2014/main" id="{3BA7CC5D-8C4C-DBF3-47C0-FAE0024947B1}"/>
              </a:ext>
            </a:extLst>
          </p:cNvPr>
          <p:cNvSpPr txBox="1"/>
          <p:nvPr/>
        </p:nvSpPr>
        <p:spPr>
          <a:xfrm>
            <a:off x="6274473" y="1152199"/>
            <a:ext cx="20963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300" dirty="0">
                <a:solidFill>
                  <a:schemeClr val="bg1">
                    <a:lumMod val="25000"/>
                  </a:schemeClr>
                </a:solidFill>
                <a:latin typeface="Karla" pitchFamily="2" charset="0"/>
              </a:rPr>
              <a:t>Dodavanje konferencije</a:t>
            </a:r>
            <a:endParaRPr lang="en-GB" sz="2300" dirty="0">
              <a:solidFill>
                <a:schemeClr val="bg1">
                  <a:lumMod val="25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1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67AF0B-E530-32D0-124C-4DEDB7730019}"/>
              </a:ext>
            </a:extLst>
          </p:cNvPr>
          <p:cNvSpPr/>
          <p:nvPr/>
        </p:nvSpPr>
        <p:spPr>
          <a:xfrm>
            <a:off x="592467" y="1152199"/>
            <a:ext cx="7959065" cy="3695083"/>
          </a:xfrm>
          <a:prstGeom prst="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E284D-3A0F-F6EE-C1F9-91B3C519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i zahtjevi domene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5CEC-692B-9EC3-8E7A-D69DA0B9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24008"/>
            <a:ext cx="7704000" cy="33479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r-HR" sz="1800" dirty="0"/>
              <a:t>jednostavan i intuitivan sustav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podržavanje rada više korisnika u stvarnom vremenu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podržavanje dijakritičkih znakova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zaštićena veza s bazom podataka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ograničeno vrijeme glasovanja</a:t>
            </a:r>
          </a:p>
          <a:p>
            <a:pPr>
              <a:lnSpc>
                <a:spcPct val="200000"/>
              </a:lnSpc>
            </a:pPr>
            <a:r>
              <a:rPr lang="hr-HR" sz="1800" dirty="0"/>
              <a:t>korisnik može glasovati samo jednom</a:t>
            </a:r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6553755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Custom 5">
      <a:dk1>
        <a:srgbClr val="191919"/>
      </a:dk1>
      <a:lt1>
        <a:srgbClr val="E8E8E7"/>
      </a:lt1>
      <a:dk2>
        <a:srgbClr val="BFBFBF"/>
      </a:dk2>
      <a:lt2>
        <a:srgbClr val="6CA383"/>
      </a:lt2>
      <a:accent1>
        <a:srgbClr val="61AF6E"/>
      </a:accent1>
      <a:accent2>
        <a:srgbClr val="336349"/>
      </a:accent2>
      <a:accent3>
        <a:srgbClr val="427E5D"/>
      </a:accent3>
      <a:accent4>
        <a:srgbClr val="FFFFFF"/>
      </a:accent4>
      <a:accent5>
        <a:srgbClr val="BFBFBF"/>
      </a:accent5>
      <a:accent6>
        <a:srgbClr val="FFFFFF"/>
      </a:accent6>
      <a:hlink>
        <a:srgbClr val="191919"/>
      </a:hlink>
      <a:folHlink>
        <a:srgbClr val="1C84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299</Words>
  <Application>Microsoft Office PowerPoint</Application>
  <PresentationFormat>Prikaz na zaslonu (16:9)</PresentationFormat>
  <Paragraphs>96</Paragraphs>
  <Slides>18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5" baseType="lpstr">
      <vt:lpstr>Figtree</vt:lpstr>
      <vt:lpstr>Bebas Neue</vt:lpstr>
      <vt:lpstr>Nunito Light</vt:lpstr>
      <vt:lpstr>Arial</vt:lpstr>
      <vt:lpstr>Anaheim</vt:lpstr>
      <vt:lpstr>Karla</vt:lpstr>
      <vt:lpstr>Customer Engagement Platform by Slidesgo</vt:lpstr>
      <vt:lpstr>Digitalni poster</vt:lpstr>
      <vt:lpstr>Članovi tima</vt:lpstr>
      <vt:lpstr>Sadržaj</vt:lpstr>
      <vt:lpstr>Opis zadatka</vt:lpstr>
      <vt:lpstr>Aktori</vt:lpstr>
      <vt:lpstr>Glavni funkcionalni zahtjevi</vt:lpstr>
      <vt:lpstr>Administrator</vt:lpstr>
      <vt:lpstr>Natkorisnik</vt:lpstr>
      <vt:lpstr>Nefunkcionalni i zahtjevi domene</vt:lpstr>
      <vt:lpstr>Korišteni alati i tehnologije</vt:lpstr>
      <vt:lpstr>Arhitektura sustava</vt:lpstr>
      <vt:lpstr>Baza podataka</vt:lpstr>
      <vt:lpstr>Dijagram komponenti</vt:lpstr>
      <vt:lpstr>Dijagram razmještaja</vt:lpstr>
      <vt:lpstr>Ispitivanje sustava</vt:lpstr>
      <vt:lpstr>Organizacija rada</vt:lpstr>
      <vt:lpstr>Naučene lekcije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Digitalni poster</dc:title>
  <cp:lastModifiedBy>Fran Androić</cp:lastModifiedBy>
  <cp:revision>71</cp:revision>
  <dcterms:modified xsi:type="dcterms:W3CDTF">2024-01-21T22:30:27Z</dcterms:modified>
</cp:coreProperties>
</file>