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c0d2d713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c0d2d713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c0d2d713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c0d2d713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c0d2d713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c0d2d713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c0d2d713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c0d2d713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bfc7e798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bfc7e798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c0d2d713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c0d2d713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c0d2d713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c0d2d713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c0d2d713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c0d2d713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c0d2d713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c0d2d713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c0d2d713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c0d2d713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c0d2d713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c0d2d713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c0d2d713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c0d2d713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Error" TargetMode="External"/><Relationship Id="rId4" Type="http://schemas.openxmlformats.org/officeDocument/2006/relationships/hyperlink" Target="https://en.wikipedia.org/wiki/Algorithmic_bias#Defining_fairnes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Collection - Dataset Bias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measure bias in a dataset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Demographic parity = positive rate </a:t>
            </a:r>
            <a:r>
              <a:rPr lang="en-GB"/>
              <a:t>independent</a:t>
            </a:r>
            <a:r>
              <a:rPr lang="en-GB"/>
              <a:t> of groups P(Y/A) = 0 == P(Y/A) =1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Equalized Odds: True Positive Rate and False Positive Rate is equal between the groups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Equalized Opportunity: True Positive Rate (TPR) same for either groups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Predicitve Parity: sames group model precision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Group representation: looking at number of representation as inequalities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Chi squared tes: assessing relationship between group score and predictive scores, based on extracted p we can assess the level of disparity present within the metric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Shap: game </a:t>
            </a:r>
            <a:r>
              <a:rPr lang="en-GB"/>
              <a:t>theory</a:t>
            </a:r>
            <a:r>
              <a:rPr lang="en-GB"/>
              <a:t> approach to machine learning output explanability, measures the inclusion and exclusion of certain individuals on the outcome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 for data sets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Selection of data sample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Making sure that sample is correctly stratified (same % of sensitive groups e.g. male vs. female)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If we see one group is oversample, then there is an indication that model has more opportunities to train on subgroups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Building </a:t>
            </a:r>
            <a:r>
              <a:rPr lang="en-GB"/>
              <a:t>contingency</a:t>
            </a:r>
            <a:r>
              <a:rPr lang="en-GB"/>
              <a:t> table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Using any of the parity methods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Calculating chi squared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Shap library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</a:t>
            </a:r>
            <a:r>
              <a:rPr lang="en-GB"/>
              <a:t>measure</a:t>
            </a:r>
            <a:r>
              <a:rPr lang="en-GB"/>
              <a:t> bias? 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Equalized odds  - all sensitive groups have same rates of True Positive and False Positive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Equal opportunities - All sensitive groups have eqal true positive </a:t>
            </a:r>
            <a:r>
              <a:rPr lang="en-GB"/>
              <a:t>rates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Likeliohood of a certain class should be the same regardless of the group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Treatment equality: All sensitive groups same false positives and false negative rate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Counterfactual </a:t>
            </a:r>
            <a:r>
              <a:rPr lang="en-GB"/>
              <a:t>fairness</a:t>
            </a:r>
            <a:r>
              <a:rPr lang="en-GB"/>
              <a:t> - Decision should be same for any individual regardless of the </a:t>
            </a:r>
            <a:r>
              <a:rPr lang="en-GB"/>
              <a:t>sensitive</a:t>
            </a:r>
            <a:r>
              <a:rPr lang="en-GB"/>
              <a:t> group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Conditional Statistical Parity: People in sensitive groups should have  equal probability of being claissfied as a positive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Different form of bias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Data Collection - Comes from the way we select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Data Manipulation - e.g. how does the representation of the sample changes when deleting values or filling null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Algorithmic bias describes systematic and repeatable </a:t>
            </a:r>
            <a:r>
              <a:rPr lang="en-GB">
                <a:uFill>
                  <a:noFill/>
                </a:uFill>
                <a:hlinkClick r:id="rId3"/>
              </a:rPr>
              <a:t>errors</a:t>
            </a:r>
            <a:r>
              <a:rPr lang="en-GB"/>
              <a:t> in a computer system that create "</a:t>
            </a:r>
            <a:r>
              <a:rPr lang="en-GB">
                <a:uFill>
                  <a:noFill/>
                </a:uFill>
                <a:hlinkClick r:id="rId4"/>
              </a:rPr>
              <a:t>unfair</a:t>
            </a:r>
            <a:r>
              <a:rPr lang="en-GB"/>
              <a:t>" outcomes, such as "privileging" one category over another in ways different from the intended function of the algorithm.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Thesis - Background 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of Bias in Machine Learning: 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Amazon introduced 2014 new HR system → was penalizing female students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Aritificial Neural Network (ANN) is very good at learning → information is put through network → is calculated across the nodes → output is computed → </a:t>
            </a:r>
            <a:r>
              <a:rPr lang="en-GB"/>
              <a:t>this</a:t>
            </a:r>
            <a:r>
              <a:rPr lang="en-GB"/>
              <a:t> output is often a blackbox and decision hold obscurities. 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Statistical tests are applied to understand biases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How are ANN set up?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Phase 1: Subject Matter expert created rule-based </a:t>
            </a:r>
            <a:r>
              <a:rPr lang="en-GB"/>
              <a:t>algorithms</a:t>
            </a:r>
            <a:r>
              <a:rPr lang="en-GB"/>
              <a:t>, that the machine follows, replicating the work of experts with similar outcomes. Limitation Phase 1: break down when new variation is introduced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Phase 2: Capturing and using data  with high variability of data and training ANN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The more depth we add to layers in ANN the more we move to deep learning. The explainabiliity of a model is in inverse correlation to the performance of the model which can be observed.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Possibility to build upon work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Build upon SHAP explainer which just serves small datasets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Extend framework to regression and multi-group classification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Which type of bias are there? 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Historical Bias - Data was conducted in the past containing biases (example: n the past less woman in CEO position —&gt; prediction women less suited for CEO positions)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Representation Bias - disparities between the representation of different groups (for image training mostly causcaisn types, therefore problem to recognize Asian looking types)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Evaluation Bias - Improper Evaluation based on the labels (example someone put as false label on bank loan risk)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Aggregation Bias - Conclusion are used from one subgroup on another subgroup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discrimination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Direct discrimination - discrimination based on sensitive attrbiutes leads to unbalanced reuslts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Indirect discrimination - non sensitive attributes leads to unbalalenced outcomesfor certain groups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System discriminiation  - groups are formed  and favoredon </a:t>
            </a:r>
            <a:r>
              <a:rPr lang="en-GB"/>
              <a:t>similar</a:t>
            </a:r>
            <a:r>
              <a:rPr lang="en-GB"/>
              <a:t> features,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Statistical distriminiation - groups are fomred based on favored features (like system dis)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Explainable discriminicaiton  -unequal results between two sensitive groups is attributes to a non-sensitive factor like income level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Unexplainable discriminiation  - contains same level of disparity between </a:t>
            </a:r>
            <a:r>
              <a:rPr lang="en-GB"/>
              <a:t>sensitive</a:t>
            </a:r>
            <a:r>
              <a:rPr lang="en-GB"/>
              <a:t> group but lacks explainability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Case study Civil Comments: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Comments from news website were rated into </a:t>
            </a:r>
            <a:r>
              <a:rPr lang="en-GB"/>
              <a:t>toxicity</a:t>
            </a:r>
            <a:r>
              <a:rPr lang="en-GB"/>
              <a:t> , contains comment itself and </a:t>
            </a:r>
            <a:r>
              <a:rPr lang="en-GB"/>
              <a:t>metadata</a:t>
            </a:r>
            <a:r>
              <a:rPr lang="en-GB"/>
              <a:t>, contained a rating from others users after comments was made (very toxic, toxic, not toxic, hard to say), additional annotators also </a:t>
            </a:r>
            <a:r>
              <a:rPr lang="en-GB"/>
              <a:t>identities</a:t>
            </a:r>
            <a:r>
              <a:rPr lang="en-GB"/>
              <a:t> specific </a:t>
            </a:r>
            <a:r>
              <a:rPr lang="en-GB"/>
              <a:t>identity</a:t>
            </a:r>
            <a:r>
              <a:rPr lang="en-GB"/>
              <a:t> attributes like gender, sexual orientation, race religion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Goal: create a machine learning algorihtm predicting toixvitiy labels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Dataset: Case 2: 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Bank clients has taken a credit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20 categorical values and 1000 entries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Dataset: Case 3: 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Synthetic </a:t>
            </a:r>
            <a:r>
              <a:rPr lang="en-GB"/>
              <a:t>database</a:t>
            </a:r>
            <a:r>
              <a:rPr lang="en-GB"/>
              <a:t>, </a:t>
            </a:r>
            <a:r>
              <a:rPr lang="en-GB"/>
              <a:t>mimicking</a:t>
            </a:r>
            <a:r>
              <a:rPr lang="en-GB"/>
              <a:t> </a:t>
            </a:r>
            <a:r>
              <a:rPr lang="en-GB"/>
              <a:t>constructed</a:t>
            </a:r>
            <a:r>
              <a:rPr lang="en-GB"/>
              <a:t> credit card approval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Real-life credit card applicants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500.000 records and 6 dimensions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40% of all customer were approved for a card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