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60" r:id="rId7"/>
    <p:sldId id="258" r:id="rId8"/>
    <p:sldId id="261" r:id="rId9"/>
    <p:sldId id="286"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GB" dirty="0"/>
              <a:t>Bird call classification: The Challenge</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8696131" y="5184648"/>
            <a:ext cx="2266219" cy="868680"/>
          </a:xfrm>
        </p:spPr>
        <p:txBody>
          <a:bodyPr/>
          <a:lstStyle/>
          <a:p>
            <a:r>
              <a:rPr lang="en-GB" dirty="0"/>
              <a:t>Dominik </a:t>
            </a:r>
            <a:r>
              <a:rPr lang="en-GB" dirty="0" err="1"/>
              <a:t>Siric</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A7AD-47F7-9674-F00D-8022CF444B61}"/>
              </a:ext>
            </a:extLst>
          </p:cNvPr>
          <p:cNvSpPr>
            <a:spLocks noGrp="1"/>
          </p:cNvSpPr>
          <p:nvPr>
            <p:ph type="title"/>
          </p:nvPr>
        </p:nvSpPr>
        <p:spPr>
          <a:xfrm>
            <a:off x="444500" y="542925"/>
            <a:ext cx="11214100" cy="535531"/>
          </a:xfrm>
        </p:spPr>
        <p:txBody>
          <a:bodyPr wrap="square" anchor="t">
            <a:normAutofit/>
          </a:bodyPr>
          <a:lstStyle/>
          <a:p>
            <a:r>
              <a:rPr lang="en-US" dirty="0"/>
              <a:t>Final comparison of submissions</a:t>
            </a:r>
          </a:p>
        </p:txBody>
      </p:sp>
      <p:sp>
        <p:nvSpPr>
          <p:cNvPr id="3" name="Slide Number Placeholder 2">
            <a:extLst>
              <a:ext uri="{FF2B5EF4-FFF2-40B4-BE49-F238E27FC236}">
                <a16:creationId xmlns:a16="http://schemas.microsoft.com/office/drawing/2014/main" id="{D2A13AC7-78CE-CED1-678A-3DBE760D7C8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10</a:t>
            </a:fld>
            <a:endParaRPr lang="en-US" noProof="0"/>
          </a:p>
        </p:txBody>
      </p:sp>
      <p:pic>
        <p:nvPicPr>
          <p:cNvPr id="6" name="Picture 5">
            <a:extLst>
              <a:ext uri="{FF2B5EF4-FFF2-40B4-BE49-F238E27FC236}">
                <a16:creationId xmlns:a16="http://schemas.microsoft.com/office/drawing/2014/main" id="{61254444-5894-3CF0-244E-7C1D91CC691B}"/>
              </a:ext>
            </a:extLst>
          </p:cNvPr>
          <p:cNvPicPr>
            <a:picLocks noChangeAspect="1"/>
          </p:cNvPicPr>
          <p:nvPr/>
        </p:nvPicPr>
        <p:blipFill>
          <a:blip r:embed="rId2"/>
          <a:stretch>
            <a:fillRect/>
          </a:stretch>
        </p:blipFill>
        <p:spPr>
          <a:xfrm>
            <a:off x="2378968" y="1825625"/>
            <a:ext cx="7344028" cy="4351338"/>
          </a:xfrm>
          <a:prstGeom prst="rect">
            <a:avLst/>
          </a:prstGeom>
          <a:noFill/>
        </p:spPr>
      </p:pic>
    </p:spTree>
    <p:extLst>
      <p:ext uri="{BB962C8B-B14F-4D97-AF65-F5344CB8AC3E}">
        <p14:creationId xmlns:p14="http://schemas.microsoft.com/office/powerpoint/2010/main" val="210337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0" y="659674"/>
            <a:ext cx="12013040" cy="859055"/>
          </a:xfrm>
        </p:spPr>
        <p:txBody>
          <a:bodyPr>
            <a:normAutofit fontScale="90000"/>
          </a:bodyPr>
          <a:lstStyle/>
          <a:p>
            <a:pPr lvl="0"/>
            <a:r>
              <a:rPr lang="en-GB" dirty="0"/>
              <a:t>How was the training and testing performed</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39518" y="1724295"/>
            <a:ext cx="8743225" cy="2756263"/>
          </a:xfrm>
        </p:spPr>
        <p:txBody>
          <a:bodyPr>
            <a:normAutofit fontScale="92500" lnSpcReduction="20000"/>
          </a:bodyPr>
          <a:lstStyle/>
          <a:p>
            <a:pPr marL="285750" lvl="0" indent="-285750">
              <a:buFont typeface="Arial" panose="020B0604020202020204" pitchFamily="34" charset="0"/>
              <a:buChar char="•"/>
            </a:pPr>
            <a:r>
              <a:rPr lang="en-GB" dirty="0"/>
              <a:t>For each of our submissions data was pre-processed in different ways</a:t>
            </a:r>
            <a:endParaRPr lang="en-US" dirty="0"/>
          </a:p>
          <a:p>
            <a:pPr marL="285750" lvl="0" indent="-285750">
              <a:buFont typeface="Arial" panose="020B0604020202020204" pitchFamily="34" charset="0"/>
              <a:buChar char="•"/>
            </a:pPr>
            <a:r>
              <a:rPr lang="en-GB" dirty="0"/>
              <a:t>This will be explained for all submissions respectively later</a:t>
            </a:r>
            <a:endParaRPr lang="en-US" dirty="0"/>
          </a:p>
          <a:p>
            <a:pPr marL="285750" lvl="0" indent="-285750">
              <a:buFont typeface="Arial" panose="020B0604020202020204" pitchFamily="34" charset="0"/>
              <a:buChar char="•"/>
            </a:pPr>
            <a:r>
              <a:rPr lang="en-GB" dirty="0"/>
              <a:t>The pre-processing, this time, was done on normalized data, instead of standardized data we used for the previous task</a:t>
            </a:r>
            <a:endParaRPr lang="en-US" dirty="0"/>
          </a:p>
          <a:p>
            <a:pPr marL="285750" lvl="0" indent="-285750">
              <a:buFont typeface="Arial" panose="020B0604020202020204" pitchFamily="34" charset="0"/>
              <a:buChar char="•"/>
            </a:pPr>
            <a:r>
              <a:rPr lang="en-GB" dirty="0"/>
              <a:t>After the data was pre-processed for training, we combined the arrays and randomly shuffled it, just like in the previous task, to ensure better learning</a:t>
            </a:r>
            <a:endParaRPr lang="en-US" dirty="0"/>
          </a:p>
          <a:p>
            <a:pPr marL="285750" lvl="0" indent="-285750">
              <a:buFont typeface="Arial" panose="020B0604020202020204" pitchFamily="34" charset="0"/>
              <a:buChar char="•"/>
            </a:pPr>
            <a:r>
              <a:rPr lang="en-GB" dirty="0"/>
              <a:t>Then a certain learning algorithm was performed on the training data using 5 fold cross-validation</a:t>
            </a:r>
            <a:endParaRPr lang="en-US" dirty="0"/>
          </a:p>
          <a:p>
            <a:pPr marL="285750" lvl="0" indent="-285750">
              <a:buFont typeface="Arial" panose="020B0604020202020204" pitchFamily="34" charset="0"/>
              <a:buChar char="•"/>
            </a:pPr>
            <a:r>
              <a:rPr lang="en-GB" dirty="0"/>
              <a:t>The details of these algorithms will also be explained for each of our submissions</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39772" y="359229"/>
            <a:ext cx="7781544" cy="859055"/>
          </a:xfrm>
        </p:spPr>
        <p:txBody>
          <a:bodyPr/>
          <a:lstStyle/>
          <a:p>
            <a:r>
              <a:rPr lang="en-GB" dirty="0"/>
              <a:t>First submission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2155371"/>
            <a:ext cx="7881076" cy="3540035"/>
          </a:xfrm>
        </p:spPr>
        <p:txBody>
          <a:bodyPr>
            <a:normAutofit fontScale="77500" lnSpcReduction="20000"/>
          </a:bodyPr>
          <a:lstStyle/>
          <a:p>
            <a:pPr marL="285750" lvl="0" indent="-285750">
              <a:buFont typeface="Arial" panose="020B0604020202020204" pitchFamily="34" charset="0"/>
              <a:buChar char="•"/>
            </a:pPr>
            <a:r>
              <a:rPr lang="en-GB" dirty="0"/>
              <a:t>Money saved – 164</a:t>
            </a:r>
            <a:endParaRPr lang="en-US" dirty="0"/>
          </a:p>
          <a:p>
            <a:pPr marL="285750" lvl="0" indent="-285750">
              <a:buFont typeface="Arial" panose="020B0604020202020204" pitchFamily="34" charset="0"/>
              <a:buChar char="•"/>
            </a:pPr>
            <a:r>
              <a:rPr lang="en-GB" dirty="0"/>
              <a:t>For the first submission we used the same data we pre-processed in the last task</a:t>
            </a:r>
            <a:endParaRPr lang="en-US" dirty="0"/>
          </a:p>
          <a:p>
            <a:pPr marL="285750" lvl="0" indent="-285750">
              <a:buFont typeface="Arial" panose="020B0604020202020204" pitchFamily="34" charset="0"/>
              <a:buChar char="•"/>
            </a:pPr>
            <a:r>
              <a:rPr lang="en-GB" dirty="0"/>
              <a:t>So the training data was reduced with PCA preserving 99% of variance</a:t>
            </a:r>
            <a:endParaRPr lang="en-US" dirty="0"/>
          </a:p>
          <a:p>
            <a:pPr marL="285750" lvl="0" indent="-285750">
              <a:buFont typeface="Arial" panose="020B0604020202020204" pitchFamily="34" charset="0"/>
              <a:buChar char="•"/>
            </a:pPr>
            <a:r>
              <a:rPr lang="en-GB" dirty="0"/>
              <a:t>Test data – using the same data reduction as for the training data so as also reduced the data with PCA</a:t>
            </a:r>
            <a:endParaRPr lang="en-US" dirty="0"/>
          </a:p>
          <a:p>
            <a:pPr marL="285750" lvl="0" indent="-285750">
              <a:buFont typeface="Arial" panose="020B0604020202020204" pitchFamily="34" charset="0"/>
              <a:buChar char="•"/>
            </a:pPr>
            <a:r>
              <a:rPr lang="en-GB" dirty="0"/>
              <a:t>Model – From the last task the algorithm that produced the best results was the Support Vector Classification so we also used that classifier for this submission with default parameters to start</a:t>
            </a:r>
            <a:endParaRPr lang="en-US" dirty="0"/>
          </a:p>
          <a:p>
            <a:pPr marL="285750" lvl="0" indent="-285750">
              <a:buFont typeface="Arial" panose="020B0604020202020204" pitchFamily="34" charset="0"/>
              <a:buChar char="•"/>
            </a:pPr>
            <a:r>
              <a:rPr lang="en-GB" dirty="0"/>
              <a:t>The problem with this algorithm was probably that when we reduced the data with 99% variance the test data wasn’t reduced to the same features and the same number of features as the test data – that could be the reason why the score was low</a:t>
            </a:r>
            <a:endParaRPr lang="en-US" dirty="0"/>
          </a:p>
          <a:p>
            <a:pPr marL="285750" lvl="0" indent="-285750">
              <a:buFont typeface="Arial" panose="020B0604020202020204" pitchFamily="34" charset="0"/>
              <a:buChar char="•"/>
            </a:pPr>
            <a:r>
              <a:rPr lang="en-GB" dirty="0"/>
              <a:t>We now try to do better data dimensionality reduction and get better results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pPr lvl="0"/>
            <a:r>
              <a:rPr lang="en-GB" dirty="0"/>
              <a:t>Second submission</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5184437" cy="4659248"/>
          </a:xfrm>
        </p:spPr>
        <p:txBody>
          <a:bodyPr>
            <a:normAutofit/>
          </a:bodyPr>
          <a:lstStyle/>
          <a:p>
            <a:pPr lvl="0"/>
            <a:r>
              <a:rPr lang="en-GB" sz="1700"/>
              <a:t>Money saved – 718 </a:t>
            </a:r>
            <a:endParaRPr lang="en-US" sz="1700"/>
          </a:p>
          <a:p>
            <a:pPr lvl="0"/>
            <a:r>
              <a:rPr lang="en-GB" sz="1700"/>
              <a:t>This time, instead of normal PCA, we used kernel PCA for dimensionality reduction while keeping 50 most important features</a:t>
            </a:r>
            <a:endParaRPr lang="en-US" sz="1700"/>
          </a:p>
          <a:p>
            <a:pPr lvl="0"/>
            <a:r>
              <a:rPr lang="en-GB" sz="1700"/>
              <a:t>This was done for both the test and training sets</a:t>
            </a:r>
            <a:endParaRPr lang="en-US" sz="1700"/>
          </a:p>
          <a:p>
            <a:pPr lvl="0"/>
            <a:r>
              <a:rPr lang="en-GB" sz="1700"/>
              <a:t>Everything else was done the same way as in the first submission, so once again the learning algorithm was SVC with default parameters</a:t>
            </a:r>
            <a:endParaRPr lang="en-US" sz="1700"/>
          </a:p>
          <a:p>
            <a:pPr lvl="0"/>
            <a:r>
              <a:rPr lang="en-GB" sz="1700"/>
              <a:t>Upon more detailed examination of the prediction csv file, we noticed that it was predominantly filled with 6s thus the score was quite low but still better than the previous one</a:t>
            </a:r>
          </a:p>
          <a:p>
            <a:r>
              <a:rPr lang="en-GB" sz="1700"/>
              <a:t>There could have been a problem once again with the dimensionality reduction but this time with kernel PCA</a:t>
            </a:r>
            <a:endParaRPr lang="en-US" sz="1700"/>
          </a:p>
          <a:p>
            <a:pPr lvl="0"/>
            <a:endParaRPr lang="en-US" sz="1700"/>
          </a:p>
        </p:txBody>
      </p:sp>
      <p:pic>
        <p:nvPicPr>
          <p:cNvPr id="4" name="Picture 3">
            <a:extLst>
              <a:ext uri="{FF2B5EF4-FFF2-40B4-BE49-F238E27FC236}">
                <a16:creationId xmlns:a16="http://schemas.microsoft.com/office/drawing/2014/main" id="{DEF2C046-C5AE-88D8-A2C8-0A857C882201}"/>
              </a:ext>
            </a:extLst>
          </p:cNvPr>
          <p:cNvPicPr>
            <a:picLocks noChangeAspect="1"/>
          </p:cNvPicPr>
          <p:nvPr/>
        </p:nvPicPr>
        <p:blipFill>
          <a:blip r:embed="rId2"/>
          <a:stretch>
            <a:fillRect/>
          </a:stretch>
        </p:blipFill>
        <p:spPr>
          <a:xfrm>
            <a:off x="6474163" y="2123513"/>
            <a:ext cx="5184437" cy="3447651"/>
          </a:xfrm>
          <a:prstGeom prst="rect">
            <a:avLst/>
          </a:prstGeom>
          <a:noFill/>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GB" dirty="0"/>
              <a:t>Third submission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517715"/>
            <a:ext cx="5184437" cy="4659248"/>
          </a:xfrm>
        </p:spPr>
        <p:txBody>
          <a:bodyPr>
            <a:normAutofit/>
          </a:bodyPr>
          <a:lstStyle/>
          <a:p>
            <a:pPr lvl="0"/>
            <a:r>
              <a:rPr lang="en-GB" dirty="0"/>
              <a:t>Money saved – 6885</a:t>
            </a:r>
            <a:endParaRPr lang="en-US" dirty="0"/>
          </a:p>
          <a:p>
            <a:pPr lvl="0"/>
            <a:r>
              <a:rPr lang="en-GB" dirty="0"/>
              <a:t>Finally the result seemed to improve drastically</a:t>
            </a:r>
            <a:endParaRPr lang="en-US" dirty="0"/>
          </a:p>
          <a:p>
            <a:pPr lvl="0"/>
            <a:r>
              <a:rPr lang="en-GB" dirty="0"/>
              <a:t>To get this results we ditched the kernel PCA from the previous model and went back to the standard PCA</a:t>
            </a:r>
            <a:endParaRPr lang="en-US" dirty="0"/>
          </a:p>
          <a:p>
            <a:pPr lvl="0"/>
            <a:r>
              <a:rPr lang="en-GB" dirty="0"/>
              <a:t>We combined the feature arrays and reduced the dimensionality to 20 most informative features using the PCA</a:t>
            </a:r>
            <a:endParaRPr lang="en-US" dirty="0"/>
          </a:p>
          <a:p>
            <a:pPr lvl="0"/>
            <a:r>
              <a:rPr lang="en-GB" dirty="0" err="1"/>
              <a:t>Sama</a:t>
            </a:r>
            <a:r>
              <a:rPr lang="en-GB" dirty="0"/>
              <a:t> data augmentation was done to the test set</a:t>
            </a:r>
            <a:endParaRPr lang="en-US" dirty="0"/>
          </a:p>
          <a:p>
            <a:pPr lvl="0"/>
            <a:r>
              <a:rPr lang="en-GB" dirty="0"/>
              <a:t>Again, the model was SVC with default parameters</a:t>
            </a:r>
            <a:endParaRPr lang="en-US" dirty="0"/>
          </a:p>
          <a:p>
            <a:endParaRPr lang="en-US" dirty="0"/>
          </a:p>
          <a:p>
            <a:endParaRPr lang="en-US" dirty="0"/>
          </a:p>
        </p:txBody>
      </p:sp>
      <p:pic>
        <p:nvPicPr>
          <p:cNvPr id="5" name="Picture 4">
            <a:extLst>
              <a:ext uri="{FF2B5EF4-FFF2-40B4-BE49-F238E27FC236}">
                <a16:creationId xmlns:a16="http://schemas.microsoft.com/office/drawing/2014/main" id="{B657E9D2-5925-0B0A-984E-B66A0299D02C}"/>
              </a:ext>
            </a:extLst>
          </p:cNvPr>
          <p:cNvPicPr>
            <a:picLocks noChangeAspect="1"/>
          </p:cNvPicPr>
          <p:nvPr/>
        </p:nvPicPr>
        <p:blipFill>
          <a:blip r:embed="rId2"/>
          <a:stretch>
            <a:fillRect/>
          </a:stretch>
        </p:blipFill>
        <p:spPr>
          <a:xfrm>
            <a:off x="6474163" y="2149436"/>
            <a:ext cx="5184437" cy="3395806"/>
          </a:xfrm>
          <a:prstGeom prst="rect">
            <a:avLst/>
          </a:prstGeom>
          <a:noFill/>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GB" dirty="0"/>
              <a:t>Fourth submission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517715"/>
            <a:ext cx="5184437" cy="4659248"/>
          </a:xfrm>
        </p:spPr>
        <p:txBody>
          <a:bodyPr>
            <a:normAutofit/>
          </a:bodyPr>
          <a:lstStyle/>
          <a:p>
            <a:pPr lvl="0"/>
            <a:r>
              <a:rPr lang="en-GB" sz="1400"/>
              <a:t>Money saved – 6411</a:t>
            </a:r>
            <a:endParaRPr lang="en-US" sz="1400"/>
          </a:p>
          <a:p>
            <a:pPr lvl="0"/>
            <a:r>
              <a:rPr lang="en-GB" sz="1400"/>
              <a:t>Regarding the features everything was the same as the previous submission, so the 20 most important features by PCA</a:t>
            </a:r>
            <a:endParaRPr lang="en-US" sz="1400"/>
          </a:p>
          <a:p>
            <a:pPr lvl="0"/>
            <a:r>
              <a:rPr lang="en-GB" sz="1400"/>
              <a:t>In this algorithm we added an evaluation set to test different parameters using randomized search and get the best ones for the SVC model</a:t>
            </a:r>
            <a:endParaRPr lang="en-US" sz="1400"/>
          </a:p>
          <a:p>
            <a:pPr lvl="0"/>
            <a:r>
              <a:rPr lang="en-GB" sz="1400"/>
              <a:t>For this to work in a reasonable amount of time we had to reduce the number of rows from the training data, thus we kept 2000 random rows from each class</a:t>
            </a:r>
            <a:endParaRPr lang="en-US" sz="1400"/>
          </a:p>
          <a:p>
            <a:pPr lvl="0"/>
            <a:r>
              <a:rPr lang="en-GB" sz="1400"/>
              <a:t>This is where the problem arose since we randomly kept 2000 rows we didn’t take into account that the labels should be evenly distributed among those rows</a:t>
            </a:r>
            <a:endParaRPr lang="en-US" sz="1400"/>
          </a:p>
          <a:p>
            <a:pPr lvl="0"/>
            <a:r>
              <a:rPr lang="en-GB" sz="1400"/>
              <a:t>That is probably the reason for the lower score than before even though we tried to find the best parameters with randomized search</a:t>
            </a:r>
            <a:endParaRPr lang="en-US" sz="1400"/>
          </a:p>
          <a:p>
            <a:pPr lvl="0"/>
            <a:r>
              <a:rPr lang="en-GB" sz="1400"/>
              <a:t>This is what we fixed in the next submission</a:t>
            </a:r>
            <a:endParaRPr lang="en-US" sz="1400"/>
          </a:p>
        </p:txBody>
      </p:sp>
      <p:pic>
        <p:nvPicPr>
          <p:cNvPr id="5" name="Picture 4">
            <a:extLst>
              <a:ext uri="{FF2B5EF4-FFF2-40B4-BE49-F238E27FC236}">
                <a16:creationId xmlns:a16="http://schemas.microsoft.com/office/drawing/2014/main" id="{C1242FB4-D89A-7D9F-486B-1A0E48F5A967}"/>
              </a:ext>
            </a:extLst>
          </p:cNvPr>
          <p:cNvPicPr>
            <a:picLocks noChangeAspect="1"/>
          </p:cNvPicPr>
          <p:nvPr/>
        </p:nvPicPr>
        <p:blipFill>
          <a:blip r:embed="rId2"/>
          <a:stretch>
            <a:fillRect/>
          </a:stretch>
        </p:blipFill>
        <p:spPr>
          <a:xfrm>
            <a:off x="6474163" y="2084630"/>
            <a:ext cx="5184437" cy="3525417"/>
          </a:xfrm>
          <a:prstGeom prst="rect">
            <a:avLst/>
          </a:prstGeom>
          <a:noFill/>
        </p:spPr>
      </p:pic>
    </p:spTree>
    <p:extLst>
      <p:ext uri="{BB962C8B-B14F-4D97-AF65-F5344CB8AC3E}">
        <p14:creationId xmlns:p14="http://schemas.microsoft.com/office/powerpoint/2010/main" val="339855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GB" dirty="0"/>
              <a:t>Fifth submission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517715"/>
            <a:ext cx="5184437" cy="4659248"/>
          </a:xfrm>
        </p:spPr>
        <p:txBody>
          <a:bodyPr>
            <a:normAutofit/>
          </a:bodyPr>
          <a:lstStyle/>
          <a:p>
            <a:pPr lvl="0"/>
            <a:r>
              <a:rPr lang="en-GB" sz="1100"/>
              <a:t>Money saved – 7044</a:t>
            </a:r>
            <a:endParaRPr lang="en-US" sz="1100"/>
          </a:p>
          <a:p>
            <a:pPr lvl="0"/>
            <a:r>
              <a:rPr lang="en-GB" sz="1100"/>
              <a:t>Essentially this submission was fixing the mistakes from the previous one, so again using the 20 features arrays</a:t>
            </a:r>
            <a:endParaRPr lang="en-US" sz="1100"/>
          </a:p>
          <a:p>
            <a:pPr lvl="0"/>
            <a:r>
              <a:rPr lang="en-GB" sz="1100"/>
              <a:t>This time we kept 5000 rows from each of the 6 training arrays and we made sure that the number of occurrences of 0s and nonzero (labels) was roughly the same so that we get more meaningful training results</a:t>
            </a:r>
            <a:endParaRPr lang="en-US" sz="1100"/>
          </a:p>
          <a:p>
            <a:pPr lvl="0"/>
            <a:r>
              <a:rPr lang="en-GB" sz="1100"/>
              <a:t>For example, this would mean that if in the file ‘</a:t>
            </a:r>
            <a:r>
              <a:rPr lang="en-GB" sz="1100" err="1"/>
              <a:t>tawowl.npy</a:t>
            </a:r>
            <a:r>
              <a:rPr lang="en-GB" sz="1100"/>
              <a:t>’ there are 2200 occurrences where the bird was heard me made sure to keep all of those and to keep the other 2800 rows where the bird wasn’t heard to that it adds up to 5000 and we still have a good representation. If there were more than 2500 occurrences where the specific bird was heard then the split was the same so 2500/2500 for rows with 0s and nonzero and so on…</a:t>
            </a:r>
            <a:endParaRPr lang="en-US" sz="1100"/>
          </a:p>
          <a:p>
            <a:pPr lvl="0"/>
            <a:r>
              <a:rPr lang="en-GB" sz="1100"/>
              <a:t>For finding the best parameters this time we used grid search to hopefully get more precise result for better parameters</a:t>
            </a:r>
            <a:endParaRPr lang="en-US" sz="1100"/>
          </a:p>
          <a:p>
            <a:pPr lvl="0"/>
            <a:r>
              <a:rPr lang="en-GB" sz="1100"/>
              <a:t>These are the parameters we got after the grid search: </a:t>
            </a:r>
            <a:r>
              <a:rPr lang="en-GB" sz="1100" err="1"/>
              <a:t>best_params</a:t>
            </a:r>
            <a:r>
              <a:rPr lang="en-GB" sz="1100"/>
              <a:t> = {'C': 10, 'coef0': 0.0, 'degree': 2, 'gamma': 1, 'kernel': '</a:t>
            </a:r>
            <a:r>
              <a:rPr lang="en-GB" sz="1100" err="1"/>
              <a:t>rbf</a:t>
            </a:r>
            <a:r>
              <a:rPr lang="en-GB" sz="1100"/>
              <a:t>'}</a:t>
            </a:r>
            <a:endParaRPr lang="en-US" sz="1100"/>
          </a:p>
          <a:p>
            <a:pPr lvl="0"/>
            <a:r>
              <a:rPr lang="en-GB" sz="1100"/>
              <a:t>After finding these parameters we tested the model and got the 7044 points</a:t>
            </a:r>
            <a:endParaRPr lang="en-US" sz="1100"/>
          </a:p>
        </p:txBody>
      </p:sp>
      <p:pic>
        <p:nvPicPr>
          <p:cNvPr id="5" name="Picture 4">
            <a:extLst>
              <a:ext uri="{FF2B5EF4-FFF2-40B4-BE49-F238E27FC236}">
                <a16:creationId xmlns:a16="http://schemas.microsoft.com/office/drawing/2014/main" id="{1F47515D-8F56-C4B1-0A5E-BEA4EDD384A8}"/>
              </a:ext>
            </a:extLst>
          </p:cNvPr>
          <p:cNvPicPr>
            <a:picLocks noChangeAspect="1"/>
          </p:cNvPicPr>
          <p:nvPr/>
        </p:nvPicPr>
        <p:blipFill>
          <a:blip r:embed="rId2"/>
          <a:stretch>
            <a:fillRect/>
          </a:stretch>
        </p:blipFill>
        <p:spPr>
          <a:xfrm>
            <a:off x="6474163" y="2123513"/>
            <a:ext cx="5184437" cy="3447651"/>
          </a:xfrm>
          <a:prstGeom prst="rect">
            <a:avLst/>
          </a:prstGeom>
          <a:noFill/>
        </p:spPr>
      </p:pic>
    </p:spTree>
    <p:extLst>
      <p:ext uri="{BB962C8B-B14F-4D97-AF65-F5344CB8AC3E}">
        <p14:creationId xmlns:p14="http://schemas.microsoft.com/office/powerpoint/2010/main" val="364250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GB" dirty="0"/>
              <a:t>Sixth submission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517715"/>
            <a:ext cx="5184437" cy="4659248"/>
          </a:xfrm>
        </p:spPr>
        <p:txBody>
          <a:bodyPr>
            <a:normAutofit/>
          </a:bodyPr>
          <a:lstStyle/>
          <a:p>
            <a:pPr lvl="0"/>
            <a:r>
              <a:rPr lang="en-GB" dirty="0"/>
              <a:t>Money saved – 7168</a:t>
            </a:r>
            <a:endParaRPr lang="en-US" dirty="0"/>
          </a:p>
          <a:p>
            <a:pPr lvl="0"/>
            <a:r>
              <a:rPr lang="en-GB" dirty="0"/>
              <a:t>Using the same data processing as in the previous submission but this time we used the Gradient Boosting classifier algorithm with default parameters</a:t>
            </a:r>
            <a:endParaRPr lang="en-US" dirty="0"/>
          </a:p>
          <a:p>
            <a:pPr lvl="0"/>
            <a:r>
              <a:rPr lang="en-GB" dirty="0"/>
              <a:t>The result showed that the previous data processing was proving to get decent results and now we try to improve this GBC model since it seems to get better results than the previous SVC model</a:t>
            </a:r>
            <a:endParaRPr lang="en-US" dirty="0"/>
          </a:p>
        </p:txBody>
      </p:sp>
      <p:pic>
        <p:nvPicPr>
          <p:cNvPr id="5" name="Picture 4">
            <a:extLst>
              <a:ext uri="{FF2B5EF4-FFF2-40B4-BE49-F238E27FC236}">
                <a16:creationId xmlns:a16="http://schemas.microsoft.com/office/drawing/2014/main" id="{A057C537-9419-C00D-9663-FD95328BB588}"/>
              </a:ext>
            </a:extLst>
          </p:cNvPr>
          <p:cNvPicPr>
            <a:picLocks noChangeAspect="1"/>
          </p:cNvPicPr>
          <p:nvPr/>
        </p:nvPicPr>
        <p:blipFill>
          <a:blip r:embed="rId2"/>
          <a:stretch>
            <a:fillRect/>
          </a:stretch>
        </p:blipFill>
        <p:spPr>
          <a:xfrm>
            <a:off x="6474163" y="2097592"/>
            <a:ext cx="5184437" cy="3499494"/>
          </a:xfrm>
          <a:prstGeom prst="rect">
            <a:avLst/>
          </a:prstGeom>
          <a:noFill/>
        </p:spPr>
      </p:pic>
    </p:spTree>
    <p:extLst>
      <p:ext uri="{BB962C8B-B14F-4D97-AF65-F5344CB8AC3E}">
        <p14:creationId xmlns:p14="http://schemas.microsoft.com/office/powerpoint/2010/main" val="336407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GB" dirty="0"/>
              <a:t>Seventh submission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517715"/>
            <a:ext cx="5184437" cy="4659248"/>
          </a:xfrm>
        </p:spPr>
        <p:txBody>
          <a:bodyPr>
            <a:normAutofit/>
          </a:bodyPr>
          <a:lstStyle/>
          <a:p>
            <a:pPr lvl="0"/>
            <a:r>
              <a:rPr lang="en-GB" dirty="0"/>
              <a:t>Money saved – 7820</a:t>
            </a:r>
            <a:endParaRPr lang="en-US" dirty="0"/>
          </a:p>
          <a:p>
            <a:pPr lvl="0"/>
            <a:r>
              <a:rPr lang="en-GB" dirty="0"/>
              <a:t>The training was done in the same way as the previous submission but this time we kept 10000 rows of each training array for each species</a:t>
            </a:r>
            <a:endParaRPr lang="en-US" dirty="0"/>
          </a:p>
          <a:p>
            <a:pPr lvl="0"/>
            <a:r>
              <a:rPr lang="en-GB" dirty="0"/>
              <a:t>In addition to that, we decided to keep more 100 most important features using PCA rather than the 20 we used for previous classifications</a:t>
            </a:r>
            <a:endParaRPr lang="en-US" dirty="0"/>
          </a:p>
        </p:txBody>
      </p:sp>
      <p:pic>
        <p:nvPicPr>
          <p:cNvPr id="5" name="Picture 4">
            <a:extLst>
              <a:ext uri="{FF2B5EF4-FFF2-40B4-BE49-F238E27FC236}">
                <a16:creationId xmlns:a16="http://schemas.microsoft.com/office/drawing/2014/main" id="{F012CABC-4AAD-4A4B-7657-650B52B3C8EA}"/>
              </a:ext>
            </a:extLst>
          </p:cNvPr>
          <p:cNvPicPr>
            <a:picLocks noChangeAspect="1"/>
          </p:cNvPicPr>
          <p:nvPr/>
        </p:nvPicPr>
        <p:blipFill>
          <a:blip r:embed="rId2"/>
          <a:stretch>
            <a:fillRect/>
          </a:stretch>
        </p:blipFill>
        <p:spPr>
          <a:xfrm>
            <a:off x="6474163" y="2181838"/>
            <a:ext cx="5184437" cy="3331001"/>
          </a:xfrm>
          <a:prstGeom prst="rect">
            <a:avLst/>
          </a:prstGeom>
          <a:noFill/>
        </p:spPr>
      </p:pic>
    </p:spTree>
    <p:extLst>
      <p:ext uri="{BB962C8B-B14F-4D97-AF65-F5344CB8AC3E}">
        <p14:creationId xmlns:p14="http://schemas.microsoft.com/office/powerpoint/2010/main" val="20157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941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Trade Gothic LT Pro</vt:lpstr>
      <vt:lpstr>Trebuchet MS</vt:lpstr>
      <vt:lpstr>Office Theme</vt:lpstr>
      <vt:lpstr>Bird call classification: The Challenge</vt:lpstr>
      <vt:lpstr>How was the training and testing performed</vt:lpstr>
      <vt:lpstr>First submission</vt:lpstr>
      <vt:lpstr>Second submission</vt:lpstr>
      <vt:lpstr>Third submission</vt:lpstr>
      <vt:lpstr>Fourth submission</vt:lpstr>
      <vt:lpstr>Fifth submission</vt:lpstr>
      <vt:lpstr>Sixth submission</vt:lpstr>
      <vt:lpstr>Seventh submission</vt:lpstr>
      <vt:lpstr>Final comparison of submissions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2023-06-22T15:28:55Z</dcterms:created>
  <dcterms:modified xsi:type="dcterms:W3CDTF">2023-07-11T09:27:50Z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