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slide" Target="slides/slide44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 show in demo: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Node creation (CREATE, MERGE)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Relationship creation (MERGE)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Querying graph (MATCH, RETURN)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Pattern matching( [*..2])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Delete node / relationship (DELETE)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Move relationship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Transform node property into node+relationship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To show in demo: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Node creation (CREATE, MERGE)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Relationship creation (MERGE)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Querying graph (MATCH, RETURN)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Pattern matching( [*..2])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Delete node / relationship (DELETE)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Move relationship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Transform node property into node+relationship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79230"/>
            </a:srgbClr>
          </a:solidFill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neo4j-contrib/neo4j-apoc-procedur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neo4j.com/developer/ecosyste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53150" y="681150"/>
            <a:ext cx="8520600" cy="3781200"/>
          </a:xfrm>
          <a:prstGeom prst="rect">
            <a:avLst/>
          </a:prstGeom>
          <a:solidFill>
            <a:srgbClr val="FFFFFF">
              <a:alpha val="9385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 Database </a:t>
            </a:r>
            <a:br>
              <a:rPr lang="en-GB"/>
            </a:br>
            <a:r>
              <a:rPr lang="en-GB"/>
              <a:t>With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eo4j_logo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00" y="2673775"/>
            <a:ext cx="3984000" cy="15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0" y="1864950"/>
            <a:ext cx="8520600" cy="932100"/>
          </a:xfrm>
          <a:prstGeom prst="rect">
            <a:avLst/>
          </a:prstGeom>
          <a:solidFill>
            <a:srgbClr val="FFFFFF">
              <a:alpha val="7923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Modeling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Modeling</a:t>
            </a:r>
            <a:br>
              <a:rPr lang="en-GB" sz="1800"/>
            </a:br>
            <a:r>
              <a:rPr lang="en-GB" sz="1800"/>
              <a:t>Elements of a graph database in Neo4j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462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It’s all about nodes and relationships</a:t>
            </a:r>
          </a:p>
        </p:txBody>
      </p:sp>
      <p:pic>
        <p:nvPicPr>
          <p:cNvPr descr="node_rels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812" y="1747825"/>
            <a:ext cx="59531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825125" y="3763175"/>
            <a:ext cx="2282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Nodes have: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Labels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Properties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792175" y="3823025"/>
            <a:ext cx="2282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Relationships have: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One type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Properties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Modeling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Relational vs graph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40587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RELATIONAL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Understand entities in domain and how they interrelate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Define relationship between entities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Normalization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Denormalization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626450" y="1152475"/>
            <a:ext cx="42057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GRAPH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Understand entities in domain and how they interrelate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Enrich this domain 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0" y="1864950"/>
            <a:ext cx="8520600" cy="932100"/>
          </a:xfrm>
          <a:prstGeom prst="rect">
            <a:avLst/>
          </a:prstGeom>
          <a:solidFill>
            <a:srgbClr val="FFFFFF">
              <a:alpha val="7923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Querying with Cypher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Modeling &amp; Querying: Cypher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Introduction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An ASCII art query language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Node representation: (identifier:Label)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Relationship representation: -[identifier:TYPE]-&gt;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Ex: Trinity loves Neo who works for MetaCortex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(Trinity)-[:LOVES]-&gt;(Neo)-[:WORKS_FOR]-&gt;(MetaCortex)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Querying with Cypher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Main clauses (1)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37600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MATCH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-&gt; Catches nodes from which we are going to traverse the graph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RETURN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-&gt; Returns the query result 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WHERE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-&gt; Filters query result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WITH</a:t>
            </a: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-&gt; Chains subsequent parts of the 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Querying with Cypher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Main clauses (2)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37600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CREATE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-&gt; Creates an element (node or relationship) and returns it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MERGE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-&gt; Creates an element if it doesn’t exists and returns it or only returns it if it exists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SET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-&gt; Used to set properties on nodes and relationships (beware of NULL)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DELETE</a:t>
            </a: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-&gt; </a:t>
            </a:r>
            <a:r>
              <a:rPr lang="en-GB">
                <a:solidFill>
                  <a:schemeClr val="dk1"/>
                </a:solidFill>
              </a:rPr>
              <a:t>Deletes an element (node, relationship or property)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Querying with Cypher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Evolution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Evolves to OpenCypher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OpenCypher is intended to be used by all Graph Database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Already supported by Apache Spark and Oracle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311700" y="1864950"/>
            <a:ext cx="8520600" cy="932100"/>
          </a:xfrm>
          <a:prstGeom prst="rect">
            <a:avLst/>
          </a:prstGeom>
          <a:solidFill>
            <a:srgbClr val="FFFFFF">
              <a:alpha val="7923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Quick Demo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311700" y="1864950"/>
            <a:ext cx="8520600" cy="932100"/>
          </a:xfrm>
          <a:prstGeom prst="rect">
            <a:avLst/>
          </a:prstGeom>
          <a:solidFill>
            <a:srgbClr val="FFFFFF">
              <a:alpha val="7923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Let’s get deeper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Table of contents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451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What is graph database?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What is Neo4j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Modeling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Querying with Cypher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Demo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Let’s get deeper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Common use cases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Advantages and drawbacks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Perspectives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Let’s get deeper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API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Database can be query via: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REST API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Bolt (since 3.0)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Binary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Secured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If performance aren’t satisfying, it is still possible to develop Java methods to address specific problems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Let’s get deeper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Storage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neo4j_file_structure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49" y="1370000"/>
            <a:ext cx="6438849" cy="28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Let’s get deeper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Sharding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Sharding is not possible in Neo4j (and in graph database generally)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-&gt; Neo4j answer: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 Cache sharding: caches part of or all of the  graph in RAM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Let’s get deeper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Scaling up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Neo4j bottlenecks are disk I/O and graph caching, then: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RAM is more important than CPU (page cache)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Faster disks (SSD)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At the final talk at Graph Connect 2016, Jim Weber (Neo4j Chief scientist) talk about graph caching and how it will be greatly improve by using RAFT.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Let’s get deeper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Scaling out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Exclusive territory of the Enterprise Edition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Neo4j can work with cluster: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Easy configuration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master/slave election can be configured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Synchro between masters and slaves can be configured too (trade off between speed and delay)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Branching could save your 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Let’s get deeper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Stored procedures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Since version 3.0.0 (2016/04/26), store procedures are available in Neo4j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Written in Java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Stored in plugins/ directory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 Apoc procedures!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https://github.com/neo4j-contrib/neo4j-apoc-procedures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Connect to RDBMS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Meta graph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Load from json, xml, etc.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Geocode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Let’s get deeper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Query planner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Analyzes the query and choose the best way to perform 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To watch it in action: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EXPLAIN: profiling without query execution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PROFILE: profiling with query execution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Results aren’t in time but in db hits as time depends on the machine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In terms of time: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All nodes scan &gt; Node by label scan &gt; Node Index Seek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Let’s get deeper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Language drivers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Since version  3.0, drivers are developped by Neo4j.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All languages share the same logic: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66D9EF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GB" sz="90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 neo4j</a:t>
            </a:r>
            <a:r>
              <a:rPr b="1" lang="en-GB" sz="90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90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v1 </a:t>
            </a:r>
            <a:r>
              <a:rPr lang="en-GB" sz="900">
                <a:solidFill>
                  <a:srgbClr val="66D9EF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GB" sz="90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 GraphDatabase</a:t>
            </a:r>
            <a:r>
              <a:rPr b="1" lang="en-GB" sz="90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90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 basic_auth</a:t>
            </a:r>
            <a:br>
              <a:rPr b="1" lang="en-GB" sz="90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driver 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 GraphDatabase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850">
                <a:solidFill>
                  <a:srgbClr val="A6E22E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"bolt://localhost"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 auth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basic_auth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850">
                <a:solidFill>
                  <a:srgbClr val="A6E22E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"neo4j"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A6E22E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"&lt;password&gt;"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session 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 driver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insert_query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 parameters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1" lang="en-GB" sz="850">
                <a:solidFill>
                  <a:srgbClr val="A6E22E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"pairs"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 sz="850">
                <a:solidFill>
                  <a:srgbClr val="DDE3EA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b="1" lang="en-GB" sz="850">
                <a:solidFill>
                  <a:srgbClr val="F8F8F2"/>
                </a:solidFill>
                <a:highlight>
                  <a:srgbClr val="30333A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Drivers available for: Java, Python, Javascript, Ruby, C#, PHP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Community is working on driver for GoLang, R (drivers exist for neo4j 2.x)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Let’s get deeper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Arborescence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Want to see the arbo?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bin: neo4j executables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certificates: certificates used by BOLT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conf: neo4j configuration files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data: databases storage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import: where to store the csv file to load via LOAD CSV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logs: application log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lib: Neo4j libraries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plugins: contains stored procedures / plugins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run: contains the current process pid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Let’s get deeper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Ecosystem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Works fine with: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Spark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MongoDB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Cassandra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ElasticSearch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Docker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See: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https://neo4j.com/developer/ecosystem/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0" y="1864950"/>
            <a:ext cx="8520600" cy="932100"/>
          </a:xfrm>
          <a:prstGeom prst="rect">
            <a:avLst/>
          </a:prstGeom>
          <a:solidFill>
            <a:srgbClr val="FFFFFF">
              <a:alpha val="7923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Graph Database?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311700" y="1864950"/>
            <a:ext cx="8520600" cy="932100"/>
          </a:xfrm>
          <a:prstGeom prst="rect">
            <a:avLst/>
          </a:prstGeom>
          <a:solidFill>
            <a:srgbClr val="FFFFFF">
              <a:alpha val="7923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Common use cases</a:t>
            </a:r>
          </a:p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Common use cases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Social network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First, a little example with two companies and their employees and skills.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 sz="1600">
                <a:solidFill>
                  <a:srgbClr val="000000"/>
                </a:solidFill>
              </a:rPr>
              <a:t>Triadic closures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“If a node A has strong relationships with node B and node C, then B and C have at least a weak, potentially strong, relationship between them.”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Common use cases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Itinerary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Example: parisian metro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How to find the quickest route between two stations?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Manage closed stations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Use: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Classic path finding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shortestPath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apoc.djikstra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Common use cases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Recommendation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Example: amazon-like online shop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Recommendation based: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 on what other customers buy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- on customer profile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Clustering: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Setup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Dividing for better recommendation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Common use cases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Access Management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Example: A company where we want to manage access management to different kind of resources (level in the building, documents, computer, etc.)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Get the accessible resources for a given person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Update with new access right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Temporary accesses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ctrTitle"/>
          </p:nvPr>
        </p:nvSpPr>
        <p:spPr>
          <a:xfrm>
            <a:off x="311700" y="1864950"/>
            <a:ext cx="8520600" cy="932100"/>
          </a:xfrm>
          <a:prstGeom prst="rect">
            <a:avLst/>
          </a:prstGeom>
          <a:solidFill>
            <a:srgbClr val="FFFFFF">
              <a:alpha val="7923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Advantages / Drawbacks?</a:t>
            </a:r>
          </a:p>
        </p:txBody>
      </p:sp>
      <p:sp>
        <p:nvSpPr>
          <p:cNvPr id="266" name="Shape 2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What is Graph Database?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Advantages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FAST &amp; LIGHT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Index-free adjacency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Native processing / storage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No more JOIN pain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Light storage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What is Graph Database?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Advantages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FLEXIBLE / AGILE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Schema-free / easy evolution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Can evolve within business demands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Iterative evolution without impact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What is Graph Database?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Advantages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EASY TO IMPLEMENT / READY FOR PRODUCTION / RELIABLE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Clustering </a:t>
            </a:r>
            <a:r>
              <a:rPr lang="en-GB">
                <a:solidFill>
                  <a:schemeClr val="dk1"/>
                </a:solidFill>
              </a:rPr>
              <a:t>(in Enterprise Edition)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No database limit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Transactions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Hot backups (in Enterprise Edition)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Branching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What is Graph Database?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Drawbacks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No IF!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Date is not a native format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Where are mys users?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Schema free (Know your data and how to architect them)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It’s  not a miracle solution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What is Graph Database?</a:t>
            </a:r>
            <a:br>
              <a:rPr lang="en-GB" sz="1800"/>
            </a:br>
            <a:r>
              <a:rPr lang="en-GB" sz="1800"/>
              <a:t>A NoSQL Database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462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One of the many NOSQL databases: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Document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Key value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Column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Time series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Graph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ctrTitle"/>
          </p:nvPr>
        </p:nvSpPr>
        <p:spPr>
          <a:xfrm>
            <a:off x="311700" y="1864950"/>
            <a:ext cx="8520600" cy="932100"/>
          </a:xfrm>
          <a:prstGeom prst="rect">
            <a:avLst/>
          </a:prstGeom>
          <a:solidFill>
            <a:srgbClr val="FFFFFF">
              <a:alpha val="7923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Perspectives?</a:t>
            </a:r>
          </a:p>
        </p:txBody>
      </p:sp>
      <p:sp>
        <p:nvSpPr>
          <p:cNvPr id="296" name="Shape 29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Perspectives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What can Neo4j do for Kwanko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Two main problems of Kwanko (especially Netaff):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[Employees]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No tools for good commercial advice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No statistics of what works well, how, when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[Client]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Lack of useful statistics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No advices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Platform/product non attractive for tech companies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Perspectives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What can we do with Neo4j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[Employees]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Developp a “consulting tool”: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Client profiling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Program/Site profiling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Coupled with statistics: 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fine grained recommendation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Profile statistics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[Client]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Provide recommendation when creating slot / applying for a program/ etc.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Provide webservices to use recommendations tools on their own platform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Perspectives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How can we get more tech companies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Start a Google-like product developpment life cycle: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Developpment / Unit tests / Documentation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Intern communication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Intern use (client pov: better services, advices,etc. 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Communication! (how this new product helps us to make our clients business grow)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Release to public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-GB" sz="1800">
                <a:solidFill>
                  <a:srgbClr val="000000"/>
                </a:solidFill>
              </a:rPr>
              <a:t>BEWARE OF THE MACHINE ONCE STARTED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ctrTitle"/>
          </p:nvPr>
        </p:nvSpPr>
        <p:spPr>
          <a:xfrm>
            <a:off x="311700" y="1864950"/>
            <a:ext cx="8520600" cy="932100"/>
          </a:xfrm>
          <a:prstGeom prst="rect">
            <a:avLst/>
          </a:prstGeom>
          <a:solidFill>
            <a:srgbClr val="FFFFFF">
              <a:alpha val="7923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(</a:t>
            </a:r>
            <a:r>
              <a:rPr lang="en-GB" sz="3600">
                <a:latin typeface="Impact"/>
                <a:ea typeface="Impact"/>
                <a:cs typeface="Impact"/>
                <a:sym typeface="Impact"/>
              </a:rPr>
              <a:t>I</a:t>
            </a:r>
            <a:r>
              <a:rPr lang="en-GB" sz="3600"/>
              <a:t>)-[:THANKS {for:”attention”}]-&gt;(You)</a:t>
            </a:r>
          </a:p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What is Graph Database?</a:t>
            </a:r>
            <a:br>
              <a:rPr lang="en-GB" sz="1800"/>
            </a:br>
            <a:r>
              <a:rPr lang="en-GB" sz="1800"/>
              <a:t>Elements of a graph database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462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It’s all about nodes and relationships</a:t>
            </a:r>
          </a:p>
        </p:txBody>
      </p:sp>
      <p:pic>
        <p:nvPicPr>
          <p:cNvPr descr="node_rels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812" y="2052625"/>
            <a:ext cx="59531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What is graph database?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Different kind of graph databases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41760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NATIVE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Engine: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Index-free adjacency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Storage: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Reflects graph structure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658100" y="1152475"/>
            <a:ext cx="41760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NON NATIVE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Engine: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Index based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Storage: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Non-graph structure (SGBDR, Document Model, Key-value, etc.)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0" y="1864950"/>
            <a:ext cx="8520600" cy="932100"/>
          </a:xfrm>
          <a:prstGeom prst="rect">
            <a:avLst/>
          </a:prstGeom>
          <a:solidFill>
            <a:srgbClr val="FFFFFF">
              <a:alpha val="79230"/>
            </a:srgbClr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is Neo4j?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What is Neo4j?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Brief history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2000: First prototype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2010: Neo4j 1.0 release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000000"/>
                </a:solidFill>
              </a:rPr>
              <a:t>-&gt; embedded only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2013: Neo4j 2.0 release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-&gt; server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-&gt; cypher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2016: Neo4j 3.0 release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	-&gt; BOLT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	-&gt; Stored procedure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	-&gt; No limits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>
              <a:alpha val="882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What is Neo4j?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Brief description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077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Native graph storage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Native graph processing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ACID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2 products: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Database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Browser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2 versions (with same performance):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Community Edition (open source)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Enterprise Edition (non-free, HA, backup without stopping server)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