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57" r:id="rId7"/>
    <p:sldId id="263" r:id="rId8"/>
    <p:sldId id="259" r:id="rId9"/>
    <p:sldId id="264" r:id="rId10"/>
    <p:sldId id="260" r:id="rId11"/>
    <p:sldId id="271" r:id="rId12"/>
    <p:sldId id="270" r:id="rId13"/>
    <p:sldId id="272" r:id="rId14"/>
    <p:sldId id="265" r:id="rId15"/>
    <p:sldId id="267" r:id="rId16"/>
    <p:sldId id="276" r:id="rId17"/>
    <p:sldId id="273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ee9\Documents\Documents\ZHAW\MAS%20Data%20Science\CAS%20Machine%20Intelligence\03_Text_Analytics\Projekt\results\s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ee9\Documents\Documents\ZHAW\MAS%20Data%20Science\CAS%20Machine%20Intelligence\03_Text_Analytics\Projekt\results\sco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ee9\Documents\Documents\ZHAW\MAS%20Data%20Science\CAS%20Machine%20Intelligence\03_Text_Analytics\Projekt\results\sco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ee9\Documents\Documents\ZHAW\MAS%20Data%20Science\CAS%20Machine%20Intelligence\03_Text_Analytics\barcha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ee9\Documents\Documents\ZHAW\MAS%20Data%20Science\CAS%20Machine%20Intelligence\03_Text_Analytics\Projekt\results\sco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Tabelle1!$A$33:$A$37</c:f>
              <c:strCache>
                <c:ptCount val="5"/>
                <c:pt idx="0">
                  <c:v>Sport</c:v>
                </c:pt>
                <c:pt idx="1">
                  <c:v>Business</c:v>
                </c:pt>
                <c:pt idx="2">
                  <c:v>Politics</c:v>
                </c:pt>
                <c:pt idx="3">
                  <c:v>Tech</c:v>
                </c:pt>
                <c:pt idx="4">
                  <c:v>Entertainment</c:v>
                </c:pt>
              </c:strCache>
            </c:strRef>
          </c:cat>
          <c:val>
            <c:numRef>
              <c:f>Tabelle1!$B$33:$B$37</c:f>
              <c:numCache>
                <c:formatCode>General</c:formatCode>
                <c:ptCount val="5"/>
                <c:pt idx="0">
                  <c:v>511</c:v>
                </c:pt>
                <c:pt idx="1">
                  <c:v>510</c:v>
                </c:pt>
                <c:pt idx="2">
                  <c:v>417</c:v>
                </c:pt>
                <c:pt idx="3">
                  <c:v>401</c:v>
                </c:pt>
                <c:pt idx="4">
                  <c:v>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0-4C01-8D85-3FBD78486B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37444072"/>
        <c:axId val="637445056"/>
      </c:barChart>
      <c:catAx>
        <c:axId val="637444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7445056"/>
        <c:crosses val="autoZero"/>
        <c:auto val="1"/>
        <c:lblAlgn val="ctr"/>
        <c:lblOffset val="100"/>
        <c:noMultiLvlLbl val="0"/>
      </c:catAx>
      <c:valAx>
        <c:axId val="637445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44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BoW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RFC</c:v>
                </c:pt>
                <c:pt idx="1">
                  <c:v>MNB</c:v>
                </c:pt>
                <c:pt idx="2">
                  <c:v>LSVC</c:v>
                </c:pt>
                <c:pt idx="3">
                  <c:v>LOGREG</c:v>
                </c:pt>
              </c:strCache>
            </c:strRef>
          </c:cat>
          <c:val>
            <c:numRef>
              <c:f>Tabelle1!$B$2:$B$5</c:f>
              <c:numCache>
                <c:formatCode>0.0%</c:formatCode>
                <c:ptCount val="4"/>
                <c:pt idx="0">
                  <c:v>0.94159999999999999</c:v>
                </c:pt>
                <c:pt idx="1">
                  <c:v>0.96630000000000005</c:v>
                </c:pt>
                <c:pt idx="2">
                  <c:v>0.95960000000000001</c:v>
                </c:pt>
                <c:pt idx="3">
                  <c:v>0.95509999999999995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B7-46A4-B062-8EDB02C7B6F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RFC</c:v>
                </c:pt>
                <c:pt idx="1">
                  <c:v>MNB</c:v>
                </c:pt>
                <c:pt idx="2">
                  <c:v>LSVC</c:v>
                </c:pt>
                <c:pt idx="3">
                  <c:v>LOGREG</c:v>
                </c:pt>
              </c:strCache>
            </c:strRef>
          </c:cat>
          <c:val>
            <c:numRef>
              <c:f>Tabelle1!$C$2:$C$5</c:f>
              <c:numCache>
                <c:formatCode>0.0%</c:formatCode>
                <c:ptCount val="4"/>
                <c:pt idx="0">
                  <c:v>0.94379999999999997</c:v>
                </c:pt>
                <c:pt idx="1">
                  <c:v>0.95279999999999998</c:v>
                </c:pt>
                <c:pt idx="2">
                  <c:v>0.97529999999999994</c:v>
                </c:pt>
                <c:pt idx="3">
                  <c:v>0.96179999999999999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B7-46A4-B062-8EDB02C7B6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40078240"/>
        <c:axId val="640085128"/>
      </c:barChart>
      <c:catAx>
        <c:axId val="64007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0085128"/>
        <c:crossesAt val="0.92"/>
        <c:auto val="1"/>
        <c:lblAlgn val="ctr"/>
        <c:lblOffset val="100"/>
        <c:noMultiLvlLbl val="0"/>
      </c:catAx>
      <c:valAx>
        <c:axId val="640085128"/>
        <c:scaling>
          <c:orientation val="minMax"/>
          <c:max val="0.99"/>
          <c:min val="0.92"/>
        </c:scaling>
        <c:delete val="1"/>
        <c:axPos val="l"/>
        <c:numFmt formatCode="0.0%" sourceLinked="1"/>
        <c:majorTickMark val="none"/>
        <c:minorTickMark val="none"/>
        <c:tickLblPos val="nextTo"/>
        <c:crossAx val="64007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Tabelle1!$B$7</c:f>
              <c:strCache>
                <c:ptCount val="1"/>
                <c:pt idx="0">
                  <c:v>BoW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Tabelle1!$A$8:$A$11</c:f>
              <c:strCache>
                <c:ptCount val="4"/>
                <c:pt idx="0">
                  <c:v>RFC</c:v>
                </c:pt>
                <c:pt idx="1">
                  <c:v>MNB</c:v>
                </c:pt>
                <c:pt idx="2">
                  <c:v>LSVC</c:v>
                </c:pt>
                <c:pt idx="3">
                  <c:v>LOGREG</c:v>
                </c:pt>
              </c:strCache>
            </c:strRef>
          </c:cat>
          <c:val>
            <c:numRef>
              <c:f>Tabelle1!$B$8:$B$11</c:f>
              <c:numCache>
                <c:formatCode>0.0%</c:formatCode>
                <c:ptCount val="4"/>
                <c:pt idx="0">
                  <c:v>0.95099999999999996</c:v>
                </c:pt>
                <c:pt idx="1">
                  <c:v>0.96599999999999997</c:v>
                </c:pt>
                <c:pt idx="2">
                  <c:v>0.95699999999999996</c:v>
                </c:pt>
                <c:pt idx="3">
                  <c:v>0.96599999999999997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3-4320-BBCC-93B5EE37080B}"/>
            </c:ext>
          </c:extLst>
        </c:ser>
        <c:ser>
          <c:idx val="1"/>
          <c:order val="1"/>
          <c:tx>
            <c:strRef>
              <c:f>Tabelle1!$C$7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Tabelle1!$A$8:$A$11</c:f>
              <c:strCache>
                <c:ptCount val="4"/>
                <c:pt idx="0">
                  <c:v>RFC</c:v>
                </c:pt>
                <c:pt idx="1">
                  <c:v>MNB</c:v>
                </c:pt>
                <c:pt idx="2">
                  <c:v>LSVC</c:v>
                </c:pt>
                <c:pt idx="3">
                  <c:v>LOGREG</c:v>
                </c:pt>
              </c:strCache>
            </c:strRef>
          </c:cat>
          <c:val>
            <c:numRef>
              <c:f>Tabelle1!$C$8:$C$11</c:f>
              <c:numCache>
                <c:formatCode>0.0%</c:formatCode>
                <c:ptCount val="4"/>
                <c:pt idx="0">
                  <c:v>0.94830000000000003</c:v>
                </c:pt>
                <c:pt idx="1">
                  <c:v>0.96599999999999997</c:v>
                </c:pt>
                <c:pt idx="2">
                  <c:v>0.96630000000000005</c:v>
                </c:pt>
                <c:pt idx="3">
                  <c:v>0.9708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43-4320-BBCC-93B5EE3708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9471704"/>
        <c:axId val="139475968"/>
      </c:barChart>
      <c:catAx>
        <c:axId val="139471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9475968"/>
        <c:crosses val="autoZero"/>
        <c:auto val="1"/>
        <c:lblAlgn val="ctr"/>
        <c:lblOffset val="100"/>
        <c:noMultiLvlLbl val="0"/>
      </c:catAx>
      <c:valAx>
        <c:axId val="139475968"/>
        <c:scaling>
          <c:orientation val="minMax"/>
          <c:max val="0.99"/>
        </c:scaling>
        <c:delete val="1"/>
        <c:axPos val="l"/>
        <c:numFmt formatCode="0.0%" sourceLinked="1"/>
        <c:majorTickMark val="none"/>
        <c:minorTickMark val="none"/>
        <c:tickLblPos val="nextTo"/>
        <c:crossAx val="139471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'ohne text cleaning'!$A$16:$A$19</c:f>
              <c:strCache>
                <c:ptCount val="4"/>
                <c:pt idx="0">
                  <c:v>Pre-Trained</c:v>
                </c:pt>
                <c:pt idx="1">
                  <c:v>Further Trained</c:v>
                </c:pt>
                <c:pt idx="2">
                  <c:v>From Scratch</c:v>
                </c:pt>
                <c:pt idx="3">
                  <c:v>Fasttext</c:v>
                </c:pt>
              </c:strCache>
            </c:strRef>
          </c:cat>
          <c:val>
            <c:numRef>
              <c:f>'ohne text cleaning'!$B$16:$B$19</c:f>
              <c:numCache>
                <c:formatCode>0.0%</c:formatCode>
                <c:ptCount val="4"/>
                <c:pt idx="0">
                  <c:v>0.94610000000000005</c:v>
                </c:pt>
                <c:pt idx="1">
                  <c:v>0.97750000000000004</c:v>
                </c:pt>
                <c:pt idx="2">
                  <c:v>0.97529999999999994</c:v>
                </c:pt>
                <c:pt idx="3">
                  <c:v>0.92130000000000001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C0-47BA-921E-414AAD4CAC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37105968"/>
        <c:axId val="737111216"/>
      </c:barChart>
      <c:catAx>
        <c:axId val="737105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7111216"/>
        <c:crosses val="autoZero"/>
        <c:auto val="1"/>
        <c:lblAlgn val="ctr"/>
        <c:lblOffset val="100"/>
        <c:noMultiLvlLbl val="0"/>
      </c:catAx>
      <c:valAx>
        <c:axId val="737111216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73710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Wrong predictions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Tabelle1!$B$39</c:f>
              <c:strCache>
                <c:ptCount val="1"/>
                <c:pt idx="0">
                  <c:v>Business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Tabelle1!$A$40:$A$45</c:f>
              <c:strCache>
                <c:ptCount val="6"/>
                <c:pt idx="0">
                  <c:v>RF</c:v>
                </c:pt>
                <c:pt idx="1">
                  <c:v>MNB</c:v>
                </c:pt>
                <c:pt idx="2">
                  <c:v>LSVC</c:v>
                </c:pt>
                <c:pt idx="3">
                  <c:v>LOGREG</c:v>
                </c:pt>
                <c:pt idx="4">
                  <c:v>WE - Further Trained</c:v>
                </c:pt>
                <c:pt idx="5">
                  <c:v>WE - From Scratch</c:v>
                </c:pt>
              </c:strCache>
            </c:strRef>
          </c:cat>
          <c:val>
            <c:numRef>
              <c:f>Tabelle1!$B$40:$B$45</c:f>
              <c:numCache>
                <c:formatCode>General</c:formatCode>
                <c:ptCount val="6"/>
                <c:pt idx="0">
                  <c:v>6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2-449C-9FD2-615AF8C4AD86}"/>
            </c:ext>
          </c:extLst>
        </c:ser>
        <c:ser>
          <c:idx val="1"/>
          <c:order val="1"/>
          <c:tx>
            <c:strRef>
              <c:f>Tabelle1!$C$39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Tabelle1!$A$40:$A$45</c:f>
              <c:strCache>
                <c:ptCount val="6"/>
                <c:pt idx="0">
                  <c:v>RF</c:v>
                </c:pt>
                <c:pt idx="1">
                  <c:v>MNB</c:v>
                </c:pt>
                <c:pt idx="2">
                  <c:v>LSVC</c:v>
                </c:pt>
                <c:pt idx="3">
                  <c:v>LOGREG</c:v>
                </c:pt>
                <c:pt idx="4">
                  <c:v>WE - Further Trained</c:v>
                </c:pt>
                <c:pt idx="5">
                  <c:v>WE - From Scratch</c:v>
                </c:pt>
              </c:strCache>
            </c:strRef>
          </c:cat>
          <c:val>
            <c:numRef>
              <c:f>Tabelle1!$C$40:$C$45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72-449C-9FD2-615AF8C4AD86}"/>
            </c:ext>
          </c:extLst>
        </c:ser>
        <c:ser>
          <c:idx val="2"/>
          <c:order val="2"/>
          <c:tx>
            <c:strRef>
              <c:f>Tabelle1!$D$39</c:f>
              <c:strCache>
                <c:ptCount val="1"/>
                <c:pt idx="0">
                  <c:v>Politics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Tabelle1!$A$40:$A$45</c:f>
              <c:strCache>
                <c:ptCount val="6"/>
                <c:pt idx="0">
                  <c:v>RF</c:v>
                </c:pt>
                <c:pt idx="1">
                  <c:v>MNB</c:v>
                </c:pt>
                <c:pt idx="2">
                  <c:v>LSVC</c:v>
                </c:pt>
                <c:pt idx="3">
                  <c:v>LOGREG</c:v>
                </c:pt>
                <c:pt idx="4">
                  <c:v>WE - Further Trained</c:v>
                </c:pt>
                <c:pt idx="5">
                  <c:v>WE - From Scratch</c:v>
                </c:pt>
              </c:strCache>
            </c:strRef>
          </c:cat>
          <c:val>
            <c:numRef>
              <c:f>Tabelle1!$D$40:$D$45</c:f>
              <c:numCache>
                <c:formatCode>General</c:formatCode>
                <c:ptCount val="6"/>
                <c:pt idx="0">
                  <c:v>9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72-449C-9FD2-615AF8C4AD86}"/>
            </c:ext>
          </c:extLst>
        </c:ser>
        <c:ser>
          <c:idx val="3"/>
          <c:order val="3"/>
          <c:tx>
            <c:strRef>
              <c:f>Tabelle1!$E$39</c:f>
              <c:strCache>
                <c:ptCount val="1"/>
                <c:pt idx="0">
                  <c:v>Sport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Tabelle1!$A$40:$A$45</c:f>
              <c:strCache>
                <c:ptCount val="6"/>
                <c:pt idx="0">
                  <c:v>RF</c:v>
                </c:pt>
                <c:pt idx="1">
                  <c:v>MNB</c:v>
                </c:pt>
                <c:pt idx="2">
                  <c:v>LSVC</c:v>
                </c:pt>
                <c:pt idx="3">
                  <c:v>LOGREG</c:v>
                </c:pt>
                <c:pt idx="4">
                  <c:v>WE - Further Trained</c:v>
                </c:pt>
                <c:pt idx="5">
                  <c:v>WE - From Scratch</c:v>
                </c:pt>
              </c:strCache>
            </c:strRef>
          </c:cat>
          <c:val>
            <c:numRef>
              <c:f>Tabelle1!$E$40:$E$45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72-449C-9FD2-615AF8C4AD86}"/>
            </c:ext>
          </c:extLst>
        </c:ser>
        <c:ser>
          <c:idx val="4"/>
          <c:order val="4"/>
          <c:tx>
            <c:strRef>
              <c:f>Tabelle1!$F$39</c:f>
              <c:strCache>
                <c:ptCount val="1"/>
                <c:pt idx="0">
                  <c:v>Tech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Tabelle1!$A$40:$A$45</c:f>
              <c:strCache>
                <c:ptCount val="6"/>
                <c:pt idx="0">
                  <c:v>RF</c:v>
                </c:pt>
                <c:pt idx="1">
                  <c:v>MNB</c:v>
                </c:pt>
                <c:pt idx="2">
                  <c:v>LSVC</c:v>
                </c:pt>
                <c:pt idx="3">
                  <c:v>LOGREG</c:v>
                </c:pt>
                <c:pt idx="4">
                  <c:v>WE - Further Trained</c:v>
                </c:pt>
                <c:pt idx="5">
                  <c:v>WE - From Scratch</c:v>
                </c:pt>
              </c:strCache>
            </c:strRef>
          </c:cat>
          <c:val>
            <c:numRef>
              <c:f>Tabelle1!$F$40:$F$45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72-449C-9FD2-615AF8C4AD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66968208"/>
        <c:axId val="766975096"/>
      </c:barChart>
      <c:catAx>
        <c:axId val="76696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6975096"/>
        <c:crosses val="autoZero"/>
        <c:auto val="1"/>
        <c:lblAlgn val="ctr"/>
        <c:lblOffset val="100"/>
        <c:noMultiLvlLbl val="0"/>
      </c:catAx>
      <c:valAx>
        <c:axId val="766975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96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60A73-76C1-420F-B3CE-E0586EC41D00}" type="datetimeFigureOut">
              <a:rPr lang="de-DE" smtClean="0"/>
              <a:t>20.06.2022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C6752-91C2-4B59-9BEC-39B129FDA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59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Full</a:t>
            </a:r>
            <a:r>
              <a:rPr lang="de-CH" dirty="0"/>
              <a:t> entfernen -&gt; Text </a:t>
            </a:r>
            <a:r>
              <a:rPr lang="de-CH" dirty="0" err="1"/>
              <a:t>Document</a:t>
            </a:r>
            <a:r>
              <a:rPr lang="de-CH" dirty="0"/>
              <a:t> Classification</a:t>
            </a:r>
          </a:p>
          <a:p>
            <a:pPr marL="171450" indent="-171450">
              <a:buFontTx/>
              <a:buChar char="-"/>
            </a:pPr>
            <a:r>
              <a:rPr lang="de-CH" dirty="0"/>
              <a:t>Dominic </a:t>
            </a:r>
            <a:r>
              <a:rPr lang="de-CH" dirty="0">
                <a:sym typeface="Wingdings" panose="05000000000000000000" pitchFamily="2" charset="2"/>
              </a:rPr>
              <a:t> Dominique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C6752-91C2-4B59-9BEC-39B129FDA1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07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C6752-91C2-4B59-9BEC-39B129FDA1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7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C6752-91C2-4B59-9BEC-39B129FDA19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9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>
                <a:sym typeface="Wingdings" panose="05000000000000000000" pitchFamily="2" charset="2"/>
              </a:rPr>
              <a:t>«</a:t>
            </a:r>
            <a:r>
              <a:rPr lang="de-CH" dirty="0" err="1">
                <a:sym typeface="Wingdings" panose="05000000000000000000" pitchFamily="2" charset="2"/>
              </a:rPr>
              <a:t>pre-trained</a:t>
            </a:r>
            <a:r>
              <a:rPr lang="de-CH" dirty="0">
                <a:sym typeface="Wingdings" panose="05000000000000000000" pitchFamily="2" charset="2"/>
              </a:rPr>
              <a:t>» Neuronal Network  Neuronal Network mit «</a:t>
            </a:r>
            <a:r>
              <a:rPr lang="de-CH" dirty="0" err="1">
                <a:sym typeface="Wingdings" panose="05000000000000000000" pitchFamily="2" charset="2"/>
              </a:rPr>
              <a:t>pre-trained</a:t>
            </a:r>
            <a:r>
              <a:rPr lang="de-CH" dirty="0">
                <a:sym typeface="Wingdings" panose="05000000000000000000" pitchFamily="2" charset="2"/>
              </a:rPr>
              <a:t>» </a:t>
            </a:r>
            <a:r>
              <a:rPr lang="de-CH" dirty="0" err="1">
                <a:sym typeface="Wingdings" panose="05000000000000000000" pitchFamily="2" charset="2"/>
              </a:rPr>
              <a:t>word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embeddings</a:t>
            </a:r>
            <a:endParaRPr lang="de-CH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CH" dirty="0">
                <a:sym typeface="Wingdings" panose="05000000000000000000" pitchFamily="2" charset="2"/>
              </a:rPr>
              <a:t>… 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C6752-91C2-4B59-9BEC-39B129FDA19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6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C6752-91C2-4B59-9BEC-39B129FDA19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31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C6752-91C2-4B59-9BEC-39B129FDA19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37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C6752-91C2-4B59-9BEC-39B129FDA19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kaggle.com/datasets/shivamkushwaha/bbc-full-text-document-classif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A1032-D3DD-4C97-83B4-445130A3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887133"/>
          </a:xfrm>
        </p:spPr>
        <p:txBody>
          <a:bodyPr/>
          <a:lstStyle/>
          <a:p>
            <a:r>
              <a:rPr lang="de-DE" sz="4000" dirty="0"/>
              <a:t>Text </a:t>
            </a:r>
            <a:r>
              <a:rPr lang="de-DE" sz="4000" dirty="0" err="1"/>
              <a:t>Document</a:t>
            </a:r>
            <a:r>
              <a:rPr lang="de-DE" sz="4000" dirty="0"/>
              <a:t> Classification</a:t>
            </a:r>
            <a:endParaRPr lang="de-CH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208D26-D1D8-41EE-4ED5-6DE47059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243" y="4777380"/>
            <a:ext cx="7907369" cy="861420"/>
          </a:xfrm>
        </p:spPr>
        <p:txBody>
          <a:bodyPr/>
          <a:lstStyle/>
          <a:p>
            <a:r>
              <a:rPr lang="de-DE" dirty="0" err="1"/>
              <a:t>DominiQUE</a:t>
            </a:r>
            <a:r>
              <a:rPr lang="de-DE" dirty="0"/>
              <a:t> Neff</a:t>
            </a:r>
          </a:p>
          <a:p>
            <a:r>
              <a:rPr lang="de-DE" dirty="0"/>
              <a:t>André Meier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791215-97EA-9853-1444-8EAA24D90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3489" y="1447800"/>
            <a:ext cx="7887444" cy="22558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E37444-A7F7-580F-E0AE-DBD87F7AAC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370"/>
          <a:stretch/>
        </p:blipFill>
        <p:spPr>
          <a:xfrm>
            <a:off x="1163422" y="4656664"/>
            <a:ext cx="918289" cy="9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79C42-984F-C971-7745-2735A2FE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Wrong</a:t>
            </a:r>
            <a:r>
              <a:rPr lang="de-CH" dirty="0"/>
              <a:t> </a:t>
            </a:r>
            <a:r>
              <a:rPr lang="de-CH" dirty="0" err="1"/>
              <a:t>Predictions</a:t>
            </a: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4496D9F-A066-B124-2B3C-E85B811AD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536418"/>
              </p:ext>
            </p:extLst>
          </p:nvPr>
        </p:nvGraphicFramePr>
        <p:xfrm>
          <a:off x="5291417" y="1425388"/>
          <a:ext cx="6493435" cy="4915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platzhalter 4">
            <a:extLst>
              <a:ext uri="{FF2B5EF4-FFF2-40B4-BE49-F238E27FC236}">
                <a16:creationId xmlns:a16="http://schemas.microsoft.com/office/drawing/2014/main" id="{19E9B003-E03C-C8A5-A3D6-CE59E5F7D505}"/>
              </a:ext>
            </a:extLst>
          </p:cNvPr>
          <p:cNvSpPr txBox="1">
            <a:spLocks/>
          </p:cNvSpPr>
          <p:nvPr/>
        </p:nvSpPr>
        <p:spPr>
          <a:xfrm>
            <a:off x="5402729" y="6199094"/>
            <a:ext cx="3411818" cy="206188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sz="800" dirty="0">
                <a:solidFill>
                  <a:schemeClr val="tx1"/>
                </a:solidFill>
              </a:rPr>
              <a:t>Mit Text </a:t>
            </a:r>
            <a:r>
              <a:rPr lang="de-CH" sz="800" dirty="0" err="1">
                <a:solidFill>
                  <a:schemeClr val="tx1"/>
                </a:solidFill>
              </a:rPr>
              <a:t>preprocessing</a:t>
            </a:r>
            <a:r>
              <a:rPr lang="de-CH" sz="800" dirty="0">
                <a:solidFill>
                  <a:schemeClr val="tx1"/>
                </a:solidFill>
              </a:rPr>
              <a:t> &amp; TF-IDF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EB50C8B-4679-3516-83B2-D2923D954B46}"/>
              </a:ext>
            </a:extLst>
          </p:cNvPr>
          <p:cNvSpPr txBox="1">
            <a:spLocks/>
          </p:cNvSpPr>
          <p:nvPr/>
        </p:nvSpPr>
        <p:spPr>
          <a:xfrm>
            <a:off x="407148" y="1569095"/>
            <a:ext cx="5610755" cy="4195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de-CH" sz="2000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A1E0F2-B654-EB92-883F-3976A9079A97}"/>
              </a:ext>
            </a:extLst>
          </p:cNvPr>
          <p:cNvSpPr txBox="1"/>
          <p:nvPr/>
        </p:nvSpPr>
        <p:spPr>
          <a:xfrm>
            <a:off x="336177" y="2137718"/>
            <a:ext cx="4955239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Die </a:t>
            </a:r>
            <a:r>
              <a:rPr lang="de-CH" sz="1600" dirty="0" err="1">
                <a:latin typeface="+mj-lt"/>
                <a:ea typeface="+mj-ea"/>
                <a:cs typeface="+mj-cs"/>
              </a:rPr>
              <a:t>Sklearn</a:t>
            </a:r>
            <a:r>
              <a:rPr lang="de-CH" sz="1600" dirty="0">
                <a:latin typeface="+mj-lt"/>
                <a:ea typeface="+mj-ea"/>
                <a:cs typeface="+mj-cs"/>
              </a:rPr>
              <a:t> Modelle machen die meisten vorhersage Fehler bei den Business Artikel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400" dirty="0">
                <a:latin typeface="+mj-lt"/>
                <a:ea typeface="+mj-ea"/>
                <a:cs typeface="+mj-cs"/>
              </a:rPr>
              <a:t>Vorhersage ist entweder «Politics» oder «Tech»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Die Word Embedding Modelle sagen die Business Artikel besser vorher als die </a:t>
            </a:r>
            <a:r>
              <a:rPr lang="de-CH" sz="1600" dirty="0" err="1">
                <a:latin typeface="+mj-lt"/>
                <a:ea typeface="+mj-ea"/>
                <a:cs typeface="+mj-cs"/>
              </a:rPr>
              <a:t>Sklearn</a:t>
            </a:r>
            <a:r>
              <a:rPr lang="de-CH" sz="1600" dirty="0">
                <a:latin typeface="+mj-lt"/>
                <a:ea typeface="+mj-ea"/>
                <a:cs typeface="+mj-cs"/>
              </a:rPr>
              <a:t> Modelle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Innerhalb der Word Embedding Modelle sagen sie die gleichen Business Artikel falsch vorher. 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400" dirty="0">
                <a:latin typeface="+mj-lt"/>
                <a:ea typeface="+mj-ea"/>
                <a:cs typeface="+mj-cs"/>
              </a:rPr>
              <a:t>Vorhersage ist entweder «Politics» oder «Tech»</a:t>
            </a:r>
            <a:endParaRPr lang="de-DE" sz="1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269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34EB-6AA5-94B2-7E4D-C3992C6E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CH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1198E42-451A-0913-E8A9-CA36BA04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4045" y="1981200"/>
            <a:ext cx="4396339" cy="442408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/>
            </a:br>
            <a:endParaRPr lang="de-CH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4F4AC4D-56AD-FD8B-1DC0-7378588D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1" y="1531207"/>
            <a:ext cx="10598874" cy="503084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906D928-AE79-81EE-D26F-6AEFFC615242}"/>
              </a:ext>
            </a:extLst>
          </p:cNvPr>
          <p:cNvSpPr txBox="1">
            <a:spLocks/>
          </p:cNvSpPr>
          <p:nvPr/>
        </p:nvSpPr>
        <p:spPr>
          <a:xfrm>
            <a:off x="646111" y="1152983"/>
            <a:ext cx="11048142" cy="3782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dirty="0"/>
              <a:t>Ein Beispiel, bei dem alle Modelle falsch klassifiziert haben.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9B181F7-DE8A-C47E-746A-030C8379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75" y="2290031"/>
            <a:ext cx="10598874" cy="1255791"/>
          </a:xfrm>
          <a:prstGeom prst="rect">
            <a:avLst/>
          </a:prstGeom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43F18CFC-940A-C7FE-FF6D-7D4200D4E526}"/>
              </a:ext>
            </a:extLst>
          </p:cNvPr>
          <p:cNvSpPr txBox="1">
            <a:spLocks/>
          </p:cNvSpPr>
          <p:nvPr/>
        </p:nvSpPr>
        <p:spPr>
          <a:xfrm>
            <a:off x="692214" y="3471125"/>
            <a:ext cx="7319272" cy="2987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de-CH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0679F9E-FE1F-C96B-3A9C-24DF2025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95" y="3926423"/>
            <a:ext cx="3191320" cy="1400370"/>
          </a:xfrm>
          <a:prstGeom prst="rect">
            <a:avLst/>
          </a:prstGeom>
        </p:spPr>
      </p:pic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18A13B1-970E-EF79-8954-1F4B162F8F7A}"/>
              </a:ext>
            </a:extLst>
          </p:cNvPr>
          <p:cNvSpPr txBox="1">
            <a:spLocks/>
          </p:cNvSpPr>
          <p:nvPr/>
        </p:nvSpPr>
        <p:spPr>
          <a:xfrm>
            <a:off x="674940" y="4519558"/>
            <a:ext cx="7193933" cy="2334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de-CH" sz="2200" dirty="0">
                <a:solidFill>
                  <a:schemeClr val="tx1"/>
                </a:solidFill>
              </a:rPr>
              <a:t>Alle Modelle klassifizieren den Text als «</a:t>
            </a:r>
            <a:r>
              <a:rPr lang="de-CH" sz="2200" dirty="0" err="1">
                <a:solidFill>
                  <a:schemeClr val="tx1"/>
                </a:solidFill>
              </a:rPr>
              <a:t>politics</a:t>
            </a:r>
            <a:r>
              <a:rPr lang="de-CH" sz="2200" dirty="0">
                <a:solidFill>
                  <a:schemeClr val="tx1"/>
                </a:solidFill>
              </a:rPr>
              <a:t>», während «</a:t>
            </a:r>
            <a:r>
              <a:rPr lang="de-CH" sz="2200" dirty="0" err="1">
                <a:solidFill>
                  <a:schemeClr val="tx1"/>
                </a:solidFill>
              </a:rPr>
              <a:t>business</a:t>
            </a:r>
            <a:r>
              <a:rPr lang="de-CH" sz="2200" dirty="0">
                <a:solidFill>
                  <a:schemeClr val="tx1"/>
                </a:solidFill>
              </a:rPr>
              <a:t>» laut Label richtig gewesen wäre. Nach manueller Prüfung des Textes, ist es jedoch möglich dass der Text Falsch gelabelt war und «unser Modell» eigentlich richtig </a:t>
            </a:r>
            <a:r>
              <a:rPr lang="de-CH" sz="2200" dirty="0" err="1">
                <a:solidFill>
                  <a:schemeClr val="tx1"/>
                </a:solidFill>
              </a:rPr>
              <a:t>predicted</a:t>
            </a:r>
            <a:r>
              <a:rPr lang="de-CH" sz="2200" dirty="0">
                <a:solidFill>
                  <a:schemeClr val="tx1"/>
                </a:solidFill>
              </a:rPr>
              <a:t> hat.</a:t>
            </a:r>
          </a:p>
          <a:p>
            <a:r>
              <a:rPr lang="de-CH" sz="1600" dirty="0">
                <a:solidFill>
                  <a:schemeClr val="tx1"/>
                </a:solidFill>
              </a:rPr>
              <a:t>(Viele Wörter wie «Climate </a:t>
            </a:r>
            <a:r>
              <a:rPr lang="de-CH" sz="1600" dirty="0" err="1">
                <a:solidFill>
                  <a:schemeClr val="tx1"/>
                </a:solidFill>
              </a:rPr>
              <a:t>change</a:t>
            </a:r>
            <a:r>
              <a:rPr lang="de-CH" sz="1600" dirty="0">
                <a:solidFill>
                  <a:schemeClr val="tx1"/>
                </a:solidFill>
              </a:rPr>
              <a:t>, </a:t>
            </a:r>
            <a:r>
              <a:rPr lang="de-CH" sz="1600" dirty="0" err="1">
                <a:solidFill>
                  <a:schemeClr val="tx1"/>
                </a:solidFill>
              </a:rPr>
              <a:t>political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leaders</a:t>
            </a:r>
            <a:r>
              <a:rPr lang="de-CH" sz="1600" dirty="0">
                <a:solidFill>
                  <a:schemeClr val="tx1"/>
                </a:solidFill>
              </a:rPr>
              <a:t>, World Health Organisation» usw. welche eher einem Politischen Kontext </a:t>
            </a:r>
            <a:r>
              <a:rPr lang="de-CH" sz="1600" dirty="0" err="1">
                <a:solidFill>
                  <a:schemeClr val="tx1"/>
                </a:solidFill>
              </a:rPr>
              <a:t>zuzordnen</a:t>
            </a:r>
            <a:r>
              <a:rPr lang="de-CH" sz="1600" dirty="0">
                <a:solidFill>
                  <a:schemeClr val="tx1"/>
                </a:solidFill>
              </a:rPr>
              <a:t> sind.)</a:t>
            </a:r>
          </a:p>
          <a:p>
            <a:endParaRPr lang="de-CH" sz="2200" dirty="0">
              <a:solidFill>
                <a:schemeClr val="tx1"/>
              </a:solidFill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112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34EB-6AA5-94B2-7E4D-C3992C6E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CH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43F18CFC-940A-C7FE-FF6D-7D4200D4E526}"/>
              </a:ext>
            </a:extLst>
          </p:cNvPr>
          <p:cNvSpPr txBox="1">
            <a:spLocks/>
          </p:cNvSpPr>
          <p:nvPr/>
        </p:nvSpPr>
        <p:spPr>
          <a:xfrm>
            <a:off x="692214" y="3471125"/>
            <a:ext cx="7319272" cy="2987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de-CH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18A13B1-970E-EF79-8954-1F4B162F8F7A}"/>
              </a:ext>
            </a:extLst>
          </p:cNvPr>
          <p:cNvSpPr txBox="1">
            <a:spLocks/>
          </p:cNvSpPr>
          <p:nvPr/>
        </p:nvSpPr>
        <p:spPr>
          <a:xfrm>
            <a:off x="646111" y="1726024"/>
            <a:ext cx="7193933" cy="2334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de-CH" sz="2200" dirty="0">
              <a:solidFill>
                <a:schemeClr val="tx1"/>
              </a:solidFill>
            </a:endParaRPr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3943CA-66E1-1AED-60F3-9D83BE931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214" y="1343535"/>
            <a:ext cx="11094318" cy="5135009"/>
          </a:xfrm>
        </p:spPr>
        <p:txBody>
          <a:bodyPr/>
          <a:lstStyle/>
          <a:p>
            <a:r>
              <a:rPr lang="de-CH" dirty="0"/>
              <a:t>Der Datensatz war von Anfang an sehr gut. Da es sich um journalistische Texte handelt, sind Rechtschreibfehler und Grammatik auf einem hohen beinahe fehlerlosen Niveau.</a:t>
            </a:r>
          </a:p>
          <a:p>
            <a:r>
              <a:rPr lang="de-CH" dirty="0"/>
              <a:t>Alle Modelle performten in etwa ähnlich gut. (+/- 97% </a:t>
            </a:r>
            <a:r>
              <a:rPr lang="de-CH" dirty="0" err="1"/>
              <a:t>accuracy</a:t>
            </a:r>
            <a:r>
              <a:rPr lang="de-CH" dirty="0"/>
              <a:t>)</a:t>
            </a:r>
          </a:p>
          <a:p>
            <a:r>
              <a:rPr lang="de-CH" dirty="0"/>
              <a:t>Text </a:t>
            </a:r>
            <a:r>
              <a:rPr lang="de-CH" dirty="0" err="1"/>
              <a:t>Preprocessing</a:t>
            </a:r>
            <a:r>
              <a:rPr lang="de-CH" dirty="0"/>
              <a:t> und Hyperparameter Tuning hat die </a:t>
            </a:r>
            <a:r>
              <a:rPr lang="de-CH" dirty="0" err="1"/>
              <a:t>accuracy</a:t>
            </a:r>
            <a:r>
              <a:rPr lang="de-CH" dirty="0"/>
              <a:t> bis zu 1% verbessert.</a:t>
            </a:r>
          </a:p>
          <a:p>
            <a:r>
              <a:rPr lang="de-CH" dirty="0"/>
              <a:t>Lemmatisierung brachte in diesem Fall keine Verbesserung. </a:t>
            </a:r>
            <a:r>
              <a:rPr lang="de-CH" dirty="0" err="1"/>
              <a:t>Stemming</a:t>
            </a:r>
            <a:r>
              <a:rPr lang="de-CH" dirty="0"/>
              <a:t> läuft performanter.</a:t>
            </a:r>
          </a:p>
          <a:p>
            <a:r>
              <a:rPr lang="de-CH" dirty="0"/>
              <a:t>Andere </a:t>
            </a:r>
            <a:r>
              <a:rPr lang="de-CH" dirty="0" err="1"/>
              <a:t>Ngram</a:t>
            </a:r>
            <a:r>
              <a:rPr lang="de-CH" dirty="0"/>
              <a:t> als (1,1) brachten keine Verbesserung.</a:t>
            </a:r>
          </a:p>
          <a:p>
            <a:r>
              <a:rPr lang="de-CH" dirty="0"/>
              <a:t>Business, Politics und Tech Artikel können sehr ähnlich sein. </a:t>
            </a:r>
          </a:p>
          <a:p>
            <a:r>
              <a:rPr lang="de-CH" dirty="0"/>
              <a:t>Labels können Falsch sein.</a:t>
            </a:r>
          </a:p>
          <a:p>
            <a:r>
              <a:rPr lang="de-CH" dirty="0"/>
              <a:t>Business Artikel wurden mit Word </a:t>
            </a:r>
            <a:r>
              <a:rPr lang="de-CH" dirty="0" err="1"/>
              <a:t>Embeddings</a:t>
            </a:r>
            <a:r>
              <a:rPr lang="de-CH" dirty="0"/>
              <a:t> besser vorhergesagt.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232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A182D-9C22-BFDA-0039-F9C3476B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74" y="2728735"/>
            <a:ext cx="4916052" cy="1400530"/>
          </a:xfrm>
        </p:spPr>
        <p:txBody>
          <a:bodyPr/>
          <a:lstStyle/>
          <a:p>
            <a:pPr algn="ctr"/>
            <a:r>
              <a:rPr lang="de-CH" sz="7200" dirty="0"/>
              <a:t>Appendix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25846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BCFAD-4EE2-D3B1-E191-9FA60B30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Appendix </a:t>
            </a:r>
            <a:br>
              <a:rPr lang="de-CH" dirty="0"/>
            </a:br>
            <a:r>
              <a:rPr lang="de-CH" sz="2400" dirty="0"/>
              <a:t>Hyperparameter Tuning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44AB76-D64C-E0D1-63C1-66B63FC53D1E}"/>
              </a:ext>
            </a:extLst>
          </p:cNvPr>
          <p:cNvSpPr txBox="1"/>
          <p:nvPr/>
        </p:nvSpPr>
        <p:spPr>
          <a:xfrm>
            <a:off x="336177" y="2137718"/>
            <a:ext cx="8261723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ParameterGrid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Random </a:t>
            </a:r>
            <a:r>
              <a:rPr lang="de-CH" sz="1600" dirty="0" err="1">
                <a:latin typeface="+mj-lt"/>
                <a:ea typeface="+mj-ea"/>
                <a:cs typeface="+mj-cs"/>
              </a:rPr>
              <a:t>Forset</a:t>
            </a:r>
            <a:r>
              <a:rPr lang="de-CH" sz="1600" dirty="0">
                <a:latin typeface="+mj-lt"/>
                <a:ea typeface="+mj-ea"/>
                <a:cs typeface="+mj-cs"/>
              </a:rPr>
              <a:t>: </a:t>
            </a:r>
            <a:r>
              <a:rPr lang="de-CH" sz="1600" dirty="0" err="1">
                <a:latin typeface="+mj-lt"/>
                <a:ea typeface="+mj-ea"/>
                <a:cs typeface="+mj-cs"/>
              </a:rPr>
              <a:t>n_estimators</a:t>
            </a:r>
            <a:r>
              <a:rPr lang="de-CH" sz="1600" dirty="0">
                <a:latin typeface="+mj-lt"/>
                <a:ea typeface="+mj-ea"/>
                <a:cs typeface="+mj-cs"/>
              </a:rPr>
              <a:t> = 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DE" sz="1600" dirty="0" err="1">
                <a:latin typeface="+mj-lt"/>
                <a:ea typeface="+mj-ea"/>
                <a:cs typeface="+mj-cs"/>
              </a:rPr>
              <a:t>MultinomialNB</a:t>
            </a:r>
            <a:r>
              <a:rPr lang="de-DE" sz="1600" dirty="0">
                <a:latin typeface="+mj-lt"/>
                <a:ea typeface="+mj-ea"/>
                <a:cs typeface="+mj-cs"/>
              </a:rPr>
              <a:t>: </a:t>
            </a:r>
            <a:r>
              <a:rPr lang="de-DE" sz="1600" dirty="0" err="1">
                <a:latin typeface="+mj-lt"/>
                <a:ea typeface="+mj-ea"/>
                <a:cs typeface="+mj-cs"/>
              </a:rPr>
              <a:t>alpha</a:t>
            </a:r>
            <a:r>
              <a:rPr lang="de-DE" sz="1600" dirty="0">
                <a:latin typeface="+mj-lt"/>
                <a:ea typeface="+mj-ea"/>
                <a:cs typeface="+mj-cs"/>
              </a:rPr>
              <a:t> = 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DE" sz="1600" dirty="0" err="1">
                <a:latin typeface="+mj-lt"/>
                <a:ea typeface="+mj-ea"/>
                <a:cs typeface="+mj-cs"/>
              </a:rPr>
              <a:t>LinearSVC</a:t>
            </a:r>
            <a:r>
              <a:rPr lang="de-DE" sz="1600" dirty="0">
                <a:latin typeface="+mj-lt"/>
                <a:ea typeface="+mj-ea"/>
                <a:cs typeface="+mj-cs"/>
              </a:rPr>
              <a:t>: C = 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DE" sz="1600" dirty="0" err="1">
                <a:latin typeface="+mj-lt"/>
                <a:ea typeface="+mj-ea"/>
                <a:cs typeface="+mj-cs"/>
              </a:rPr>
              <a:t>LogisticRegression</a:t>
            </a:r>
            <a:r>
              <a:rPr lang="de-DE" sz="1600" dirty="0">
                <a:latin typeface="+mj-lt"/>
                <a:ea typeface="+mj-ea"/>
                <a:cs typeface="+mj-cs"/>
              </a:rPr>
              <a:t>: C = 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sz="1600" dirty="0">
                <a:latin typeface="+mj-lt"/>
                <a:ea typeface="+mj-ea"/>
                <a:cs typeface="+mj-cs"/>
              </a:rPr>
              <a:t> 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gridSearchCV</a:t>
            </a:r>
            <a:r>
              <a:rPr lang="de-CH" sz="1600" dirty="0">
                <a:latin typeface="+mj-lt"/>
                <a:ea typeface="+mj-ea"/>
                <a:cs typeface="+mj-cs"/>
              </a:rPr>
              <a:t>() von </a:t>
            </a:r>
            <a:r>
              <a:rPr lang="de-CH" sz="1600" dirty="0" err="1">
                <a:latin typeface="+mj-lt"/>
                <a:ea typeface="+mj-ea"/>
                <a:cs typeface="+mj-cs"/>
              </a:rPr>
              <a:t>Sklearn</a:t>
            </a:r>
            <a:r>
              <a:rPr lang="de-CH" sz="1600" dirty="0">
                <a:latin typeface="+mj-lt"/>
                <a:ea typeface="+mj-ea"/>
                <a:cs typeface="+mj-cs"/>
              </a:rPr>
              <a:t> wurde verwendet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K-</a:t>
            </a:r>
            <a:r>
              <a:rPr lang="de-CH" sz="1600" dirty="0" err="1">
                <a:latin typeface="+mj-lt"/>
                <a:ea typeface="+mj-ea"/>
                <a:cs typeface="+mj-cs"/>
              </a:rPr>
              <a:t>fold</a:t>
            </a:r>
            <a:r>
              <a:rPr lang="de-CH" sz="1600" dirty="0">
                <a:latin typeface="+mj-lt"/>
                <a:ea typeface="+mj-ea"/>
                <a:cs typeface="+mj-cs"/>
              </a:rPr>
              <a:t> = 5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Scoring = </a:t>
            </a:r>
            <a:r>
              <a:rPr lang="de-CH" sz="1600" dirty="0" err="1">
                <a:latin typeface="+mj-lt"/>
                <a:ea typeface="+mj-ea"/>
                <a:cs typeface="+mj-cs"/>
              </a:rPr>
              <a:t>accuracy</a:t>
            </a:r>
            <a:endParaRPr lang="de-CH" sz="1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051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BCFAD-4EE2-D3B1-E191-9FA60B30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Appendix </a:t>
            </a:r>
            <a:br>
              <a:rPr lang="de-CH" dirty="0"/>
            </a:br>
            <a:r>
              <a:rPr lang="de-CH" sz="2400" dirty="0" err="1"/>
              <a:t>Vectorizer</a:t>
            </a:r>
            <a:r>
              <a:rPr lang="de-CH" sz="2400" dirty="0"/>
              <a:t> – Bag </a:t>
            </a:r>
            <a:r>
              <a:rPr lang="de-CH" sz="2400" dirty="0" err="1"/>
              <a:t>of</a:t>
            </a:r>
            <a:r>
              <a:rPr lang="de-CH" sz="2400" dirty="0"/>
              <a:t> Words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44AB76-D64C-E0D1-63C1-66B63FC53D1E}"/>
              </a:ext>
            </a:extLst>
          </p:cNvPr>
          <p:cNvSpPr txBox="1"/>
          <p:nvPr/>
        </p:nvSpPr>
        <p:spPr>
          <a:xfrm>
            <a:off x="336177" y="2023418"/>
            <a:ext cx="8585573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CountVectorizer</a:t>
            </a:r>
            <a:r>
              <a:rPr lang="de-CH" sz="1600" dirty="0">
                <a:latin typeface="+mj-lt"/>
                <a:ea typeface="+mj-ea"/>
                <a:cs typeface="+mj-cs"/>
              </a:rPr>
              <a:t>() von </a:t>
            </a:r>
            <a:r>
              <a:rPr lang="de-CH" sz="1600" dirty="0" err="1">
                <a:latin typeface="+mj-lt"/>
                <a:ea typeface="+mj-ea"/>
                <a:cs typeface="+mj-cs"/>
              </a:rPr>
              <a:t>Sklearn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Folgende Parameter wurden ausprobiert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Ngram_range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Max_features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Min_df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Max_df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Es gab keine Verbesserung wenn andere </a:t>
            </a:r>
            <a:r>
              <a:rPr lang="de-CH" sz="1600" dirty="0" err="1">
                <a:latin typeface="+mj-lt"/>
                <a:ea typeface="+mj-ea"/>
                <a:cs typeface="+mj-cs"/>
              </a:rPr>
              <a:t>ngram_range</a:t>
            </a:r>
            <a:r>
              <a:rPr lang="de-CH" sz="1600" dirty="0">
                <a:latin typeface="+mj-lt"/>
                <a:ea typeface="+mj-ea"/>
                <a:cs typeface="+mj-cs"/>
              </a:rPr>
              <a:t> verwendet wurde wie zum Beispiel (1,2) oder (2,2). Auch mit höherer Anzahl an </a:t>
            </a:r>
            <a:r>
              <a:rPr lang="de-CH" sz="1600" dirty="0" err="1">
                <a:latin typeface="+mj-lt"/>
                <a:ea typeface="+mj-ea"/>
                <a:cs typeface="+mj-cs"/>
              </a:rPr>
              <a:t>Max_features</a:t>
            </a:r>
            <a:r>
              <a:rPr lang="de-CH" sz="1600" dirty="0">
                <a:latin typeface="+mj-lt"/>
                <a:ea typeface="+mj-ea"/>
                <a:cs typeface="+mj-cs"/>
              </a:rPr>
              <a:t> wurde keine Verbesserung festgestellt. Lediglich der Corpus mit den Features wurde grösser und die Berechnungszeit wurde länger. 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Finale Parametereinstellung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ngram_range</a:t>
            </a:r>
            <a:r>
              <a:rPr lang="de-CH" sz="1600" dirty="0">
                <a:latin typeface="+mj-lt"/>
                <a:ea typeface="+mj-ea"/>
                <a:cs typeface="+mj-cs"/>
              </a:rPr>
              <a:t> = (1,1), </a:t>
            </a:r>
            <a:r>
              <a:rPr lang="de-CH" sz="1600" dirty="0" err="1">
                <a:latin typeface="+mj-lt"/>
                <a:ea typeface="+mj-ea"/>
                <a:cs typeface="+mj-cs"/>
              </a:rPr>
              <a:t>max_features</a:t>
            </a:r>
            <a:r>
              <a:rPr lang="de-CH" sz="1600" dirty="0">
                <a:latin typeface="+mj-lt"/>
                <a:ea typeface="+mj-ea"/>
                <a:cs typeface="+mj-cs"/>
              </a:rPr>
              <a:t> = 1500, </a:t>
            </a:r>
            <a:r>
              <a:rPr lang="de-CH" sz="1600" dirty="0" err="1">
                <a:latin typeface="+mj-lt"/>
                <a:ea typeface="+mj-ea"/>
                <a:cs typeface="+mj-cs"/>
              </a:rPr>
              <a:t>min_df</a:t>
            </a:r>
            <a:r>
              <a:rPr lang="de-CH" sz="1600" dirty="0">
                <a:latin typeface="+mj-lt"/>
                <a:ea typeface="+mj-ea"/>
                <a:cs typeface="+mj-cs"/>
              </a:rPr>
              <a:t> = 5, </a:t>
            </a:r>
            <a:r>
              <a:rPr lang="de-CH" sz="1600" dirty="0" err="1">
                <a:latin typeface="+mj-lt"/>
                <a:ea typeface="+mj-ea"/>
                <a:cs typeface="+mj-cs"/>
              </a:rPr>
              <a:t>max_df</a:t>
            </a:r>
            <a:r>
              <a:rPr lang="de-CH" sz="1600" dirty="0">
                <a:latin typeface="+mj-lt"/>
                <a:ea typeface="+mj-ea"/>
                <a:cs typeface="+mj-cs"/>
              </a:rPr>
              <a:t> = 0.7</a:t>
            </a:r>
          </a:p>
        </p:txBody>
      </p:sp>
    </p:spTree>
    <p:extLst>
      <p:ext uri="{BB962C8B-B14F-4D97-AF65-F5344CB8AC3E}">
        <p14:creationId xmlns:p14="http://schemas.microsoft.com/office/powerpoint/2010/main" val="422048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BCFAD-4EE2-D3B1-E191-9FA60B30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Appendix </a:t>
            </a:r>
            <a:br>
              <a:rPr lang="de-CH" dirty="0"/>
            </a:br>
            <a:r>
              <a:rPr lang="de-CH" sz="2400" dirty="0" err="1"/>
              <a:t>Vectorizer</a:t>
            </a:r>
            <a:r>
              <a:rPr lang="de-CH" sz="2400" dirty="0"/>
              <a:t> – TF_IDF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44AB76-D64C-E0D1-63C1-66B63FC53D1E}"/>
              </a:ext>
            </a:extLst>
          </p:cNvPr>
          <p:cNvSpPr txBox="1"/>
          <p:nvPr/>
        </p:nvSpPr>
        <p:spPr>
          <a:xfrm>
            <a:off x="336177" y="2023418"/>
            <a:ext cx="8585573" cy="333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Tfidf_vectorizer</a:t>
            </a:r>
            <a:r>
              <a:rPr lang="de-CH" sz="1600" dirty="0">
                <a:latin typeface="+mj-lt"/>
                <a:ea typeface="+mj-ea"/>
                <a:cs typeface="+mj-cs"/>
              </a:rPr>
              <a:t>() von </a:t>
            </a:r>
            <a:r>
              <a:rPr lang="de-CH" sz="1600" dirty="0" err="1">
                <a:latin typeface="+mj-lt"/>
                <a:ea typeface="+mj-ea"/>
                <a:cs typeface="+mj-cs"/>
              </a:rPr>
              <a:t>Sklearn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Folgende Parameter wurden ausprobiert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Ngram_range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Max_features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Min_df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Max_df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Für TF-IDF wurden die gleichen Erkenntnisse gezogen wie bei Bag </a:t>
            </a:r>
            <a:r>
              <a:rPr lang="de-CH" sz="1600" dirty="0" err="1">
                <a:latin typeface="+mj-lt"/>
                <a:ea typeface="+mj-ea"/>
                <a:cs typeface="+mj-cs"/>
              </a:rPr>
              <a:t>of</a:t>
            </a:r>
            <a:r>
              <a:rPr lang="de-CH" sz="1600" dirty="0">
                <a:latin typeface="+mj-lt"/>
                <a:ea typeface="+mj-ea"/>
                <a:cs typeface="+mj-cs"/>
              </a:rPr>
              <a:t> Words. 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Finale Parametereinstellung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ngram_range</a:t>
            </a:r>
            <a:r>
              <a:rPr lang="de-CH" sz="1600" dirty="0">
                <a:latin typeface="+mj-lt"/>
                <a:ea typeface="+mj-ea"/>
                <a:cs typeface="+mj-cs"/>
              </a:rPr>
              <a:t> = (1,1), </a:t>
            </a:r>
            <a:r>
              <a:rPr lang="de-CH" sz="1600" dirty="0" err="1">
                <a:latin typeface="+mj-lt"/>
                <a:ea typeface="+mj-ea"/>
                <a:cs typeface="+mj-cs"/>
              </a:rPr>
              <a:t>max_features</a:t>
            </a:r>
            <a:r>
              <a:rPr lang="de-CH" sz="1600" dirty="0">
                <a:latin typeface="+mj-lt"/>
                <a:ea typeface="+mj-ea"/>
                <a:cs typeface="+mj-cs"/>
              </a:rPr>
              <a:t> = 1500, </a:t>
            </a:r>
            <a:r>
              <a:rPr lang="de-CH" sz="1600" dirty="0" err="1">
                <a:latin typeface="+mj-lt"/>
                <a:ea typeface="+mj-ea"/>
                <a:cs typeface="+mj-cs"/>
              </a:rPr>
              <a:t>min_df</a:t>
            </a:r>
            <a:r>
              <a:rPr lang="de-CH" sz="1600" dirty="0">
                <a:latin typeface="+mj-lt"/>
                <a:ea typeface="+mj-ea"/>
                <a:cs typeface="+mj-cs"/>
              </a:rPr>
              <a:t> = 5, </a:t>
            </a:r>
            <a:r>
              <a:rPr lang="de-CH" sz="1600" dirty="0" err="1">
                <a:latin typeface="+mj-lt"/>
                <a:ea typeface="+mj-ea"/>
                <a:cs typeface="+mj-cs"/>
              </a:rPr>
              <a:t>max_df</a:t>
            </a:r>
            <a:r>
              <a:rPr lang="de-CH" sz="1600" dirty="0">
                <a:latin typeface="+mj-lt"/>
                <a:ea typeface="+mj-ea"/>
                <a:cs typeface="+mj-cs"/>
              </a:rPr>
              <a:t> = 0.7</a:t>
            </a:r>
          </a:p>
        </p:txBody>
      </p:sp>
    </p:spTree>
    <p:extLst>
      <p:ext uri="{BB962C8B-B14F-4D97-AF65-F5344CB8AC3E}">
        <p14:creationId xmlns:p14="http://schemas.microsoft.com/office/powerpoint/2010/main" val="268830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BCFAD-4EE2-D3B1-E191-9FA60B30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Appendix </a:t>
            </a:r>
            <a:br>
              <a:rPr lang="de-CH" dirty="0"/>
            </a:br>
            <a:r>
              <a:rPr lang="de-CH" sz="2400" dirty="0"/>
              <a:t>Word </a:t>
            </a:r>
            <a:r>
              <a:rPr lang="de-CH" sz="2400" dirty="0" err="1"/>
              <a:t>Embeddings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44AB76-D64C-E0D1-63C1-66B63FC53D1E}"/>
              </a:ext>
            </a:extLst>
          </p:cNvPr>
          <p:cNvSpPr txBox="1"/>
          <p:nvPr/>
        </p:nvSpPr>
        <p:spPr>
          <a:xfrm>
            <a:off x="336177" y="2023418"/>
            <a:ext cx="858557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 err="1">
                <a:latin typeface="+mj-lt"/>
                <a:ea typeface="+mj-ea"/>
                <a:cs typeface="+mj-cs"/>
              </a:rPr>
              <a:t>Pre-trained</a:t>
            </a:r>
            <a:r>
              <a:rPr lang="de-CH" sz="1600" dirty="0">
                <a:latin typeface="+mj-lt"/>
                <a:ea typeface="+mj-ea"/>
                <a:cs typeface="+mj-cs"/>
              </a:rPr>
              <a:t> </a:t>
            </a:r>
            <a:r>
              <a:rPr lang="de-CH" sz="1600" dirty="0" err="1">
                <a:latin typeface="+mj-lt"/>
                <a:ea typeface="+mj-ea"/>
                <a:cs typeface="+mj-cs"/>
              </a:rPr>
              <a:t>word</a:t>
            </a:r>
            <a:r>
              <a:rPr lang="de-CH" sz="1600" dirty="0">
                <a:latin typeface="+mj-lt"/>
                <a:ea typeface="+mj-ea"/>
                <a:cs typeface="+mj-cs"/>
              </a:rPr>
              <a:t> </a:t>
            </a:r>
            <a:r>
              <a:rPr lang="de-CH" sz="1600" dirty="0" err="1">
                <a:latin typeface="+mj-lt"/>
                <a:ea typeface="+mj-ea"/>
                <a:cs typeface="+mj-cs"/>
              </a:rPr>
              <a:t>embeddings</a:t>
            </a:r>
            <a:r>
              <a:rPr lang="de-CH" sz="1600" dirty="0">
                <a:latin typeface="+mj-lt"/>
                <a:ea typeface="+mj-ea"/>
                <a:cs typeface="+mj-cs"/>
              </a:rPr>
              <a:t> wurden die selben verwendet wie aus der Vorlesung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D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word_embeddings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wiki.multi.en.vec_data.npy</a:t>
            </a:r>
            <a:endParaRPr lang="de-DE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D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wiki.multi.en.vec_vocab.json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endParaRPr lang="de-DE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Für alle drei Neuronalen Netze (</a:t>
            </a:r>
            <a:r>
              <a:rPr lang="de-CH" sz="1600" dirty="0" err="1">
                <a:latin typeface="+mj-lt"/>
                <a:ea typeface="+mj-ea"/>
                <a:cs typeface="+mj-cs"/>
              </a:rPr>
              <a:t>pre-trained</a:t>
            </a:r>
            <a:r>
              <a:rPr lang="de-CH" sz="1600" dirty="0">
                <a:latin typeface="+mj-lt"/>
                <a:ea typeface="+mj-ea"/>
                <a:cs typeface="+mj-cs"/>
              </a:rPr>
              <a:t>, </a:t>
            </a:r>
            <a:r>
              <a:rPr lang="de-CH" sz="1600" dirty="0" err="1">
                <a:latin typeface="+mj-lt"/>
                <a:ea typeface="+mj-ea"/>
                <a:cs typeface="+mj-cs"/>
              </a:rPr>
              <a:t>further</a:t>
            </a:r>
            <a:r>
              <a:rPr lang="de-CH" sz="1600" dirty="0">
                <a:latin typeface="+mj-lt"/>
                <a:ea typeface="+mj-ea"/>
                <a:cs typeface="+mj-cs"/>
              </a:rPr>
              <a:t> </a:t>
            </a:r>
            <a:r>
              <a:rPr lang="de-CH" sz="1600" dirty="0" err="1">
                <a:latin typeface="+mj-lt"/>
                <a:ea typeface="+mj-ea"/>
                <a:cs typeface="+mj-cs"/>
              </a:rPr>
              <a:t>trained</a:t>
            </a:r>
            <a:r>
              <a:rPr lang="de-CH" sz="1600" dirty="0">
                <a:latin typeface="+mj-lt"/>
                <a:ea typeface="+mj-ea"/>
                <a:cs typeface="+mj-cs"/>
              </a:rPr>
              <a:t> &amp; </a:t>
            </a:r>
            <a:r>
              <a:rPr lang="de-CH" sz="1600" dirty="0" err="1">
                <a:latin typeface="+mj-lt"/>
                <a:ea typeface="+mj-ea"/>
                <a:cs typeface="+mj-cs"/>
              </a:rPr>
              <a:t>from</a:t>
            </a:r>
            <a:r>
              <a:rPr lang="de-CH" sz="1600" dirty="0">
                <a:latin typeface="+mj-lt"/>
                <a:ea typeface="+mj-ea"/>
                <a:cs typeface="+mj-cs"/>
              </a:rPr>
              <a:t> </a:t>
            </a:r>
            <a:r>
              <a:rPr lang="de-CH" sz="1600" dirty="0" err="1">
                <a:latin typeface="+mj-lt"/>
                <a:ea typeface="+mj-ea"/>
                <a:cs typeface="+mj-cs"/>
              </a:rPr>
              <a:t>scratch</a:t>
            </a:r>
            <a:r>
              <a:rPr lang="de-CH" sz="1600" dirty="0">
                <a:latin typeface="+mj-lt"/>
                <a:ea typeface="+mj-ea"/>
                <a:cs typeface="+mj-cs"/>
              </a:rPr>
              <a:t>) wurden verschiedene Einstellungen ausprobiert.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Anzahl Hidden </a:t>
            </a:r>
            <a:r>
              <a:rPr lang="de-CH" sz="1600" dirty="0" err="1">
                <a:latin typeface="+mj-lt"/>
                <a:ea typeface="+mj-ea"/>
                <a:cs typeface="+mj-cs"/>
              </a:rPr>
              <a:t>Layers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Mit und ohne </a:t>
            </a:r>
            <a:r>
              <a:rPr lang="de-CH" sz="1600" dirty="0" err="1">
                <a:latin typeface="+mj-lt"/>
                <a:ea typeface="+mj-ea"/>
                <a:cs typeface="+mj-cs"/>
              </a:rPr>
              <a:t>dropout</a:t>
            </a:r>
            <a:endParaRPr lang="de-CH" sz="1600" dirty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Anzahl Neuronen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CH" sz="1600" dirty="0">
                <a:latin typeface="+mj-lt"/>
                <a:ea typeface="+mj-ea"/>
                <a:cs typeface="+mj-cs"/>
              </a:rPr>
              <a:t>Mit komplexeren Neuronalen Netze wurden keine Verbesserung erzielt, als mit einfacheren Neuronalen Netze.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de-CH" sz="1600" dirty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de-CH" sz="1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210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547D3-32AB-1DDB-2605-78E5EDD4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07B4D7-7F59-9611-2389-AFB2A249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 5 Wörter pro Kategorie</a:t>
            </a:r>
          </a:p>
          <a:p>
            <a:r>
              <a:rPr lang="de-DE" dirty="0"/>
              <a:t>Text </a:t>
            </a:r>
            <a:r>
              <a:rPr lang="de-DE" dirty="0" err="1"/>
              <a:t>Preprocessing</a:t>
            </a:r>
            <a:endParaRPr lang="de-DE" dirty="0"/>
          </a:p>
          <a:p>
            <a:r>
              <a:rPr lang="de-DE" dirty="0"/>
              <a:t>Hyperparameter Tuning</a:t>
            </a:r>
          </a:p>
          <a:p>
            <a:r>
              <a:rPr lang="de-DE" dirty="0"/>
              <a:t>Automatisches Abspeichern von Resultaten</a:t>
            </a:r>
          </a:p>
          <a:p>
            <a:r>
              <a:rPr lang="de-DE" dirty="0"/>
              <a:t>Modell Vorhersage</a:t>
            </a:r>
          </a:p>
          <a:p>
            <a:pPr lvl="1"/>
            <a:r>
              <a:rPr lang="de-DE" dirty="0" err="1"/>
              <a:t>Sklearn</a:t>
            </a:r>
            <a:r>
              <a:rPr lang="de-DE" dirty="0"/>
              <a:t> Algorithmen (Baseline)</a:t>
            </a:r>
          </a:p>
          <a:p>
            <a:pPr lvl="1"/>
            <a:r>
              <a:rPr lang="de-DE" dirty="0"/>
              <a:t>Word </a:t>
            </a:r>
            <a:r>
              <a:rPr lang="de-DE" dirty="0" err="1"/>
              <a:t>Embeddings</a:t>
            </a:r>
            <a:endParaRPr lang="de-DE" dirty="0"/>
          </a:p>
          <a:p>
            <a:pPr lvl="1"/>
            <a:r>
              <a:rPr lang="de-DE" dirty="0" err="1"/>
              <a:t>Fasttext</a:t>
            </a:r>
            <a:endParaRPr lang="de-DE" dirty="0"/>
          </a:p>
          <a:p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5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45DFE-BA46-545C-269B-31AB8B00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6E130-A1FA-4715-0475-E0818065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Source: </a:t>
            </a:r>
            <a:r>
              <a:rPr lang="de-DE" dirty="0">
                <a:hlinkClick r:id="rId2"/>
              </a:rPr>
              <a:t>https://www.kaggle.com/datasets/shivamkushwaha/bbc-full-text-document-classification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Der Datensatz beinhaltet 2225 .</a:t>
            </a:r>
            <a:r>
              <a:rPr lang="de-DE" dirty="0" err="1"/>
              <a:t>txt</a:t>
            </a:r>
            <a:r>
              <a:rPr lang="de-DE" dirty="0"/>
              <a:t> Dokumente in 5 Kategorien</a:t>
            </a:r>
          </a:p>
          <a:p>
            <a:pPr>
              <a:buFontTx/>
              <a:buChar char="-"/>
            </a:pPr>
            <a:r>
              <a:rPr lang="de-DE" dirty="0"/>
              <a:t>Business</a:t>
            </a:r>
          </a:p>
          <a:p>
            <a:pPr>
              <a:buFontTx/>
              <a:buChar char="-"/>
            </a:pPr>
            <a:r>
              <a:rPr lang="de-DE" dirty="0"/>
              <a:t>Entertainment</a:t>
            </a:r>
          </a:p>
          <a:p>
            <a:pPr>
              <a:buFontTx/>
              <a:buChar char="-"/>
            </a:pPr>
            <a:r>
              <a:rPr lang="de-DE" dirty="0"/>
              <a:t>Politics</a:t>
            </a:r>
          </a:p>
          <a:p>
            <a:pPr>
              <a:buFontTx/>
              <a:buChar char="-"/>
            </a:pPr>
            <a:r>
              <a:rPr lang="de-DE" dirty="0"/>
              <a:t>Sport</a:t>
            </a:r>
          </a:p>
          <a:p>
            <a:pPr>
              <a:buFontTx/>
              <a:buChar char="-"/>
            </a:pPr>
            <a:r>
              <a:rPr lang="de-DE" dirty="0"/>
              <a:t>Tech</a:t>
            </a:r>
            <a:endParaRPr lang="de-CH" dirty="0"/>
          </a:p>
          <a:p>
            <a:pPr marL="0" indent="0">
              <a:buNone/>
            </a:pPr>
            <a:r>
              <a:rPr lang="de-DE" dirty="0"/>
              <a:t>Die Kategorien beinhalten zwischen 386 und 511 Dokumente</a:t>
            </a:r>
          </a:p>
          <a:p>
            <a:pPr marL="0" indent="0">
              <a:buNone/>
            </a:pPr>
            <a:r>
              <a:rPr lang="de-DE" dirty="0"/>
              <a:t>Keine Nullwerte vorhanden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E1F57CA-DCED-4F16-7989-9C6A26A5C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335771"/>
              </p:ext>
            </p:extLst>
          </p:nvPr>
        </p:nvGraphicFramePr>
        <p:xfrm>
          <a:off x="3467099" y="3168649"/>
          <a:ext cx="4616451" cy="2273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16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B939C-AAC7-0CFB-ADD0-3C4907AA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78119"/>
            <a:ext cx="9404723" cy="1400530"/>
          </a:xfrm>
        </p:spPr>
        <p:txBody>
          <a:bodyPr/>
          <a:lstStyle/>
          <a:p>
            <a:r>
              <a:rPr lang="de-DE" dirty="0"/>
              <a:t>Top 5 Wörter pro Kategorie</a:t>
            </a:r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FEEDF20-870C-A3BE-D5B2-783C39DF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53" y="1292722"/>
            <a:ext cx="4376313" cy="16434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7C93C9C-CFB8-F03D-B4A2-E2AEE3D9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089" y="1292721"/>
            <a:ext cx="4446897" cy="16434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43EE711E-57C1-9D14-0D9D-EE0726C74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52" y="4859541"/>
            <a:ext cx="4376313" cy="167973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277F11A-3F66-AF1D-D41A-B4B9CEDCB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089" y="3076130"/>
            <a:ext cx="4446897" cy="164342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70751FA-3333-943B-2E6D-5F570272B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52" y="3076131"/>
            <a:ext cx="4376313" cy="16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92844-BA38-E8FA-BF43-5AA5D5E4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Preprocessing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C5B80-5146-3B8E-E893-71A916D6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52" y="154118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Es wurde eine Funktion geschrieben mit welcher dynamisch das </a:t>
            </a:r>
            <a:r>
              <a:rPr lang="de-DE" dirty="0" err="1"/>
              <a:t>Preprocessing</a:t>
            </a:r>
            <a:r>
              <a:rPr lang="de-DE" dirty="0"/>
              <a:t> verändert werden kann.</a:t>
            </a:r>
          </a:p>
          <a:p>
            <a:r>
              <a:rPr lang="de-DE" dirty="0" err="1"/>
              <a:t>Lowercase</a:t>
            </a:r>
            <a:endParaRPr lang="de-DE" dirty="0"/>
          </a:p>
          <a:p>
            <a:r>
              <a:rPr lang="de-DE" dirty="0" err="1"/>
              <a:t>Stopwords</a:t>
            </a:r>
            <a:r>
              <a:rPr lang="de-DE" dirty="0"/>
              <a:t> entfernen</a:t>
            </a:r>
          </a:p>
          <a:p>
            <a:r>
              <a:rPr lang="de-CH" dirty="0"/>
              <a:t>Nummern entfernen</a:t>
            </a:r>
          </a:p>
          <a:p>
            <a:r>
              <a:rPr lang="de-CH" dirty="0" err="1"/>
              <a:t>Punktuation</a:t>
            </a:r>
            <a:r>
              <a:rPr lang="de-CH" dirty="0"/>
              <a:t> entfernen</a:t>
            </a:r>
          </a:p>
          <a:p>
            <a:r>
              <a:rPr lang="de-CH" dirty="0"/>
              <a:t>Special Chars entfernen</a:t>
            </a:r>
          </a:p>
          <a:p>
            <a:r>
              <a:rPr lang="de-CH" dirty="0"/>
              <a:t>1-Char Words entfernen</a:t>
            </a:r>
          </a:p>
          <a:p>
            <a:r>
              <a:rPr lang="de-CH" dirty="0" err="1"/>
              <a:t>Stemming</a:t>
            </a:r>
            <a:endParaRPr lang="de-CH" dirty="0"/>
          </a:p>
          <a:p>
            <a:r>
              <a:rPr lang="de-CH" dirty="0" err="1"/>
              <a:t>Lemmatization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36AE8E-5916-E871-F315-CD55D0C4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8546"/>
            <a:ext cx="5253649" cy="34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92844-BA38-E8FA-BF43-5AA5D5E4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C5B80-5146-3B8E-E893-71A916D6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45" y="1612652"/>
            <a:ext cx="561075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Verschiedene Algorithmen wurden ausprobiert und mit Hilfe von Hyperparameter Tuning werden die Parameter optimiert. Mittels Cross-Validation (k-</a:t>
            </a:r>
            <a:r>
              <a:rPr lang="de-CH" dirty="0" err="1"/>
              <a:t>fold</a:t>
            </a:r>
            <a:r>
              <a:rPr lang="de-CH" dirty="0"/>
              <a:t> = 5) wird die Performance des Schätzers evaluiert. </a:t>
            </a:r>
          </a:p>
          <a:p>
            <a:pPr marL="0" indent="0">
              <a:buNone/>
            </a:pPr>
            <a:r>
              <a:rPr lang="de-CH" dirty="0"/>
              <a:t>Mit einer eigens geschriebenen Funktion werden alle ausprobierten Parameter und Resultate automatisch </a:t>
            </a:r>
            <a:r>
              <a:rPr lang="de-CH"/>
              <a:t>in verschiedenen </a:t>
            </a:r>
            <a:r>
              <a:rPr lang="de-CH" dirty="0"/>
              <a:t>Files gespeichert und somit für mögliche spätere Analysen dauerhaft verfügbar gemacht.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F63252-644B-9239-FA71-E28E75CF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376" y="1422400"/>
            <a:ext cx="4675512" cy="5118268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CC2747-FD19-BCAB-A028-D6D2E7170689}"/>
              </a:ext>
            </a:extLst>
          </p:cNvPr>
          <p:cNvSpPr txBox="1">
            <a:spLocks/>
          </p:cNvSpPr>
          <p:nvPr/>
        </p:nvSpPr>
        <p:spPr>
          <a:xfrm>
            <a:off x="456547" y="5925392"/>
            <a:ext cx="522563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sz="1000" dirty="0">
                <a:solidFill>
                  <a:schemeClr val="tx1"/>
                </a:solidFill>
              </a:rPr>
              <a:t>Train-Test Split – 80% Trainingsdaten und 20% Testdaten</a:t>
            </a:r>
          </a:p>
        </p:txBody>
      </p:sp>
    </p:spTree>
    <p:extLst>
      <p:ext uri="{BB962C8B-B14F-4D97-AF65-F5344CB8AC3E}">
        <p14:creationId xmlns:p14="http://schemas.microsoft.com/office/powerpoint/2010/main" val="93205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34EB-6AA5-94B2-7E4D-C3992C6E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Vorhersagen</a:t>
            </a:r>
            <a:endParaRPr lang="de-CH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DDFE1D28-652A-1050-01A5-9D1C04A65875}"/>
              </a:ext>
            </a:extLst>
          </p:cNvPr>
          <p:cNvSpPr txBox="1">
            <a:spLocks/>
          </p:cNvSpPr>
          <p:nvPr/>
        </p:nvSpPr>
        <p:spPr>
          <a:xfrm>
            <a:off x="646111" y="2553461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sz="2000" dirty="0">
                <a:solidFill>
                  <a:schemeClr val="tx1"/>
                </a:solidFill>
              </a:rPr>
              <a:t>Getestet wurden verschiedene Modelle mit verschiedenen Parametern und verschiedenem Text </a:t>
            </a:r>
            <a:r>
              <a:rPr lang="de-CH" sz="2000" dirty="0" err="1">
                <a:solidFill>
                  <a:schemeClr val="tx1"/>
                </a:solidFill>
              </a:rPr>
              <a:t>pre-processing</a:t>
            </a:r>
            <a:r>
              <a:rPr lang="de-CH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 3" charset="2"/>
              <a:buChar char=""/>
            </a:pPr>
            <a:r>
              <a:rPr lang="de-CH" sz="2000" dirty="0" err="1">
                <a:solidFill>
                  <a:schemeClr val="tx1"/>
                </a:solidFill>
              </a:rPr>
              <a:t>Sklearn</a:t>
            </a:r>
            <a:r>
              <a:rPr lang="de-CH" sz="2000" dirty="0">
                <a:solidFill>
                  <a:schemeClr val="tx1"/>
                </a:solidFill>
              </a:rPr>
              <a:t> Algorithmen (Baseline)</a:t>
            </a:r>
          </a:p>
          <a:p>
            <a:pPr marL="800100" lvl="1" indent="-342900">
              <a:buFont typeface="Wingdings 3" charset="2"/>
              <a:buChar char=""/>
            </a:pPr>
            <a:r>
              <a:rPr lang="de-CH" sz="1600" b="0" dirty="0"/>
              <a:t>Bag </a:t>
            </a:r>
            <a:r>
              <a:rPr lang="de-CH" sz="1600" b="0" dirty="0" err="1"/>
              <a:t>of</a:t>
            </a:r>
            <a:r>
              <a:rPr lang="de-CH" sz="1600" b="0" dirty="0"/>
              <a:t> Words</a:t>
            </a:r>
          </a:p>
          <a:p>
            <a:pPr marL="800100" lvl="1" indent="-342900">
              <a:buFont typeface="Wingdings 3" charset="2"/>
              <a:buChar char=""/>
            </a:pPr>
            <a:r>
              <a:rPr lang="de-DE" sz="1600" b="0" dirty="0"/>
              <a:t>TF-IDF</a:t>
            </a:r>
          </a:p>
          <a:p>
            <a:pPr marL="342900" indent="-342900">
              <a:buFont typeface="Wingdings 3" charset="2"/>
              <a:buChar char=""/>
            </a:pPr>
            <a:r>
              <a:rPr lang="de-DE" sz="2000" dirty="0">
                <a:solidFill>
                  <a:schemeClr val="tx1"/>
                </a:solidFill>
              </a:rPr>
              <a:t>Word </a:t>
            </a:r>
            <a:r>
              <a:rPr lang="de-DE" sz="2000" dirty="0" err="1">
                <a:solidFill>
                  <a:schemeClr val="tx1"/>
                </a:solidFill>
              </a:rPr>
              <a:t>Embeddings</a:t>
            </a:r>
            <a:r>
              <a:rPr lang="de-DE" sz="2000" dirty="0">
                <a:solidFill>
                  <a:schemeClr val="tx1"/>
                </a:solidFill>
              </a:rPr>
              <a:t> – Neuronale Netze</a:t>
            </a:r>
          </a:p>
          <a:p>
            <a:pPr marL="800100" lvl="1" indent="-342900">
              <a:buFont typeface="Wingdings 3" charset="2"/>
              <a:buChar char=""/>
            </a:pPr>
            <a:r>
              <a:rPr lang="de-DE" sz="1600" b="0" dirty="0" err="1">
                <a:solidFill>
                  <a:schemeClr val="tx1"/>
                </a:solidFill>
              </a:rPr>
              <a:t>Pre-trained</a:t>
            </a:r>
            <a:r>
              <a:rPr lang="de-DE" sz="1600" b="0" dirty="0">
                <a:solidFill>
                  <a:schemeClr val="tx1"/>
                </a:solidFill>
              </a:rPr>
              <a:t> </a:t>
            </a:r>
            <a:r>
              <a:rPr lang="de-DE" sz="1600" b="0" dirty="0" err="1">
                <a:solidFill>
                  <a:schemeClr val="tx1"/>
                </a:solidFill>
              </a:rPr>
              <a:t>word</a:t>
            </a:r>
            <a:r>
              <a:rPr lang="de-DE" sz="1600" b="0" dirty="0">
                <a:solidFill>
                  <a:schemeClr val="tx1"/>
                </a:solidFill>
              </a:rPr>
              <a:t> </a:t>
            </a:r>
            <a:r>
              <a:rPr lang="de-DE" sz="1600" b="0" dirty="0" err="1">
                <a:solidFill>
                  <a:schemeClr val="tx1"/>
                </a:solidFill>
              </a:rPr>
              <a:t>embeddings</a:t>
            </a:r>
            <a:endParaRPr lang="de-DE" sz="1600" b="0" dirty="0">
              <a:solidFill>
                <a:schemeClr val="tx1"/>
              </a:solidFill>
            </a:endParaRPr>
          </a:p>
          <a:p>
            <a:pPr marL="800100" lvl="1" indent="-342900">
              <a:buFont typeface="Wingdings 3" charset="2"/>
              <a:buChar char=""/>
            </a:pPr>
            <a:r>
              <a:rPr lang="de-DE" sz="1600" b="0" dirty="0">
                <a:solidFill>
                  <a:schemeClr val="tx1"/>
                </a:solidFill>
              </a:rPr>
              <a:t>Further </a:t>
            </a:r>
            <a:r>
              <a:rPr lang="de-DE" sz="1600" b="0" dirty="0" err="1">
                <a:solidFill>
                  <a:schemeClr val="tx1"/>
                </a:solidFill>
              </a:rPr>
              <a:t>trained</a:t>
            </a:r>
            <a:r>
              <a:rPr lang="de-DE" sz="1600" b="0" dirty="0">
                <a:solidFill>
                  <a:schemeClr val="tx1"/>
                </a:solidFill>
              </a:rPr>
              <a:t> </a:t>
            </a:r>
            <a:r>
              <a:rPr lang="de-DE" sz="1600" b="0" dirty="0" err="1">
                <a:solidFill>
                  <a:schemeClr val="tx1"/>
                </a:solidFill>
              </a:rPr>
              <a:t>word</a:t>
            </a:r>
            <a:r>
              <a:rPr lang="de-DE" sz="1600" b="0" dirty="0">
                <a:solidFill>
                  <a:schemeClr val="tx1"/>
                </a:solidFill>
              </a:rPr>
              <a:t> </a:t>
            </a:r>
            <a:r>
              <a:rPr lang="de-DE" sz="1600" b="0" dirty="0" err="1">
                <a:solidFill>
                  <a:schemeClr val="tx1"/>
                </a:solidFill>
              </a:rPr>
              <a:t>embeddings</a:t>
            </a:r>
            <a:endParaRPr lang="de-DE" sz="1600" b="0" dirty="0">
              <a:solidFill>
                <a:schemeClr val="tx1"/>
              </a:solidFill>
            </a:endParaRPr>
          </a:p>
          <a:p>
            <a:pPr marL="800100" lvl="1" indent="-342900">
              <a:buFont typeface="Wingdings 3" charset="2"/>
              <a:buChar char=""/>
            </a:pPr>
            <a:r>
              <a:rPr lang="de-DE" sz="1600" b="0" dirty="0" err="1"/>
              <a:t>From</a:t>
            </a:r>
            <a:r>
              <a:rPr lang="de-DE" sz="1600" b="0" dirty="0"/>
              <a:t> </a:t>
            </a:r>
            <a:r>
              <a:rPr lang="de-DE" sz="1600" b="0" dirty="0" err="1"/>
              <a:t>scratch</a:t>
            </a:r>
            <a:endParaRPr lang="de-DE" sz="1600" b="0" dirty="0">
              <a:solidFill>
                <a:schemeClr val="tx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de-DE" sz="2000" dirty="0" err="1">
                <a:solidFill>
                  <a:schemeClr val="tx1"/>
                </a:solidFill>
              </a:rPr>
              <a:t>Fasttext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CH" dirty="0"/>
              <a:t>Die verschiedenen Modelle wurden alle automatisch abgespeichert und sind im ganzen </a:t>
            </a:r>
            <a:r>
              <a:rPr lang="de-CH" dirty="0" err="1"/>
              <a:t>Script</a:t>
            </a:r>
            <a:r>
              <a:rPr lang="de-CH" dirty="0"/>
              <a:t> bzw. den Files einsehbar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57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34EB-6AA5-94B2-7E4D-C3992C6E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Vorhersagen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9F4D58-03DB-827B-B972-FFAB5C9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993" y="1366726"/>
            <a:ext cx="4396338" cy="576262"/>
          </a:xfrm>
        </p:spPr>
        <p:txBody>
          <a:bodyPr/>
          <a:lstStyle/>
          <a:p>
            <a:r>
              <a:rPr lang="de-DE" dirty="0"/>
              <a:t>Ohne Text </a:t>
            </a:r>
            <a:r>
              <a:rPr lang="de-DE" dirty="0" err="1"/>
              <a:t>preprocessing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68D4F5-124F-DA2E-7BEA-2D397BCA1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6678" y="1371600"/>
            <a:ext cx="4396339" cy="576262"/>
          </a:xfrm>
        </p:spPr>
        <p:txBody>
          <a:bodyPr/>
          <a:lstStyle/>
          <a:p>
            <a:r>
              <a:rPr lang="de-DE" dirty="0"/>
              <a:t>Mit Text </a:t>
            </a:r>
            <a:r>
              <a:rPr lang="de-DE" dirty="0" err="1"/>
              <a:t>preprocessing</a:t>
            </a:r>
            <a:endParaRPr lang="de-CH" dirty="0"/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5CDA054-33FD-D0FA-1C38-720FF4650519}"/>
              </a:ext>
            </a:extLst>
          </p:cNvPr>
          <p:cNvSpPr txBox="1">
            <a:spLocks/>
          </p:cNvSpPr>
          <p:nvPr/>
        </p:nvSpPr>
        <p:spPr>
          <a:xfrm>
            <a:off x="5752447" y="5925392"/>
            <a:ext cx="522563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sz="1000" dirty="0">
                <a:solidFill>
                  <a:schemeClr val="tx1"/>
                </a:solidFill>
              </a:rPr>
              <a:t>B</a:t>
            </a:r>
            <a:r>
              <a:rPr lang="de-DE" sz="1000" dirty="0" err="1">
                <a:solidFill>
                  <a:schemeClr val="tx1"/>
                </a:solidFill>
              </a:rPr>
              <a:t>oW</a:t>
            </a:r>
            <a:r>
              <a:rPr lang="de-DE" sz="1000" dirty="0">
                <a:solidFill>
                  <a:schemeClr val="tx1"/>
                </a:solidFill>
              </a:rPr>
              <a:t>, TF-IDF Parameter:  </a:t>
            </a:r>
            <a:r>
              <a:rPr lang="de-DE" sz="1000" dirty="0" err="1">
                <a:solidFill>
                  <a:schemeClr val="tx1"/>
                </a:solidFill>
              </a:rPr>
              <a:t>ngram</a:t>
            </a:r>
            <a:r>
              <a:rPr lang="de-DE" sz="1000" dirty="0">
                <a:solidFill>
                  <a:schemeClr val="tx1"/>
                </a:solidFill>
              </a:rPr>
              <a:t>(1,1), </a:t>
            </a:r>
            <a:r>
              <a:rPr lang="de-DE" sz="1000" dirty="0" err="1">
                <a:solidFill>
                  <a:schemeClr val="tx1"/>
                </a:solidFill>
              </a:rPr>
              <a:t>max_features</a:t>
            </a:r>
            <a:r>
              <a:rPr lang="de-DE" sz="1000" dirty="0">
                <a:solidFill>
                  <a:schemeClr val="tx1"/>
                </a:solidFill>
              </a:rPr>
              <a:t> = 1500, </a:t>
            </a:r>
            <a:r>
              <a:rPr lang="de-DE" sz="1000" dirty="0" err="1">
                <a:solidFill>
                  <a:schemeClr val="tx1"/>
                </a:solidFill>
              </a:rPr>
              <a:t>min_df</a:t>
            </a:r>
            <a:r>
              <a:rPr lang="de-DE" sz="1000" dirty="0">
                <a:solidFill>
                  <a:schemeClr val="tx1"/>
                </a:solidFill>
              </a:rPr>
              <a:t> = 5, </a:t>
            </a:r>
            <a:r>
              <a:rPr lang="de-DE" sz="1000" dirty="0" err="1">
                <a:solidFill>
                  <a:schemeClr val="tx1"/>
                </a:solidFill>
              </a:rPr>
              <a:t>max_df</a:t>
            </a:r>
            <a:r>
              <a:rPr lang="de-DE" sz="1000" dirty="0">
                <a:solidFill>
                  <a:schemeClr val="tx1"/>
                </a:solidFill>
              </a:rPr>
              <a:t> = 0.7 </a:t>
            </a:r>
          </a:p>
          <a:p>
            <a:r>
              <a:rPr lang="de-DE" sz="1000" dirty="0">
                <a:solidFill>
                  <a:schemeClr val="tx1"/>
                </a:solidFill>
              </a:rPr>
              <a:t>Mit Hyperparametertuning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53EB765A-1519-0051-CD47-53604A33536D}"/>
              </a:ext>
            </a:extLst>
          </p:cNvPr>
          <p:cNvSpPr txBox="1">
            <a:spLocks/>
          </p:cNvSpPr>
          <p:nvPr/>
        </p:nvSpPr>
        <p:spPr>
          <a:xfrm>
            <a:off x="456547" y="5925392"/>
            <a:ext cx="522563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sz="1000" dirty="0">
                <a:solidFill>
                  <a:schemeClr val="tx1"/>
                </a:solidFill>
              </a:rPr>
              <a:t>B</a:t>
            </a:r>
            <a:r>
              <a:rPr lang="de-DE" sz="1000" dirty="0" err="1">
                <a:solidFill>
                  <a:schemeClr val="tx1"/>
                </a:solidFill>
              </a:rPr>
              <a:t>oW</a:t>
            </a:r>
            <a:r>
              <a:rPr lang="de-DE" sz="1000" dirty="0">
                <a:solidFill>
                  <a:schemeClr val="tx1"/>
                </a:solidFill>
              </a:rPr>
              <a:t>, TF-IDF Parameter:  </a:t>
            </a:r>
            <a:r>
              <a:rPr lang="de-DE" sz="1000" dirty="0" err="1">
                <a:solidFill>
                  <a:schemeClr val="tx1"/>
                </a:solidFill>
              </a:rPr>
              <a:t>default</a:t>
            </a:r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Kein Hyperparametertuning</a:t>
            </a:r>
            <a:endParaRPr lang="de-CH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45A3D48B-DF82-131E-EAAF-7050BF5FA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2880"/>
              </p:ext>
            </p:extLst>
          </p:nvPr>
        </p:nvGraphicFramePr>
        <p:xfrm>
          <a:off x="450197" y="2091018"/>
          <a:ext cx="4841682" cy="345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25680A7B-EC9E-BD22-BEF9-39B885B8D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921893"/>
              </p:ext>
            </p:extLst>
          </p:nvPr>
        </p:nvGraphicFramePr>
        <p:xfrm>
          <a:off x="5733231" y="2089542"/>
          <a:ext cx="5225637" cy="345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0485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C28E1FA-4C16-4BFF-229E-1FA81C89D8A2}"/>
              </a:ext>
            </a:extLst>
          </p:cNvPr>
          <p:cNvSpPr/>
          <p:nvPr/>
        </p:nvSpPr>
        <p:spPr>
          <a:xfrm>
            <a:off x="2830188" y="2172400"/>
            <a:ext cx="1546411" cy="44166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7034EB-6AA5-94B2-7E4D-C3992C6E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Vorhersagen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9F4D58-03DB-827B-B972-FFAB5C9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045" y="1371600"/>
            <a:ext cx="4764087" cy="576262"/>
          </a:xfrm>
        </p:spPr>
        <p:txBody>
          <a:bodyPr/>
          <a:lstStyle/>
          <a:p>
            <a:r>
              <a:rPr lang="de-DE" dirty="0"/>
              <a:t>Word </a:t>
            </a:r>
            <a:r>
              <a:rPr lang="de-DE" dirty="0" err="1"/>
              <a:t>Embeddings</a:t>
            </a:r>
            <a:r>
              <a:rPr lang="de-DE" dirty="0"/>
              <a:t> &amp; </a:t>
            </a:r>
            <a:r>
              <a:rPr lang="de-DE" dirty="0" err="1"/>
              <a:t>Fasttext</a:t>
            </a:r>
            <a:endParaRPr lang="de-CH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1198E42-451A-0913-E8A9-CA36BA04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4045" y="1981200"/>
            <a:ext cx="4396339" cy="442408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/>
            </a:br>
            <a:endParaRPr lang="de-CH" sz="1600" dirty="0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D87B72F1-32A9-53D1-DE87-DEF9AFA97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912938"/>
              </p:ext>
            </p:extLst>
          </p:nvPr>
        </p:nvGraphicFramePr>
        <p:xfrm>
          <a:off x="994522" y="2172400"/>
          <a:ext cx="6865284" cy="3938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00B6D9AF-E64D-BF83-5F83-3B25132334EC}"/>
              </a:ext>
            </a:extLst>
          </p:cNvPr>
          <p:cNvSpPr txBox="1">
            <a:spLocks/>
          </p:cNvSpPr>
          <p:nvPr/>
        </p:nvSpPr>
        <p:spPr>
          <a:xfrm>
            <a:off x="2754101" y="6016637"/>
            <a:ext cx="196056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Bestes Modell</a:t>
            </a:r>
            <a:endParaRPr lang="de-CH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42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AF4DC3AFCA694C8477A551E040D79A" ma:contentTypeVersion="12" ma:contentTypeDescription="Ein neues Dokument erstellen." ma:contentTypeScope="" ma:versionID="b7d49a79101d8d3a5763a5ff93120a7f">
  <xsd:schema xmlns:xsd="http://www.w3.org/2001/XMLSchema" xmlns:xs="http://www.w3.org/2001/XMLSchema" xmlns:p="http://schemas.microsoft.com/office/2006/metadata/properties" xmlns:ns2="b187b6b0-2796-43ce-bb69-18d8831e9768" xmlns:ns3="68628b2f-7e15-4bb9-b45d-9b408bd3f434" targetNamespace="http://schemas.microsoft.com/office/2006/metadata/properties" ma:root="true" ma:fieldsID="8a7a7262208d18b9458e5b2a89b71042" ns2:_="" ns3:_="">
    <xsd:import namespace="b187b6b0-2796-43ce-bb69-18d8831e9768"/>
    <xsd:import namespace="68628b2f-7e15-4bb9-b45d-9b408bd3f4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7b6b0-2796-43ce-bb69-18d8831e9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19e3ed14-352d-4aa2-a63b-0b06d7ab5f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28b2f-7e15-4bb9-b45d-9b408bd3f434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09c47fa9-ad29-46e3-9381-bb09948f4b6d}" ma:internalName="TaxCatchAll" ma:showField="CatchAllData" ma:web="1aa48b0a-b2a1-4a4c-bce8-b357394d72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87b6b0-2796-43ce-bb69-18d8831e9768">
      <Terms xmlns="http://schemas.microsoft.com/office/infopath/2007/PartnerControls"/>
    </lcf76f155ced4ddcb4097134ff3c332f>
    <TaxCatchAll xmlns="68628b2f-7e15-4bb9-b45d-9b408bd3f434" xsi:nil="true"/>
  </documentManagement>
</p:properties>
</file>

<file path=customXml/itemProps1.xml><?xml version="1.0" encoding="utf-8"?>
<ds:datastoreItem xmlns:ds="http://schemas.openxmlformats.org/officeDocument/2006/customXml" ds:itemID="{BEFACA50-4F0C-4D3D-B816-B01D62EFEB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AB50A8-3E9F-45E4-A894-0A3A03EFCC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87b6b0-2796-43ce-bb69-18d8831e9768"/>
    <ds:schemaRef ds:uri="68628b2f-7e15-4bb9-b45d-9b408bd3f4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AE5A13-C18E-434F-96E1-FC2D822B5BFE}">
  <ds:schemaRefs>
    <ds:schemaRef ds:uri="http://schemas.microsoft.com/office/2006/metadata/properties"/>
    <ds:schemaRef ds:uri="http://schemas.microsoft.com/office/infopath/2007/PartnerControls"/>
    <ds:schemaRef ds:uri="b187b6b0-2796-43ce-bb69-18d8831e9768"/>
    <ds:schemaRef ds:uri="68628b2f-7e15-4bb9-b45d-9b408bd3f4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881</Words>
  <Application>Microsoft Office PowerPoint</Application>
  <PresentationFormat>Breitbild</PresentationFormat>
  <Paragraphs>134</Paragraphs>
  <Slides>17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Wingdings 3</vt:lpstr>
      <vt:lpstr>Ion</vt:lpstr>
      <vt:lpstr>Text Document Classification</vt:lpstr>
      <vt:lpstr>Zielsetzung</vt:lpstr>
      <vt:lpstr>Datensatz</vt:lpstr>
      <vt:lpstr>Top 5 Wörter pro Kategorie</vt:lpstr>
      <vt:lpstr>Text Preprocessing</vt:lpstr>
      <vt:lpstr>Hyperparameter Tuning</vt:lpstr>
      <vt:lpstr>Modell Vorhersagen</vt:lpstr>
      <vt:lpstr>Modell Vorhersagen</vt:lpstr>
      <vt:lpstr>Modell Vorhersagen</vt:lpstr>
      <vt:lpstr>Wrong Predictions</vt:lpstr>
      <vt:lpstr>Wrong Predictions</vt:lpstr>
      <vt:lpstr>Conclusion</vt:lpstr>
      <vt:lpstr>Appendix</vt:lpstr>
      <vt:lpstr>Appendix  Hyperparameter Tuning</vt:lpstr>
      <vt:lpstr>Appendix  Vectorizer – Bag of Words</vt:lpstr>
      <vt:lpstr>Appendix  Vectorizer – TF_IDF</vt:lpstr>
      <vt:lpstr>Appendix  Word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Text Document Classification</dc:title>
  <dc:creator>Meier André (meiera38)</dc:creator>
  <cp:lastModifiedBy>Neff Dominique (neffdom1)</cp:lastModifiedBy>
  <cp:revision>38</cp:revision>
  <dcterms:created xsi:type="dcterms:W3CDTF">2022-06-05T13:10:51Z</dcterms:created>
  <dcterms:modified xsi:type="dcterms:W3CDTF">2022-06-21T06:54:24Z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0x01010021AF4DC3AFCA694C8477A551E040D79A</vt:lpwstr>
  </property>
  <property fmtid="{D5CDD505-2E9C-101B-9397-08002B2CF9AE}" pid="3" name="MediaServiceImageTags">
    <vt:lpwstr/>
  </property>
</Properties>
</file>