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</p:sldIdLst>
  <p:sldSz cy="5143500" cx="9144000"/>
  <p:notesSz cx="6858000" cy="9144000"/>
  <p:embeddedFontLst>
    <p:embeddedFont>
      <p:font typeface="Raleway"/>
      <p:regular r:id="rId77"/>
      <p:bold r:id="rId78"/>
      <p:italic r:id="rId79"/>
      <p:boldItalic r:id="rId80"/>
    </p:embeddedFont>
    <p:embeddedFont>
      <p:font typeface="Barlow"/>
      <p:regular r:id="rId81"/>
      <p:bold r:id="rId82"/>
      <p:italic r:id="rId83"/>
      <p:boldItalic r:id="rId84"/>
    </p:embeddedFont>
    <p:embeddedFont>
      <p:font typeface="Fira Sans Extra Condensed SemiBold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82B0A3-CCA1-4F65-AF07-07CAB8845941}">
  <a:tblStyle styleId="{CD82B0A3-CCA1-4F65-AF07-07CAB8845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Barlow-boldItalic.fntdata"/><Relationship Id="rId83" Type="http://schemas.openxmlformats.org/officeDocument/2006/relationships/font" Target="fonts/Barlow-italic.fntdata"/><Relationship Id="rId42" Type="http://schemas.openxmlformats.org/officeDocument/2006/relationships/slide" Target="slides/slide36.xml"/><Relationship Id="rId86" Type="http://schemas.openxmlformats.org/officeDocument/2006/relationships/font" Target="fonts/FiraSansExtraCondensedSemiBold-bold.fntdata"/><Relationship Id="rId41" Type="http://schemas.openxmlformats.org/officeDocument/2006/relationships/slide" Target="slides/slide35.xml"/><Relationship Id="rId85" Type="http://schemas.openxmlformats.org/officeDocument/2006/relationships/font" Target="fonts/FiraSansExtraCondensedSemiBold-regular.fntdata"/><Relationship Id="rId44" Type="http://schemas.openxmlformats.org/officeDocument/2006/relationships/slide" Target="slides/slide38.xml"/><Relationship Id="rId88" Type="http://schemas.openxmlformats.org/officeDocument/2006/relationships/font" Target="fonts/FiraSansExtraCondensedSemiBold-boldItalic.fntdata"/><Relationship Id="rId43" Type="http://schemas.openxmlformats.org/officeDocument/2006/relationships/slide" Target="slides/slide37.xml"/><Relationship Id="rId87" Type="http://schemas.openxmlformats.org/officeDocument/2006/relationships/font" Target="fonts/FiraSansExtraCondensedSemiBold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Raleway-boldItalic.fntdata"/><Relationship Id="rId82" Type="http://schemas.openxmlformats.org/officeDocument/2006/relationships/font" Target="fonts/Barlow-bold.fntdata"/><Relationship Id="rId81" Type="http://schemas.openxmlformats.org/officeDocument/2006/relationships/font" Target="fonts/Barl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Raleway-regular.fntdata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Raleway-italic.fntdata"/><Relationship Id="rId34" Type="http://schemas.openxmlformats.org/officeDocument/2006/relationships/slide" Target="slides/slide28.xml"/><Relationship Id="rId78" Type="http://schemas.openxmlformats.org/officeDocument/2006/relationships/font" Target="fonts/Raleway-bold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a4fbf659b_0_2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a4fbf659b_0_2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a4fbf659b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da4fbf659b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Peso GRD permite c</a:t>
            </a:r>
            <a:r>
              <a:rPr lang="es">
                <a:solidFill>
                  <a:schemeClr val="dk1"/>
                </a:solidFill>
              </a:rPr>
              <a:t>omparar el rendimiento de diferentes hospitales de una manera más equitativa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a4fbf659b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a4fbf659b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da4fbf659b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da4fbf659b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Por qué nos interesa una comparación más equitativa? Ya que es injusto </a:t>
            </a:r>
            <a:r>
              <a:rPr lang="es">
                <a:solidFill>
                  <a:schemeClr val="dk1"/>
                </a:solidFill>
              </a:rPr>
              <a:t>comparar</a:t>
            </a:r>
            <a:r>
              <a:rPr lang="es">
                <a:solidFill>
                  <a:schemeClr val="dk1"/>
                </a:solidFill>
              </a:rPr>
              <a:t> un hospital </a:t>
            </a:r>
            <a:r>
              <a:rPr lang="es">
                <a:solidFill>
                  <a:schemeClr val="dk1"/>
                </a:solidFill>
              </a:rPr>
              <a:t>psiquiátrico</a:t>
            </a:r>
            <a:r>
              <a:rPr lang="es">
                <a:solidFill>
                  <a:schemeClr val="dk1"/>
                </a:solidFill>
              </a:rPr>
              <a:t> con un hospital de algun pueblo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a4fbf659b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a4fbf659b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Los estudios sobre eficiencia técnica (ET) son cruciales al tener en cuenta que los sistemas de salud enfrentan constantemente eventos disruptivos como cambios epidemiológicos y demográficos, transformaciones sociales, avances tecnológicos y desastres naturales.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a4fbf659b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a4fbf659b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a4fbf659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a4fbf659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a4fbf659b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a4fbf659b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También tenemos a Kohl 2018, en donde se toma la información de 216 artículos que evalúan la eficiencia técnica utilizando DEA y utilizan como variables el capital ingresado, la especialización del hospital y los gastos operativos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Sugerencia de Inputs - Outputs para un modelo DEA robusto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a4fbf659b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da4fbf659b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En nuestro caso obtenemos la estimación de la eficiencia técnica de los distintos hospitales utilizando DEA, que resuelve un problema de programación lineal para realizar el calculo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Problema NP-HARD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a4fbf659b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a4fbf659b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da4fbf659b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da4fbf659b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Cuándo estamos hablando de la orientación del modelo de eficiencia técnica, es a qué le estamos dando peso en la estimación del </a:t>
            </a:r>
            <a:r>
              <a:rPr lang="es"/>
              <a:t>cálculo</a:t>
            </a:r>
            <a:r>
              <a:rPr lang="es"/>
              <a:t> de la eficiencia técnica.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Los retorno a escala</a:t>
            </a:r>
            <a:r>
              <a:rPr lang="es"/>
              <a:t>de scriben cómo varían los outputs (resultados) de una Unidad de Decisión (DMU) al cambiar proporcionalmente los inputs (recursos)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0709676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0709676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a4fbf659b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a4fbf659b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a4fbf659b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a4fbf659b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a4fbf659b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da4fbf659b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da4fbf659b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da4fbf659b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a4fbf659b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a4fbf659b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da4fbf659b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da4fbf659b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a4fbf659b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a4fbf659b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Decir los métodos utilizados + el tipo de clasificación, dejar claro que el trabajo es algo nuevo debido a su alcance/modelos/clasificaciones utilizadas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a4fbf659b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da4fbf659b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da4fbf659b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da4fbf659b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 eficiencia de un sistema de salud depende no solo de la disponibilidad de recursos económicos, sino también de la forma en que se utilizan.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No siempre es cierto que un incremento en la inversión conlleve necesariamente a una mejora proporcional en los resultados de salud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En el caso de Chile, durante el año 2019, el gasto hospitalario estimado representó cerca del 53% del gasto total del Ministerio de Salud (MINSAL)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Las cifras están en millones de pesos y se ha estimado este gasto considerando solo el gasto operacional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Datos ajustados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da4fbf659b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da4fbf659b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70709676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70709676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Atención médica de alta calidad con eficiencia y seguridad.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a4fbf659b_0_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a4fbf659b_0_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da4fbf659b_0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da4fbf659b_0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da4fbf659b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da4fbf659b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da4fbf659b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da4fbf659b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da4fbf659b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da4fbf659b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da4fbf659b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da4fbf659b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da4fbf659b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da4fbf659b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da4fbf659b_0_2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2da4fbf659b_0_2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da4fbf659b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da4fbf659b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da4fbf659b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da4fbf659b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Datos de Fonasa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Remuneración del personal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Médico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Titulares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Contrato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Internos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No médicos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Titulares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Contrato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Remuneraciones variables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Trabajos extraordinarios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Sustituciones y remplazos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4fbf65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a4fbf65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decir: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La eficiencia de un sistema de salud depende no solo de la disponibilidad de recursos económicos, sino también de la forma en que se utilizan.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No siempre es cierto que un incremento en la inversión conlleve necesariamente a una mejora proporcional en los resultados de salud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/>
              <a:t>En el caso de Chile, durante el año 2019, el gasto hospitalario estimado representó cerca del 53% del gasto total del Ministerio de Salud (MINSAL)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Notas: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Las cifras están en millones de pesos y se ha estimado este gasto considerando solo el gasto operacional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Datos ajustados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da4fbf659b_0_1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da4fbf659b_0_1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Datos de Fonasa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Bienes y servicios de consumo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Fijos: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Comida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Ropa, Calzado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Material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Entre otros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Variables: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Materiales quirúrgicos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Farmacéuticos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Productos químicos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da4fbf659b_0_1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da4fbf659b_0_1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Datos obtenidos desde Departamento de Estadisticas e Información de Salud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Consultas médicas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Hematologicos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Bioquimicos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Hormonales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Intervenciones Quirúrgicas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Neurocirugia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Cirugia Oftalmologica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Cirugia Otorrinolaringologica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Exámenes de diagnóstico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Obstétrica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Ginecológica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VIH-SIDA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da4fbf659b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da4fbf659b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Primero un proceso manual para obtener la ID de este archivo de cada uno de los hospitales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Demora por faltas de ortografía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Demora por llamar de manera distintas a un hospital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Hospital Regional Dr. Juan Noé Crevani -&gt; Hospital Doctor Juan Noé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Creación de script para obtener cada uno de las variables deseadas por cada año comprendido en el estudio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da4fbf659b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da4fbf659b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Creación de script para obtener cada uno de las variables deseadas por cada año comprendido en el estudio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da4fbf659b_0_1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da4fbf659b_0_1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da4fbf659b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da4fbf659b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da4fbf659b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da4fbf659b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da4fbf659b_0_1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da4fbf659b_0_1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da4fbf659b_0_1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2da4fbf659b_0_1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189 modelos!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da4fbf659b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da4fbf659b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a4fbf659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a4fbf659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Siguiendo la información que nos da el gráfico anterior, es interesante ver que aunque el gasto hospitalario ha experimentado un crecimiento sostenido, la producción hospitalaria se ha mantenido estable a lo largo del tiempo, sin variaciones significativas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Esto  sugiere un mal uso de los recursos hospitalarios en Chile, relacionado con la eficiencia de los establecimientos de salud. Es decir, no existe eficiencia en los hospitales.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Datos ajustados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da4fbf659b_0_1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da4fbf659b_0_1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da4fbf659b_0_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da4fbf659b_0_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da4fbf659b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da4fbf659b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2da4fbf659b_0_1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2da4fbf659b_0_1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da4fbf659b_0_1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da4fbf659b_0_1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2da4fbf659b_0_1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2da4fbf659b_0_1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2da4fbf659b_0_2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2da4fbf659b_0_2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da4fbf659b_0_2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da4fbf659b_0_2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da4fbf659b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da4fbf659b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da4fbf659b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da4fbf659b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Patron consistente de las variables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Subtítulo 21</a:t>
            </a:r>
            <a:endParaRPr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Efecto negativo en modelo Input</a:t>
            </a:r>
            <a:endParaRPr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Efecto positivo en modelo Output y Directional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Egreso Hospitalario y Consultas médicas</a:t>
            </a:r>
            <a:endParaRPr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Efecto positivo en modelo Input</a:t>
            </a:r>
            <a:endParaRPr>
              <a:solidFill>
                <a:schemeClr val="dk1"/>
              </a:solidFill>
            </a:endParaRPr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Efecto negativo en modelo Output y Directional</a:t>
            </a:r>
            <a:endParaRPr>
              <a:solidFill>
                <a:schemeClr val="dk1"/>
              </a:solidFill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Se calculó entre los 189 modelos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a4fbf659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a4fbf659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Esta situación no es una que se encuentra aislada en nuestro país, en el mundo (En los países en vías de desarrollo) se está enfrentando este problema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La OMS calcula que entre 20% y el 40% de los recursos destinados a la atención sanitaria se infrautilizan en todos los sistemas sanitarios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da4fbf659b_0_1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da4fbf659b_0_1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da4fbf659b_0_1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da4fbf659b_0_1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2da4fbf659b_0_1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2da4fbf659b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da4fbf659b_0_1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2da4fbf659b_0_1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Se </a:t>
            </a:r>
            <a:r>
              <a:rPr lang="es">
                <a:solidFill>
                  <a:schemeClr val="dk1"/>
                </a:solidFill>
              </a:rPr>
              <a:t>calculó</a:t>
            </a:r>
            <a:r>
              <a:rPr lang="es">
                <a:solidFill>
                  <a:schemeClr val="dk1"/>
                </a:solidFill>
              </a:rPr>
              <a:t> entre los 189 modelos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2da4fbf659b_0_1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2da4fbf659b_0_1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da4fbf659b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da4fbf659b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 sz="1000">
                <a:solidFill>
                  <a:schemeClr val="dk1"/>
                </a:solidFill>
              </a:rPr>
              <a:t>Hay un modelo que permite modelar los pesos GRD con un error menor al 5%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da4fbf659b_0_1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da4fbf659b_0_1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2da4fbf659b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2da4fbf659b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2da4fbf659b_0_1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2da4fbf659b_0_1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da4fbf659b_0_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da4fbf659b_0_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a4fbf659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a4fbf659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2da4fbf659b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2da4fbf659b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a4fbf659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a4fbf659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Asi funciona un hospital, tiene ingresos y genera egresos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La eficiencia de un hospital se nos permite cuantificar el rendimiento </a:t>
            </a:r>
            <a:r>
              <a:rPr lang="es">
                <a:solidFill>
                  <a:schemeClr val="dk1"/>
                </a:solidFill>
              </a:rPr>
              <a:t>una institución del área de salud dependiendo de los inputs y outputs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La complejidad clinica y de costos de los tratamientos de los pacientes son distintos en hospitales de mediana complejidad, alta complejidad y de hospitales psiquiatricos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a4fbf659b_0_2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a4fbf659b_0_2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A decir: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s">
                <a:solidFill>
                  <a:schemeClr val="dk1"/>
                </a:solidFill>
              </a:rPr>
              <a:t>Recalcar los determinantes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Notas: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8" y="1269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latin typeface="Raleway"/>
                <a:ea typeface="Raleway"/>
                <a:cs typeface="Raleway"/>
                <a:sym typeface="Raleway"/>
              </a:rPr>
              <a:t>Evaluación del impacto del sistema GRD en la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latin typeface="Raleway"/>
                <a:ea typeface="Raleway"/>
                <a:cs typeface="Raleway"/>
                <a:sym typeface="Raleway"/>
              </a:rPr>
              <a:t>estimación de la eficiencia técnica de los hospitales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aleway"/>
                <a:ea typeface="Raleway"/>
                <a:cs typeface="Raleway"/>
                <a:sym typeface="Raleway"/>
              </a:rPr>
              <a:t>públicos de alta complejidad de Chile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4791600" y="4148925"/>
            <a:ext cx="397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679">
                <a:latin typeface="Raleway"/>
                <a:ea typeface="Raleway"/>
                <a:cs typeface="Raleway"/>
                <a:sym typeface="Raleway"/>
              </a:rPr>
              <a:t>Estudiante:      Javier Pérez Cáceres</a:t>
            </a:r>
            <a:br>
              <a:rPr lang="es" sz="1679">
                <a:latin typeface="Raleway"/>
                <a:ea typeface="Raleway"/>
                <a:cs typeface="Raleway"/>
                <a:sym typeface="Raleway"/>
              </a:rPr>
            </a:br>
            <a:r>
              <a:rPr lang="es" sz="1679">
                <a:latin typeface="Raleway"/>
                <a:ea typeface="Raleway"/>
                <a:cs typeface="Raleway"/>
                <a:sym typeface="Raleway"/>
              </a:rPr>
              <a:t>Profesor guía:   Manuel Villalobos Cid</a:t>
            </a:r>
            <a:endParaRPr sz="1679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13"/>
          <p:cNvSpPr/>
          <p:nvPr/>
        </p:nvSpPr>
        <p:spPr>
          <a:xfrm flipH="1" rot="10800000">
            <a:off x="2041350" y="2999725"/>
            <a:ext cx="50613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576892" y="3140985"/>
            <a:ext cx="19902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08 de Mayo de 2024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2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p22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2731075" y="1008475"/>
            <a:ext cx="6107100" cy="3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Sistema de clasificación 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GRD</a:t>
            </a:r>
            <a:b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Sistema de clasificación por grupos relacionados por diagnóstico.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Software que entrega una complejidad a cada paciente.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23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1" name="Google Shape;2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425" y="1290600"/>
            <a:ext cx="5514325" cy="296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4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34" name="Google Shape;234;p24"/>
          <p:cNvSpPr txBox="1"/>
          <p:nvPr/>
        </p:nvSpPr>
        <p:spPr>
          <a:xfrm>
            <a:off x="2731075" y="1008475"/>
            <a:ext cx="6107100" cy="3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Sistema de clasificación 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GRD</a:t>
            </a:r>
            <a:b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9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complejidad de los pacientes nos dá el 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Peso GRD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los pacientes.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 promedio de los pesos GRD de los pacientes nos da el 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Peso medio GRD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(Índice de casuística).</a:t>
            </a:r>
            <a:b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Comparación más equitativa de la 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eficiencia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 los hospitales.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5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Motivación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4" name="Google Shape;244;p25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7" name="Google Shape;247;p25"/>
          <p:cNvSpPr txBox="1"/>
          <p:nvPr/>
        </p:nvSpPr>
        <p:spPr>
          <a:xfrm>
            <a:off x="2725225" y="1152475"/>
            <a:ext cx="61071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Estudios sobre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Eficiencia</a:t>
            </a:r>
            <a:endParaRPr b="1"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Eventos disruptivos.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Evaluación administrativa.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Distribución de recursos.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Comprobación del sistema de clasificación GRD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Eficiencia en la gestión de recursos.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Mejora en la calidad de la atención.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Transparente y justo financiamiento.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6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Impacto esperado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7" name="Google Shape;257;p26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6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0" name="Google Shape;260;p26"/>
          <p:cNvSpPr txBox="1"/>
          <p:nvPr/>
        </p:nvSpPr>
        <p:spPr>
          <a:xfrm>
            <a:off x="2707700" y="1455375"/>
            <a:ext cx="61071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Medir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el efecto de sistema de clasificación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GRD 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sobre el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cálculo de la eficiencia técnica 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comparación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a otros sistemas de clasificación para establecer si el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impacto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GRD. 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5360347" y="3221072"/>
            <a:ext cx="801792" cy="831732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277A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A3F50"/>
              </a:solidFill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7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8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0" name="Google Shape;280;p28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3" name="Google Shape;283;p28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(Ozcan YA (2014))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2725225" y="1152475"/>
            <a:ext cx="6107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(Kohl et al., 2018)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216 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artículos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estudiados utilizan DEA.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Variables comunes: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 capital ingresado.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 especialización del hospital.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Los gastos operativos.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2456350" y="3349525"/>
            <a:ext cx="1775100" cy="95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Entradas:</a:t>
            </a:r>
            <a:br>
              <a:rPr lang="es" sz="900"/>
            </a:br>
            <a:r>
              <a:rPr lang="es" sz="900"/>
              <a:t>- Camas</a:t>
            </a:r>
            <a:br>
              <a:rPr lang="es" sz="900"/>
            </a:br>
            <a:r>
              <a:rPr lang="es" sz="900"/>
              <a:t>- R.R.H.H Jornada completa</a:t>
            </a:r>
            <a:br>
              <a:rPr lang="es" sz="900"/>
            </a:br>
            <a:r>
              <a:rPr lang="es" sz="900"/>
              <a:t>- Combinación de servicios</a:t>
            </a:r>
            <a:br>
              <a:rPr lang="es" sz="900"/>
            </a:br>
            <a:r>
              <a:rPr lang="es" sz="900"/>
              <a:t>- Costos operacionales</a:t>
            </a:r>
            <a:br>
              <a:rPr lang="es"/>
            </a:br>
            <a:r>
              <a:rPr lang="es"/>
              <a:t>- </a:t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>
            <a:off x="4726300" y="3591325"/>
            <a:ext cx="1007400" cy="47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DMU</a:t>
            </a:r>
            <a:endParaRPr/>
          </a:p>
        </p:txBody>
      </p:sp>
      <p:sp>
        <p:nvSpPr>
          <p:cNvPr id="288" name="Google Shape;288;p28"/>
          <p:cNvSpPr/>
          <p:nvPr/>
        </p:nvSpPr>
        <p:spPr>
          <a:xfrm>
            <a:off x="6228550" y="3349525"/>
            <a:ext cx="1775100" cy="95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Salidas</a:t>
            </a:r>
            <a:r>
              <a:rPr lang="es" sz="900"/>
              <a:t>:</a:t>
            </a:r>
            <a:br>
              <a:rPr lang="es" sz="900"/>
            </a:br>
            <a:r>
              <a:rPr lang="es" sz="900"/>
              <a:t>- Egresos hospitalarios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- Admisión ajustada a la casuística</a:t>
            </a:r>
            <a:endParaRPr sz="900"/>
          </a:p>
        </p:txBody>
      </p:sp>
      <p:cxnSp>
        <p:nvCxnSpPr>
          <p:cNvPr id="289" name="Google Shape;289;p28"/>
          <p:cNvCxnSpPr>
            <a:stCxn id="286" idx="3"/>
            <a:endCxn id="287" idx="1"/>
          </p:cNvCxnSpPr>
          <p:nvPr/>
        </p:nvCxnSpPr>
        <p:spPr>
          <a:xfrm>
            <a:off x="4231450" y="3829375"/>
            <a:ext cx="4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28"/>
          <p:cNvCxnSpPr>
            <a:stCxn id="287" idx="3"/>
            <a:endCxn id="288" idx="1"/>
          </p:cNvCxnSpPr>
          <p:nvPr/>
        </p:nvCxnSpPr>
        <p:spPr>
          <a:xfrm>
            <a:off x="5733700" y="3829375"/>
            <a:ext cx="4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Análisis Envolvente de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p29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3" name="Google Shape;30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075" y="1697200"/>
            <a:ext cx="4037470" cy="2330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2551" y="1900387"/>
            <a:ext cx="2811851" cy="19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/>
          <p:nvPr/>
        </p:nvSpPr>
        <p:spPr>
          <a:xfrm>
            <a:off x="6272550" y="1866350"/>
            <a:ext cx="408300" cy="10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 rot="5400000">
            <a:off x="7964100" y="3150625"/>
            <a:ext cx="408300" cy="159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Análisis Envolvente de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Malmquist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6" name="Google Shape;316;p30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663" y="2571738"/>
            <a:ext cx="3990975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2877625" y="1473350"/>
            <a:ext cx="6107100" cy="3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Para dos periodos,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y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+ 1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2" name="Google Shape;322;p30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1" name="Google Shape;331;p31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31"/>
          <p:cNvSpPr txBox="1"/>
          <p:nvPr/>
        </p:nvSpPr>
        <p:spPr>
          <a:xfrm>
            <a:off x="2725225" y="1152475"/>
            <a:ext cx="61071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Magnitud que nos permite evaluar si una institución del área de salud consigue el máximo rendimiento.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Distintas configuraciones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Variando orientación del modelo.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Variando retorno a escala del modelo.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Introducción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2"/>
          <p:cNvSpPr txBox="1"/>
          <p:nvPr>
            <p:ph type="title"/>
          </p:nvPr>
        </p:nvSpPr>
        <p:spPr>
          <a:xfrm>
            <a:off x="981175" y="373400"/>
            <a:ext cx="76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Orientación 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4" name="Google Shape;344;p32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2725225" y="1152475"/>
            <a:ext cx="6107100" cy="11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Minimizar los </a:t>
            </a:r>
            <a:r>
              <a:rPr i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inputs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necesarios para mantener o mejorar los </a:t>
            </a:r>
            <a:r>
              <a:rPr i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outputs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del modelo.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49" name="Google Shape;349;p32"/>
          <p:cNvCxnSpPr/>
          <p:nvPr/>
        </p:nvCxnSpPr>
        <p:spPr>
          <a:xfrm rot="10800000">
            <a:off x="4321000" y="2419850"/>
            <a:ext cx="0" cy="18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" name="Google Shape;350;p32"/>
          <p:cNvCxnSpPr/>
          <p:nvPr/>
        </p:nvCxnSpPr>
        <p:spPr>
          <a:xfrm flipH="1" rot="10800000">
            <a:off x="4321000" y="4273250"/>
            <a:ext cx="1966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2"/>
          <p:cNvSpPr/>
          <p:nvPr/>
        </p:nvSpPr>
        <p:spPr>
          <a:xfrm>
            <a:off x="4523650" y="2878700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4956225" y="3374200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5460225" y="3779525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5460225" y="2875163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32"/>
          <p:cNvCxnSpPr>
            <a:stCxn id="351" idx="0"/>
          </p:cNvCxnSpPr>
          <p:nvPr/>
        </p:nvCxnSpPr>
        <p:spPr>
          <a:xfrm rot="10800000">
            <a:off x="4601050" y="2461400"/>
            <a:ext cx="3000" cy="41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2"/>
          <p:cNvCxnSpPr>
            <a:stCxn id="352" idx="1"/>
            <a:endCxn id="351" idx="5"/>
          </p:cNvCxnSpPr>
          <p:nvPr/>
        </p:nvCxnSpPr>
        <p:spPr>
          <a:xfrm rot="10800000">
            <a:off x="4660874" y="3015849"/>
            <a:ext cx="3189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2"/>
          <p:cNvCxnSpPr>
            <a:stCxn id="353" idx="1"/>
            <a:endCxn id="352" idx="5"/>
          </p:cNvCxnSpPr>
          <p:nvPr/>
        </p:nvCxnSpPr>
        <p:spPr>
          <a:xfrm rot="10800000">
            <a:off x="5093474" y="3511474"/>
            <a:ext cx="390300" cy="29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2"/>
          <p:cNvCxnSpPr>
            <a:endCxn id="353" idx="6"/>
          </p:cNvCxnSpPr>
          <p:nvPr/>
        </p:nvCxnSpPr>
        <p:spPr>
          <a:xfrm rot="10800000">
            <a:off x="5621025" y="3859925"/>
            <a:ext cx="6309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2"/>
          <p:cNvSpPr txBox="1"/>
          <p:nvPr/>
        </p:nvSpPr>
        <p:spPr>
          <a:xfrm>
            <a:off x="5406525" y="2783613"/>
            <a:ext cx="268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4468450" y="2777050"/>
            <a:ext cx="268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5406525" y="3701625"/>
            <a:ext cx="268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2" name="Google Shape;362;p32"/>
          <p:cNvSpPr txBox="1"/>
          <p:nvPr/>
        </p:nvSpPr>
        <p:spPr>
          <a:xfrm>
            <a:off x="4896550" y="3296200"/>
            <a:ext cx="360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A'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63" name="Google Shape;363;p32"/>
          <p:cNvCxnSpPr>
            <a:endCxn id="352" idx="3"/>
          </p:cNvCxnSpPr>
          <p:nvPr/>
        </p:nvCxnSpPr>
        <p:spPr>
          <a:xfrm flipH="1" rot="10800000">
            <a:off x="4326974" y="3511451"/>
            <a:ext cx="6528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2"/>
          <p:cNvCxnSpPr>
            <a:endCxn id="354" idx="3"/>
          </p:cNvCxnSpPr>
          <p:nvPr/>
        </p:nvCxnSpPr>
        <p:spPr>
          <a:xfrm flipH="1" rot="10800000">
            <a:off x="5093474" y="3012414"/>
            <a:ext cx="3903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65" name="Google Shape;365;p32"/>
          <p:cNvSpPr txBox="1"/>
          <p:nvPr/>
        </p:nvSpPr>
        <p:spPr>
          <a:xfrm>
            <a:off x="3170725" y="2402400"/>
            <a:ext cx="11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Input 1 / Output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5012300" y="4307163"/>
            <a:ext cx="11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Input 2 / Output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7" name="Google Shape;367;p32"/>
          <p:cNvSpPr txBox="1"/>
          <p:nvPr/>
        </p:nvSpPr>
        <p:spPr>
          <a:xfrm>
            <a:off x="6287800" y="3690575"/>
            <a:ext cx="14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Frontera de eficiencia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3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3"/>
          <p:cNvSpPr txBox="1"/>
          <p:nvPr>
            <p:ph type="title"/>
          </p:nvPr>
        </p:nvSpPr>
        <p:spPr>
          <a:xfrm>
            <a:off x="981175" y="373400"/>
            <a:ext cx="76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Orientación 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6" name="Google Shape;376;p33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3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9" name="Google Shape;379;p33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2725225" y="1152475"/>
            <a:ext cx="61071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Maximizar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los </a:t>
            </a:r>
            <a:r>
              <a:rPr i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outputs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del modelo de eficiencia técnica, intentando no aumentar los </a:t>
            </a:r>
            <a:r>
              <a:rPr i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inputs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1" name="Google Shape;381;p33"/>
          <p:cNvCxnSpPr/>
          <p:nvPr/>
        </p:nvCxnSpPr>
        <p:spPr>
          <a:xfrm rot="10800000">
            <a:off x="4321000" y="2419850"/>
            <a:ext cx="0" cy="18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33"/>
          <p:cNvCxnSpPr/>
          <p:nvPr/>
        </p:nvCxnSpPr>
        <p:spPr>
          <a:xfrm flipH="1" rot="10800000">
            <a:off x="4321000" y="4273250"/>
            <a:ext cx="19668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3"/>
          <p:cNvSpPr/>
          <p:nvPr/>
        </p:nvSpPr>
        <p:spPr>
          <a:xfrm>
            <a:off x="4904150" y="2599388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>
            <a:off x="4956225" y="3374200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>
            <a:off x="5805950" y="3452100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>
            <a:off x="5460225" y="2875163"/>
            <a:ext cx="160800" cy="160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33"/>
          <p:cNvCxnSpPr>
            <a:endCxn id="388" idx="2"/>
          </p:cNvCxnSpPr>
          <p:nvPr/>
        </p:nvCxnSpPr>
        <p:spPr>
          <a:xfrm rot="10800000">
            <a:off x="5886350" y="3613000"/>
            <a:ext cx="21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33"/>
          <p:cNvSpPr txBox="1"/>
          <p:nvPr/>
        </p:nvSpPr>
        <p:spPr>
          <a:xfrm>
            <a:off x="5407250" y="2783625"/>
            <a:ext cx="390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A'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90" name="Google Shape;390;p33"/>
          <p:cNvSpPr txBox="1"/>
          <p:nvPr/>
        </p:nvSpPr>
        <p:spPr>
          <a:xfrm>
            <a:off x="4850450" y="2490263"/>
            <a:ext cx="268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88" name="Google Shape;388;p33"/>
          <p:cNvSpPr txBox="1"/>
          <p:nvPr/>
        </p:nvSpPr>
        <p:spPr>
          <a:xfrm>
            <a:off x="5752250" y="3374200"/>
            <a:ext cx="268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C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4896550" y="3296200"/>
            <a:ext cx="360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A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92" name="Google Shape;392;p33"/>
          <p:cNvCxnSpPr>
            <a:endCxn id="384" idx="3"/>
          </p:cNvCxnSpPr>
          <p:nvPr/>
        </p:nvCxnSpPr>
        <p:spPr>
          <a:xfrm flipH="1" rot="10800000">
            <a:off x="4326974" y="3511451"/>
            <a:ext cx="6528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3"/>
          <p:cNvCxnSpPr>
            <a:endCxn id="386" idx="3"/>
          </p:cNvCxnSpPr>
          <p:nvPr/>
        </p:nvCxnSpPr>
        <p:spPr>
          <a:xfrm flipH="1" rot="10800000">
            <a:off x="5093474" y="3012414"/>
            <a:ext cx="39030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4" name="Google Shape;394;p33"/>
          <p:cNvSpPr txBox="1"/>
          <p:nvPr/>
        </p:nvSpPr>
        <p:spPr>
          <a:xfrm>
            <a:off x="3087700" y="2444925"/>
            <a:ext cx="11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Output 1 / Input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95" name="Google Shape;395;p33"/>
          <p:cNvSpPr txBox="1"/>
          <p:nvPr/>
        </p:nvSpPr>
        <p:spPr>
          <a:xfrm>
            <a:off x="5012300" y="4307163"/>
            <a:ext cx="118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Output 2 / Input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96" name="Google Shape;396;p33"/>
          <p:cNvSpPr txBox="1"/>
          <p:nvPr/>
        </p:nvSpPr>
        <p:spPr>
          <a:xfrm>
            <a:off x="6287800" y="3690575"/>
            <a:ext cx="1408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2"/>
                </a:solidFill>
              </a:rPr>
              <a:t>Frontera de eficiencia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97" name="Google Shape;397;p33"/>
          <p:cNvCxnSpPr>
            <a:stCxn id="383" idx="2"/>
          </p:cNvCxnSpPr>
          <p:nvPr/>
        </p:nvCxnSpPr>
        <p:spPr>
          <a:xfrm flipH="1">
            <a:off x="4314950" y="2679788"/>
            <a:ext cx="5892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33"/>
          <p:cNvCxnSpPr>
            <a:stCxn id="383" idx="6"/>
            <a:endCxn id="386" idx="1"/>
          </p:cNvCxnSpPr>
          <p:nvPr/>
        </p:nvCxnSpPr>
        <p:spPr>
          <a:xfrm>
            <a:off x="5064950" y="2679788"/>
            <a:ext cx="418800" cy="2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33"/>
          <p:cNvCxnSpPr>
            <a:stCxn id="386" idx="5"/>
            <a:endCxn id="385" idx="0"/>
          </p:cNvCxnSpPr>
          <p:nvPr/>
        </p:nvCxnSpPr>
        <p:spPr>
          <a:xfrm>
            <a:off x="5597476" y="3012414"/>
            <a:ext cx="2889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6" name="Google Shape;4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4"/>
          <p:cNvSpPr txBox="1"/>
          <p:nvPr>
            <p:ph type="title"/>
          </p:nvPr>
        </p:nvSpPr>
        <p:spPr>
          <a:xfrm>
            <a:off x="981175" y="373400"/>
            <a:ext cx="76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Orientación 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8" name="Google Shape;408;p34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11" name="Google Shape;411;p34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2725225" y="1152475"/>
            <a:ext cx="61071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Directional</a:t>
            </a:r>
            <a:endParaRPr i="1"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Evalúa la eficiencia considerando mejoras tanto en los </a:t>
            </a:r>
            <a:r>
              <a:rPr i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inputs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afectan los </a:t>
            </a:r>
            <a:r>
              <a:rPr i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outputs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226" y="2305662"/>
            <a:ext cx="2811851" cy="19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4"/>
          <p:cNvSpPr/>
          <p:nvPr/>
        </p:nvSpPr>
        <p:spPr>
          <a:xfrm>
            <a:off x="4021225" y="2271625"/>
            <a:ext cx="408300" cy="100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 rot="5400000">
            <a:off x="5712775" y="3555900"/>
            <a:ext cx="408300" cy="159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5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5"/>
          <p:cNvSpPr txBox="1"/>
          <p:nvPr>
            <p:ph type="title"/>
          </p:nvPr>
        </p:nvSpPr>
        <p:spPr>
          <a:xfrm>
            <a:off x="981175" y="373400"/>
            <a:ext cx="76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Tipo de Retorno 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Google Shape;424;p35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7" name="Google Shape;427;p35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8" name="Google Shape;428;p35"/>
          <p:cNvSpPr txBox="1"/>
          <p:nvPr/>
        </p:nvSpPr>
        <p:spPr>
          <a:xfrm>
            <a:off x="2725225" y="1152475"/>
            <a:ext cx="6107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Constante (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9" name="Google Shape;429;p35"/>
          <p:cNvSpPr/>
          <p:nvPr/>
        </p:nvSpPr>
        <p:spPr>
          <a:xfrm>
            <a:off x="4808825" y="2499775"/>
            <a:ext cx="1145700" cy="57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HOSPITAL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0" name="Google Shape;430;p35"/>
          <p:cNvSpPr/>
          <p:nvPr/>
        </p:nvSpPr>
        <p:spPr>
          <a:xfrm>
            <a:off x="31153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INGRESOS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1" name="Google Shape;431;p35"/>
          <p:cNvSpPr/>
          <p:nvPr/>
        </p:nvSpPr>
        <p:spPr>
          <a:xfrm>
            <a:off x="64354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EGRESOS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32" name="Google Shape;432;p35"/>
          <p:cNvCxnSpPr>
            <a:stCxn id="430" idx="3"/>
            <a:endCxn id="429" idx="1"/>
          </p:cNvCxnSpPr>
          <p:nvPr/>
        </p:nvCxnSpPr>
        <p:spPr>
          <a:xfrm>
            <a:off x="43279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5"/>
          <p:cNvCxnSpPr>
            <a:stCxn id="429" idx="3"/>
            <a:endCxn id="431" idx="1"/>
          </p:cNvCxnSpPr>
          <p:nvPr/>
        </p:nvCxnSpPr>
        <p:spPr>
          <a:xfrm>
            <a:off x="59545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5"/>
          <p:cNvSpPr/>
          <p:nvPr/>
        </p:nvSpPr>
        <p:spPr>
          <a:xfrm rot="-5400000">
            <a:off x="2188950" y="2538700"/>
            <a:ext cx="1212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2520898" y="3519675"/>
            <a:ext cx="548701" cy="418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77A7A"/>
                </a:solidFill>
                <a:latin typeface="Arial"/>
              </a:rPr>
              <a:t>2x</a:t>
            </a:r>
          </a:p>
        </p:txBody>
      </p:sp>
      <p:sp>
        <p:nvSpPr>
          <p:cNvPr id="436" name="Google Shape;436;p35"/>
          <p:cNvSpPr/>
          <p:nvPr/>
        </p:nvSpPr>
        <p:spPr>
          <a:xfrm rot="-5400000">
            <a:off x="7522800" y="2690550"/>
            <a:ext cx="1212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7854748" y="1710275"/>
            <a:ext cx="548701" cy="418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77A7A"/>
                </a:solidFill>
                <a:latin typeface="Arial"/>
              </a:rPr>
              <a:t>2x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6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48" name="Google Shape;448;p36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2725225" y="1152475"/>
            <a:ext cx="6107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Variable (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VRS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4808825" y="2499775"/>
            <a:ext cx="1145700" cy="57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HOSPITAL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31153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INGRESOS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64354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EGRESOS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3" name="Google Shape;453;p36"/>
          <p:cNvCxnSpPr>
            <a:stCxn id="451" idx="3"/>
            <a:endCxn id="450" idx="1"/>
          </p:cNvCxnSpPr>
          <p:nvPr/>
        </p:nvCxnSpPr>
        <p:spPr>
          <a:xfrm>
            <a:off x="43279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6"/>
          <p:cNvCxnSpPr>
            <a:stCxn id="450" idx="3"/>
            <a:endCxn id="452" idx="1"/>
          </p:cNvCxnSpPr>
          <p:nvPr/>
        </p:nvCxnSpPr>
        <p:spPr>
          <a:xfrm>
            <a:off x="59545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6"/>
          <p:cNvSpPr/>
          <p:nvPr/>
        </p:nvSpPr>
        <p:spPr>
          <a:xfrm>
            <a:off x="4808825" y="2499775"/>
            <a:ext cx="1145700" cy="57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HOSPITAL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6" name="Google Shape;456;p36"/>
          <p:cNvSpPr/>
          <p:nvPr/>
        </p:nvSpPr>
        <p:spPr>
          <a:xfrm>
            <a:off x="31153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INGRESOS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64354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EGRESOS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58" name="Google Shape;458;p36"/>
          <p:cNvCxnSpPr>
            <a:stCxn id="456" idx="3"/>
            <a:endCxn id="455" idx="1"/>
          </p:cNvCxnSpPr>
          <p:nvPr/>
        </p:nvCxnSpPr>
        <p:spPr>
          <a:xfrm>
            <a:off x="43279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6"/>
          <p:cNvCxnSpPr>
            <a:stCxn id="455" idx="3"/>
            <a:endCxn id="457" idx="1"/>
          </p:cNvCxnSpPr>
          <p:nvPr/>
        </p:nvCxnSpPr>
        <p:spPr>
          <a:xfrm>
            <a:off x="59545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6"/>
          <p:cNvSpPr/>
          <p:nvPr/>
        </p:nvSpPr>
        <p:spPr>
          <a:xfrm rot="-5400000">
            <a:off x="2188950" y="2538700"/>
            <a:ext cx="1212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520898" y="3519675"/>
            <a:ext cx="548701" cy="418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77A7A"/>
                </a:solidFill>
                <a:latin typeface="Arial"/>
              </a:rPr>
              <a:t>2x</a:t>
            </a:r>
          </a:p>
        </p:txBody>
      </p:sp>
      <p:sp>
        <p:nvSpPr>
          <p:cNvPr id="462" name="Google Shape;462;p36"/>
          <p:cNvSpPr/>
          <p:nvPr/>
        </p:nvSpPr>
        <p:spPr>
          <a:xfrm rot="-5400000">
            <a:off x="7522800" y="2690550"/>
            <a:ext cx="1212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7271048" y="1752450"/>
            <a:ext cx="1716104" cy="42591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77A7A"/>
                </a:solidFill>
                <a:latin typeface="Arial"/>
              </a:rPr>
              <a:t>2x o 0x</a:t>
            </a:r>
          </a:p>
        </p:txBody>
      </p:sp>
      <p:sp>
        <p:nvSpPr>
          <p:cNvPr id="464" name="Google Shape;464;p36"/>
          <p:cNvSpPr txBox="1"/>
          <p:nvPr>
            <p:ph type="title"/>
          </p:nvPr>
        </p:nvSpPr>
        <p:spPr>
          <a:xfrm>
            <a:off x="981175" y="373400"/>
            <a:ext cx="76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Tipo de Retorno 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7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1" name="Google Shape;47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37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75" name="Google Shape;475;p37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2725225" y="1152475"/>
            <a:ext cx="6107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 incremental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b="1"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NIRS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4808825" y="2499775"/>
            <a:ext cx="1145700" cy="57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HOSPITAL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31153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INGRESOS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64354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EGRESOS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0" name="Google Shape;480;p37"/>
          <p:cNvCxnSpPr>
            <a:stCxn id="478" idx="3"/>
            <a:endCxn id="477" idx="1"/>
          </p:cNvCxnSpPr>
          <p:nvPr/>
        </p:nvCxnSpPr>
        <p:spPr>
          <a:xfrm>
            <a:off x="43279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1" name="Google Shape;481;p37"/>
          <p:cNvCxnSpPr>
            <a:stCxn id="477" idx="3"/>
            <a:endCxn id="479" idx="1"/>
          </p:cNvCxnSpPr>
          <p:nvPr/>
        </p:nvCxnSpPr>
        <p:spPr>
          <a:xfrm>
            <a:off x="59545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7"/>
          <p:cNvSpPr/>
          <p:nvPr/>
        </p:nvSpPr>
        <p:spPr>
          <a:xfrm>
            <a:off x="4808825" y="2499775"/>
            <a:ext cx="1145700" cy="57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HOSPITAL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3" name="Google Shape;483;p37"/>
          <p:cNvSpPr/>
          <p:nvPr/>
        </p:nvSpPr>
        <p:spPr>
          <a:xfrm>
            <a:off x="31153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INGRESOS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4" name="Google Shape;484;p37"/>
          <p:cNvSpPr/>
          <p:nvPr/>
        </p:nvSpPr>
        <p:spPr>
          <a:xfrm>
            <a:off x="64354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EGRESOS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85" name="Google Shape;485;p37"/>
          <p:cNvCxnSpPr>
            <a:stCxn id="483" idx="3"/>
            <a:endCxn id="482" idx="1"/>
          </p:cNvCxnSpPr>
          <p:nvPr/>
        </p:nvCxnSpPr>
        <p:spPr>
          <a:xfrm>
            <a:off x="43279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37"/>
          <p:cNvCxnSpPr>
            <a:stCxn id="482" idx="3"/>
            <a:endCxn id="484" idx="1"/>
          </p:cNvCxnSpPr>
          <p:nvPr/>
        </p:nvCxnSpPr>
        <p:spPr>
          <a:xfrm>
            <a:off x="59545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37"/>
          <p:cNvSpPr/>
          <p:nvPr/>
        </p:nvSpPr>
        <p:spPr>
          <a:xfrm rot="-5400000">
            <a:off x="2188950" y="2538700"/>
            <a:ext cx="1212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7"/>
          <p:cNvSpPr/>
          <p:nvPr/>
        </p:nvSpPr>
        <p:spPr>
          <a:xfrm>
            <a:off x="2520898" y="3519675"/>
            <a:ext cx="548701" cy="4189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77A7A"/>
                </a:solidFill>
                <a:latin typeface="Arial"/>
              </a:rPr>
              <a:t>2x</a:t>
            </a:r>
          </a:p>
        </p:txBody>
      </p:sp>
      <p:sp>
        <p:nvSpPr>
          <p:cNvPr id="489" name="Google Shape;489;p37"/>
          <p:cNvSpPr/>
          <p:nvPr/>
        </p:nvSpPr>
        <p:spPr>
          <a:xfrm rot="-5400000">
            <a:off x="7522800" y="2690550"/>
            <a:ext cx="1212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7"/>
          <p:cNvSpPr/>
          <p:nvPr/>
        </p:nvSpPr>
        <p:spPr>
          <a:xfrm>
            <a:off x="7271048" y="1752450"/>
            <a:ext cx="1708565" cy="4311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277A7A"/>
                </a:solidFill>
                <a:latin typeface="Arial"/>
              </a:rPr>
              <a:t>?x o 0x</a:t>
            </a:r>
          </a:p>
        </p:txBody>
      </p:sp>
      <p:sp>
        <p:nvSpPr>
          <p:cNvPr id="491" name="Google Shape;491;p37"/>
          <p:cNvSpPr txBox="1"/>
          <p:nvPr>
            <p:ph type="title"/>
          </p:nvPr>
        </p:nvSpPr>
        <p:spPr>
          <a:xfrm>
            <a:off x="981175" y="373400"/>
            <a:ext cx="762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Tipo de Retorno ET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8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8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8" name="Google Shape;49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8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Estado del arte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0" name="Google Shape;500;p38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8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aphicFrame>
        <p:nvGraphicFramePr>
          <p:cNvPr id="503" name="Google Shape;503;p38"/>
          <p:cNvGraphicFramePr/>
          <p:nvPr/>
        </p:nvGraphicFramePr>
        <p:xfrm>
          <a:off x="2258850" y="1482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{CD82B0A3-CCA1-4F65-AF07-07CAB8845941}</a:tableStyleId>
              </a:tblPr>
              <a:tblGrid>
                <a:gridCol w="1319200"/>
                <a:gridCol w="1319200"/>
                <a:gridCol w="1319200"/>
                <a:gridCol w="1319200"/>
                <a:gridCol w="1319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Estudio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Insumos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Productos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Método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DMU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Castro (2006, 2007)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Gasto total, cantidad de camas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PDE, consultas médicas y de especialidad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DEA (CRTS-O, VRST-O, escala-O)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54 hospitales divididos según </a:t>
                      </a:r>
                      <a:r>
                        <a:rPr b="1" lang="es" sz="800">
                          <a:solidFill>
                            <a:srgbClr val="277A7A"/>
                          </a:solidFill>
                        </a:rPr>
                        <a:t>complejidad</a:t>
                      </a:r>
                      <a:endParaRPr b="1" sz="800">
                        <a:solidFill>
                          <a:srgbClr val="277A7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Barahona-Urbin (2011)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Personal médico, enfermeras, matronas y cantidad de camas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Egreso hospitalario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DEA-CCR-I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190 hospitales agrupados según </a:t>
                      </a:r>
                      <a:r>
                        <a:rPr b="1" lang="es" sz="800">
                          <a:solidFill>
                            <a:srgbClr val="277A7A"/>
                          </a:solidFill>
                        </a:rPr>
                        <a:t>13 regiones</a:t>
                      </a:r>
                      <a:endParaRPr b="1" sz="800">
                        <a:solidFill>
                          <a:srgbClr val="277A7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Santelices (2013)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Personal médico y administrativo, cantidad de camas, gastos en bienes y servicios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Egreso hospitalarios ajustado por IR-GRD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DEA (CRTS-O, VRST-O, escala-O)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28 hospitales de </a:t>
                      </a:r>
                      <a:r>
                        <a:rPr b="1" lang="es" sz="800">
                          <a:solidFill>
                            <a:srgbClr val="277A7A"/>
                          </a:solidFill>
                        </a:rPr>
                        <a:t>alta complejidad</a:t>
                      </a:r>
                      <a:endParaRPr b="1" sz="800">
                        <a:solidFill>
                          <a:srgbClr val="277A7A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Villalobos-Cid (2016)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Gastos en recursos humanos, bienes y servicios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Número de egresos, días camas ocupadas, consultas médicas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800"/>
                        <a:t>2-etapas (clustering + CRTS-O, VRTS-O)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800">
                          <a:solidFill>
                            <a:srgbClr val="277A7A"/>
                          </a:solidFill>
                        </a:rPr>
                        <a:t>193 hospitales</a:t>
                      </a:r>
                      <a:r>
                        <a:rPr lang="es" sz="800"/>
                        <a:t> + técnicas de clustering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4" name="Google Shape;504;p38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5" name="Google Shape;505;p38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Elaboración propia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9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9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39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Problema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4" name="Google Shape;514;p39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0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1" name="Google Shape;5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0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" name="Google Shape;523;p40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0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6" name="Google Shape;526;p40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7" name="Google Shape;527;p40"/>
          <p:cNvSpPr txBox="1"/>
          <p:nvPr/>
        </p:nvSpPr>
        <p:spPr>
          <a:xfrm>
            <a:off x="2725225" y="1152475"/>
            <a:ext cx="61071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Verificar si el sistema GRD tiene un impacto en la estimación de eficiencia técnica.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Alcance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Años 2014 - 2020.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Hospitales públicos de alta complejidad de Chile.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1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1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Preguntas de investigación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6" name="Google Shape;536;p41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1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39" name="Google Shape;539;p41"/>
          <p:cNvSpPr txBox="1"/>
          <p:nvPr/>
        </p:nvSpPr>
        <p:spPr>
          <a:xfrm>
            <a:off x="2725225" y="1152475"/>
            <a:ext cx="61071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0" name="Google Shape;540;p41"/>
          <p:cNvSpPr txBox="1"/>
          <p:nvPr/>
        </p:nvSpPr>
        <p:spPr>
          <a:xfrm>
            <a:off x="2725225" y="1548900"/>
            <a:ext cx="6107100" cy="20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¿La implementación del sistema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GRD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en los hospitales de alta complejidad en Chile, presenta 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un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impacto 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la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estimación de la eficiencia técnica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y en los hospitales dominantes que componen la Frontera de Pareto en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comparación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con otros sistemas de clasificación 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1" name="Google Shape;541;p41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" name="Google Shape;78;p15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731075" y="2256850"/>
            <a:ext cx="61071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La capacidad de un hospital para brindar atención médica 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731075" y="1008475"/>
            <a:ext cx="6107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¿Qué entendemos por eficacia hospitalaria?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2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2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8" name="Google Shape;5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42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Preguntas de investigación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0" name="Google Shape;550;p42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53" name="Google Shape;553;p42"/>
          <p:cNvSpPr txBox="1"/>
          <p:nvPr/>
        </p:nvSpPr>
        <p:spPr>
          <a:xfrm>
            <a:off x="2725225" y="1152475"/>
            <a:ext cx="61071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Cuáles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son los principales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determinantes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que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influyen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en la eficiencia técnica en hospitales públicos de Chile?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Cómo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se puede mejorar la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asignación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recursos en los hospitales públicos de alta complejidad de Chile para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mejorar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su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Qué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tipo de modelos de eficiencia técnica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atenúa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el efecto el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efecto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del uso de los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GRD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5" name="Google Shape;555;p42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2" name="Google Shape;5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3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Hipótesis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4" name="Google Shape;564;p43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67" name="Google Shape;567;p43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Existe una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diferencia significativa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entre el uso de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GRD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en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comparación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a otros sistemas de clasificación de pacientes en términos de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ranking de eficiencia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proporciones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y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magnitudes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la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para los hospitales públicos de alta complejidad de Chile.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8" name="Google Shape;568;p43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4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4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5" name="Google Shape;5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44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Objetivo principal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7" name="Google Shape;577;p44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4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0" name="Google Shape;580;p44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Establecer una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comparación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del efecto de distintos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sistemas de clasificación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pacientes sobre la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estimación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la eficiencia técnica y los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hospitales dominantes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que componen la Frontera de Pareto entre los años 2014 y 2020, para los hospitales públicos de alta complejidad de Chile.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1" name="Google Shape;581;p44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5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5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Objetivos específicos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0" name="Google Shape;590;p45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5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3" name="Google Shape;593;p45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4" name="Google Shape;594;p45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Recopilar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datos relevantes sobre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variables hospitalarias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los hospitales públicos de alta complejidad en Chile para el periodo de estudio (2014-2020).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Aplicar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métodos de análisis de eficiencia, como el Análisis Envolvente de Datos (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DEA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), para calcular la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cada hospital en cada año del periodo de estudio.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5" name="Google Shape;595;p45"/>
          <p:cNvSpPr txBox="1"/>
          <p:nvPr/>
        </p:nvSpPr>
        <p:spPr>
          <a:xfrm>
            <a:off x="2524975" y="1152475"/>
            <a:ext cx="3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4"/>
                </a:solidFill>
              </a:rPr>
              <a:t>1</a:t>
            </a:r>
            <a:endParaRPr b="1" sz="1800">
              <a:solidFill>
                <a:schemeClr val="accent4"/>
              </a:solidFill>
            </a:endParaRPr>
          </a:p>
        </p:txBody>
      </p:sp>
      <p:sp>
        <p:nvSpPr>
          <p:cNvPr id="596" name="Google Shape;596;p45"/>
          <p:cNvSpPr txBox="1"/>
          <p:nvPr/>
        </p:nvSpPr>
        <p:spPr>
          <a:xfrm>
            <a:off x="2524975" y="2748550"/>
            <a:ext cx="3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4"/>
                </a:solidFill>
              </a:rPr>
              <a:t>2</a:t>
            </a:r>
            <a:endParaRPr b="1" sz="1800">
              <a:solidFill>
                <a:schemeClr val="accent4"/>
              </a:solidFill>
            </a:endParaRPr>
          </a:p>
        </p:txBody>
      </p:sp>
      <p:sp>
        <p:nvSpPr>
          <p:cNvPr id="597" name="Google Shape;597;p45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6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6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Objetivos específicos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6" name="Google Shape;606;p46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6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09" name="Google Shape;609;p46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0" name="Google Shape;610;p46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Analizar y comparar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de los hospitales públicos de alta complejidad de Chile en cada año del periodo de estudio.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Evaluar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si la elección del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sistema de clasificación 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tiene un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impacto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significativo en la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calculada y determinar cuál sistema muestra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mejores resultados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en términos de eficiencia.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1" name="Google Shape;611;p46"/>
          <p:cNvSpPr txBox="1"/>
          <p:nvPr/>
        </p:nvSpPr>
        <p:spPr>
          <a:xfrm>
            <a:off x="2524975" y="1152475"/>
            <a:ext cx="3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4"/>
                </a:solidFill>
              </a:rPr>
              <a:t>3</a:t>
            </a:r>
            <a:endParaRPr b="1" sz="1800">
              <a:solidFill>
                <a:schemeClr val="accent4"/>
              </a:solidFill>
            </a:endParaRPr>
          </a:p>
        </p:txBody>
      </p:sp>
      <p:sp>
        <p:nvSpPr>
          <p:cNvPr id="612" name="Google Shape;612;p46"/>
          <p:cNvSpPr txBox="1"/>
          <p:nvPr/>
        </p:nvSpPr>
        <p:spPr>
          <a:xfrm>
            <a:off x="2572175" y="2532300"/>
            <a:ext cx="3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accent4"/>
                </a:solidFill>
              </a:rPr>
              <a:t>4</a:t>
            </a:r>
            <a:endParaRPr b="1" sz="1800">
              <a:solidFill>
                <a:schemeClr val="accent4"/>
              </a:solidFill>
            </a:endParaRPr>
          </a:p>
        </p:txBody>
      </p:sp>
      <p:sp>
        <p:nvSpPr>
          <p:cNvPr id="613" name="Google Shape;613;p46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b="1"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7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2" name="Google Shape;622;p47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8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8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9" name="Google Shape;6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8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Herramientas utilizadas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1" name="Google Shape;631;p48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8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34" name="Google Shape;634;p48"/>
          <p:cNvSpPr txBox="1"/>
          <p:nvPr/>
        </p:nvSpPr>
        <p:spPr>
          <a:xfrm>
            <a:off x="2676050" y="785550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5" name="Google Shape;635;p48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6" name="Google Shape;6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2200" y="1435600"/>
            <a:ext cx="1442451" cy="14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393" y="1400574"/>
            <a:ext cx="1775101" cy="1736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95800" y="1482475"/>
            <a:ext cx="1348675" cy="13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1213" y="3307638"/>
            <a:ext cx="1275462" cy="127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Google Shape;64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5725" y="798650"/>
            <a:ext cx="4979900" cy="40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49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9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9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CRISP-DM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9" name="Google Shape;649;p49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9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2" name="Google Shape;652;p49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3" name="Google Shape;653;p49"/>
          <p:cNvSpPr/>
          <p:nvPr/>
        </p:nvSpPr>
        <p:spPr>
          <a:xfrm>
            <a:off x="3891900" y="1579400"/>
            <a:ext cx="888000" cy="342000"/>
          </a:xfrm>
          <a:prstGeom prst="roundRect">
            <a:avLst>
              <a:gd fmla="val 16667" name="adj"/>
            </a:avLst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Entendimiento del problema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4" name="Google Shape;654;p49"/>
          <p:cNvSpPr/>
          <p:nvPr/>
        </p:nvSpPr>
        <p:spPr>
          <a:xfrm>
            <a:off x="5203100" y="1579400"/>
            <a:ext cx="912000" cy="325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Entendimiento de los datos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5" name="Google Shape;655;p49"/>
          <p:cNvSpPr/>
          <p:nvPr/>
        </p:nvSpPr>
        <p:spPr>
          <a:xfrm>
            <a:off x="5665425" y="2327825"/>
            <a:ext cx="888000" cy="342000"/>
          </a:xfrm>
          <a:prstGeom prst="roundRect">
            <a:avLst>
              <a:gd fmla="val 16667" name="adj"/>
            </a:avLst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Preparación de los datos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6" name="Google Shape;656;p49"/>
          <p:cNvSpPr/>
          <p:nvPr/>
        </p:nvSpPr>
        <p:spPr>
          <a:xfrm>
            <a:off x="5665425" y="3037050"/>
            <a:ext cx="912000" cy="325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Modelamiento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7" name="Google Shape;657;p49"/>
          <p:cNvSpPr/>
          <p:nvPr/>
        </p:nvSpPr>
        <p:spPr>
          <a:xfrm>
            <a:off x="4572000" y="3857575"/>
            <a:ext cx="888000" cy="342000"/>
          </a:xfrm>
          <a:prstGeom prst="roundRect">
            <a:avLst>
              <a:gd fmla="val 16667" name="adj"/>
            </a:avLst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Evaluación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8" name="Google Shape;658;p49"/>
          <p:cNvSpPr/>
          <p:nvPr/>
        </p:nvSpPr>
        <p:spPr>
          <a:xfrm>
            <a:off x="3319725" y="2672550"/>
            <a:ext cx="942600" cy="3258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</a:rPr>
              <a:t>Implementación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9" name="Google Shape;659;p49"/>
          <p:cNvSpPr/>
          <p:nvPr/>
        </p:nvSpPr>
        <p:spPr>
          <a:xfrm>
            <a:off x="3832299" y="1478076"/>
            <a:ext cx="122450" cy="2983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1</a:t>
            </a:r>
          </a:p>
        </p:txBody>
      </p:sp>
      <p:sp>
        <p:nvSpPr>
          <p:cNvPr id="660" name="Google Shape;660;p49"/>
          <p:cNvSpPr/>
          <p:nvPr/>
        </p:nvSpPr>
        <p:spPr>
          <a:xfrm>
            <a:off x="6001725" y="1413299"/>
            <a:ext cx="220325" cy="2971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2</a:t>
            </a:r>
          </a:p>
        </p:txBody>
      </p:sp>
      <p:sp>
        <p:nvSpPr>
          <p:cNvPr id="661" name="Google Shape;661;p49"/>
          <p:cNvSpPr/>
          <p:nvPr/>
        </p:nvSpPr>
        <p:spPr>
          <a:xfrm>
            <a:off x="5550336" y="2159351"/>
            <a:ext cx="217534" cy="3033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  <p:sp>
        <p:nvSpPr>
          <p:cNvPr id="662" name="Google Shape;662;p49"/>
          <p:cNvSpPr/>
          <p:nvPr/>
        </p:nvSpPr>
        <p:spPr>
          <a:xfrm>
            <a:off x="5550336" y="2876926"/>
            <a:ext cx="229593" cy="29712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4</a:t>
            </a:r>
          </a:p>
        </p:txBody>
      </p:sp>
      <p:sp>
        <p:nvSpPr>
          <p:cNvPr id="663" name="Google Shape;663;p49"/>
          <p:cNvSpPr/>
          <p:nvPr/>
        </p:nvSpPr>
        <p:spPr>
          <a:xfrm>
            <a:off x="4571999" y="3684951"/>
            <a:ext cx="220317" cy="2979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5</a:t>
            </a:r>
          </a:p>
        </p:txBody>
      </p:sp>
      <p:sp>
        <p:nvSpPr>
          <p:cNvPr id="664" name="Google Shape;664;p49"/>
          <p:cNvSpPr/>
          <p:nvPr/>
        </p:nvSpPr>
        <p:spPr>
          <a:xfrm>
            <a:off x="3295874" y="2462701"/>
            <a:ext cx="219389" cy="3033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6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0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0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1" name="Google Shape;6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0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Hospitales contemplados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3" name="Google Shape;673;p50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50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76" name="Google Shape;676;p50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77" name="Google Shape;67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914" y="1105550"/>
            <a:ext cx="5600587" cy="32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50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9" name="Google Shape;679;p50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Elaboración propia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1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51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6" name="Google Shape;6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1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Entendimiento de los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8" name="Google Shape;688;p51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51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91" name="Google Shape;691;p51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2" name="Google Shape;692;p51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Datos </a:t>
            </a:r>
            <a:r>
              <a:rPr i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i="1"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Subtítulo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21 (Gastos de personal)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Remuneración del personal.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Remuneración variables.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Remuneración por viajes.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3" name="Google Shape;693;p51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94" name="Google Shape;694;p51"/>
          <p:cNvSpPr/>
          <p:nvPr/>
        </p:nvSpPr>
        <p:spPr>
          <a:xfrm>
            <a:off x="2004812" y="439087"/>
            <a:ext cx="358643" cy="441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6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825" y="946100"/>
            <a:ext cx="6210224" cy="36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(Henriquez Fernandez, 2020)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2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2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2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05" name="Google Shape;705;p52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6" name="Google Shape;706;p52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Datos </a:t>
            </a:r>
            <a:r>
              <a:rPr i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Subtítulo 22 (Gastos en bienes y servicios)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Bienes y servicios de consumo Fijos.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■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Bienes y servicios de consumo Variables.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7" name="Google Shape;707;p52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8" name="Google Shape;708;p52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Entendimiento de los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9" name="Google Shape;709;p52"/>
          <p:cNvSpPr/>
          <p:nvPr/>
        </p:nvSpPr>
        <p:spPr>
          <a:xfrm>
            <a:off x="2004812" y="439087"/>
            <a:ext cx="358643" cy="441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3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6" name="Google Shape;71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53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53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20" name="Google Shape;720;p53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1" name="Google Shape;721;p53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Datos </a:t>
            </a:r>
            <a:r>
              <a:rPr i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3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Consultas médicas totales.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Intervenciones Quirúrgicas.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Exámenes de diagnóstico.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Número de egresos hospitalarios.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2" name="Google Shape;722;p53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3" name="Google Shape;723;p53"/>
          <p:cNvSpPr txBox="1"/>
          <p:nvPr>
            <p:ph type="title"/>
          </p:nvPr>
        </p:nvSpPr>
        <p:spPr>
          <a:xfrm>
            <a:off x="1613200" y="377338"/>
            <a:ext cx="622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Entendimiento de los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4" name="Google Shape;724;p53"/>
          <p:cNvSpPr/>
          <p:nvPr/>
        </p:nvSpPr>
        <p:spPr>
          <a:xfrm>
            <a:off x="2004812" y="439087"/>
            <a:ext cx="358643" cy="441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4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4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Google Shape;7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54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Preparación de los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3" name="Google Shape;733;p54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4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36" name="Google Shape;736;p54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7" name="Google Shape;737;p54"/>
          <p:cNvSpPr txBox="1"/>
          <p:nvPr/>
        </p:nvSpPr>
        <p:spPr>
          <a:xfrm>
            <a:off x="2725225" y="1152475"/>
            <a:ext cx="61071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Datos </a:t>
            </a:r>
            <a:r>
              <a:rPr i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Input</a:t>
            </a:r>
            <a:endParaRPr i="1"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Más de 8000 filas.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Más de 43 columnas.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8" name="Google Shape;73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450" y="2571757"/>
            <a:ext cx="6505875" cy="156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9600" y="2394400"/>
            <a:ext cx="6781549" cy="18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54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Fonasa, Gobierno de Chile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741" name="Google Shape;741;p54"/>
          <p:cNvSpPr/>
          <p:nvPr/>
        </p:nvSpPr>
        <p:spPr>
          <a:xfrm>
            <a:off x="2151437" y="439350"/>
            <a:ext cx="354859" cy="4486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5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5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8" name="Google Shape;7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55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Preparación de los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0" name="Google Shape;750;p55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5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3" name="Google Shape;753;p55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4" name="Google Shape;754;p55"/>
          <p:cNvSpPr txBox="1"/>
          <p:nvPr/>
        </p:nvSpPr>
        <p:spPr>
          <a:xfrm>
            <a:off x="2725225" y="1152475"/>
            <a:ext cx="6107100" cy="12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Datos </a:t>
            </a:r>
            <a:r>
              <a:rPr i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Output</a:t>
            </a:r>
            <a:endParaRPr i="1"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Más de 190 filas.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Más de 7000 columnas.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5" name="Google Shape;75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6450" y="2571757"/>
            <a:ext cx="6505875" cy="1567568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55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Departamento de Estadísticas e Información de Salud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757" name="Google Shape;757;p55"/>
          <p:cNvSpPr/>
          <p:nvPr/>
        </p:nvSpPr>
        <p:spPr>
          <a:xfrm>
            <a:off x="2151437" y="439350"/>
            <a:ext cx="354859" cy="4486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6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6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4" name="Google Shape;7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56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Preparación de los datos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6" name="Google Shape;766;p56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56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69" name="Google Shape;769;p56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0" name="Google Shape;770;p56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1" name="Google Shape;771;p56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Consolidación de los datos.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Ajuste de valor monetario.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Normalización de los datos.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2" name="Google Shape;772;p56"/>
          <p:cNvSpPr/>
          <p:nvPr/>
        </p:nvSpPr>
        <p:spPr>
          <a:xfrm>
            <a:off x="2151437" y="439350"/>
            <a:ext cx="354859" cy="4486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  <p:pic>
        <p:nvPicPr>
          <p:cNvPr id="773" name="Google Shape;7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849" y="2266050"/>
            <a:ext cx="3684051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5850" y="3289525"/>
            <a:ext cx="3424700" cy="6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7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7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1" name="Google Shape;78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57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57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85" name="Google Shape;785;p57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6" name="Google Shape;786;p57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Clasificación MINSAL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Regida según normativa para identificar a los hospitales públicos de alta complejidad.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54 hospitales públicos de alta complejidad.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7" name="Google Shape;787;p57"/>
          <p:cNvSpPr txBox="1"/>
          <p:nvPr>
            <p:ph type="title"/>
          </p:nvPr>
        </p:nvSpPr>
        <p:spPr>
          <a:xfrm>
            <a:off x="1072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Generación de clasificaciones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8" name="Google Shape;788;p57"/>
          <p:cNvSpPr/>
          <p:nvPr/>
        </p:nvSpPr>
        <p:spPr>
          <a:xfrm>
            <a:off x="2151437" y="439350"/>
            <a:ext cx="354859" cy="4486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58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58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5" name="Google Shape;79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58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58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99" name="Google Shape;799;p58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0" name="Google Shape;800;p58"/>
          <p:cNvSpPr txBox="1"/>
          <p:nvPr/>
        </p:nvSpPr>
        <p:spPr>
          <a:xfrm>
            <a:off x="2707700" y="1455375"/>
            <a:ext cx="6107100" cy="30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Clasificación Geográfica (</a:t>
            </a:r>
            <a:r>
              <a:rPr lang="es" sz="12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Barahona-Urbin (2011)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Agrupación por cada región de Chile con sus respectivos hospitales.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Mayor cantidad de Hospitales en Región Metropolitana (18 Hospitales).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Menor cantidad de Hospitales en Región de O'Higgins (2 Hospitales).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1" name="Google Shape;801;p58"/>
          <p:cNvSpPr txBox="1"/>
          <p:nvPr>
            <p:ph type="title"/>
          </p:nvPr>
        </p:nvSpPr>
        <p:spPr>
          <a:xfrm>
            <a:off x="1072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Generación de clasificaciones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2" name="Google Shape;802;p58"/>
          <p:cNvSpPr/>
          <p:nvPr/>
        </p:nvSpPr>
        <p:spPr>
          <a:xfrm>
            <a:off x="2151437" y="439350"/>
            <a:ext cx="354859" cy="4486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59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9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9" name="Google Shape;80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59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59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3" name="Google Shape;813;p59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4" name="Google Shape;814;p59"/>
          <p:cNvSpPr txBox="1"/>
          <p:nvPr/>
        </p:nvSpPr>
        <p:spPr>
          <a:xfrm>
            <a:off x="2707700" y="1455375"/>
            <a:ext cx="6107100" cy="20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Clasificación GRD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Utilización sistema GRD.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Adición Peso GRD como ponderador de los egresos hospitalarios.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5" name="Google Shape;815;p59"/>
          <p:cNvSpPr txBox="1"/>
          <p:nvPr>
            <p:ph type="title"/>
          </p:nvPr>
        </p:nvSpPr>
        <p:spPr>
          <a:xfrm>
            <a:off x="1072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Generación de clasificaciones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6" name="Google Shape;816;p59"/>
          <p:cNvSpPr/>
          <p:nvPr/>
        </p:nvSpPr>
        <p:spPr>
          <a:xfrm>
            <a:off x="2151437" y="439350"/>
            <a:ext cx="354859" cy="4486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0"/>
          <p:cNvSpPr/>
          <p:nvPr/>
        </p:nvSpPr>
        <p:spPr>
          <a:xfrm>
            <a:off x="2418250" y="1754650"/>
            <a:ext cx="5680200" cy="3025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60"/>
          <p:cNvSpPr/>
          <p:nvPr/>
        </p:nvSpPr>
        <p:spPr>
          <a:xfrm>
            <a:off x="2657150" y="3196225"/>
            <a:ext cx="5289000" cy="1431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60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60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5" name="Google Shape;82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60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Modelamiento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7" name="Google Shape;827;p60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0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30" name="Google Shape;830;p60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1" name="Google Shape;831;p60"/>
          <p:cNvSpPr/>
          <p:nvPr/>
        </p:nvSpPr>
        <p:spPr>
          <a:xfrm>
            <a:off x="4595700" y="1025275"/>
            <a:ext cx="1427700" cy="47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Eficiencia técnica</a:t>
            </a:r>
            <a:endParaRPr/>
          </a:p>
        </p:txBody>
      </p:sp>
      <p:sp>
        <p:nvSpPr>
          <p:cNvPr id="832" name="Google Shape;832;p60"/>
          <p:cNvSpPr/>
          <p:nvPr/>
        </p:nvSpPr>
        <p:spPr>
          <a:xfrm>
            <a:off x="2893700" y="2271253"/>
            <a:ext cx="1427700" cy="4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Orientación Input</a:t>
            </a:r>
            <a:endParaRPr/>
          </a:p>
        </p:txBody>
      </p:sp>
      <p:sp>
        <p:nvSpPr>
          <p:cNvPr id="833" name="Google Shape;833;p60"/>
          <p:cNvSpPr/>
          <p:nvPr/>
        </p:nvSpPr>
        <p:spPr>
          <a:xfrm>
            <a:off x="4595700" y="2271278"/>
            <a:ext cx="1427700" cy="4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Orientación Output</a:t>
            </a:r>
            <a:endParaRPr/>
          </a:p>
        </p:txBody>
      </p:sp>
      <p:sp>
        <p:nvSpPr>
          <p:cNvPr id="834" name="Google Shape;834;p60"/>
          <p:cNvSpPr/>
          <p:nvPr/>
        </p:nvSpPr>
        <p:spPr>
          <a:xfrm>
            <a:off x="6297700" y="2271278"/>
            <a:ext cx="1427700" cy="4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Orientación Directional</a:t>
            </a:r>
            <a:endParaRPr/>
          </a:p>
        </p:txBody>
      </p:sp>
      <p:sp>
        <p:nvSpPr>
          <p:cNvPr id="835" name="Google Shape;835;p60"/>
          <p:cNvSpPr/>
          <p:nvPr/>
        </p:nvSpPr>
        <p:spPr>
          <a:xfrm>
            <a:off x="2893691" y="3689533"/>
            <a:ext cx="1427700" cy="63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Retorno constante a escala</a:t>
            </a:r>
            <a:endParaRPr/>
          </a:p>
        </p:txBody>
      </p:sp>
      <p:sp>
        <p:nvSpPr>
          <p:cNvPr id="836" name="Google Shape;836;p60"/>
          <p:cNvSpPr/>
          <p:nvPr/>
        </p:nvSpPr>
        <p:spPr>
          <a:xfrm>
            <a:off x="4595695" y="3689533"/>
            <a:ext cx="1427700" cy="63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Retorno variable a escala</a:t>
            </a:r>
            <a:endParaRPr/>
          </a:p>
        </p:txBody>
      </p:sp>
      <p:sp>
        <p:nvSpPr>
          <p:cNvPr id="837" name="Google Shape;837;p60"/>
          <p:cNvSpPr/>
          <p:nvPr/>
        </p:nvSpPr>
        <p:spPr>
          <a:xfrm>
            <a:off x="6297698" y="3689533"/>
            <a:ext cx="1427700" cy="635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Retorno no incremental</a:t>
            </a:r>
            <a:endParaRPr/>
          </a:p>
        </p:txBody>
      </p:sp>
      <p:sp>
        <p:nvSpPr>
          <p:cNvPr id="838" name="Google Shape;838;p60"/>
          <p:cNvSpPr txBox="1"/>
          <p:nvPr/>
        </p:nvSpPr>
        <p:spPr>
          <a:xfrm>
            <a:off x="2657150" y="3226350"/>
            <a:ext cx="293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</a:rPr>
              <a:t>Por cada año del estudio (7 años)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839" name="Google Shape;839;p60"/>
          <p:cNvCxnSpPr>
            <a:stCxn id="831" idx="2"/>
            <a:endCxn id="833" idx="0"/>
          </p:cNvCxnSpPr>
          <p:nvPr/>
        </p:nvCxnSpPr>
        <p:spPr>
          <a:xfrm>
            <a:off x="5309550" y="1499275"/>
            <a:ext cx="0" cy="77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60"/>
          <p:cNvCxnSpPr>
            <a:stCxn id="831" idx="2"/>
            <a:endCxn id="832" idx="0"/>
          </p:cNvCxnSpPr>
          <p:nvPr/>
        </p:nvCxnSpPr>
        <p:spPr>
          <a:xfrm rot="5400000">
            <a:off x="4072650" y="1034275"/>
            <a:ext cx="771900" cy="1701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1" name="Google Shape;841;p60"/>
          <p:cNvCxnSpPr>
            <a:stCxn id="831" idx="2"/>
            <a:endCxn id="834" idx="0"/>
          </p:cNvCxnSpPr>
          <p:nvPr/>
        </p:nvCxnSpPr>
        <p:spPr>
          <a:xfrm flipH="1" rot="-5400000">
            <a:off x="5774550" y="1034275"/>
            <a:ext cx="771900" cy="17019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60"/>
          <p:cNvCxnSpPr>
            <a:stCxn id="832" idx="2"/>
          </p:cNvCxnSpPr>
          <p:nvPr/>
        </p:nvCxnSpPr>
        <p:spPr>
          <a:xfrm>
            <a:off x="3607550" y="2705053"/>
            <a:ext cx="3300" cy="4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60"/>
          <p:cNvCxnSpPr>
            <a:stCxn id="833" idx="2"/>
          </p:cNvCxnSpPr>
          <p:nvPr/>
        </p:nvCxnSpPr>
        <p:spPr>
          <a:xfrm>
            <a:off x="5309550" y="2705078"/>
            <a:ext cx="27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60"/>
          <p:cNvCxnSpPr>
            <a:stCxn id="834" idx="2"/>
          </p:cNvCxnSpPr>
          <p:nvPr/>
        </p:nvCxnSpPr>
        <p:spPr>
          <a:xfrm>
            <a:off x="7011550" y="2705078"/>
            <a:ext cx="7500" cy="4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60"/>
          <p:cNvSpPr txBox="1"/>
          <p:nvPr/>
        </p:nvSpPr>
        <p:spPr>
          <a:xfrm>
            <a:off x="2418250" y="1715060"/>
            <a:ext cx="267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2"/>
                </a:solidFill>
              </a:rPr>
              <a:t>Por cada clasificación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46" name="Google Shape;846;p60"/>
          <p:cNvSpPr/>
          <p:nvPr/>
        </p:nvSpPr>
        <p:spPr>
          <a:xfrm>
            <a:off x="2657162" y="443962"/>
            <a:ext cx="374532" cy="43948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1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61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3" name="Google Shape;85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1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Evaluación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5" name="Google Shape;855;p61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61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58" name="Google Shape;858;p61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9" name="Google Shape;859;p61"/>
          <p:cNvSpPr txBox="1"/>
          <p:nvPr/>
        </p:nvSpPr>
        <p:spPr>
          <a:xfrm>
            <a:off x="2725225" y="1152475"/>
            <a:ext cx="6107100" cy="3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¿Cómo podemos saber qué tan relacionados están los distintos modelos de eficiencia técnica?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Distancia correlación de Pearson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Evaluar las diferencias entre modelos cuanto a su relación lineal.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0" name="Google Shape;860;p61"/>
          <p:cNvSpPr/>
          <p:nvPr/>
        </p:nvSpPr>
        <p:spPr>
          <a:xfrm>
            <a:off x="2802212" y="421287"/>
            <a:ext cx="359399" cy="440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825" y="1031475"/>
            <a:ext cx="6130601" cy="35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(Henriquez Fernandez, 2020)</a:t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62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62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7" name="Google Shape;8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62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Evaluación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9" name="Google Shape;869;p62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62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72" name="Google Shape;872;p62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3" name="Google Shape;873;p62"/>
          <p:cNvSpPr txBox="1"/>
          <p:nvPr/>
        </p:nvSpPr>
        <p:spPr>
          <a:xfrm>
            <a:off x="2725225" y="1152475"/>
            <a:ext cx="61071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¿Cómo podemos saber la diferencia en magnitud que presentan los distintos modelos de eficiencia?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Distancia Euclidiana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Cuantificación de las diferencias de magnitudes de ET entre modelos.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4" name="Google Shape;874;p62"/>
          <p:cNvSpPr/>
          <p:nvPr/>
        </p:nvSpPr>
        <p:spPr>
          <a:xfrm>
            <a:off x="2792562" y="421287"/>
            <a:ext cx="359399" cy="440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3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3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1" name="Google Shape;88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63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Evaluación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3" name="Google Shape;883;p63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63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86" name="Google Shape;886;p63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7" name="Google Shape;887;p63"/>
          <p:cNvSpPr txBox="1"/>
          <p:nvPr/>
        </p:nvSpPr>
        <p:spPr>
          <a:xfrm>
            <a:off x="2725225" y="1152475"/>
            <a:ext cx="6107100" cy="31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¿Cómo podemos identificar los determinantes más importantes entre l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os distintos modelos de eficiencia técnica</a:t>
            </a: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Modelo Tobit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Ver influencia en la variable dependiente.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Variable dependiente limitada.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8" name="Google Shape;888;p63"/>
          <p:cNvSpPr/>
          <p:nvPr/>
        </p:nvSpPr>
        <p:spPr>
          <a:xfrm>
            <a:off x="2787737" y="443350"/>
            <a:ext cx="359399" cy="4407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99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5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64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4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5" name="Google Shape;8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64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Implementación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7" name="Google Shape;897;p64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64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00" name="Google Shape;900;p64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 b="1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1" name="Google Shape;901;p64"/>
          <p:cNvSpPr txBox="1"/>
          <p:nvPr/>
        </p:nvSpPr>
        <p:spPr>
          <a:xfrm>
            <a:off x="2725225" y="1152475"/>
            <a:ext cx="61071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Registro de resultados.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Consolidación proyecto.</a:t>
            </a:r>
            <a:b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Escritura memoria.</a:t>
            </a:r>
            <a:endParaRPr sz="18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02" name="Google Shape;902;p64"/>
          <p:cNvSpPr/>
          <p:nvPr/>
        </p:nvSpPr>
        <p:spPr>
          <a:xfrm>
            <a:off x="2748537" y="439350"/>
            <a:ext cx="357886" cy="4486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7A7A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1"/>
                </a:solidFill>
                <a:latin typeface="Arial"/>
              </a:rPr>
              <a:t>6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5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65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9" name="Google Shape;90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5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Resultados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1" name="Google Shape;911;p65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66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66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8" name="Google Shape;91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66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0" name="Google Shape;920;p66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66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23" name="Google Shape;923;p66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4" name="Google Shape;92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50" y="990725"/>
            <a:ext cx="6120833" cy="36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66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</a:t>
            </a:r>
            <a:r>
              <a:rPr b="1" lang="es" sz="500">
                <a:solidFill>
                  <a:schemeClr val="dk2"/>
                </a:solidFill>
              </a:rPr>
              <a:t>Elaboración propia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67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67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2" name="Google Shape;93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67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4" name="Google Shape;934;p67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7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37" name="Google Shape;937;p67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8" name="Google Shape;93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50" y="990725"/>
            <a:ext cx="6120833" cy="367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67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Elaboración propia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68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68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6" name="Google Shape;94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68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8" name="Google Shape;948;p68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68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51" name="Google Shape;951;p68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2" name="Google Shape;952;p68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Elaboración propia</a:t>
            </a:r>
            <a:endParaRPr b="1" sz="500">
              <a:solidFill>
                <a:schemeClr val="dk2"/>
              </a:solidFill>
            </a:endParaRPr>
          </a:p>
        </p:txBody>
      </p:sp>
      <p:pic>
        <p:nvPicPr>
          <p:cNvPr id="953" name="Google Shape;95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50" y="990725"/>
            <a:ext cx="6120825" cy="3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69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9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0" name="Google Shape;96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69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2" name="Google Shape;962;p69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69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65" name="Google Shape;965;p69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6" name="Google Shape;966;p69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Elaboración propia</a:t>
            </a:r>
            <a:endParaRPr b="1" sz="500">
              <a:solidFill>
                <a:schemeClr val="dk2"/>
              </a:solidFill>
            </a:endParaRPr>
          </a:p>
        </p:txBody>
      </p:sp>
      <p:pic>
        <p:nvPicPr>
          <p:cNvPr id="967" name="Google Shape;96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0450" y="990725"/>
            <a:ext cx="6120825" cy="36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0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0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4" name="Google Shape;97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70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70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78" name="Google Shape;978;p70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9" name="Google Shape;979;p70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Eficiencia técnica </a:t>
            </a:r>
            <a:r>
              <a:rPr b="1" lang="es">
                <a:latin typeface="Raleway"/>
                <a:ea typeface="Raleway"/>
                <a:cs typeface="Raleway"/>
                <a:sym typeface="Raleway"/>
              </a:rPr>
              <a:t>a través de los años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0" name="Google Shape;98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6250" y="1098488"/>
            <a:ext cx="5159662" cy="3354887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70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Elaboración propia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71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71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8" name="Google Shape;98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71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71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92" name="Google Shape;992;p71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3" name="Google Shape;993;p71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Determinantes 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4" name="Google Shape;994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0824" y="1188700"/>
            <a:ext cx="5558051" cy="33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71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Elaboración propia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8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2725225" y="1152475"/>
            <a:ext cx="6107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En el mundo</a:t>
            </a:r>
            <a:endParaRPr b="1"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8124" y="1979925"/>
            <a:ext cx="1803399" cy="185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/>
          <p:nvPr/>
        </p:nvSpPr>
        <p:spPr>
          <a:xfrm>
            <a:off x="6864725" y="1755563"/>
            <a:ext cx="796500" cy="796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6895025" y="1907538"/>
            <a:ext cx="7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20%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27" name="Google Shape;127;p18"/>
          <p:cNvSpPr/>
          <p:nvPr/>
        </p:nvSpPr>
        <p:spPr>
          <a:xfrm flipH="1" rot="5400000">
            <a:off x="6772175" y="1663013"/>
            <a:ext cx="981600" cy="981600"/>
          </a:xfrm>
          <a:prstGeom prst="blockArc">
            <a:avLst>
              <a:gd fmla="val 4307195" name="adj1"/>
              <a:gd fmla="val 141678" name="adj2"/>
              <a:gd fmla="val 18222" name="adj3"/>
            </a:avLst>
          </a:prstGeom>
          <a:solidFill>
            <a:srgbClr val="277A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6908175" y="3165538"/>
            <a:ext cx="796500" cy="7965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6938475" y="3317513"/>
            <a:ext cx="735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0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30" name="Google Shape;130;p18"/>
          <p:cNvSpPr/>
          <p:nvPr/>
        </p:nvSpPr>
        <p:spPr>
          <a:xfrm flipH="1" rot="5400000">
            <a:off x="6815625" y="3072988"/>
            <a:ext cx="981600" cy="981600"/>
          </a:xfrm>
          <a:prstGeom prst="blockArc">
            <a:avLst>
              <a:gd fmla="val 4307195" name="adj1"/>
              <a:gd fmla="val 141678" name="adj2"/>
              <a:gd fmla="val 18222" name="adj3"/>
            </a:avLst>
          </a:prstGeom>
          <a:solidFill>
            <a:srgbClr val="277A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" name="Google Shape;131;p18"/>
          <p:cNvCxnSpPr>
            <a:stCxn id="124" idx="3"/>
          </p:cNvCxnSpPr>
          <p:nvPr/>
        </p:nvCxnSpPr>
        <p:spPr>
          <a:xfrm flipH="1" rot="10800000">
            <a:off x="5161523" y="2198126"/>
            <a:ext cx="1589400" cy="709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8"/>
          <p:cNvCxnSpPr/>
          <p:nvPr/>
        </p:nvCxnSpPr>
        <p:spPr>
          <a:xfrm>
            <a:off x="5161523" y="2907926"/>
            <a:ext cx="1606800" cy="654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8"/>
          <p:cNvSpPr/>
          <p:nvPr/>
        </p:nvSpPr>
        <p:spPr>
          <a:xfrm>
            <a:off x="8323425" y="2311100"/>
            <a:ext cx="225900" cy="981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6239650" y="4382225"/>
            <a:ext cx="21825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(Nassar et al., 2020)</a:t>
            </a:r>
            <a:endParaRPr b="1" sz="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2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72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2" name="Google Shape;100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72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4" name="Google Shape;1004;p72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3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73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1" name="Google Shape;10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2" name="Google Shape;1012;p73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Impacto sistema GRD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3" name="Google Shape;1013;p73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73"/>
          <p:cNvSpPr/>
          <p:nvPr/>
        </p:nvSpPr>
        <p:spPr>
          <a:xfrm>
            <a:off x="983400" y="661525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16" name="Google Shape;1016;p73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7" name="Google Shape;1017;p73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Clara discrepancia con respecto a la correlación de los modelos de eficiencia técnica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MINSAL vs GRD: peak de diferencia se presenta alrededor del 15%, teniendo una mínima diferencia de un 0%.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Geográfica vs GRD: diferencia promedio mayor a un 50%, teniendo un peak desde el año 2020 llegando hasta casi un 80%.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74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74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4" name="Google Shape;1024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74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Magnitud</a:t>
            </a:r>
            <a:r>
              <a:rPr b="1" lang="es">
                <a:latin typeface="Raleway"/>
                <a:ea typeface="Raleway"/>
                <a:cs typeface="Raleway"/>
                <a:sym typeface="Raleway"/>
              </a:rPr>
              <a:t> 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6" name="Google Shape;1026;p74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74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9" name="Google Shape;1029;p74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0" name="Google Shape;1030;p74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Existe diferencia entre el valor de ET entre modelos de la misma configuración.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Sistema GRD mejora la eficiencia de los hospitales con respecto a la clasificación MINSAL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○"/>
            </a:pPr>
            <a:r>
              <a:rPr i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Output.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75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5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7" name="Google Shape;103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75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Ranking eficiencia técnica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9" name="Google Shape;1039;p75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5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42" name="Google Shape;1042;p75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descr="Output image" id="1043" name="Google Shape;1043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210" y="1035400"/>
            <a:ext cx="5668541" cy="3378600"/>
          </a:xfrm>
          <a:prstGeom prst="rect">
            <a:avLst/>
          </a:prstGeom>
          <a:noFill/>
          <a:ln cap="flat" cmpd="sng">
            <a:solidFill>
              <a:srgbClr val="E3E3E3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044" name="Google Shape;1044;p75"/>
          <p:cNvSpPr txBox="1"/>
          <p:nvPr/>
        </p:nvSpPr>
        <p:spPr>
          <a:xfrm>
            <a:off x="2485725" y="4605775"/>
            <a:ext cx="60207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00">
                <a:solidFill>
                  <a:schemeClr val="dk2"/>
                </a:solidFill>
              </a:rPr>
              <a:t>Fuente: Elaboración propia</a:t>
            </a:r>
            <a:endParaRPr b="1"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6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6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1" name="Google Shape;105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76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53" name="Google Shape;1053;p76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7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77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0" name="Google Shape;106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1" name="Google Shape;1061;p77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2" name="Google Shape;1062;p77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77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65" name="Google Shape;1065;p77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6" name="Google Shape;1066;p77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Identificación de determinantes para los modelos y pesos sobre la asignación de estos.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Se estableció una 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comparación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 entre los distintos modelos de eficiencia técnica para cada una de las clasificaciones y se evidenció un impacto del sistema </a:t>
            </a:r>
            <a:r>
              <a:rPr b="1"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GRD</a:t>
            </a: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Es necesario generar una propuesta que permita modelar el sistema GRD en los hospitales faltantes.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8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8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3" name="Google Shape;1073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78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Trabajos futuros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5" name="Google Shape;1075;p78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8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8" name="Google Shape;1078;p78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79" name="Google Shape;1079;p78"/>
          <p:cNvSpPr txBox="1"/>
          <p:nvPr/>
        </p:nvSpPr>
        <p:spPr>
          <a:xfrm>
            <a:off x="2725225" y="1152475"/>
            <a:ext cx="61071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Incluir una gama más amplia de hospitales.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Abarcar un rango temporal más amplio.</a:t>
            </a:r>
            <a:b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Interpretación más holística y representativa de la eficiencia técnica.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9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9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6" name="Google Shape;108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79"/>
          <p:cNvSpPr txBox="1"/>
          <p:nvPr>
            <p:ph type="ctrTitle"/>
          </p:nvPr>
        </p:nvSpPr>
        <p:spPr>
          <a:xfrm>
            <a:off x="311708" y="12691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latin typeface="Raleway"/>
                <a:ea typeface="Raleway"/>
                <a:cs typeface="Raleway"/>
                <a:sym typeface="Raleway"/>
              </a:rPr>
              <a:t>Evaluación del impacto del sistema GRD en la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2600">
                <a:latin typeface="Raleway"/>
                <a:ea typeface="Raleway"/>
                <a:cs typeface="Raleway"/>
                <a:sym typeface="Raleway"/>
              </a:rPr>
              <a:t>estimación de la eficiencia técnica de los hospitales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latin typeface="Raleway"/>
                <a:ea typeface="Raleway"/>
                <a:cs typeface="Raleway"/>
                <a:sym typeface="Raleway"/>
              </a:rPr>
              <a:t>públicos de alta complejidad de Chile</a:t>
            </a:r>
            <a:endParaRPr b="1" sz="2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8" name="Google Shape;1088;p79"/>
          <p:cNvSpPr txBox="1"/>
          <p:nvPr>
            <p:ph idx="1" type="subTitle"/>
          </p:nvPr>
        </p:nvSpPr>
        <p:spPr>
          <a:xfrm>
            <a:off x="4791600" y="4148925"/>
            <a:ext cx="39780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679">
                <a:latin typeface="Raleway"/>
                <a:ea typeface="Raleway"/>
                <a:cs typeface="Raleway"/>
                <a:sym typeface="Raleway"/>
              </a:rPr>
              <a:t>Estudiante:      Javier Pérez Cáceres</a:t>
            </a:r>
            <a:br>
              <a:rPr lang="es" sz="1679">
                <a:latin typeface="Raleway"/>
                <a:ea typeface="Raleway"/>
                <a:cs typeface="Raleway"/>
                <a:sym typeface="Raleway"/>
              </a:rPr>
            </a:br>
            <a:r>
              <a:rPr lang="es" sz="1679">
                <a:latin typeface="Raleway"/>
                <a:ea typeface="Raleway"/>
                <a:cs typeface="Raleway"/>
                <a:sym typeface="Raleway"/>
              </a:rPr>
              <a:t>Profesor guía:   Manuel Villalobos Cid</a:t>
            </a:r>
            <a:endParaRPr sz="1679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9" name="Google Shape;1089;p79"/>
          <p:cNvSpPr/>
          <p:nvPr/>
        </p:nvSpPr>
        <p:spPr>
          <a:xfrm flipH="1" rot="10800000">
            <a:off x="2041350" y="2923525"/>
            <a:ext cx="5061300" cy="4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9"/>
          <p:cNvSpPr txBox="1"/>
          <p:nvPr/>
        </p:nvSpPr>
        <p:spPr>
          <a:xfrm>
            <a:off x="3576892" y="3140985"/>
            <a:ext cx="19902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08 de Mayo de 2024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0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80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7" name="Google Shape;109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80"/>
          <p:cNvSpPr txBox="1"/>
          <p:nvPr>
            <p:ph type="ctrTitle"/>
          </p:nvPr>
        </p:nvSpPr>
        <p:spPr>
          <a:xfrm>
            <a:off x="311700" y="2262900"/>
            <a:ext cx="8520600" cy="61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900">
                <a:latin typeface="Raleway"/>
                <a:ea typeface="Raleway"/>
                <a:cs typeface="Raleway"/>
                <a:sym typeface="Raleway"/>
              </a:rPr>
              <a:t>Referencias</a:t>
            </a:r>
            <a:endParaRPr b="1" sz="3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9" name="Google Shape;1099;p80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81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6" name="Google Shape;110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1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Referencias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8" name="Google Shape;1108;p81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10" name="Google Shape;1110;p81"/>
          <p:cNvSpPr txBox="1"/>
          <p:nvPr/>
        </p:nvSpPr>
        <p:spPr>
          <a:xfrm>
            <a:off x="421600" y="1300925"/>
            <a:ext cx="84561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Castro, R. (2006). Midiendo la (in)eficiencia de los hospitales públicos en chile. Informe Social, (83).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Castro, R. (2007). Midiendo la eficiencia de los hospitales públicos en chile. En Foco, (108).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Barahona-Urbin, P. (2011). Análisis de eficiencia hospitalaria en Chile . Anales de la Facultad de Medicina, -(38), 33:38.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Emilio Santelices C, e. a., Héctor Ormeño C (2013). Análisis de la eficiencia técnica hospitalaria 2011 . Revista médica de Chile, -(141), 332–337.</a:t>
            </a:r>
            <a:br>
              <a:rPr lang="es" sz="1000">
                <a:solidFill>
                  <a:schemeClr val="dk2"/>
                </a:solidFill>
              </a:rPr>
            </a:b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Ozcan YA (2014) Health care benchmarking and performance evaluation: an assessment using Data Envelopment Analysis (DEA). Springer, Berlin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Villalobos-Cid, M., Chacón, M., Zitko, P., &amp; Inostroza-Ponta, M. (2016). A New Strategy to Evaluate Technical Efficiency in Hospitals Using Homogeneous Groups of Casemix. Journal of Medical Systems, 40(4)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Kohl, S., Schoenfelder, J., Fügener, A., &amp; Brunner, J. O. (2018). The use of Data Envelopment Analysis (DEA) in healthcare with a focus on hospitals. Health Care Management Science, 22(2),245:286.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Henriquez Fernandez, M. (2020). Eficiencia del gasto hospitalario en Chile. Fundación Observatorio Fiscal.</a:t>
            </a: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</a:pPr>
            <a:r>
              <a:rPr lang="es" sz="1000">
                <a:solidFill>
                  <a:schemeClr val="dk2"/>
                </a:solidFill>
              </a:rPr>
              <a:t>Nassar, H., Sakr, H., Ezzat, A., &amp; Fikry, P. (2020). Technical efficiency of health-care systems in selected middle-income countries: an empirical investigation. Review of Economic and Political Science, 5(4), 267:287.</a:t>
            </a:r>
            <a:br>
              <a:rPr lang="es" sz="1000">
                <a:solidFill>
                  <a:schemeClr val="dk2"/>
                </a:solidFill>
              </a:rPr>
            </a:br>
            <a:endParaRPr sz="1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19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2725225" y="1152475"/>
            <a:ext cx="61071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¿Por qué ocurre esto?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¿Es un fenómeno generado por prestaciones más costosas?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¿Existe malversación de los fondos hospitalarios?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Raleway"/>
              <a:buChar char="●"/>
            </a:pPr>
            <a:r>
              <a:rPr lang="es" sz="1800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¿Existe ineficiencia en los hospitales?</a:t>
            </a:r>
            <a:endParaRPr sz="1800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2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82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7" name="Google Shape;111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8" name="Google Shape;1118;p82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20" name="Google Shape;1120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100" y="978288"/>
            <a:ext cx="4126349" cy="376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0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7" name="Google Shape;157;p20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4808825" y="2499775"/>
            <a:ext cx="1145700" cy="57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HOSPITAL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2825825" y="153895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R.R.H.H.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2825825" y="223830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PACIENTES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825825" y="293765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INSUMOS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64354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PACIENTES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5" name="Google Shape;165;p20"/>
          <p:cNvCxnSpPr>
            <a:stCxn id="161" idx="3"/>
            <a:endCxn id="160" idx="1"/>
          </p:cNvCxnSpPr>
          <p:nvPr/>
        </p:nvCxnSpPr>
        <p:spPr>
          <a:xfrm>
            <a:off x="4038425" y="1720000"/>
            <a:ext cx="770400" cy="106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63" idx="3"/>
            <a:endCxn id="160" idx="1"/>
          </p:cNvCxnSpPr>
          <p:nvPr/>
        </p:nvCxnSpPr>
        <p:spPr>
          <a:xfrm flipH="1" rot="10800000">
            <a:off x="4038425" y="2786000"/>
            <a:ext cx="770400" cy="33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0"/>
          <p:cNvCxnSpPr>
            <a:stCxn id="160" idx="3"/>
            <a:endCxn id="164" idx="1"/>
          </p:cNvCxnSpPr>
          <p:nvPr/>
        </p:nvCxnSpPr>
        <p:spPr>
          <a:xfrm>
            <a:off x="59545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0"/>
          <p:cNvSpPr/>
          <p:nvPr/>
        </p:nvSpPr>
        <p:spPr>
          <a:xfrm>
            <a:off x="2825825" y="359270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BIENES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69" name="Google Shape;169;p20"/>
          <p:cNvCxnSpPr>
            <a:stCxn id="168" idx="3"/>
            <a:endCxn id="160" idx="1"/>
          </p:cNvCxnSpPr>
          <p:nvPr/>
        </p:nvCxnSpPr>
        <p:spPr>
          <a:xfrm flipH="1" rot="10800000">
            <a:off x="4038425" y="2786150"/>
            <a:ext cx="770400" cy="98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>
            <a:stCxn id="162" idx="3"/>
            <a:endCxn id="160" idx="1"/>
          </p:cNvCxnSpPr>
          <p:nvPr/>
        </p:nvCxnSpPr>
        <p:spPr>
          <a:xfrm>
            <a:off x="4038425" y="2419350"/>
            <a:ext cx="7704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/>
          <p:nvPr/>
        </p:nvSpPr>
        <p:spPr>
          <a:xfrm>
            <a:off x="6205000" y="2393225"/>
            <a:ext cx="1703100" cy="74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>
            <a:off x="0" y="0"/>
            <a:ext cx="9144000" cy="1308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rgbClr val="277A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0" y="5012700"/>
            <a:ext cx="9144000" cy="1308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288025"/>
            <a:ext cx="2223600" cy="7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>
            <p:ph type="title"/>
          </p:nvPr>
        </p:nvSpPr>
        <p:spPr>
          <a:xfrm>
            <a:off x="691200" y="373388"/>
            <a:ext cx="776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Contexto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1" name="Google Shape;181;p21"/>
          <p:cNvSpPr/>
          <p:nvPr/>
        </p:nvSpPr>
        <p:spPr>
          <a:xfrm rot="5400000">
            <a:off x="738650" y="2933425"/>
            <a:ext cx="2522100" cy="102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905925" y="292000"/>
            <a:ext cx="1579800" cy="74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4808825" y="2499775"/>
            <a:ext cx="1145700" cy="5727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HOSPITAL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2825825" y="153895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R.R.H.H.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825825" y="223830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PACIENTES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825825" y="293765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INSUMOS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6435425" y="2605075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PACIENTES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89" name="Google Shape;189;p21"/>
          <p:cNvCxnSpPr>
            <a:stCxn id="185" idx="3"/>
            <a:endCxn id="184" idx="1"/>
          </p:cNvCxnSpPr>
          <p:nvPr/>
        </p:nvCxnSpPr>
        <p:spPr>
          <a:xfrm>
            <a:off x="4038425" y="1720000"/>
            <a:ext cx="770400" cy="1066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1"/>
          <p:cNvCxnSpPr>
            <a:stCxn id="187" idx="3"/>
            <a:endCxn id="184" idx="1"/>
          </p:cNvCxnSpPr>
          <p:nvPr/>
        </p:nvCxnSpPr>
        <p:spPr>
          <a:xfrm flipH="1" rot="10800000">
            <a:off x="4038425" y="2786000"/>
            <a:ext cx="770400" cy="332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1"/>
          <p:cNvCxnSpPr>
            <a:stCxn id="184" idx="3"/>
            <a:endCxn id="188" idx="1"/>
          </p:cNvCxnSpPr>
          <p:nvPr/>
        </p:nvCxnSpPr>
        <p:spPr>
          <a:xfrm>
            <a:off x="5954525" y="278612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1"/>
          <p:cNvSpPr/>
          <p:nvPr/>
        </p:nvSpPr>
        <p:spPr>
          <a:xfrm>
            <a:off x="2825825" y="3592700"/>
            <a:ext cx="1212600" cy="362100"/>
          </a:xfrm>
          <a:prstGeom prst="rect">
            <a:avLst/>
          </a:prstGeom>
          <a:solidFill>
            <a:srgbClr val="277A7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BIENES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3" name="Google Shape;193;p21"/>
          <p:cNvCxnSpPr>
            <a:stCxn id="192" idx="3"/>
            <a:endCxn id="184" idx="1"/>
          </p:cNvCxnSpPr>
          <p:nvPr/>
        </p:nvCxnSpPr>
        <p:spPr>
          <a:xfrm flipH="1" rot="10800000">
            <a:off x="4038425" y="2786150"/>
            <a:ext cx="770400" cy="98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1"/>
          <p:cNvCxnSpPr>
            <a:stCxn id="186" idx="3"/>
            <a:endCxn id="184" idx="1"/>
          </p:cNvCxnSpPr>
          <p:nvPr/>
        </p:nvCxnSpPr>
        <p:spPr>
          <a:xfrm>
            <a:off x="4038425" y="2419350"/>
            <a:ext cx="770400" cy="36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1"/>
          <p:cNvSpPr txBox="1"/>
          <p:nvPr/>
        </p:nvSpPr>
        <p:spPr>
          <a:xfrm>
            <a:off x="229700" y="1249225"/>
            <a:ext cx="1775100" cy="3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Raleway"/>
                <a:ea typeface="Raleway"/>
                <a:cs typeface="Raleway"/>
                <a:sym typeface="Raleway"/>
              </a:rPr>
              <a:t>Introducción</a:t>
            </a:r>
            <a:br>
              <a:rPr b="1" lang="es">
                <a:latin typeface="Raleway"/>
                <a:ea typeface="Raleway"/>
                <a:cs typeface="Raleway"/>
                <a:sym typeface="Raleway"/>
              </a:rPr>
            </a:b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Fundamentos teóricos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r>
              <a:rPr lang="es">
                <a:latin typeface="Raleway"/>
                <a:ea typeface="Raleway"/>
                <a:cs typeface="Raleway"/>
                <a:sym typeface="Raleway"/>
              </a:rPr>
              <a:t>Problema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Métodos y procedimientos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Resultados</a:t>
            </a:r>
            <a:br>
              <a:rPr lang="es"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Discusión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Raleway"/>
                <a:ea typeface="Raleway"/>
                <a:cs typeface="Raleway"/>
                <a:sym typeface="Raleway"/>
              </a:rPr>
              <a:t>Conclusiones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7174525" y="1999625"/>
            <a:ext cx="892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GRD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