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59" r:id="rId7"/>
    <p:sldId id="261" r:id="rId8"/>
    <p:sldId id="262" r:id="rId9"/>
    <p:sldId id="265" r:id="rId10"/>
    <p:sldId id="260"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4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488F90A8-69E9-4263-AE3A-CD53E7F82CD2}" type="datetimeFigureOut">
              <a:rPr lang="fr-FR" smtClean="0"/>
              <a:t>03/11/2020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2454700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88F90A8-69E9-4263-AE3A-CD53E7F82CD2}" type="datetimeFigureOut">
              <a:rPr lang="fr-FR" smtClean="0"/>
              <a:t>03/11/2020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455653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88F90A8-69E9-4263-AE3A-CD53E7F82CD2}" type="datetimeFigureOut">
              <a:rPr lang="fr-FR" smtClean="0"/>
              <a:t>03/11/2020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1424622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88F90A8-69E9-4263-AE3A-CD53E7F82CD2}" type="datetimeFigureOut">
              <a:rPr lang="fr-FR" smtClean="0"/>
              <a:t>03/11/2020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3092288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488F90A8-69E9-4263-AE3A-CD53E7F82CD2}" type="datetimeFigureOut">
              <a:rPr lang="fr-FR" smtClean="0"/>
              <a:t>03/11/2020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24103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88F90A8-69E9-4263-AE3A-CD53E7F82CD2}" type="datetimeFigureOut">
              <a:rPr lang="fr-FR" smtClean="0"/>
              <a:t>03/11/2020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306579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88F90A8-69E9-4263-AE3A-CD53E7F82CD2}" type="datetimeFigureOut">
              <a:rPr lang="fr-FR" smtClean="0"/>
              <a:t>03/11/2020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3124018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488F90A8-69E9-4263-AE3A-CD53E7F82CD2}" type="datetimeFigureOut">
              <a:rPr lang="fr-FR" smtClean="0"/>
              <a:t>03/11/2020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3150785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88F90A8-69E9-4263-AE3A-CD53E7F82CD2}" type="datetimeFigureOut">
              <a:rPr lang="fr-FR" smtClean="0"/>
              <a:t>03/11/2020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852015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88F90A8-69E9-4263-AE3A-CD53E7F82CD2}" type="datetimeFigureOut">
              <a:rPr lang="fr-FR" smtClean="0"/>
              <a:t>03/11/2020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2901066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88F90A8-69E9-4263-AE3A-CD53E7F82CD2}" type="datetimeFigureOut">
              <a:rPr lang="fr-FR" smtClean="0"/>
              <a:t>03/11/2020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B6490A-1E46-4FD2-AE12-6F2EA7483E27}" type="slidenum">
              <a:rPr lang="fr-FR" smtClean="0"/>
              <a:t>‹N°›</a:t>
            </a:fld>
            <a:endParaRPr lang="fr-FR"/>
          </a:p>
        </p:txBody>
      </p:sp>
    </p:spTree>
    <p:extLst>
      <p:ext uri="{BB962C8B-B14F-4D97-AF65-F5344CB8AC3E}">
        <p14:creationId xmlns:p14="http://schemas.microsoft.com/office/powerpoint/2010/main" val="3262790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8F90A8-69E9-4263-AE3A-CD53E7F82CD2}" type="datetimeFigureOut">
              <a:rPr lang="fr-FR" smtClean="0"/>
              <a:t>03/11/2020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B6490A-1E46-4FD2-AE12-6F2EA7483E27}" type="slidenum">
              <a:rPr lang="fr-FR" smtClean="0"/>
              <a:t>‹N°›</a:t>
            </a:fld>
            <a:endParaRPr lang="fr-FR"/>
          </a:p>
        </p:txBody>
      </p:sp>
    </p:spTree>
    <p:extLst>
      <p:ext uri="{BB962C8B-B14F-4D97-AF65-F5344CB8AC3E}">
        <p14:creationId xmlns:p14="http://schemas.microsoft.com/office/powerpoint/2010/main" val="2627080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Autoformation GIT</a:t>
            </a:r>
            <a:endParaRPr lang="fr-FR" dirty="0"/>
          </a:p>
        </p:txBody>
      </p:sp>
      <p:sp>
        <p:nvSpPr>
          <p:cNvPr id="3" name="Sous-titre 2"/>
          <p:cNvSpPr>
            <a:spLocks noGrp="1"/>
          </p:cNvSpPr>
          <p:nvPr>
            <p:ph type="subTitle" idx="1"/>
          </p:nvPr>
        </p:nvSpPr>
        <p:spPr/>
        <p:txBody>
          <a:bodyPr/>
          <a:lstStyle/>
          <a:p>
            <a:endParaRPr lang="fr-FR" dirty="0" smtClean="0"/>
          </a:p>
          <a:p>
            <a:r>
              <a:rPr lang="fr-FR" dirty="0" smtClean="0"/>
              <a:t>Dominique LAURAIN – Novembre 2020</a:t>
            </a:r>
            <a:endParaRPr lang="fr-FR" dirty="0"/>
          </a:p>
        </p:txBody>
      </p:sp>
    </p:spTree>
    <p:extLst>
      <p:ext uri="{BB962C8B-B14F-4D97-AF65-F5344CB8AC3E}">
        <p14:creationId xmlns:p14="http://schemas.microsoft.com/office/powerpoint/2010/main" val="997939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lstStyle/>
          <a:p>
            <a:r>
              <a:rPr lang="fr-FR" dirty="0" smtClean="0"/>
              <a:t>ECDSA</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5715739" cy="4635062"/>
          </a:xfrm>
        </p:spPr>
        <p:txBody>
          <a:bodyPr>
            <a:normAutofit fontScale="70000" lnSpcReduction="20000"/>
          </a:bodyPr>
          <a:lstStyle/>
          <a:p>
            <a:pPr marL="285750" indent="-285750">
              <a:buFont typeface="Wingdings" panose="05000000000000000000" pitchFamily="2" charset="2"/>
              <a:buChar char="Ø"/>
            </a:pPr>
            <a:r>
              <a:rPr lang="fr-FR" u="sng" dirty="0" smtClean="0"/>
              <a:t>Grandes lignes</a:t>
            </a:r>
          </a:p>
          <a:p>
            <a:pPr marL="285750" indent="-285750">
              <a:buFont typeface="Arial" panose="020B0604020202020204" pitchFamily="34" charset="0"/>
              <a:buChar char="•"/>
            </a:pPr>
            <a:r>
              <a:rPr lang="fr-FR" b="1" dirty="0" err="1" smtClean="0"/>
              <a:t>E</a:t>
            </a:r>
            <a:r>
              <a:rPr lang="fr-FR" dirty="0" err="1" smtClean="0"/>
              <a:t>lliptic</a:t>
            </a:r>
            <a:r>
              <a:rPr lang="fr-FR" dirty="0" smtClean="0"/>
              <a:t> </a:t>
            </a:r>
            <a:r>
              <a:rPr lang="fr-FR" b="1" dirty="0" err="1"/>
              <a:t>C</a:t>
            </a:r>
            <a:r>
              <a:rPr lang="fr-FR" dirty="0" err="1" smtClean="0"/>
              <a:t>urve</a:t>
            </a:r>
            <a:r>
              <a:rPr lang="fr-FR" dirty="0" smtClean="0"/>
              <a:t> </a:t>
            </a:r>
            <a:r>
              <a:rPr lang="fr-FR" b="1" dirty="0" smtClean="0"/>
              <a:t>D</a:t>
            </a:r>
            <a:r>
              <a:rPr lang="fr-FR" dirty="0" smtClean="0"/>
              <a:t>igital </a:t>
            </a:r>
            <a:r>
              <a:rPr lang="fr-FR" b="1" dirty="0" smtClean="0"/>
              <a:t>S</a:t>
            </a:r>
            <a:r>
              <a:rPr lang="fr-FR" dirty="0" smtClean="0"/>
              <a:t>ignature </a:t>
            </a:r>
            <a:r>
              <a:rPr lang="fr-FR" b="1" dirty="0" err="1" smtClean="0"/>
              <a:t>A</a:t>
            </a:r>
            <a:r>
              <a:rPr lang="fr-FR" dirty="0" err="1" smtClean="0"/>
              <a:t>lgorithm</a:t>
            </a:r>
            <a:r>
              <a:rPr lang="fr-FR" dirty="0" smtClean="0"/>
              <a:t>  (norme ANSI X9.62)</a:t>
            </a:r>
          </a:p>
          <a:p>
            <a:pPr marL="285750" indent="-285750">
              <a:buFont typeface="Arial" panose="020B0604020202020204" pitchFamily="34" charset="0"/>
              <a:buChar char="•"/>
            </a:pPr>
            <a:r>
              <a:rPr lang="fr-FR" dirty="0" smtClean="0"/>
              <a:t>Un des systèmes de chiffrements à clé publique</a:t>
            </a:r>
          </a:p>
          <a:p>
            <a:pPr marL="285750" indent="-285750">
              <a:buFont typeface="Arial" panose="020B0604020202020204" pitchFamily="34" charset="0"/>
              <a:buChar char="•"/>
            </a:pPr>
            <a:r>
              <a:rPr lang="fr-FR" dirty="0" smtClean="0"/>
              <a:t>Avantages vs DSA et RSA : clés plus courtes et opérations plus rapides</a:t>
            </a:r>
          </a:p>
          <a:p>
            <a:pPr marL="285750" indent="-285750">
              <a:buFont typeface="Wingdings" panose="05000000000000000000" pitchFamily="2" charset="2"/>
              <a:buChar char="Ø"/>
            </a:pPr>
            <a:r>
              <a:rPr lang="fr-FR" sz="1500" u="sng" dirty="0"/>
              <a:t>Courbe elliptique (  </a:t>
            </a:r>
            <a:r>
              <a:rPr lang="fr-FR" sz="1500" u="sng" dirty="0" err="1"/>
              <a:t>Elliptic</a:t>
            </a:r>
            <a:r>
              <a:rPr lang="fr-FR" sz="1500" u="sng" dirty="0"/>
              <a:t> </a:t>
            </a:r>
            <a:r>
              <a:rPr lang="fr-FR" sz="1500" u="sng" dirty="0" err="1"/>
              <a:t>curve</a:t>
            </a:r>
            <a:r>
              <a:rPr lang="fr-FR" sz="1500" u="sng" dirty="0"/>
              <a:t> )</a:t>
            </a:r>
          </a:p>
          <a:p>
            <a:pPr marL="285750" indent="-285750">
              <a:buFont typeface="Arial" panose="020B0604020202020204" pitchFamily="34" charset="0"/>
              <a:buChar char="•"/>
            </a:pPr>
            <a:r>
              <a:rPr lang="fr-FR" dirty="0"/>
              <a:t>Courbe du </a:t>
            </a:r>
            <a:r>
              <a:rPr lang="fr-FR" dirty="0" smtClean="0"/>
              <a:t>plan cartésien d’équation : y^2 </a:t>
            </a:r>
            <a:r>
              <a:rPr lang="fr-FR" dirty="0"/>
              <a:t>= x^3 + </a:t>
            </a:r>
            <a:r>
              <a:rPr lang="fr-FR" dirty="0" smtClean="0"/>
              <a:t>a x </a:t>
            </a:r>
            <a:r>
              <a:rPr lang="fr-FR" dirty="0"/>
              <a:t>+ </a:t>
            </a:r>
            <a:r>
              <a:rPr lang="fr-FR" dirty="0" smtClean="0"/>
              <a:t>b</a:t>
            </a:r>
          </a:p>
          <a:p>
            <a:pPr marL="285750" indent="-285750">
              <a:buFont typeface="Arial" panose="020B0604020202020204" pitchFamily="34" charset="0"/>
              <a:buChar char="•"/>
            </a:pPr>
            <a:r>
              <a:rPr lang="fr-FR" dirty="0" smtClean="0"/>
              <a:t>ECDSA courbe elliptique  :  a =  n – 3 avec n premier  ; b aléatoire</a:t>
            </a:r>
          </a:p>
          <a:p>
            <a:pPr marL="285750" indent="-285750">
              <a:buFont typeface="Arial" panose="020B0604020202020204" pitchFamily="34" charset="0"/>
              <a:buChar char="•"/>
            </a:pPr>
            <a:r>
              <a:rPr lang="fr-FR" dirty="0" smtClean="0"/>
              <a:t>Points de coordonnées entières (</a:t>
            </a:r>
            <a:r>
              <a:rPr lang="fr-FR" dirty="0" err="1" smtClean="0"/>
              <a:t>x,y</a:t>
            </a:r>
            <a:r>
              <a:rPr lang="fr-FR" dirty="0" smtClean="0"/>
              <a:t>) sur cette courbe</a:t>
            </a:r>
          </a:p>
          <a:p>
            <a:pPr marL="285750" indent="-285750">
              <a:buFont typeface="Arial" panose="020B0604020202020204" pitchFamily="34" charset="0"/>
              <a:buChar char="•"/>
            </a:pPr>
            <a:r>
              <a:rPr lang="fr-FR" dirty="0" smtClean="0"/>
              <a:t>Loi de groupe fini GF(n)d’ordre n, additif sur ces points : P + Q  = -R</a:t>
            </a:r>
          </a:p>
          <a:p>
            <a:pPr marL="285750" indent="-285750">
              <a:buFont typeface="Arial" panose="020B0604020202020204" pitchFamily="34" charset="0"/>
              <a:buChar char="•"/>
            </a:pPr>
            <a:r>
              <a:rPr lang="fr-FR" dirty="0" smtClean="0"/>
              <a:t>P(</a:t>
            </a:r>
            <a:r>
              <a:rPr lang="fr-FR" dirty="0" err="1" smtClean="0"/>
              <a:t>x,y</a:t>
            </a:r>
            <a:r>
              <a:rPr lang="fr-FR" dirty="0" smtClean="0"/>
              <a:t>) and –P(x,-y) sont symétriques par rapport à l’axe  des abscisses</a:t>
            </a:r>
          </a:p>
          <a:p>
            <a:pPr marL="285750" indent="-285750">
              <a:buFont typeface="Wingdings" panose="05000000000000000000" pitchFamily="2" charset="2"/>
              <a:buChar char="Ø"/>
            </a:pPr>
            <a:r>
              <a:rPr lang="fr-FR" u="sng" dirty="0" smtClean="0"/>
              <a:t>Chiffrement ECDSA </a:t>
            </a:r>
            <a:endParaRPr lang="fr-FR" dirty="0"/>
          </a:p>
          <a:p>
            <a:pPr marL="285750" indent="-285750">
              <a:buFont typeface="Arial" panose="020B0604020202020204" pitchFamily="34" charset="0"/>
              <a:buChar char="•"/>
            </a:pPr>
            <a:r>
              <a:rPr lang="fr-FR" dirty="0" smtClean="0"/>
              <a:t>Clé publique  : la courbe elliptique, un point G « point de base »  de cette courbe tel </a:t>
            </a:r>
            <a:r>
              <a:rPr lang="fr-FR" dirty="0"/>
              <a:t> </a:t>
            </a:r>
            <a:r>
              <a:rPr lang="fr-FR" dirty="0" smtClean="0"/>
              <a:t>que </a:t>
            </a:r>
            <a:r>
              <a:rPr lang="fr-FR" dirty="0" err="1" smtClean="0"/>
              <a:t>nG</a:t>
            </a:r>
            <a:r>
              <a:rPr lang="fr-FR" dirty="0" smtClean="0"/>
              <a:t> = O point à l’</a:t>
            </a:r>
            <a:r>
              <a:rPr lang="fr-FR" smtClean="0"/>
              <a:t>infin)</a:t>
            </a:r>
            <a:endParaRPr lang="fr-FR" dirty="0" smtClean="0"/>
          </a:p>
          <a:p>
            <a:pPr marL="285750" indent="-285750">
              <a:buFont typeface="Arial" panose="020B0604020202020204" pitchFamily="34" charset="0"/>
              <a:buChar char="•"/>
            </a:pPr>
            <a:r>
              <a:rPr lang="fr-FR" dirty="0" smtClean="0"/>
              <a:t>Clé privée :  un entier s quelconque entre 1 et n-1</a:t>
            </a:r>
          </a:p>
          <a:p>
            <a:pPr marL="285750" indent="-285750">
              <a:buFont typeface="Arial" panose="020B0604020202020204" pitchFamily="34" charset="0"/>
              <a:buChar char="•"/>
            </a:pPr>
            <a:r>
              <a:rPr lang="fr-FR" dirty="0" smtClean="0"/>
              <a:t>Hash : un entier k entre 1 et n - 1</a:t>
            </a:r>
          </a:p>
          <a:p>
            <a:pPr marL="285750" indent="-285750">
              <a:buFont typeface="Arial" panose="020B0604020202020204" pitchFamily="34" charset="0"/>
              <a:buChar char="•"/>
            </a:pPr>
            <a:r>
              <a:rPr lang="fr-FR" dirty="0" smtClean="0"/>
              <a:t>Empreinte est constitué des coordonnées cartésiennes (</a:t>
            </a:r>
            <a:r>
              <a:rPr lang="fr-FR" dirty="0" err="1" smtClean="0"/>
              <a:t>x,y</a:t>
            </a:r>
            <a:r>
              <a:rPr lang="fr-FR" dirty="0" smtClean="0"/>
              <a:t>) de </a:t>
            </a:r>
            <a:r>
              <a:rPr lang="fr-FR" dirty="0" err="1" smtClean="0"/>
              <a:t>kG</a:t>
            </a:r>
            <a:r>
              <a:rPr lang="fr-FR" dirty="0" smtClean="0"/>
              <a:t> modulo n et à un « salage » près fonction de s</a:t>
            </a:r>
          </a:p>
          <a:p>
            <a:pPr marL="285750" indent="-285750">
              <a:buFont typeface="Wingdings" panose="05000000000000000000" pitchFamily="2" charset="2"/>
              <a:buChar char="Ø"/>
            </a:pPr>
            <a:r>
              <a:rPr lang="fr-FR" u="sng" dirty="0" smtClean="0"/>
              <a:t>Déchiffrement </a:t>
            </a:r>
            <a:r>
              <a:rPr lang="fr-FR" u="sng" dirty="0"/>
              <a:t>ECDSA </a:t>
            </a:r>
            <a:endParaRPr lang="fr-FR" dirty="0"/>
          </a:p>
          <a:p>
            <a:pPr marL="285750" indent="-285750">
              <a:buFont typeface="Arial" panose="020B0604020202020204" pitchFamily="34" charset="0"/>
              <a:buChar char="•"/>
            </a:pPr>
            <a:r>
              <a:rPr lang="fr-FR" dirty="0" smtClean="0"/>
              <a:t>Vérification que n(</a:t>
            </a:r>
            <a:r>
              <a:rPr lang="fr-FR" dirty="0" err="1" smtClean="0"/>
              <a:t>kG</a:t>
            </a:r>
            <a:r>
              <a:rPr lang="fr-FR" dirty="0" smtClean="0"/>
              <a:t>) = O (addition commutative et </a:t>
            </a:r>
            <a:r>
              <a:rPr lang="fr-FR" dirty="0" err="1" smtClean="0"/>
              <a:t>nG</a:t>
            </a:r>
            <a:r>
              <a:rPr lang="fr-FR" dirty="0" smtClean="0"/>
              <a:t> = O) et que le déchiffrement basé sur la clé publique et (</a:t>
            </a:r>
            <a:r>
              <a:rPr lang="fr-FR" dirty="0" err="1" smtClean="0"/>
              <a:t>x,y</a:t>
            </a:r>
            <a:r>
              <a:rPr lang="fr-FR" dirty="0" smtClean="0"/>
              <a:t>) donne </a:t>
            </a:r>
            <a:r>
              <a:rPr lang="fr-FR" dirty="0" err="1" smtClean="0"/>
              <a:t>kG</a:t>
            </a:r>
            <a:endParaRPr lang="fr-FR" dirty="0" smtClean="0"/>
          </a:p>
        </p:txBody>
      </p:sp>
    </p:spTree>
    <p:extLst>
      <p:ext uri="{BB962C8B-B14F-4D97-AF65-F5344CB8AC3E}">
        <p14:creationId xmlns:p14="http://schemas.microsoft.com/office/powerpoint/2010/main" val="2108602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Contenu</a:t>
            </a:r>
            <a:endParaRPr lang="fr-FR" dirty="0"/>
          </a:p>
        </p:txBody>
      </p:sp>
      <p:sp>
        <p:nvSpPr>
          <p:cNvPr id="5" name="Espace réservé du texte 4"/>
          <p:cNvSpPr>
            <a:spLocks noGrp="1"/>
          </p:cNvSpPr>
          <p:nvPr>
            <p:ph type="body" idx="1"/>
          </p:nvPr>
        </p:nvSpPr>
        <p:spPr/>
        <p:txBody>
          <a:bodyPr/>
          <a:lstStyle/>
          <a:p>
            <a:pPr marL="342900" indent="-342900">
              <a:buFontTx/>
              <a:buChar char="-"/>
            </a:pPr>
            <a:r>
              <a:rPr lang="fr-FR" dirty="0" smtClean="0"/>
              <a:t>Objectifs et moyens de l’autoformation sur les outils GIT </a:t>
            </a:r>
          </a:p>
          <a:p>
            <a:pPr marL="342900" indent="-342900">
              <a:buFontTx/>
              <a:buChar char="-"/>
            </a:pPr>
            <a:r>
              <a:rPr lang="fr-FR" dirty="0" smtClean="0"/>
              <a:t>Utilisation de site web GITHUB</a:t>
            </a:r>
          </a:p>
          <a:p>
            <a:pPr marL="342900" indent="-342900">
              <a:buFontTx/>
              <a:buChar char="-"/>
            </a:pPr>
            <a:r>
              <a:rPr lang="fr-FR" dirty="0" smtClean="0"/>
              <a:t>Processus de développement GIT</a:t>
            </a:r>
          </a:p>
        </p:txBody>
      </p:sp>
    </p:spTree>
    <p:extLst>
      <p:ext uri="{BB962C8B-B14F-4D97-AF65-F5344CB8AC3E}">
        <p14:creationId xmlns:p14="http://schemas.microsoft.com/office/powerpoint/2010/main" val="290578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Processus de développement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p:txBody>
          <a:bodyPr/>
          <a:lstStyle/>
          <a:p>
            <a:r>
              <a:rPr lang="fr-FR" dirty="0" smtClean="0"/>
              <a:t>Le développement GIT est collaboratif et s’appuie à minima sur un serveur où les outils GIT sont installés.</a:t>
            </a:r>
          </a:p>
          <a:p>
            <a:r>
              <a:rPr lang="fr-FR" dirty="0" smtClean="0"/>
              <a:t>Les développeurs (ou « collaborateurs » suivant la dénomination </a:t>
            </a:r>
            <a:r>
              <a:rPr lang="fr-FR" dirty="0" err="1" smtClean="0"/>
              <a:t>github</a:t>
            </a:r>
            <a:r>
              <a:rPr lang="fr-FR" dirty="0" smtClean="0"/>
              <a:t>) accèdent généralement via réseau à ce serveur de </a:t>
            </a:r>
            <a:r>
              <a:rPr lang="fr-FR" dirty="0" err="1" smtClean="0"/>
              <a:t>dévloppement</a:t>
            </a:r>
            <a:r>
              <a:rPr lang="fr-FR" dirty="0" smtClean="0"/>
              <a:t>.</a:t>
            </a:r>
            <a:endParaRPr lang="fr-FR" dirty="0"/>
          </a:p>
        </p:txBody>
      </p:sp>
    </p:spTree>
    <p:extLst>
      <p:ext uri="{BB962C8B-B14F-4D97-AF65-F5344CB8AC3E}">
        <p14:creationId xmlns:p14="http://schemas.microsoft.com/office/powerpoint/2010/main" val="3435164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lstStyle/>
          <a:p>
            <a:r>
              <a:rPr lang="fr-FR" dirty="0" smtClean="0"/>
              <a:t>Mise en œuvre GIT</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92500" lnSpcReduction="20000"/>
          </a:bodyPr>
          <a:lstStyle/>
          <a:p>
            <a:pPr marL="285750" indent="-285750">
              <a:buFont typeface="Wingdings" panose="05000000000000000000" pitchFamily="2" charset="2"/>
              <a:buChar char="Ø"/>
            </a:pPr>
            <a:r>
              <a:rPr lang="fr-FR" u="sng" dirty="0" smtClean="0"/>
              <a:t>Serveur GIT en machine virtuelle </a:t>
            </a:r>
          </a:p>
          <a:p>
            <a:pPr marL="285750" indent="-285750">
              <a:buFont typeface="Arial" panose="020B0604020202020204" pitchFamily="34" charset="0"/>
              <a:buChar char="•"/>
            </a:pPr>
            <a:r>
              <a:rPr lang="fr-FR" dirty="0" smtClean="0"/>
              <a:t>Installation</a:t>
            </a:r>
            <a:r>
              <a:rPr lang="fr-FR" b="1" dirty="0" smtClean="0"/>
              <a:t> </a:t>
            </a:r>
            <a:r>
              <a:rPr lang="fr-FR" dirty="0"/>
              <a:t>d</a:t>
            </a:r>
            <a:r>
              <a:rPr lang="fr-FR" dirty="0" smtClean="0"/>
              <a:t>’une</a:t>
            </a:r>
            <a:r>
              <a:rPr lang="fr-FR" b="1" dirty="0" smtClean="0"/>
              <a:t> </a:t>
            </a:r>
            <a:r>
              <a:rPr lang="fr-FR" dirty="0" smtClean="0"/>
              <a:t>machine virtuelle </a:t>
            </a:r>
            <a:r>
              <a:rPr lang="fr-FR" dirty="0" err="1" smtClean="0"/>
              <a:t>CentOS</a:t>
            </a:r>
            <a:r>
              <a:rPr lang="fr-FR" dirty="0" smtClean="0"/>
              <a:t> 7 sur PC ATHENA (ORACLE Virtual Box)</a:t>
            </a:r>
          </a:p>
          <a:p>
            <a:pPr marL="285750" indent="-285750">
              <a:buFont typeface="Arial" panose="020B0604020202020204" pitchFamily="34" charset="0"/>
              <a:buChar char="•"/>
            </a:pPr>
            <a:r>
              <a:rPr lang="fr-FR" dirty="0" smtClean="0"/>
              <a:t>Alternative :  installation sur hyperviseur KVM</a:t>
            </a:r>
          </a:p>
          <a:p>
            <a:pPr marL="285750" indent="-285750">
              <a:buFont typeface="Arial" panose="020B0604020202020204" pitchFamily="34" charset="0"/>
              <a:buChar char="•"/>
            </a:pPr>
            <a:r>
              <a:rPr lang="fr-FR" dirty="0" smtClean="0"/>
              <a:t>Motifs choix </a:t>
            </a:r>
            <a:r>
              <a:rPr lang="fr-FR" dirty="0" err="1" smtClean="0"/>
              <a:t>CentOS</a:t>
            </a:r>
            <a:r>
              <a:rPr lang="fr-FR" dirty="0" smtClean="0"/>
              <a:t> 7 : disponibilités </a:t>
            </a:r>
            <a:r>
              <a:rPr lang="fr-FR" dirty="0" err="1" smtClean="0"/>
              <a:t>rpm</a:t>
            </a:r>
            <a:r>
              <a:rPr lang="fr-FR" dirty="0" smtClean="0"/>
              <a:t> GIT, dépendances produit SIKULIX, python2</a:t>
            </a:r>
          </a:p>
          <a:p>
            <a:pPr marL="285750" indent="-285750">
              <a:buFont typeface="Arial" panose="020B0604020202020204" pitchFamily="34" charset="0"/>
              <a:buChar char="•"/>
            </a:pPr>
            <a:r>
              <a:rPr lang="fr-FR" dirty="0" smtClean="0"/>
              <a:t>Pourquoi pas Ubuntu ?  … plus lourd à l’installation, python3</a:t>
            </a:r>
          </a:p>
          <a:p>
            <a:pPr marL="285750" indent="-285750">
              <a:buFont typeface="Arial" panose="020B0604020202020204" pitchFamily="34" charset="0"/>
              <a:buChar char="•"/>
            </a:pPr>
            <a:r>
              <a:rPr lang="fr-FR" dirty="0" smtClean="0"/>
              <a:t>Hors-réseau, échanges  fichiers via média montés dans machine virtuelle</a:t>
            </a:r>
          </a:p>
          <a:p>
            <a:pPr marL="285750" indent="-285750">
              <a:buFont typeface="Arial" panose="020B0604020202020204" pitchFamily="34" charset="0"/>
              <a:buChar char="•"/>
            </a:pPr>
            <a:r>
              <a:rPr lang="fr-FR" dirty="0" smtClean="0"/>
              <a:t>Pourquoi faire ? …. Environnement de développement GIT « </a:t>
            </a:r>
            <a:r>
              <a:rPr lang="fr-FR" dirty="0" err="1" smtClean="0"/>
              <a:t>standalone</a:t>
            </a:r>
            <a:r>
              <a:rPr lang="fr-FR" dirty="0" smtClean="0"/>
              <a:t> », formation création de </a:t>
            </a:r>
            <a:r>
              <a:rPr lang="fr-FR" dirty="0" err="1" smtClean="0"/>
              <a:t>repository</a:t>
            </a:r>
            <a:r>
              <a:rPr lang="fr-FR" dirty="0"/>
              <a:t> </a:t>
            </a:r>
            <a:r>
              <a:rPr lang="fr-FR" dirty="0" smtClean="0"/>
              <a:t>et commandes GIT</a:t>
            </a:r>
          </a:p>
          <a:p>
            <a:pPr marL="285750" indent="-285750">
              <a:buFont typeface="Arial" panose="020B0604020202020204" pitchFamily="34" charset="0"/>
              <a:buChar char="•"/>
            </a:pPr>
            <a:endParaRPr lang="fr-FR" dirty="0" smtClean="0"/>
          </a:p>
          <a:p>
            <a:pPr marL="285750" indent="-285750">
              <a:buFont typeface="Wingdings" panose="05000000000000000000" pitchFamily="2" charset="2"/>
              <a:buChar char="Ø"/>
            </a:pPr>
            <a:r>
              <a:rPr lang="fr-FR" u="sng" dirty="0" smtClean="0"/>
              <a:t>Serveur GITHUB </a:t>
            </a:r>
            <a:r>
              <a:rPr lang="fr-FR" sz="1500" dirty="0" smtClean="0"/>
              <a:t>  </a:t>
            </a:r>
            <a:endParaRPr lang="fr-FR" dirty="0" smtClean="0"/>
          </a:p>
          <a:p>
            <a:pPr marL="285750" indent="-285750">
              <a:buFont typeface="Arial" panose="020B0604020202020204" pitchFamily="34" charset="0"/>
              <a:buChar char="•"/>
            </a:pPr>
            <a:r>
              <a:rPr lang="fr-FR" dirty="0" smtClean="0"/>
              <a:t>Outils GIT basiques déjà installés</a:t>
            </a:r>
          </a:p>
          <a:p>
            <a:pPr marL="285750" indent="-285750">
              <a:buFont typeface="Arial" panose="020B0604020202020204" pitchFamily="34" charset="0"/>
              <a:buChar char="•"/>
            </a:pPr>
            <a:r>
              <a:rPr lang="fr-FR" dirty="0" smtClean="0"/>
              <a:t>Accès réseau Internet</a:t>
            </a:r>
          </a:p>
          <a:p>
            <a:pPr marL="285750" indent="-285750">
              <a:buFont typeface="Arial" panose="020B0604020202020204" pitchFamily="34" charset="0"/>
              <a:buChar char="•"/>
            </a:pPr>
            <a:r>
              <a:rPr lang="fr-FR" dirty="0" smtClean="0"/>
              <a:t>Pourquoi faire ? … Développement collaboratif, formation GITHUB</a:t>
            </a:r>
          </a:p>
          <a:p>
            <a:pPr marL="285750" indent="-285750">
              <a:buFont typeface="Arial" panose="020B0604020202020204" pitchFamily="34" charset="0"/>
              <a:buChar char="•"/>
            </a:pPr>
            <a:r>
              <a:rPr lang="fr-FR" dirty="0" smtClean="0"/>
              <a:t>Clonage d’un </a:t>
            </a:r>
            <a:r>
              <a:rPr lang="fr-FR" dirty="0" err="1" smtClean="0"/>
              <a:t>repository</a:t>
            </a:r>
            <a:r>
              <a:rPr lang="fr-FR" dirty="0" smtClean="0"/>
              <a:t> existant</a:t>
            </a:r>
          </a:p>
          <a:p>
            <a:pPr marL="285750" indent="-285750">
              <a:buFont typeface="Arial" panose="020B0604020202020204" pitchFamily="34" charset="0"/>
              <a:buChar char="•"/>
            </a:pPr>
            <a:r>
              <a:rPr lang="fr-FR" dirty="0" smtClean="0"/>
              <a:t>Compte </a:t>
            </a:r>
            <a:r>
              <a:rPr lang="fr-FR" dirty="0"/>
              <a:t>sur Internet : https://github.com/login</a:t>
            </a:r>
            <a:r>
              <a:rPr lang="fr-FR" dirty="0" smtClean="0"/>
              <a:t> </a:t>
            </a:r>
            <a:endParaRPr lang="fr-FR" dirty="0"/>
          </a:p>
        </p:txBody>
      </p:sp>
    </p:spTree>
    <p:extLst>
      <p:ext uri="{BB962C8B-B14F-4D97-AF65-F5344CB8AC3E}">
        <p14:creationId xmlns:p14="http://schemas.microsoft.com/office/powerpoint/2010/main" val="947543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normAutofit fontScale="90000"/>
          </a:bodyPr>
          <a:lstStyle/>
          <a:p>
            <a:r>
              <a:rPr lang="fr-FR" dirty="0" smtClean="0"/>
              <a:t>Mode d’emploi GITHUB</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92500" lnSpcReduction="10000"/>
          </a:bodyPr>
          <a:lstStyle/>
          <a:p>
            <a:pPr marL="285750" indent="-285750">
              <a:buFont typeface="Wingdings" panose="05000000000000000000" pitchFamily="2" charset="2"/>
              <a:buChar char="Ø"/>
            </a:pPr>
            <a:r>
              <a:rPr lang="fr-FR" u="sng" dirty="0" smtClean="0"/>
              <a:t>Clonage de </a:t>
            </a:r>
            <a:r>
              <a:rPr lang="fr-FR" u="sng" dirty="0" err="1" smtClean="0"/>
              <a:t>repository</a:t>
            </a:r>
            <a:r>
              <a:rPr lang="fr-FR" u="sng" dirty="0" smtClean="0"/>
              <a:t> existant</a:t>
            </a:r>
            <a:r>
              <a:rPr lang="fr-FR" u="sng" dirty="0" smtClean="0"/>
              <a:t> </a:t>
            </a:r>
            <a:endParaRPr lang="fr-FR" u="sng" dirty="0" smtClean="0"/>
          </a:p>
          <a:p>
            <a:pPr marL="285750" indent="-285750">
              <a:buFont typeface="Arial" panose="020B0604020202020204" pitchFamily="34" charset="0"/>
              <a:buChar char="•"/>
            </a:pPr>
            <a:r>
              <a:rPr lang="fr-FR" dirty="0" smtClean="0"/>
              <a:t>Se connecter le site web : </a:t>
            </a:r>
            <a:r>
              <a:rPr lang="fr-FR" dirty="0"/>
              <a:t>https://github.com/login </a:t>
            </a:r>
            <a:endParaRPr lang="fr-FR" dirty="0" smtClean="0"/>
          </a:p>
          <a:p>
            <a:pPr marL="285750" indent="-285750">
              <a:buFont typeface="Arial" panose="020B0604020202020204" pitchFamily="34" charset="0"/>
              <a:buChar char="•"/>
            </a:pPr>
            <a:r>
              <a:rPr lang="fr-FR" dirty="0" smtClean="0"/>
              <a:t>Rechercher le projet puis le cloner dans son environnement personnel sous </a:t>
            </a:r>
            <a:r>
              <a:rPr lang="fr-FR" dirty="0" err="1" smtClean="0"/>
              <a:t>github</a:t>
            </a:r>
            <a:r>
              <a:rPr lang="fr-FR" dirty="0" smtClean="0"/>
              <a:t>. Télécharger éventuellement une archive ZIP des fichiers.</a:t>
            </a:r>
          </a:p>
          <a:p>
            <a:pPr marL="285750" indent="-285750">
              <a:buFont typeface="Arial" panose="020B0604020202020204" pitchFamily="34" charset="0"/>
              <a:buChar char="•"/>
            </a:pPr>
            <a:r>
              <a:rPr lang="fr-FR" dirty="0" smtClean="0"/>
              <a:t>Le clonage restitue la branche principale du </a:t>
            </a:r>
            <a:r>
              <a:rPr lang="fr-FR" dirty="0" err="1" smtClean="0"/>
              <a:t>repository</a:t>
            </a:r>
            <a:endParaRPr lang="fr-FR" dirty="0" smtClean="0"/>
          </a:p>
          <a:p>
            <a:pPr marL="285750" indent="-285750">
              <a:buFont typeface="Arial" panose="020B0604020202020204" pitchFamily="34" charset="0"/>
              <a:buChar char="•"/>
            </a:pPr>
            <a:r>
              <a:rPr lang="fr-FR" dirty="0" smtClean="0"/>
              <a:t>Remarque : le login est protégé par une demande de code d’identification sur 6 chiffres reçu par email</a:t>
            </a:r>
            <a:endParaRPr lang="fr-FR" dirty="0" smtClean="0"/>
          </a:p>
          <a:p>
            <a:pPr marL="285750" indent="-285750">
              <a:buFont typeface="Wingdings" panose="05000000000000000000" pitchFamily="2" charset="2"/>
              <a:buChar char="Ø"/>
            </a:pPr>
            <a:r>
              <a:rPr lang="fr-FR" u="sng" dirty="0" smtClean="0"/>
              <a:t>Création d’une branche</a:t>
            </a:r>
            <a:endParaRPr lang="fr-FR" dirty="0" smtClean="0"/>
          </a:p>
          <a:p>
            <a:pPr marL="285750" indent="-285750">
              <a:buFont typeface="Arial" panose="020B0604020202020204" pitchFamily="34" charset="0"/>
              <a:buChar char="•"/>
            </a:pPr>
            <a:r>
              <a:rPr lang="fr-FR" dirty="0" smtClean="0"/>
              <a:t>Il est préférable de se placer en mode de développement multi-utilisateurs en créant une première branche : en haut à gauche (sous la barre (Code?=,.) flèche de bas sur l’icone avec le nom de la branche principale.</a:t>
            </a:r>
            <a:endParaRPr lang="fr-FR" dirty="0" smtClean="0"/>
          </a:p>
          <a:p>
            <a:pPr marL="285750" indent="-285750">
              <a:buFont typeface="Arial" panose="020B0604020202020204" pitchFamily="34" charset="0"/>
              <a:buChar char="•"/>
            </a:pPr>
            <a:r>
              <a:rPr lang="fr-FR" dirty="0" smtClean="0"/>
              <a:t>Remarque : toujours de placer dans cette branche de développement</a:t>
            </a:r>
          </a:p>
          <a:p>
            <a:pPr marL="285750" indent="-285750">
              <a:buFont typeface="Wingdings" panose="05000000000000000000" pitchFamily="2" charset="2"/>
              <a:buChar char="Ø"/>
            </a:pPr>
            <a:r>
              <a:rPr lang="fr-FR" u="sng" dirty="0" smtClean="0"/>
              <a:t>Ajout de fichier</a:t>
            </a:r>
            <a:endParaRPr lang="fr-FR" dirty="0"/>
          </a:p>
          <a:p>
            <a:pPr marL="285750" indent="-285750">
              <a:buFont typeface="Arial" panose="020B0604020202020204" pitchFamily="34" charset="0"/>
              <a:buChar char="•"/>
            </a:pPr>
            <a:r>
              <a:rPr lang="fr-FR" dirty="0" smtClean="0"/>
              <a:t>Se placer dans le bon répertoire puis  menu déroulant de </a:t>
            </a:r>
            <a:r>
              <a:rPr lang="fr-FR" dirty="0" err="1" smtClean="0"/>
              <a:t>Add</a:t>
            </a:r>
            <a:r>
              <a:rPr lang="fr-FR" dirty="0" smtClean="0"/>
              <a:t> file pour « </a:t>
            </a:r>
            <a:r>
              <a:rPr lang="fr-FR" dirty="0" err="1" smtClean="0"/>
              <a:t>Upload</a:t>
            </a:r>
            <a:r>
              <a:rPr lang="fr-FR" dirty="0" smtClean="0"/>
              <a:t> files »</a:t>
            </a:r>
          </a:p>
          <a:p>
            <a:pPr marL="285750" indent="-285750">
              <a:buFont typeface="Arial" panose="020B0604020202020204" pitchFamily="34" charset="0"/>
              <a:buChar char="•"/>
            </a:pPr>
            <a:r>
              <a:rPr lang="fr-FR" dirty="0" smtClean="0"/>
              <a:t>Ne pas oublier de cliquer sur « Commit Files » après avoir chargé le fichier</a:t>
            </a:r>
            <a:endParaRPr lang="fr-FR" dirty="0" smtClean="0"/>
          </a:p>
        </p:txBody>
      </p:sp>
    </p:spTree>
    <p:extLst>
      <p:ext uri="{BB962C8B-B14F-4D97-AF65-F5344CB8AC3E}">
        <p14:creationId xmlns:p14="http://schemas.microsoft.com/office/powerpoint/2010/main" val="3837051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lstStyle/>
          <a:p>
            <a:r>
              <a:rPr lang="fr-FR" dirty="0" smtClean="0"/>
              <a:t>Signature numérique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4"/>
            <a:ext cx="6247359" cy="4635062"/>
          </a:xfrm>
        </p:spPr>
        <p:txBody>
          <a:bodyPr>
            <a:normAutofit fontScale="77500" lnSpcReduction="20000"/>
          </a:bodyPr>
          <a:lstStyle/>
          <a:p>
            <a:pPr marL="285750" indent="-285750">
              <a:buFont typeface="Wingdings" panose="05000000000000000000" pitchFamily="2" charset="2"/>
              <a:buChar char="Ø"/>
            </a:pPr>
            <a:r>
              <a:rPr lang="fr-FR" u="sng" dirty="0" smtClean="0"/>
              <a:t>Deux services fondamentaux </a:t>
            </a:r>
          </a:p>
          <a:p>
            <a:pPr marL="285750" indent="-285750">
              <a:buFont typeface="Arial" panose="020B0604020202020204" pitchFamily="34" charset="0"/>
              <a:buChar char="•"/>
            </a:pPr>
            <a:r>
              <a:rPr lang="fr-FR" b="1" dirty="0" smtClean="0"/>
              <a:t>authentification</a:t>
            </a:r>
            <a:r>
              <a:rPr lang="fr-FR" dirty="0" smtClean="0"/>
              <a:t> de l’émetteur</a:t>
            </a:r>
          </a:p>
          <a:p>
            <a:pPr marL="285750" indent="-285750">
              <a:buFont typeface="Arial" panose="020B0604020202020204" pitchFamily="34" charset="0"/>
              <a:buChar char="•"/>
            </a:pPr>
            <a:r>
              <a:rPr lang="fr-FR" b="1" dirty="0" smtClean="0"/>
              <a:t>non altération </a:t>
            </a:r>
            <a:r>
              <a:rPr lang="fr-FR" dirty="0" smtClean="0"/>
              <a:t>des données jointes</a:t>
            </a:r>
          </a:p>
          <a:p>
            <a:pPr marL="285750" indent="-285750">
              <a:buFont typeface="Arial" panose="020B0604020202020204" pitchFamily="34" charset="0"/>
              <a:buChar char="•"/>
            </a:pPr>
            <a:endParaRPr lang="fr-FR" dirty="0" smtClean="0"/>
          </a:p>
          <a:p>
            <a:pPr marL="285750" indent="-285750">
              <a:buFont typeface="Wingdings" panose="05000000000000000000" pitchFamily="2" charset="2"/>
              <a:buChar char="Ø"/>
            </a:pPr>
            <a:r>
              <a:rPr lang="fr-FR" u="sng" dirty="0" smtClean="0"/>
              <a:t>Chiffrement </a:t>
            </a:r>
            <a:r>
              <a:rPr lang="fr-FR" sz="1500" u="sng" dirty="0" smtClean="0"/>
              <a:t>asymétrique</a:t>
            </a:r>
            <a:r>
              <a:rPr lang="fr-FR" sz="1500" dirty="0" smtClean="0"/>
              <a:t>   (clé p</a:t>
            </a:r>
            <a:r>
              <a:rPr lang="fr-FR" dirty="0" smtClean="0"/>
              <a:t>rivées difficilement calculables) :</a:t>
            </a:r>
          </a:p>
          <a:p>
            <a:pPr marL="285750" indent="-285750">
              <a:buFont typeface="Arial" panose="020B0604020202020204" pitchFamily="34" charset="0"/>
              <a:buChar char="•"/>
            </a:pPr>
            <a:r>
              <a:rPr lang="fr-FR" dirty="0" smtClean="0"/>
              <a:t>- </a:t>
            </a:r>
            <a:r>
              <a:rPr lang="fr-FR" dirty="0"/>
              <a:t>Clés : clé de chiffrement (</a:t>
            </a:r>
            <a:r>
              <a:rPr lang="fr-FR" dirty="0" err="1" smtClean="0"/>
              <a:t>Kc</a:t>
            </a:r>
            <a:r>
              <a:rPr lang="fr-FR" dirty="0" smtClean="0"/>
              <a:t>), </a:t>
            </a:r>
            <a:r>
              <a:rPr lang="fr-FR" dirty="0"/>
              <a:t>clé publique (</a:t>
            </a:r>
            <a:r>
              <a:rPr lang="fr-FR" dirty="0" err="1"/>
              <a:t>Kpub</a:t>
            </a:r>
            <a:r>
              <a:rPr lang="fr-FR" dirty="0"/>
              <a:t>), clé de déchiffrement (</a:t>
            </a:r>
            <a:r>
              <a:rPr lang="fr-FR" dirty="0" err="1" smtClean="0"/>
              <a:t>Kd</a:t>
            </a:r>
            <a:r>
              <a:rPr lang="fr-FR" dirty="0" smtClean="0"/>
              <a:t>)</a:t>
            </a:r>
          </a:p>
          <a:p>
            <a:pPr marL="285750" indent="-285750">
              <a:buFont typeface="Arial" panose="020B0604020202020204" pitchFamily="34" charset="0"/>
              <a:buChar char="•"/>
            </a:pPr>
            <a:endParaRPr lang="fr-FR" dirty="0"/>
          </a:p>
          <a:p>
            <a:pPr marL="285750" indent="-285750">
              <a:buFont typeface="Wingdings" panose="05000000000000000000" pitchFamily="2" charset="2"/>
              <a:buChar char="Ø"/>
            </a:pPr>
            <a:r>
              <a:rPr lang="fr-FR" u="sng" dirty="0"/>
              <a:t>Principe </a:t>
            </a:r>
            <a:r>
              <a:rPr lang="fr-FR" u="sng" dirty="0" smtClean="0"/>
              <a:t>d’envoi  de données signées</a:t>
            </a:r>
            <a:endParaRPr lang="fr-FR" dirty="0"/>
          </a:p>
          <a:p>
            <a:pPr marL="285750" indent="-285750">
              <a:buFont typeface="Arial" panose="020B0604020202020204" pitchFamily="34" charset="0"/>
              <a:buChar char="•"/>
            </a:pPr>
            <a:r>
              <a:rPr lang="fr-FR" dirty="0" smtClean="0"/>
              <a:t>application </a:t>
            </a:r>
            <a:r>
              <a:rPr lang="fr-FR" dirty="0"/>
              <a:t>d’une fonction de « hachage » sur les données</a:t>
            </a:r>
          </a:p>
          <a:p>
            <a:pPr marL="285750" indent="-285750">
              <a:buFont typeface="Arial" panose="020B0604020202020204" pitchFamily="34" charset="0"/>
              <a:buChar char="•"/>
            </a:pPr>
            <a:r>
              <a:rPr lang="fr-FR" dirty="0" smtClean="0"/>
              <a:t>chiffrement </a:t>
            </a:r>
            <a:r>
              <a:rPr lang="fr-FR" dirty="0"/>
              <a:t>du </a:t>
            </a:r>
            <a:r>
              <a:rPr lang="fr-FR" dirty="0" smtClean="0"/>
              <a:t>résultat « empreinte » ( =hash) avec </a:t>
            </a:r>
            <a:r>
              <a:rPr lang="fr-FR" dirty="0" err="1" smtClean="0"/>
              <a:t>Kc</a:t>
            </a:r>
            <a:r>
              <a:rPr lang="fr-FR" dirty="0" smtClean="0"/>
              <a:t> + </a:t>
            </a:r>
            <a:r>
              <a:rPr lang="fr-FR" dirty="0" err="1" smtClean="0"/>
              <a:t>Kpub</a:t>
            </a:r>
            <a:endParaRPr lang="fr-FR" dirty="0" smtClean="0"/>
          </a:p>
          <a:p>
            <a:pPr marL="285750" indent="-285750">
              <a:buFont typeface="Arial" panose="020B0604020202020204" pitchFamily="34" charset="0"/>
              <a:buChar char="•"/>
            </a:pPr>
            <a:r>
              <a:rPr lang="fr-FR" dirty="0"/>
              <a:t>e</a:t>
            </a:r>
            <a:r>
              <a:rPr lang="fr-FR" dirty="0" smtClean="0"/>
              <a:t>nvoi  groupé des données et empreinte</a:t>
            </a:r>
          </a:p>
          <a:p>
            <a:endParaRPr lang="fr-FR" dirty="0" smtClean="0"/>
          </a:p>
          <a:p>
            <a:pPr marL="285750" indent="-285750">
              <a:buFont typeface="Wingdings" panose="05000000000000000000" pitchFamily="2" charset="2"/>
              <a:buChar char="Ø"/>
            </a:pPr>
            <a:r>
              <a:rPr lang="fr-FR" sz="1500" u="sng" dirty="0"/>
              <a:t>Principe </a:t>
            </a:r>
            <a:r>
              <a:rPr lang="fr-FR" sz="1500" u="sng" dirty="0" smtClean="0"/>
              <a:t>de réception  </a:t>
            </a:r>
            <a:r>
              <a:rPr lang="fr-FR" sz="1500" u="sng" dirty="0"/>
              <a:t>de données </a:t>
            </a:r>
            <a:r>
              <a:rPr lang="fr-FR" sz="1500" u="sng" dirty="0" smtClean="0"/>
              <a:t>signées</a:t>
            </a:r>
            <a:endParaRPr lang="fr-FR" sz="1500" dirty="0"/>
          </a:p>
          <a:p>
            <a:pPr marL="285750" indent="-285750">
              <a:buFont typeface="Arial" panose="020B0604020202020204" pitchFamily="34" charset="0"/>
              <a:buChar char="•"/>
            </a:pPr>
            <a:r>
              <a:rPr lang="fr-FR" dirty="0"/>
              <a:t>r</a:t>
            </a:r>
            <a:r>
              <a:rPr lang="fr-FR" dirty="0" smtClean="0"/>
              <a:t>éception des données et empreinte</a:t>
            </a:r>
          </a:p>
          <a:p>
            <a:pPr marL="285750" indent="-285750">
              <a:buFont typeface="Arial" panose="020B0604020202020204" pitchFamily="34" charset="0"/>
              <a:buChar char="•"/>
            </a:pPr>
            <a:r>
              <a:rPr lang="fr-FR" dirty="0"/>
              <a:t>h</a:t>
            </a:r>
            <a:r>
              <a:rPr lang="fr-FR" dirty="0" smtClean="0"/>
              <a:t>achage sur </a:t>
            </a:r>
            <a:r>
              <a:rPr lang="fr-FR" dirty="0"/>
              <a:t>les </a:t>
            </a:r>
            <a:r>
              <a:rPr lang="fr-FR" dirty="0" smtClean="0"/>
              <a:t>données pour produite « empreinte » calculée</a:t>
            </a:r>
            <a:endParaRPr lang="fr-FR" dirty="0"/>
          </a:p>
          <a:p>
            <a:pPr marL="285750" indent="-285750">
              <a:buFont typeface="Arial" panose="020B0604020202020204" pitchFamily="34" charset="0"/>
              <a:buChar char="•"/>
            </a:pPr>
            <a:r>
              <a:rPr lang="fr-FR" dirty="0" smtClean="0"/>
              <a:t>déchiffrement de l’ «</a:t>
            </a:r>
            <a:r>
              <a:rPr lang="fr-FR" dirty="0"/>
              <a:t> empreinte » </a:t>
            </a:r>
            <a:r>
              <a:rPr lang="fr-FR" dirty="0" smtClean="0"/>
              <a:t>reçue avec </a:t>
            </a:r>
            <a:r>
              <a:rPr lang="fr-FR" dirty="0" err="1" smtClean="0"/>
              <a:t>Kd</a:t>
            </a:r>
            <a:r>
              <a:rPr lang="fr-FR" dirty="0" smtClean="0"/>
              <a:t> + </a:t>
            </a:r>
            <a:r>
              <a:rPr lang="fr-FR" dirty="0" err="1" smtClean="0"/>
              <a:t>Kpub</a:t>
            </a:r>
            <a:endParaRPr lang="fr-FR" dirty="0" smtClean="0"/>
          </a:p>
          <a:p>
            <a:pPr marL="285750" indent="-285750">
              <a:buFont typeface="Arial" panose="020B0604020202020204" pitchFamily="34" charset="0"/>
              <a:buChar char="•"/>
            </a:pPr>
            <a:r>
              <a:rPr lang="fr-FR" dirty="0"/>
              <a:t>s</a:t>
            </a:r>
            <a:r>
              <a:rPr lang="fr-FR" dirty="0" smtClean="0"/>
              <a:t>i les deux empreintes sont identiques, les données sont « authentiques »</a:t>
            </a:r>
            <a:endParaRPr lang="fr-FR" dirty="0"/>
          </a:p>
        </p:txBody>
      </p:sp>
    </p:spTree>
    <p:extLst>
      <p:ext uri="{BB962C8B-B14F-4D97-AF65-F5344CB8AC3E}">
        <p14:creationId xmlns:p14="http://schemas.microsoft.com/office/powerpoint/2010/main" val="3408312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lstStyle/>
          <a:p>
            <a:r>
              <a:rPr lang="fr-FR" dirty="0" smtClean="0"/>
              <a:t>Hachage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3"/>
            <a:ext cx="6247359" cy="5079057"/>
          </a:xfrm>
        </p:spPr>
        <p:txBody>
          <a:bodyPr>
            <a:normAutofit fontScale="85000" lnSpcReduction="20000"/>
          </a:bodyPr>
          <a:lstStyle/>
          <a:p>
            <a:pPr marL="285750" indent="-285750">
              <a:buFont typeface="Arial" panose="020B0604020202020204" pitchFamily="34" charset="0"/>
              <a:buChar char="•"/>
            </a:pPr>
            <a:r>
              <a:rPr lang="fr-FR" dirty="0"/>
              <a:t>Une fonction de hachage (« hash »)  est une fonction </a:t>
            </a:r>
            <a:r>
              <a:rPr lang="fr-FR" dirty="0" smtClean="0"/>
              <a:t>H appliquée </a:t>
            </a:r>
            <a:r>
              <a:rPr lang="fr-FR" dirty="0"/>
              <a:t>sur une donnée (usuellement un bloc binaire m de l octets) retournant un identifiant (usuellement une valeur numérique entière H(m) comprise entre 0 et n-1).</a:t>
            </a:r>
          </a:p>
          <a:p>
            <a:pPr marL="285750" indent="-285750">
              <a:buFont typeface="Arial" panose="020B0604020202020204" pitchFamily="34" charset="0"/>
              <a:buChar char="•"/>
            </a:pPr>
            <a:r>
              <a:rPr lang="fr-FR" dirty="0" smtClean="0"/>
              <a:t>L’entier H(m) sert d’ordinaire d’indice dans un tableau : clair( H(m) ) = (m, informations(m))</a:t>
            </a:r>
          </a:p>
          <a:p>
            <a:pPr marL="285750" indent="-285750">
              <a:buFont typeface="Arial" panose="020B0604020202020204" pitchFamily="34" charset="0"/>
              <a:buChar char="•"/>
            </a:pPr>
            <a:r>
              <a:rPr lang="fr-FR" dirty="0" smtClean="0"/>
              <a:t>La fonction peut produire des doublons (H(m1) = H(m2) avec m1 différent de m2). Dans ce cas les données m1,m2,.. sont rangés séquentiellement dans le tableau. Alternative : H(m) contient une valeur d’une autre fonction de hachage.</a:t>
            </a:r>
          </a:p>
          <a:p>
            <a:pPr marL="285750" indent="-285750">
              <a:buFont typeface="Arial" panose="020B0604020202020204" pitchFamily="34" charset="0"/>
              <a:buChar char="•"/>
            </a:pPr>
            <a:r>
              <a:rPr lang="fr-FR" dirty="0" smtClean="0"/>
              <a:t>L’existence de doublons interdit de deviner à coup sûr la donnée m à partir de la valeur de hachage H(m). La qualité de la fonction H est une probabilité faible de doublon pour deux données m1,m2 choisies aléatoirement dans  un ensemble de données.</a:t>
            </a:r>
          </a:p>
          <a:p>
            <a:pPr marL="285750" indent="-285750">
              <a:buFont typeface="Arial" panose="020B0604020202020204" pitchFamily="34" charset="0"/>
              <a:buChar char="•"/>
            </a:pPr>
            <a:r>
              <a:rPr lang="fr-FR" dirty="0" smtClean="0"/>
              <a:t>Le hachage est une méthode pour accélérer la recherche des informations sur une donnée m mais c’est aussi une caractéristique calculée de m, une </a:t>
            </a:r>
            <a:r>
              <a:rPr lang="fr-FR" b="1" dirty="0" smtClean="0"/>
              <a:t>signature numérique </a:t>
            </a:r>
            <a:r>
              <a:rPr lang="fr-FR" dirty="0" smtClean="0"/>
              <a:t>de celle-ci. Elle peut être vue comme un condensat, un résumé de m.</a:t>
            </a:r>
          </a:p>
          <a:p>
            <a:pPr marL="285750" indent="-285750">
              <a:buFont typeface="Arial" panose="020B0604020202020204" pitchFamily="34" charset="0"/>
              <a:buChar char="•"/>
            </a:pPr>
            <a:r>
              <a:rPr lang="fr-FR" dirty="0" smtClean="0"/>
              <a:t>La fonction principale de la signature numérique H est de prouver la non-intégrité d’une donnée corrompue m…..comme un test ADN qui permet d’exclure des suspects innocents.</a:t>
            </a:r>
          </a:p>
          <a:p>
            <a:pPr marL="285750" indent="-285750">
              <a:buFont typeface="Arial" panose="020B0604020202020204" pitchFamily="34" charset="0"/>
              <a:buChar char="•"/>
            </a:pPr>
            <a:r>
              <a:rPr lang="fr-FR" dirty="0" smtClean="0"/>
              <a:t>Exemple de hachage avec une </a:t>
            </a:r>
            <a:r>
              <a:rPr lang="fr-FR" b="1" dirty="0" smtClean="0"/>
              <a:t>somme de contrôle </a:t>
            </a:r>
            <a:r>
              <a:rPr lang="fr-FR" dirty="0" smtClean="0"/>
              <a:t>:  calculer la somme modulo 2 d’un entier m, H(m) = 0 si l’entier est pair et H(m) = 1 si l’entier est impair.</a:t>
            </a:r>
          </a:p>
          <a:p>
            <a:pPr marL="285750" indent="-285750">
              <a:buFont typeface="Arial" panose="020B0604020202020204" pitchFamily="34" charset="0"/>
              <a:buChar char="•"/>
            </a:pPr>
            <a:r>
              <a:rPr lang="fr-FR" dirty="0" smtClean="0"/>
              <a:t>Des sommes de contrôles ont été définies pour permettre une détection des erreurs dans la données. Exemple : CRC basé sur le reste de division de polynômes à coefficient entiers.</a:t>
            </a:r>
          </a:p>
        </p:txBody>
      </p:sp>
    </p:spTree>
    <p:extLst>
      <p:ext uri="{BB962C8B-B14F-4D97-AF65-F5344CB8AC3E}">
        <p14:creationId xmlns:p14="http://schemas.microsoft.com/office/powerpoint/2010/main" val="2283665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5039804" cy="909145"/>
          </a:xfrm>
        </p:spPr>
        <p:txBody>
          <a:bodyPr>
            <a:normAutofit/>
          </a:bodyPr>
          <a:lstStyle/>
          <a:p>
            <a:r>
              <a:rPr lang="fr-FR" dirty="0" smtClean="0"/>
              <a:t>Hachage cryptographique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00" y="2438400"/>
            <a:ext cx="2314575" cy="1971675"/>
          </a:xfrm>
        </p:spPr>
      </p:pic>
      <p:sp>
        <p:nvSpPr>
          <p:cNvPr id="4" name="Espace réservé du texte 3"/>
          <p:cNvSpPr>
            <a:spLocks noGrp="1"/>
          </p:cNvSpPr>
          <p:nvPr>
            <p:ph type="body" sz="half" idx="2"/>
          </p:nvPr>
        </p:nvSpPr>
        <p:spPr>
          <a:xfrm>
            <a:off x="1078350" y="1629103"/>
            <a:ext cx="6247359" cy="5079057"/>
          </a:xfrm>
        </p:spPr>
        <p:txBody>
          <a:bodyPr>
            <a:normAutofit/>
          </a:bodyPr>
          <a:lstStyle/>
          <a:p>
            <a:pPr marL="285750" indent="-285750">
              <a:buFont typeface="Arial" panose="020B0604020202020204" pitchFamily="34" charset="0"/>
              <a:buChar char="•"/>
            </a:pPr>
            <a:r>
              <a:rPr lang="fr-FR" dirty="0" smtClean="0"/>
              <a:t>Les fonctions de hachages pour la cryptographie numérique « </a:t>
            </a:r>
            <a:r>
              <a:rPr lang="fr-FR" b="1" dirty="0" err="1" smtClean="0"/>
              <a:t>C</a:t>
            </a:r>
            <a:r>
              <a:rPr lang="fr-FR" dirty="0" err="1" smtClean="0"/>
              <a:t>ryptographic</a:t>
            </a:r>
            <a:r>
              <a:rPr lang="fr-FR" dirty="0" smtClean="0"/>
              <a:t> </a:t>
            </a:r>
            <a:r>
              <a:rPr lang="fr-FR" b="1" dirty="0" smtClean="0"/>
              <a:t>H</a:t>
            </a:r>
            <a:r>
              <a:rPr lang="fr-FR" dirty="0" smtClean="0"/>
              <a:t>ash </a:t>
            </a:r>
            <a:r>
              <a:rPr lang="fr-FR" b="1" dirty="0" err="1" smtClean="0"/>
              <a:t>F</a:t>
            </a:r>
            <a:r>
              <a:rPr lang="fr-FR" dirty="0" err="1" smtClean="0"/>
              <a:t>unction</a:t>
            </a:r>
            <a:r>
              <a:rPr lang="fr-FR" dirty="0" smtClean="0"/>
              <a:t> » sont celles garantissant une sécurité et des performances de calcul optimales : très peu de doublons, calcul H(m) rapide.</a:t>
            </a:r>
          </a:p>
          <a:p>
            <a:pPr marL="285750" indent="-285750">
              <a:buFont typeface="Arial" panose="020B0604020202020204" pitchFamily="34" charset="0"/>
              <a:buChar char="•"/>
            </a:pPr>
            <a:r>
              <a:rPr lang="fr-FR" dirty="0" smtClean="0"/>
              <a:t>Une fonction de hachage cryptographique est souvent paramétrable et s’appuie sur un « salage » de la donnée m : la donnée m est modifiée par un paramètre aléatoire défini au dernier moment (avant envoi pour un message). Le hachage H(m) est donc différent à chaque envoi.</a:t>
            </a:r>
          </a:p>
          <a:p>
            <a:pPr marL="285750" indent="-285750">
              <a:buFont typeface="Arial" panose="020B0604020202020204" pitchFamily="34" charset="0"/>
              <a:buChar char="•"/>
            </a:pPr>
            <a:r>
              <a:rPr lang="fr-FR" dirty="0" smtClean="0"/>
              <a:t>Chaque état définit les normes cryptographiques en vigueur pour les systèmes informatiques sous sa juridiction. Aux US, c’est le NIST (dépendant du ministre du commerce) qui est chargé de la définition et l’application de ces normes. Pour la signature numérique,  c’est le Digital Standard Signature (DSA) qui est la norme.</a:t>
            </a:r>
          </a:p>
          <a:p>
            <a:pPr marL="285750" indent="-285750">
              <a:buFont typeface="Arial" panose="020B0604020202020204" pitchFamily="34" charset="0"/>
              <a:buChar char="•"/>
            </a:pPr>
            <a:r>
              <a:rPr lang="fr-FR" dirty="0" smtClean="0"/>
              <a:t>Le DSA se décline en pratique sous forme de différents hachages cryptographique, DSA et RSA, et plus récemment ECDSA, un hachage basé sur le concept mathématique des courbes elliptiques.</a:t>
            </a:r>
            <a:endParaRPr lang="fr-FR" dirty="0"/>
          </a:p>
        </p:txBody>
      </p:sp>
    </p:spTree>
    <p:extLst>
      <p:ext uri="{BB962C8B-B14F-4D97-AF65-F5344CB8AC3E}">
        <p14:creationId xmlns:p14="http://schemas.microsoft.com/office/powerpoint/2010/main" val="34079182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909145"/>
          </a:xfrm>
        </p:spPr>
        <p:txBody>
          <a:bodyPr/>
          <a:lstStyle/>
          <a:p>
            <a:r>
              <a:rPr lang="fr-FR" dirty="0" smtClean="0"/>
              <a:t>Courbe elliptique</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0364" y="1710489"/>
            <a:ext cx="7346704" cy="4602176"/>
          </a:xfrm>
        </p:spPr>
      </p:pic>
      <p:sp>
        <p:nvSpPr>
          <p:cNvPr id="4" name="Espace réservé du texte 3"/>
          <p:cNvSpPr>
            <a:spLocks noGrp="1"/>
          </p:cNvSpPr>
          <p:nvPr>
            <p:ph type="body" sz="half" idx="2"/>
          </p:nvPr>
        </p:nvSpPr>
        <p:spPr>
          <a:xfrm>
            <a:off x="503997" y="1677603"/>
            <a:ext cx="4574780" cy="4635062"/>
          </a:xfrm>
        </p:spPr>
        <p:txBody>
          <a:bodyPr>
            <a:normAutofit lnSpcReduction="10000"/>
          </a:bodyPr>
          <a:lstStyle/>
          <a:p>
            <a:pPr marL="285750" indent="-285750">
              <a:buFont typeface="Wingdings" panose="05000000000000000000" pitchFamily="2" charset="2"/>
              <a:buChar char="Ø"/>
            </a:pPr>
            <a:r>
              <a:rPr lang="fr-FR" sz="1500" u="sng" dirty="0" smtClean="0"/>
              <a:t>Courbe </a:t>
            </a:r>
            <a:r>
              <a:rPr lang="fr-FR" sz="1500" u="sng" dirty="0"/>
              <a:t>elliptique (  </a:t>
            </a:r>
            <a:r>
              <a:rPr lang="fr-FR" sz="1500" u="sng" dirty="0" err="1"/>
              <a:t>Elliptic</a:t>
            </a:r>
            <a:r>
              <a:rPr lang="fr-FR" sz="1500" u="sng" dirty="0"/>
              <a:t> </a:t>
            </a:r>
            <a:r>
              <a:rPr lang="fr-FR" sz="1500" u="sng" dirty="0" err="1"/>
              <a:t>curve</a:t>
            </a:r>
            <a:r>
              <a:rPr lang="fr-FR" sz="1500" u="sng" dirty="0"/>
              <a:t> )</a:t>
            </a:r>
          </a:p>
          <a:p>
            <a:pPr marL="285750" indent="-285750">
              <a:buFont typeface="Arial" panose="020B0604020202020204" pitchFamily="34" charset="0"/>
              <a:buChar char="•"/>
            </a:pPr>
            <a:r>
              <a:rPr lang="fr-FR" dirty="0" smtClean="0"/>
              <a:t>C’est la base mathématique du hachage cryptographique de la norme ECDSA </a:t>
            </a:r>
          </a:p>
          <a:p>
            <a:pPr marL="285750" indent="-285750">
              <a:buFont typeface="Arial" panose="020B0604020202020204" pitchFamily="34" charset="0"/>
              <a:buChar char="•"/>
            </a:pPr>
            <a:r>
              <a:rPr lang="fr-FR" dirty="0" smtClean="0"/>
              <a:t>La sécurité de ce mode de cryptage est la difficulté de calculer en temps raisonnable la clé privé d’encryptage d’une signature numérique.</a:t>
            </a:r>
            <a:endParaRPr lang="fr-FR" dirty="0" smtClean="0"/>
          </a:p>
          <a:p>
            <a:pPr marL="285750" indent="-285750">
              <a:buFont typeface="Arial" panose="020B0604020202020204" pitchFamily="34" charset="0"/>
              <a:buChar char="•"/>
            </a:pPr>
            <a:r>
              <a:rPr lang="fr-FR" dirty="0" smtClean="0"/>
              <a:t>Pour le RSA, c’est la difficulté de factoriser un nombre entier m donné en deux nombres </a:t>
            </a:r>
            <a:r>
              <a:rPr lang="fr-FR" dirty="0" err="1" smtClean="0"/>
              <a:t>p,q</a:t>
            </a:r>
            <a:r>
              <a:rPr lang="fr-FR" dirty="0" smtClean="0"/>
              <a:t> modulo un entier n : la durée de calcul est une fonction exponentielle du nombre de bits de m.</a:t>
            </a:r>
          </a:p>
          <a:p>
            <a:pPr marL="285750" indent="-285750">
              <a:buFont typeface="Arial" panose="020B0604020202020204" pitchFamily="34" charset="0"/>
              <a:buChar char="•"/>
            </a:pPr>
            <a:r>
              <a:rPr lang="fr-FR" dirty="0" smtClean="0"/>
              <a:t>La faiblesse du RSA est que cette factorisation est devenue plus aisée avec les techniques mathématiques et moyens informatiques les plus modernes (factorisation quantique dans quelques années ;-) )</a:t>
            </a:r>
          </a:p>
          <a:p>
            <a:pPr marL="285750" indent="-285750">
              <a:buFont typeface="Arial" panose="020B0604020202020204" pitchFamily="34" charset="0"/>
              <a:buChar char="•"/>
            </a:pPr>
            <a:r>
              <a:rPr lang="fr-FR" dirty="0" smtClean="0"/>
              <a:t>D’où l’idée d’utiliser un cryptage par courbe elliptique où la </a:t>
            </a:r>
            <a:r>
              <a:rPr lang="fr-FR" smtClean="0"/>
              <a:t>difficulté d’attaque </a:t>
            </a:r>
            <a:r>
              <a:rPr lang="fr-FR" dirty="0" smtClean="0"/>
              <a:t>est de trouver le nombre entier k tel que </a:t>
            </a:r>
            <a:r>
              <a:rPr lang="fr-FR" dirty="0" err="1" smtClean="0"/>
              <a:t>kG</a:t>
            </a:r>
            <a:r>
              <a:rPr lang="fr-FR" dirty="0" smtClean="0"/>
              <a:t> = (</a:t>
            </a:r>
            <a:r>
              <a:rPr lang="fr-FR" dirty="0" err="1" smtClean="0"/>
              <a:t>x,y</a:t>
            </a:r>
            <a:r>
              <a:rPr lang="fr-FR" dirty="0" smtClean="0"/>
              <a:t>) </a:t>
            </a:r>
            <a:r>
              <a:rPr lang="fr-FR" dirty="0" err="1" smtClean="0"/>
              <a:t>mod</a:t>
            </a:r>
            <a:r>
              <a:rPr lang="fr-FR" dirty="0" smtClean="0"/>
              <a:t> n à partir de la clé publique (E,G) et de la signature (</a:t>
            </a:r>
            <a:r>
              <a:rPr lang="fr-FR" dirty="0" err="1" smtClean="0"/>
              <a:t>x,y</a:t>
            </a:r>
            <a:r>
              <a:rPr lang="fr-FR" dirty="0" smtClean="0"/>
              <a:t>).</a:t>
            </a:r>
            <a:endParaRPr lang="fr-FR" dirty="0" smtClean="0"/>
          </a:p>
        </p:txBody>
      </p:sp>
    </p:spTree>
    <p:extLst>
      <p:ext uri="{BB962C8B-B14F-4D97-AF65-F5344CB8AC3E}">
        <p14:creationId xmlns:p14="http://schemas.microsoft.com/office/powerpoint/2010/main" val="365964319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1332</Words>
  <Application>Microsoft Office PowerPoint</Application>
  <PresentationFormat>Grand écran</PresentationFormat>
  <Paragraphs>94</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Calibri Light</vt:lpstr>
      <vt:lpstr>Wingdings</vt:lpstr>
      <vt:lpstr>Thème Office</vt:lpstr>
      <vt:lpstr>Autoformation GIT</vt:lpstr>
      <vt:lpstr>Contenu</vt:lpstr>
      <vt:lpstr>Processus de développement GIT</vt:lpstr>
      <vt:lpstr>Mise en œuvre GIT</vt:lpstr>
      <vt:lpstr>Mode d’emploi GITHUB</vt:lpstr>
      <vt:lpstr>Signature numérique</vt:lpstr>
      <vt:lpstr>Hachage</vt:lpstr>
      <vt:lpstr>Hachage cryptographique</vt:lpstr>
      <vt:lpstr>Courbe elliptique</vt:lpstr>
      <vt:lpstr>ECDSA</vt:lpstr>
    </vt:vector>
  </TitlesOfParts>
  <Company>Thales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Dominique LAURAIN</dc:creator>
  <cp:lastModifiedBy>Dominique LAURAIN</cp:lastModifiedBy>
  <cp:revision>57</cp:revision>
  <dcterms:created xsi:type="dcterms:W3CDTF">2020-11-02T09:42:31Z</dcterms:created>
  <dcterms:modified xsi:type="dcterms:W3CDTF">2020-11-03T15:21:17Z</dcterms:modified>
</cp:coreProperties>
</file>