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7" r:id="rId6"/>
    <p:sldId id="264" r:id="rId7"/>
    <p:sldId id="268" r:id="rId8"/>
    <p:sldId id="269" r:id="rId9"/>
    <p:sldId id="266" r:id="rId10"/>
    <p:sldId id="270" r:id="rId11"/>
    <p:sldId id="271" r:id="rId12"/>
    <p:sldId id="272" r:id="rId13"/>
    <p:sldId id="273" r:id="rId14"/>
    <p:sldId id="276" r:id="rId15"/>
    <p:sldId id="277" r:id="rId16"/>
    <p:sldId id="275" r:id="rId17"/>
    <p:sldId id="280" r:id="rId18"/>
    <p:sldId id="259" r:id="rId19"/>
    <p:sldId id="261" r:id="rId20"/>
    <p:sldId id="262" r:id="rId21"/>
    <p:sldId id="265" r:id="rId22"/>
    <p:sldId id="260" r:id="rId23"/>
    <p:sldId id="279" r:id="rId24"/>
    <p:sldId id="274" r:id="rId25"/>
    <p:sldId id="27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3" autoAdjust="0"/>
    <p:restoredTop sz="94660"/>
  </p:normalViewPr>
  <p:slideViewPr>
    <p:cSldViewPr snapToGrid="0">
      <p:cViewPr varScale="1">
        <p:scale>
          <a:sx n="68" d="100"/>
          <a:sy n="68" d="100"/>
        </p:scale>
        <p:origin x="2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10/11/2020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10/11/2020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10/11/2020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10/11/2020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10/11/2020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gitbranching.org/"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collaborative-so.thales-services.fr/redmine/projects/paf-public"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s://collab-so.thales-services.fr/gitlab/users/sign_i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python.org/dev/peps/pep-0404/" TargetMode="External"/><Relationship Id="rId2" Type="http://schemas.openxmlformats.org/officeDocument/2006/relationships/hyperlink" Target="https://github.com/naftaliharris/tauthon"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realpython.com/python-import" TargetMode="External"/><Relationship Id="rId3" Type="http://schemas.openxmlformats.org/officeDocument/2006/relationships/hyperlink" Target="https://docs.python.org/2.7/tutorial/modules.html" TargetMode="External"/><Relationship Id="rId7" Type="http://schemas.openxmlformats.org/officeDocument/2006/relationships/hyperlink" Target="https://python.doctor/page-python-modules-package-module-cours-debutants-informatique-programmation" TargetMode="External"/><Relationship Id="rId2" Type="http://schemas.openxmlformats.org/officeDocument/2006/relationships/hyperlink" Target="https://docs.python.org/2.7/tutorial" TargetMode="External"/><Relationship Id="rId1" Type="http://schemas.openxmlformats.org/officeDocument/2006/relationships/slideLayout" Target="../slideLayouts/slideLayout3.xml"/><Relationship Id="rId6" Type="http://schemas.openxmlformats.org/officeDocument/2006/relationships/hyperlink" Target="https://stackoverflow.com/questions/2051192/what-is-a-python-egg" TargetMode="External"/><Relationship Id="rId5" Type="http://schemas.openxmlformats.org/officeDocument/2006/relationships/hyperlink" Target="https://www.python.org/dev/peps/pep-0366" TargetMode="External"/><Relationship Id="rId4" Type="http://schemas.openxmlformats.org/officeDocument/2006/relationships/hyperlink" Target="https://www.python.org/dev/peps/pep-048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s://docs.github.com/en/free-pro-team@latest/githu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free-pro-team@latest/github/using-git/ignoring-files"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github.com/gfm/"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 GIT</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Initialisation </a:t>
            </a:r>
            <a:r>
              <a:rPr lang="fr-FR" u="sng" dirty="0"/>
              <a:t>du compte de développement </a:t>
            </a:r>
          </a:p>
          <a:p>
            <a:r>
              <a:rPr lang="fr-FR" dirty="0"/>
              <a:t>Le logiciel GIT est paramétré par des variables de configuration, certaines globales mémorisées dans le fichier </a:t>
            </a:r>
            <a:r>
              <a:rPr lang="fr-FR" dirty="0" smtClean="0"/>
              <a:t>$</a:t>
            </a:r>
            <a:r>
              <a:rPr lang="fr-FR" b="1" dirty="0" smtClean="0"/>
              <a:t>HOME/.</a:t>
            </a:r>
            <a:r>
              <a:rPr lang="fr-FR" b="1" dirty="0" err="1" smtClean="0"/>
              <a:t>gitconfig</a:t>
            </a:r>
            <a:endParaRPr lang="fr-FR" b="1" dirty="0" smtClean="0"/>
          </a:p>
          <a:p>
            <a:r>
              <a:rPr lang="fr-FR" dirty="0"/>
              <a:t>Il est fortement recommandé </a:t>
            </a:r>
            <a:r>
              <a:rPr lang="fr-FR" dirty="0" smtClean="0"/>
              <a:t>(sous peine d’avoir des messages d’avertissements aux </a:t>
            </a:r>
            <a:r>
              <a:rPr lang="fr-FR" dirty="0" err="1" smtClean="0"/>
              <a:t>commits</a:t>
            </a:r>
            <a:r>
              <a:rPr lang="fr-FR" dirty="0" smtClean="0"/>
              <a:t>) d’initialiser </a:t>
            </a:r>
            <a:r>
              <a:rPr lang="fr-FR" dirty="0"/>
              <a:t>certaines d’entre elles par </a:t>
            </a:r>
            <a:r>
              <a:rPr lang="fr-FR" dirty="0" smtClean="0"/>
              <a:t>:</a:t>
            </a:r>
          </a:p>
          <a:p>
            <a:endParaRPr lang="fr-FR" dirty="0"/>
          </a:p>
          <a:p>
            <a:pPr marL="742950" lvl="1" indent="-285750">
              <a:buFont typeface="Wingdings" panose="05000000000000000000" pitchFamily="2" charset="2"/>
              <a:buChar char="§"/>
            </a:pPr>
            <a:r>
              <a:rPr lang="fr-FR" dirty="0"/>
              <a:t>git config – global  user.name = « </a:t>
            </a:r>
            <a:r>
              <a:rPr lang="fr-FR" dirty="0" smtClean="0"/>
              <a:t>Votre nom</a:t>
            </a:r>
            <a:r>
              <a:rPr lang="fr-FR" dirty="0"/>
              <a:t> </a:t>
            </a:r>
            <a:r>
              <a:rPr lang="fr-FR" dirty="0" smtClean="0"/>
              <a:t>»</a:t>
            </a:r>
          </a:p>
          <a:p>
            <a:pPr marL="742950" lvl="1" indent="-285750">
              <a:buFont typeface="Wingdings" panose="05000000000000000000" pitchFamily="2" charset="2"/>
              <a:buChar char="§"/>
            </a:pPr>
            <a:r>
              <a:rPr lang="fr-FR" dirty="0"/>
              <a:t>git config – global  </a:t>
            </a:r>
            <a:r>
              <a:rPr lang="fr-FR" dirty="0" err="1" smtClean="0"/>
              <a:t>user.email</a:t>
            </a:r>
            <a:r>
              <a:rPr lang="fr-FR" dirty="0" smtClean="0"/>
              <a:t> </a:t>
            </a:r>
            <a:r>
              <a:rPr lang="fr-FR" dirty="0"/>
              <a:t>= </a:t>
            </a:r>
            <a:r>
              <a:rPr lang="fr-FR" dirty="0" smtClean="0"/>
              <a:t>vous@exemple.com</a:t>
            </a:r>
            <a:endParaRPr lang="fr-FR" dirty="0"/>
          </a:p>
          <a:p>
            <a:pPr marL="742950" lvl="1" indent="-285750">
              <a:buFont typeface="Wingdings" panose="05000000000000000000" pitchFamily="2" charset="2"/>
              <a:buChar char="§"/>
            </a:pPr>
            <a:r>
              <a:rPr lang="fr-FR" dirty="0"/>
              <a:t>g</a:t>
            </a:r>
            <a:r>
              <a:rPr lang="fr-FR" dirty="0" smtClean="0"/>
              <a:t>it config  -l</a:t>
            </a:r>
          </a:p>
          <a:p>
            <a:pPr marL="742950" lvl="1" indent="-285750">
              <a:buFont typeface="Wingdings" panose="05000000000000000000" pitchFamily="2" charset="2"/>
              <a:buChar char="§"/>
            </a:pPr>
            <a:endParaRPr lang="fr-FR" u="sng" dirty="0" smtClean="0"/>
          </a:p>
          <a:p>
            <a:pPr marL="285750" indent="-285750">
              <a:buFont typeface="Wingdings" panose="05000000000000000000" pitchFamily="2" charset="2"/>
              <a:buChar char="Ø"/>
            </a:pPr>
            <a:r>
              <a:rPr lang="fr-FR" u="sng" dirty="0" smtClean="0"/>
              <a:t>Création de dépôt (= </a:t>
            </a:r>
            <a:r>
              <a:rPr lang="fr-FR" u="sng" dirty="0" err="1" smtClean="0"/>
              <a:t>repository</a:t>
            </a:r>
            <a:r>
              <a:rPr lang="fr-FR" u="sng" dirty="0" smtClean="0"/>
              <a:t>) pour un projet nouveau</a:t>
            </a:r>
          </a:p>
          <a:p>
            <a:r>
              <a:rPr lang="fr-FR" dirty="0" smtClean="0"/>
              <a:t>Un dépôt est simplement une arborescence fichiers d’un compte utilisateur comportant des fichiers et répertoires particuliers de gestion GIT.</a:t>
            </a:r>
          </a:p>
          <a:p>
            <a:r>
              <a:rPr lang="fr-FR" dirty="0" smtClean="0"/>
              <a:t>C’est celui géré par le gestionnaire de configuration logiciel car il faut désigner un dépôt « origine » , de référence, parmi tous ceux des développeurs du projet.</a:t>
            </a:r>
          </a:p>
          <a:p>
            <a:r>
              <a:rPr lang="fr-FR" dirty="0" smtClean="0"/>
              <a:t>Pour le créer :</a:t>
            </a:r>
          </a:p>
          <a:p>
            <a:endParaRPr lang="fr-FR" dirty="0" smtClean="0"/>
          </a:p>
          <a:p>
            <a:pPr marL="742950" lvl="1" indent="-285750">
              <a:buFont typeface="Wingdings" panose="05000000000000000000" pitchFamily="2" charset="2"/>
              <a:buChar char="§"/>
            </a:pPr>
            <a:r>
              <a:rPr lang="fr-FR" dirty="0" err="1" smtClean="0"/>
              <a:t>mkdir</a:t>
            </a:r>
            <a:r>
              <a:rPr lang="fr-FR" dirty="0" smtClean="0"/>
              <a:t> projet </a:t>
            </a:r>
          </a:p>
          <a:p>
            <a:pPr marL="742950" lvl="1" indent="-285750">
              <a:buFont typeface="Wingdings" panose="05000000000000000000" pitchFamily="2" charset="2"/>
              <a:buChar char="§"/>
            </a:pPr>
            <a:r>
              <a:rPr lang="fr-FR" dirty="0" smtClean="0"/>
              <a:t>cd projet </a:t>
            </a:r>
          </a:p>
          <a:p>
            <a:pPr marL="742950" lvl="1" indent="-285750">
              <a:buFont typeface="Wingdings" panose="05000000000000000000" pitchFamily="2" charset="2"/>
              <a:buChar char="§"/>
            </a:pPr>
            <a:r>
              <a:rPr lang="fr-FR" dirty="0" smtClean="0"/>
              <a:t>git </a:t>
            </a:r>
            <a:r>
              <a:rPr lang="fr-FR" dirty="0" err="1" smtClean="0"/>
              <a:t>init</a:t>
            </a:r>
            <a:endParaRPr lang="fr-FR" dirty="0"/>
          </a:p>
          <a:p>
            <a:pPr marL="742950" lvl="1" indent="-285750">
              <a:buFont typeface="Wingdings" panose="05000000000000000000" pitchFamily="2" charset="2"/>
              <a:buChar char="§"/>
            </a:pPr>
            <a:r>
              <a:rPr lang="fr-FR" dirty="0"/>
              <a:t>git </a:t>
            </a:r>
            <a:r>
              <a:rPr lang="fr-FR" dirty="0" err="1"/>
              <a:t>add</a:t>
            </a:r>
            <a:r>
              <a:rPr lang="fr-FR" dirty="0"/>
              <a:t> .</a:t>
            </a:r>
          </a:p>
          <a:p>
            <a:pPr marL="742950" lvl="1" indent="-285750">
              <a:buFont typeface="Wingdings" panose="05000000000000000000" pitchFamily="2" charset="2"/>
              <a:buChar char="§"/>
            </a:pPr>
            <a:r>
              <a:rPr lang="fr-FR" dirty="0"/>
              <a:t>git </a:t>
            </a:r>
            <a:r>
              <a:rPr lang="fr-FR" dirty="0" smtClean="0"/>
              <a:t>commit</a:t>
            </a:r>
            <a:endParaRPr lang="fr-FR" dirty="0"/>
          </a:p>
        </p:txBody>
      </p:sp>
    </p:spTree>
    <p:extLst>
      <p:ext uri="{BB962C8B-B14F-4D97-AF65-F5344CB8AC3E}">
        <p14:creationId xmlns:p14="http://schemas.microsoft.com/office/powerpoint/2010/main" val="460774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Ajout et modifications de fichier(s) en configuration</a:t>
            </a:r>
          </a:p>
          <a:p>
            <a:r>
              <a:rPr lang="fr-FR" dirty="0" smtClean="0"/>
              <a:t>Un fichier ou un répertoire de l’arborescence fichiers du dépôt n’est pas géré en configuration GIT tant qu’il n’a pas été ajouté.</a:t>
            </a:r>
          </a:p>
          <a:p>
            <a:r>
              <a:rPr lang="fr-FR" dirty="0" smtClean="0"/>
              <a:t>Pour ajouter les fichiers README.md et INSTALL:</a:t>
            </a:r>
          </a:p>
          <a:p>
            <a:endParaRPr lang="fr-FR" dirty="0"/>
          </a:p>
          <a:p>
            <a:pPr marL="742950" lvl="1" indent="-285750">
              <a:buFont typeface="Wingdings" panose="05000000000000000000" pitchFamily="2" charset="2"/>
              <a:buChar char="§"/>
            </a:pPr>
            <a:r>
              <a:rPr lang="fr-FR" dirty="0"/>
              <a:t>git  </a:t>
            </a:r>
            <a:r>
              <a:rPr lang="fr-FR" dirty="0" err="1" smtClean="0"/>
              <a:t>add</a:t>
            </a:r>
            <a:r>
              <a:rPr lang="fr-FR" dirty="0" smtClean="0"/>
              <a:t>   README.md INSTALL</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0" lvl="1">
              <a:spcBef>
                <a:spcPts val="1000"/>
              </a:spcBef>
            </a:pPr>
            <a:r>
              <a:rPr lang="fr-FR" sz="1600" dirty="0" smtClean="0"/>
              <a:t>La commande « </a:t>
            </a:r>
            <a:r>
              <a:rPr lang="fr-FR" sz="1600" dirty="0" err="1" smtClean="0"/>
              <a:t>status</a:t>
            </a:r>
            <a:r>
              <a:rPr lang="fr-FR" sz="1600" dirty="0" smtClean="0"/>
              <a:t> » rend l’état courant du dépôt.</a:t>
            </a:r>
          </a:p>
          <a:p>
            <a:pPr marL="0" lvl="1">
              <a:spcBef>
                <a:spcPts val="1000"/>
              </a:spcBef>
            </a:pPr>
            <a:r>
              <a:rPr lang="fr-FR" sz="1600" dirty="0" smtClean="0"/>
              <a:t>Une fois </a:t>
            </a:r>
            <a:r>
              <a:rPr lang="fr-FR" sz="1600" dirty="0"/>
              <a:t>ajoutés, ces fichiers existent en configuration et peuvent être validés par commande « commit » pour les </a:t>
            </a:r>
            <a:r>
              <a:rPr lang="fr-FR" sz="1600" dirty="0" smtClean="0"/>
              <a:t>officialiser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commit –a</a:t>
            </a:r>
            <a:endParaRPr lang="fr-FR" dirty="0"/>
          </a:p>
          <a:p>
            <a:pPr marL="742950" lvl="1" indent="-285750">
              <a:buFont typeface="Wingdings" panose="05000000000000000000" pitchFamily="2" charset="2"/>
              <a:buChar char="§"/>
            </a:pPr>
            <a:r>
              <a:rPr lang="fr-FR" dirty="0" smtClean="0"/>
              <a:t>git commit –a</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742950" lvl="1" indent="-285750">
              <a:buFont typeface="Wingdings" panose="05000000000000000000" pitchFamily="2" charset="2"/>
              <a:buChar char="§"/>
            </a:pPr>
            <a:endParaRPr lang="fr-FR" dirty="0"/>
          </a:p>
          <a:p>
            <a:r>
              <a:rPr lang="fr-FR" dirty="0" smtClean="0"/>
              <a:t>L’option –a (all) peut être remplacé par l’énumération des noms de fichiers (README.md INSTALL). Le commit est récursif  : il est réalisé pour tous les fichiers dans le répertoire courant les sous-répertoires.</a:t>
            </a:r>
          </a:p>
          <a:p>
            <a:endParaRPr lang="fr-FR" u="sng" dirty="0" smtClean="0"/>
          </a:p>
          <a:p>
            <a:pPr marL="285750" indent="-285750">
              <a:buFont typeface="Wingdings" panose="05000000000000000000" pitchFamily="2" charset="2"/>
              <a:buChar char="Ø"/>
            </a:pPr>
            <a:r>
              <a:rPr lang="fr-FR" u="sng" dirty="0" smtClean="0"/>
              <a:t>Suppression de fichier(s) de la configuration et du répertoire courant</a:t>
            </a:r>
          </a:p>
          <a:p>
            <a:r>
              <a:rPr lang="fr-FR" dirty="0" smtClean="0"/>
              <a:t>Pour supprimer le fichier INSTALL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rm</a:t>
            </a:r>
            <a:r>
              <a:rPr lang="fr-FR" dirty="0" smtClean="0"/>
              <a:t>  INSTALL</a:t>
            </a:r>
          </a:p>
          <a:p>
            <a:pPr marL="742950" lvl="1" indent="-285750">
              <a:buFont typeface="Wingdings" panose="05000000000000000000" pitchFamily="2" charset="2"/>
              <a:buChar char="§"/>
            </a:pPr>
            <a:r>
              <a:rPr lang="fr-FR" dirty="0"/>
              <a:t>g</a:t>
            </a:r>
            <a:r>
              <a:rPr lang="fr-FR" dirty="0" smtClean="0"/>
              <a:t>it commit INSTALL</a:t>
            </a:r>
          </a:p>
        </p:txBody>
      </p:sp>
    </p:spTree>
    <p:extLst>
      <p:ext uri="{BB962C8B-B14F-4D97-AF65-F5344CB8AC3E}">
        <p14:creationId xmlns:p14="http://schemas.microsoft.com/office/powerpoint/2010/main" val="4177256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de branche</a:t>
            </a:r>
          </a:p>
          <a:p>
            <a:r>
              <a:rPr lang="fr-FR" dirty="0" smtClean="0"/>
              <a:t>Une branche est une vue logique de l’arborescence fichiers du dépôt.</a:t>
            </a:r>
          </a:p>
          <a:p>
            <a:r>
              <a:rPr lang="fr-FR" dirty="0" smtClean="0"/>
              <a:t>Il existe toujours une branche principale  (« master ») : elle sert à capitaliser les fichiers, de les officialiser en quelque sorte.</a:t>
            </a:r>
          </a:p>
          <a:p>
            <a:r>
              <a:rPr lang="fr-FR" dirty="0" smtClean="0"/>
              <a:t>Pour visualiser les branches (* en face de la branche courante) :</a:t>
            </a:r>
            <a:endParaRPr lang="fr-FR" dirty="0"/>
          </a:p>
          <a:p>
            <a:pPr marL="742950" lvl="1" indent="-285750">
              <a:buFont typeface="Wingdings" panose="05000000000000000000" pitchFamily="2" charset="2"/>
              <a:buChar char="§"/>
            </a:pPr>
            <a:r>
              <a:rPr lang="fr-FR" dirty="0"/>
              <a:t>git  </a:t>
            </a:r>
            <a:r>
              <a:rPr lang="fr-FR" dirty="0" err="1" smtClean="0"/>
              <a:t>branch</a:t>
            </a:r>
            <a:endParaRPr lang="fr-FR" dirty="0" smtClean="0"/>
          </a:p>
          <a:p>
            <a:pPr marL="742950" lvl="1" indent="-285750">
              <a:buFont typeface="Wingdings" panose="05000000000000000000" pitchFamily="2" charset="2"/>
              <a:buChar char="§"/>
            </a:pPr>
            <a:endParaRPr lang="fr-FR" dirty="0" smtClean="0"/>
          </a:p>
          <a:p>
            <a:pPr marL="0" lvl="1">
              <a:spcBef>
                <a:spcPts val="1000"/>
              </a:spcBef>
            </a:pPr>
            <a:r>
              <a:rPr lang="fr-FR" sz="1600" dirty="0" smtClean="0"/>
              <a:t>Pour </a:t>
            </a:r>
            <a:r>
              <a:rPr lang="fr-FR" sz="1600" dirty="0" err="1" smtClean="0"/>
              <a:t>créér</a:t>
            </a:r>
            <a:r>
              <a:rPr lang="fr-FR" sz="1600" dirty="0" smtClean="0"/>
              <a:t> une branche de nom « </a:t>
            </a:r>
            <a:r>
              <a:rPr lang="fr-FR" sz="1600" dirty="0" err="1" smtClean="0"/>
              <a:t>experimental</a:t>
            </a:r>
            <a:r>
              <a:rPr lang="fr-FR" sz="1600" dirty="0" smtClean="0"/>
              <a:t> »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a:t>
            </a:r>
            <a:r>
              <a:rPr lang="fr-FR" dirty="0" err="1" smtClean="0"/>
              <a:t>experimental</a:t>
            </a:r>
            <a:endParaRPr lang="fr-FR" dirty="0"/>
          </a:p>
          <a:p>
            <a:pPr marL="742950" lvl="1" indent="-285750">
              <a:buFont typeface="Wingdings" panose="05000000000000000000" pitchFamily="2" charset="2"/>
              <a:buChar char="§"/>
            </a:pPr>
            <a:r>
              <a:rPr lang="fr-FR" b="1" dirty="0"/>
              <a:t>g</a:t>
            </a:r>
            <a:r>
              <a:rPr lang="fr-FR" b="1" dirty="0" smtClean="0"/>
              <a:t>it   </a:t>
            </a:r>
            <a:r>
              <a:rPr lang="fr-FR" b="1" dirty="0" err="1" smtClean="0"/>
              <a:t>checkout</a:t>
            </a:r>
            <a:r>
              <a:rPr lang="fr-FR" b="1" dirty="0" smtClean="0"/>
              <a:t>   </a:t>
            </a:r>
            <a:r>
              <a:rPr lang="fr-FR" b="1" dirty="0" err="1" smtClean="0"/>
              <a:t>experimental</a:t>
            </a:r>
            <a:endParaRPr lang="fr-FR" b="1"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a:p>
            <a:pPr marL="742950" lvl="1" indent="-285750">
              <a:buFont typeface="Wingdings" panose="05000000000000000000" pitchFamily="2" charset="2"/>
              <a:buChar char="§"/>
            </a:pPr>
            <a:endParaRPr lang="fr-FR" dirty="0"/>
          </a:p>
          <a:p>
            <a:r>
              <a:rPr lang="fr-FR" dirty="0" smtClean="0"/>
              <a:t>La commande « git </a:t>
            </a:r>
            <a:r>
              <a:rPr lang="fr-FR" dirty="0" err="1" smtClean="0"/>
              <a:t>checkout</a:t>
            </a:r>
            <a:r>
              <a:rPr lang="fr-FR" dirty="0" smtClean="0"/>
              <a:t> » est </a:t>
            </a:r>
            <a:r>
              <a:rPr lang="fr-FR" b="1" dirty="0" smtClean="0"/>
              <a:t>capitale</a:t>
            </a:r>
            <a:r>
              <a:rPr lang="fr-FR" dirty="0" smtClean="0"/>
              <a:t>  pour se positionner dans la branche avant de débuter les modifications de celle-ci.</a:t>
            </a:r>
          </a:p>
          <a:p>
            <a:r>
              <a:rPr lang="fr-FR" dirty="0" smtClean="0"/>
              <a:t>Le contenu d’un fichier dépend en effet de la branche courante. Il peut aussi ne pas exister dans cette dernière.</a:t>
            </a:r>
          </a:p>
          <a:p>
            <a:endParaRPr lang="fr-FR" u="sng" dirty="0" smtClean="0"/>
          </a:p>
          <a:p>
            <a:pPr marL="285750" indent="-285750">
              <a:buFont typeface="Wingdings" panose="05000000000000000000" pitchFamily="2" charset="2"/>
              <a:buChar char="Ø"/>
            </a:pPr>
            <a:r>
              <a:rPr lang="fr-FR" u="sng" dirty="0" smtClean="0"/>
              <a:t>Suppression de branche</a:t>
            </a:r>
          </a:p>
          <a:p>
            <a:r>
              <a:rPr lang="fr-FR" dirty="0" smtClean="0"/>
              <a:t>Pour supprimer une branche et tous les fichiers de celle-ci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-d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p:txBody>
      </p:sp>
    </p:spTree>
    <p:extLst>
      <p:ext uri="{BB962C8B-B14F-4D97-AF65-F5344CB8AC3E}">
        <p14:creationId xmlns:p14="http://schemas.microsoft.com/office/powerpoint/2010/main" val="237614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par héritage (« fork »)</a:t>
            </a:r>
          </a:p>
          <a:p>
            <a:r>
              <a:rPr lang="fr-FR" dirty="0" smtClean="0"/>
              <a:t>Un dépôt entier et sa branche principale peuvent être créés par héritage d’un autre dépôt (généralement d’un autre utilisateur comme le gestionnaire de configuration logiciel).</a:t>
            </a:r>
          </a:p>
          <a:p>
            <a:r>
              <a:rPr lang="fr-FR" dirty="0" smtClean="0"/>
              <a:t>Pour récupérer sous son compte le dépôt de </a:t>
            </a:r>
            <a:r>
              <a:rPr lang="fr-FR" dirty="0" err="1" smtClean="0"/>
              <a:t>user_origin</a:t>
            </a:r>
            <a:r>
              <a:rPr lang="fr-FR" dirty="0" smtClean="0"/>
              <a:t> :</a:t>
            </a:r>
          </a:p>
          <a:p>
            <a:endParaRPr lang="fr-FR" dirty="0"/>
          </a:p>
          <a:p>
            <a:pPr marL="742950" lvl="1" indent="-285750">
              <a:buFont typeface="Wingdings" panose="05000000000000000000" pitchFamily="2" charset="2"/>
              <a:buChar char="§"/>
            </a:pPr>
            <a:r>
              <a:rPr lang="fr-FR" dirty="0"/>
              <a:t>git </a:t>
            </a:r>
            <a:r>
              <a:rPr lang="fr-FR" dirty="0" smtClean="0"/>
              <a:t>  clone /home/</a:t>
            </a:r>
            <a:r>
              <a:rPr lang="fr-FR" dirty="0" err="1" smtClean="0"/>
              <a:t>user_origin</a:t>
            </a:r>
            <a:r>
              <a:rPr lang="fr-FR" dirty="0" smtClean="0"/>
              <a:t>/projet  $HOME/</a:t>
            </a:r>
            <a:r>
              <a:rPr lang="fr-FR" dirty="0" err="1" smtClean="0"/>
              <a:t>projet_nouveau</a:t>
            </a:r>
            <a:endParaRPr lang="fr-FR" dirty="0" smtClean="0"/>
          </a:p>
          <a:p>
            <a:pPr marL="742950" lvl="1" indent="-285750">
              <a:buFont typeface="Wingdings" panose="05000000000000000000" pitchFamily="2" charset="2"/>
              <a:buChar char="§"/>
            </a:pPr>
            <a:r>
              <a:rPr lang="fr-FR" dirty="0"/>
              <a:t>c</a:t>
            </a:r>
            <a:r>
              <a:rPr lang="fr-FR" dirty="0" smtClean="0"/>
              <a:t>d  $HOME/</a:t>
            </a:r>
            <a:r>
              <a:rPr lang="fr-FR" dirty="0" err="1" smtClean="0"/>
              <a:t>projet_nouveau</a:t>
            </a:r>
            <a:endParaRPr lang="fr-FR" dirty="0" smtClean="0"/>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0" lvl="1">
              <a:spcBef>
                <a:spcPts val="1000"/>
              </a:spcBef>
            </a:pPr>
            <a:r>
              <a:rPr lang="fr-FR" sz="1600" dirty="0" smtClean="0"/>
              <a:t>Il est préférable d’avoir un état stable avec tous les fichiers validés :</a:t>
            </a:r>
          </a:p>
          <a:p>
            <a:pPr marL="0" lvl="1">
              <a:spcBef>
                <a:spcPts val="1000"/>
              </a:spcBef>
            </a:pPr>
            <a:endParaRPr lang="fr-FR" sz="1600" dirty="0"/>
          </a:p>
          <a:p>
            <a:pPr marL="742950" lvl="1" indent="-285750">
              <a:buFont typeface="Wingdings" panose="05000000000000000000" pitchFamily="2" charset="2"/>
              <a:buChar char="§"/>
            </a:pPr>
            <a:r>
              <a:rPr lang="fr-FR" dirty="0"/>
              <a:t>cd  $HOME/</a:t>
            </a:r>
            <a:r>
              <a:rPr lang="fr-FR" dirty="0" err="1"/>
              <a:t>projet_nouveau</a:t>
            </a:r>
            <a:endParaRPr lang="fr-FR" dirty="0"/>
          </a:p>
          <a:p>
            <a:pPr marL="742950" lvl="1" indent="-285750">
              <a:buFont typeface="Wingdings" panose="05000000000000000000" pitchFamily="2" charset="2"/>
              <a:buChar char="§"/>
            </a:pPr>
            <a:r>
              <a:rPr lang="fr-FR" dirty="0" smtClean="0"/>
              <a:t>git   commit - git   </a:t>
            </a:r>
            <a:r>
              <a:rPr lang="fr-FR" dirty="0" err="1" smtClean="0"/>
              <a:t>branch</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a:p>
            <a:pPr marL="285750" indent="-285750">
              <a:buFont typeface="Wingdings" panose="05000000000000000000" pitchFamily="2" charset="2"/>
              <a:buChar char="Ø"/>
            </a:pPr>
            <a:r>
              <a:rPr lang="fr-FR" u="sng" dirty="0" smtClean="0"/>
              <a:t>Partage de modifications</a:t>
            </a:r>
          </a:p>
          <a:p>
            <a:r>
              <a:rPr lang="fr-FR" dirty="0" smtClean="0"/>
              <a:t>Lors d’une phase d’intégration logiciel, il est nécessaire de proposer au gestionnaire de configuration logiciel d’intégrer les modifications d’un développeur (</a:t>
            </a:r>
            <a:r>
              <a:rPr lang="fr-FR" dirty="0" err="1" smtClean="0"/>
              <a:t>user_dev</a:t>
            </a:r>
            <a:r>
              <a:rPr lang="fr-FR" dirty="0" smtClean="0"/>
              <a:t>) dans le dépôt de référence. </a:t>
            </a:r>
          </a:p>
          <a:p>
            <a:r>
              <a:rPr lang="fr-FR" dirty="0" smtClean="0"/>
              <a:t>Le gestionnaire de configuration (</a:t>
            </a:r>
            <a:r>
              <a:rPr lang="fr-FR" dirty="0" err="1" smtClean="0"/>
              <a:t>user_gcl</a:t>
            </a:r>
            <a:r>
              <a:rPr lang="fr-FR" dirty="0" smtClean="0"/>
              <a:t>) réalise cette opération par :</a:t>
            </a:r>
          </a:p>
          <a:p>
            <a:endParaRPr lang="fr-FR" dirty="0"/>
          </a:p>
          <a:p>
            <a:pPr marL="742950" lvl="1" indent="-285750">
              <a:buFont typeface="Wingdings" panose="05000000000000000000" pitchFamily="2" charset="2"/>
              <a:buChar char="§"/>
            </a:pPr>
            <a:r>
              <a:rPr lang="fr-FR" dirty="0" smtClean="0"/>
              <a:t>cd  /home/</a:t>
            </a:r>
            <a:r>
              <a:rPr lang="fr-FR" dirty="0" err="1" smtClean="0"/>
              <a:t>user_gcl</a:t>
            </a:r>
            <a:r>
              <a:rPr lang="fr-FR" dirty="0" smtClean="0"/>
              <a:t>/</a:t>
            </a:r>
            <a:r>
              <a:rPr lang="fr-FR" dirty="0" err="1" smtClean="0"/>
              <a:t>projet_reference</a:t>
            </a:r>
            <a:endParaRPr lang="fr-FR" dirty="0" smtClean="0"/>
          </a:p>
          <a:p>
            <a:pPr marL="742950" lvl="1" indent="-285750">
              <a:buFont typeface="Wingdings" panose="05000000000000000000" pitchFamily="2" charset="2"/>
              <a:buChar char="§"/>
            </a:pPr>
            <a:r>
              <a:rPr lang="fr-FR" dirty="0"/>
              <a:t>g</a:t>
            </a:r>
            <a:r>
              <a:rPr lang="fr-FR" dirty="0" smtClean="0"/>
              <a:t>it   pull    /home/</a:t>
            </a:r>
            <a:r>
              <a:rPr lang="fr-FR" dirty="0" err="1" smtClean="0"/>
              <a:t>user_dev</a:t>
            </a:r>
            <a:r>
              <a:rPr lang="fr-FR" dirty="0" smtClean="0"/>
              <a:t>/</a:t>
            </a:r>
            <a:r>
              <a:rPr lang="fr-FR" dirty="0" err="1" smtClean="0"/>
              <a:t>projet_dev</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p:txBody>
      </p:sp>
    </p:spTree>
    <p:extLst>
      <p:ext uri="{BB962C8B-B14F-4D97-AF65-F5344CB8AC3E}">
        <p14:creationId xmlns:p14="http://schemas.microsoft.com/office/powerpoint/2010/main" val="3249677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85000" lnSpcReduction="20000"/>
          </a:bodyPr>
          <a:lstStyle/>
          <a:p>
            <a:pPr marL="285750" indent="-285750">
              <a:buFont typeface="Wingdings" panose="05000000000000000000" pitchFamily="2" charset="2"/>
              <a:buChar char="Ø"/>
            </a:pPr>
            <a:r>
              <a:rPr lang="fr-FR" u="sng" dirty="0" smtClean="0"/>
              <a:t>Fusion  (« </a:t>
            </a:r>
            <a:r>
              <a:rPr lang="fr-FR" u="sng" dirty="0" err="1" smtClean="0"/>
              <a:t>merge</a:t>
            </a:r>
            <a:r>
              <a:rPr lang="fr-FR" u="sng" dirty="0" smtClean="0"/>
              <a:t> »)</a:t>
            </a:r>
          </a:p>
          <a:p>
            <a:r>
              <a:rPr lang="fr-FR" dirty="0" smtClean="0"/>
              <a:t>Pour fusionner les modifications (=</a:t>
            </a:r>
            <a:r>
              <a:rPr lang="fr-FR" dirty="0" err="1" smtClean="0"/>
              <a:t>checkout</a:t>
            </a:r>
            <a:r>
              <a:rPr lang="fr-FR" dirty="0" smtClean="0"/>
              <a:t>) d’une branche avec les modifications d’une autre branche(exemple ici : </a:t>
            </a:r>
            <a:r>
              <a:rPr lang="fr-FR" dirty="0" err="1" smtClean="0"/>
              <a:t>experimental</a:t>
            </a:r>
            <a:r>
              <a:rPr lang="fr-FR" dirty="0" smtClean="0"/>
              <a:t>), il faut se positionner sur la branche destination (exemple ici : master) et déclencher la fusion:</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742950" lvl="1" indent="-285750">
              <a:buFont typeface="Wingdings" panose="05000000000000000000" pitchFamily="2" charset="2"/>
              <a:buChar char="§"/>
            </a:pPr>
            <a:r>
              <a:rPr lang="fr-FR" dirty="0" smtClean="0"/>
              <a:t>git </a:t>
            </a:r>
            <a:r>
              <a:rPr lang="fr-FR" dirty="0" err="1" smtClean="0"/>
              <a:t>merge</a:t>
            </a:r>
            <a:r>
              <a:rPr lang="fr-FR" dirty="0" smtClean="0"/>
              <a:t>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pPr lvl="1"/>
            <a:endParaRPr lang="fr-FR" dirty="0" smtClean="0"/>
          </a:p>
          <a:p>
            <a:pPr marL="285750" indent="-285750">
              <a:buFont typeface="Wingdings" panose="05000000000000000000" pitchFamily="2" charset="2"/>
              <a:buChar char="Ø"/>
            </a:pPr>
            <a:r>
              <a:rPr lang="fr-FR" u="sng" dirty="0" smtClean="0"/>
              <a:t>Intégration  </a:t>
            </a:r>
            <a:r>
              <a:rPr lang="fr-FR" u="sng" dirty="0"/>
              <a:t>(« </a:t>
            </a:r>
            <a:r>
              <a:rPr lang="fr-FR" u="sng" dirty="0" err="1" smtClean="0"/>
              <a:t>rebase</a:t>
            </a:r>
            <a:r>
              <a:rPr lang="fr-FR" u="sng" dirty="0"/>
              <a:t> »)</a:t>
            </a:r>
          </a:p>
          <a:p>
            <a:r>
              <a:rPr lang="fr-FR" dirty="0" smtClean="0"/>
              <a:t>Il peut arriver qu’un développeur dans un branche (exemple : </a:t>
            </a:r>
            <a:r>
              <a:rPr lang="fr-FR" dirty="0" err="1" smtClean="0"/>
              <a:t>experimental</a:t>
            </a:r>
            <a:r>
              <a:rPr lang="fr-FR" dirty="0" smtClean="0"/>
              <a:t>) termine une activité alors que des modifications ont eu lieu dans la branche principale (exemple : master) depuis le </a:t>
            </a:r>
            <a:r>
              <a:rPr lang="fr-FR" dirty="0" err="1" smtClean="0"/>
              <a:t>checkout</a:t>
            </a:r>
            <a:r>
              <a:rPr lang="fr-FR" dirty="0" smtClean="0"/>
              <a:t> (de master vers </a:t>
            </a:r>
            <a:r>
              <a:rPr lang="fr-FR" dirty="0" err="1" smtClean="0"/>
              <a:t>experimental</a:t>
            </a:r>
            <a:r>
              <a:rPr lang="fr-FR" dirty="0" smtClean="0"/>
              <a:t>).</a:t>
            </a:r>
          </a:p>
          <a:p>
            <a:r>
              <a:rPr lang="fr-FR" dirty="0" smtClean="0"/>
              <a:t>Le développeur peut capitaliser les modifications de la branche principale, comme si ses propres modifications avaient été faites après.</a:t>
            </a:r>
            <a:endParaRPr lang="fr-FR" sz="1600" dirty="0" smtClean="0"/>
          </a:p>
          <a:p>
            <a:pPr marL="0" lvl="1">
              <a:spcBef>
                <a:spcPts val="1000"/>
              </a:spcBef>
            </a:pPr>
            <a:r>
              <a:rPr lang="fr-FR" sz="1600" dirty="0" smtClean="0"/>
              <a:t>Il le fait par la commande suivante (changement de « base » du travail développeur) :</a:t>
            </a:r>
          </a:p>
          <a:p>
            <a:pPr marL="0" lvl="1">
              <a:spcBef>
                <a:spcPts val="1000"/>
              </a:spcBef>
            </a:pPr>
            <a:endParaRPr lang="fr-FR" sz="1600" dirty="0"/>
          </a:p>
          <a:p>
            <a:pPr marL="742950" lvl="1" indent="-285750">
              <a:buFont typeface="Wingdings" panose="05000000000000000000" pitchFamily="2" charset="2"/>
              <a:buChar char="§"/>
            </a:pPr>
            <a:r>
              <a:rPr lang="fr-FR" dirty="0" smtClean="0"/>
              <a:t>git  </a:t>
            </a:r>
            <a:r>
              <a:rPr lang="fr-FR" dirty="0" err="1" smtClean="0"/>
              <a:t>rebase</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p:txBody>
      </p:sp>
    </p:spTree>
    <p:extLst>
      <p:ext uri="{BB962C8B-B14F-4D97-AF65-F5344CB8AC3E}">
        <p14:creationId xmlns:p14="http://schemas.microsoft.com/office/powerpoint/2010/main" val="2632884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Déplacement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92500" lnSpcReduction="20000"/>
          </a:bodyPr>
          <a:lstStyle/>
          <a:p>
            <a:pPr marL="285750" indent="-285750">
              <a:buFont typeface="Wingdings" panose="05000000000000000000" pitchFamily="2" charset="2"/>
              <a:buChar char="Ø"/>
            </a:pPr>
            <a:r>
              <a:rPr lang="fr-FR" u="sng" dirty="0" smtClean="0"/>
              <a:t>Sélection branche ou </a:t>
            </a:r>
            <a:r>
              <a:rPr lang="fr-FR" u="sng" dirty="0" err="1" smtClean="0"/>
              <a:t>checkout</a:t>
            </a:r>
            <a:r>
              <a:rPr lang="fr-FR" u="sng" dirty="0" smtClean="0"/>
              <a:t>  </a:t>
            </a:r>
          </a:p>
          <a:p>
            <a:r>
              <a:rPr lang="fr-FR" sz="1500" dirty="0"/>
              <a:t>GIT se sert d’une variable HEAD donnant la branche ou le commit courant de </a:t>
            </a:r>
            <a:r>
              <a:rPr lang="fr-FR" sz="1500" dirty="0" err="1"/>
              <a:t>tavail</a:t>
            </a:r>
            <a:r>
              <a:rPr lang="fr-FR" sz="1500" dirty="0"/>
              <a:t>. Pour attacher HEAD à une branche (ici master) :</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lvl="1"/>
            <a:endParaRPr lang="fr-FR" sz="1600" dirty="0"/>
          </a:p>
          <a:p>
            <a:r>
              <a:rPr lang="fr-FR" sz="1500" dirty="0" smtClean="0"/>
              <a:t>Et pour l’attacher à un commit (ici C1 de la branche master) </a:t>
            </a:r>
            <a:r>
              <a:rPr lang="fr-FR" sz="1600" dirty="0" smtClean="0"/>
              <a:t>:</a:t>
            </a:r>
            <a:endParaRPr lang="fr-FR" sz="1600" dirty="0"/>
          </a:p>
          <a:p>
            <a:pPr marL="742950" lvl="1" indent="-285750">
              <a:buFont typeface="Wingdings" panose="05000000000000000000" pitchFamily="2" charset="2"/>
              <a:buChar char="§"/>
            </a:pPr>
            <a:endParaRPr lang="fr-FR" dirty="0" smtClean="0"/>
          </a:p>
          <a:p>
            <a:pPr marL="742950" lvl="1" indent="-285750">
              <a:buFont typeface="Wingdings" panose="05000000000000000000" pitchFamily="2" charset="2"/>
              <a:buChar char="§"/>
            </a:pPr>
            <a:r>
              <a:rPr lang="fr-FR" dirty="0" smtClean="0"/>
              <a:t>git </a:t>
            </a:r>
            <a:r>
              <a:rPr lang="fr-FR" dirty="0" err="1" smtClean="0"/>
              <a:t>checkout</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C1</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endParaRPr lang="fr-FR" sz="1500" dirty="0" smtClean="0"/>
          </a:p>
          <a:p>
            <a:r>
              <a:rPr lang="fr-FR" sz="1500" dirty="0" smtClean="0"/>
              <a:t>pour remonter au commit précédent, utiliser ^  comme ici</a:t>
            </a:r>
            <a:r>
              <a:rPr lang="fr-FR" dirty="0" smtClean="0"/>
              <a:t>:</a:t>
            </a: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master^</a:t>
            </a:r>
          </a:p>
          <a:p>
            <a:endParaRPr lang="fr-FR" sz="1500" dirty="0"/>
          </a:p>
          <a:p>
            <a:r>
              <a:rPr lang="fr-FR" sz="1500" dirty="0"/>
              <a:t>o</a:t>
            </a:r>
            <a:r>
              <a:rPr lang="fr-FR" sz="1500" dirty="0" smtClean="0"/>
              <a:t>u en se servant de HEAD, après l’avoir détaché de la branche et attaché à un commit :</a:t>
            </a: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C1</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HEAD^</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smtClean="0"/>
          </a:p>
          <a:p>
            <a:endParaRPr lang="fr-FR" u="sng" dirty="0" smtClean="0"/>
          </a:p>
        </p:txBody>
      </p:sp>
    </p:spTree>
    <p:extLst>
      <p:ext uri="{BB962C8B-B14F-4D97-AF65-F5344CB8AC3E}">
        <p14:creationId xmlns:p14="http://schemas.microsoft.com/office/powerpoint/2010/main" val="294233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Une formation </a:t>
            </a:r>
            <a:r>
              <a:rPr lang="fr-FR" dirty="0" err="1" smtClean="0"/>
              <a:t>en-ligne</a:t>
            </a:r>
            <a:r>
              <a:rPr lang="fr-FR" dirty="0" smtClean="0"/>
              <a:t> au processus de développement (« workflow ») GIT est accessible ici :  </a:t>
            </a:r>
            <a:r>
              <a:rPr lang="fr-FR" dirty="0" smtClean="0">
                <a:hlinkClick r:id="rId3"/>
              </a:rPr>
              <a:t>https://learngitbranching.org</a:t>
            </a:r>
            <a:endParaRPr lang="fr-FR" dirty="0" smtClean="0"/>
          </a:p>
          <a:p>
            <a:r>
              <a:rPr lang="fr-FR" dirty="0" smtClean="0"/>
              <a:t>La formation est interactive et graphique avec des ronds (« C0 »,.. = en fait, c’est une valeur numérique de hachage du commit) représentant l’état </a:t>
            </a:r>
            <a:r>
              <a:rPr lang="fr-FR" dirty="0" err="1" smtClean="0"/>
              <a:t>checkout</a:t>
            </a:r>
            <a:r>
              <a:rPr lang="fr-FR" dirty="0" smtClean="0"/>
              <a:t> des fichiers d’un projet. Les flèches entre les ronds représentent un héritage, une chronologie. </a:t>
            </a:r>
          </a:p>
          <a:p>
            <a:r>
              <a:rPr lang="fr-FR" dirty="0" smtClean="0"/>
              <a:t>Il n’est pas exhaustif car il se focalise sur l’activité d’un utilisateur projet GIT profil « développeur », qui est essentiellement </a:t>
            </a:r>
            <a:r>
              <a:rPr lang="fr-FR" b="1" dirty="0" smtClean="0"/>
              <a:t>au sein d’une branche de développement individuelle</a:t>
            </a:r>
            <a:r>
              <a:rPr lang="fr-FR" dirty="0" smtClean="0"/>
              <a:t>.</a:t>
            </a:r>
          </a:p>
          <a:p>
            <a:r>
              <a:rPr lang="fr-FR" dirty="0" smtClean="0"/>
              <a:t>Le « commit » dans un </a:t>
            </a:r>
            <a:r>
              <a:rPr lang="fr-FR" dirty="0" err="1" smtClean="0"/>
              <a:t>repository</a:t>
            </a:r>
            <a:r>
              <a:rPr lang="fr-FR" dirty="0" smtClean="0"/>
              <a:t> est une opération à réaliser par un développeur, lorsqu’il souhaite une mise à jour de son environnement local par rapport à l’espace de référence.</a:t>
            </a:r>
          </a:p>
          <a:p>
            <a:r>
              <a:rPr lang="fr-FR" dirty="0" smtClean="0"/>
              <a:t>Chaque opération « commit » provoque le calcul d’un « delta » pour chacun des fichiers. Dans la branche, un développeur voit les fichiers comme dans la branche principale, par le biais de ces deltas</a:t>
            </a:r>
            <a:r>
              <a:rPr lang="fr-FR" dirty="0" smtClean="0"/>
              <a:t>.</a:t>
            </a:r>
          </a:p>
          <a:p>
            <a:endParaRPr lang="fr-FR" dirty="0"/>
          </a:p>
          <a:p>
            <a:r>
              <a:rPr lang="fr-FR" dirty="0" smtClean="0"/>
              <a:t>Fichiers PDF d’aide à la mémorisation GIT :</a:t>
            </a:r>
          </a:p>
          <a:p>
            <a:pPr marL="285750" indent="-285750">
              <a:buFontTx/>
              <a:buChar char="-"/>
            </a:pPr>
            <a:r>
              <a:rPr lang="fr-FR" dirty="0" smtClean="0"/>
              <a:t>Aide mémoire GIT</a:t>
            </a:r>
          </a:p>
          <a:p>
            <a:pPr marL="285750" indent="-285750">
              <a:buFontTx/>
              <a:buChar char="-"/>
            </a:pPr>
            <a:r>
              <a:rPr lang="fr-FR" dirty="0" smtClean="0"/>
              <a:t>GIT </a:t>
            </a:r>
            <a:r>
              <a:rPr lang="fr-FR" dirty="0" err="1" smtClean="0"/>
              <a:t>Cheat</a:t>
            </a:r>
            <a:r>
              <a:rPr lang="fr-FR" dirty="0" smtClean="0"/>
              <a:t> </a:t>
            </a:r>
            <a:r>
              <a:rPr lang="fr-FR" dirty="0" err="1" smtClean="0"/>
              <a:t>Sheets</a:t>
            </a:r>
            <a:endParaRPr lang="fr-FR" dirty="0"/>
          </a:p>
        </p:txBody>
      </p:sp>
    </p:spTree>
    <p:extLst>
      <p:ext uri="{BB962C8B-B14F-4D97-AF65-F5344CB8AC3E}">
        <p14:creationId xmlns:p14="http://schemas.microsoft.com/office/powerpoint/2010/main" val="3716165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PAF et mode d’emploi GITLAB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r>
              <a:rPr lang="fr-FR" dirty="0" smtClean="0"/>
              <a:t>La PAF (Plate Forme d’Autoformation) de Thales Services (Cathy </a:t>
            </a:r>
            <a:r>
              <a:rPr lang="fr-FR" dirty="0" err="1" smtClean="0"/>
              <a:t>Cidiac</a:t>
            </a:r>
            <a:r>
              <a:rPr lang="fr-FR" dirty="0" smtClean="0"/>
              <a:t>,..) a mis en ligne trois documents explicatifs, dont un sur </a:t>
            </a:r>
            <a:r>
              <a:rPr lang="fr-FR" dirty="0" err="1" smtClean="0"/>
              <a:t>gitlab</a:t>
            </a:r>
            <a:r>
              <a:rPr lang="fr-FR" dirty="0" smtClean="0"/>
              <a:t>, que je vais résumer ici.</a:t>
            </a:r>
          </a:p>
          <a:p>
            <a:r>
              <a:rPr lang="fr-FR" dirty="0" smtClean="0"/>
              <a:t>Le </a:t>
            </a:r>
            <a:r>
              <a:rPr lang="fr-FR" dirty="0" err="1" smtClean="0"/>
              <a:t>Redmine</a:t>
            </a:r>
            <a:r>
              <a:rPr lang="fr-FR" dirty="0" smtClean="0"/>
              <a:t> PAF est accessible via l’Intranet à </a:t>
            </a:r>
            <a:r>
              <a:rPr lang="fr-FR" dirty="0"/>
              <a:t>l’URL : </a:t>
            </a:r>
            <a:r>
              <a:rPr lang="fr-FR" dirty="0">
                <a:hlinkClick r:id="rId3"/>
              </a:rPr>
              <a:t>https://</a:t>
            </a:r>
            <a:r>
              <a:rPr lang="fr-FR" dirty="0" smtClean="0">
                <a:hlinkClick r:id="rId3"/>
              </a:rPr>
              <a:t>collaborative-so.thales-services.fr/redmine/projects/paf-public</a:t>
            </a:r>
            <a:r>
              <a:rPr lang="fr-FR" dirty="0" smtClean="0"/>
              <a:t>. Elle est administrée (management + wiki) par Cathy </a:t>
            </a:r>
            <a:r>
              <a:rPr lang="fr-FR" dirty="0" err="1" smtClean="0"/>
              <a:t>Cidiac</a:t>
            </a:r>
            <a:r>
              <a:rPr lang="fr-FR" dirty="0"/>
              <a:t> </a:t>
            </a:r>
            <a:r>
              <a:rPr lang="fr-FR" dirty="0" smtClean="0"/>
              <a:t>et Pierre Pochon.</a:t>
            </a:r>
          </a:p>
          <a:p>
            <a:r>
              <a:rPr lang="fr-FR" dirty="0" smtClean="0"/>
              <a:t>Je ne suis pas « Contributeur » sur ce </a:t>
            </a:r>
            <a:r>
              <a:rPr lang="fr-FR" dirty="0" err="1" smtClean="0"/>
              <a:t>Redmine</a:t>
            </a:r>
            <a:r>
              <a:rPr lang="fr-FR" dirty="0" smtClean="0"/>
              <a:t>, je ne peux donc y faire des modifications.</a:t>
            </a:r>
          </a:p>
          <a:p>
            <a:r>
              <a:rPr lang="fr-FR" dirty="0" smtClean="0"/>
              <a:t>Sous </a:t>
            </a:r>
            <a:r>
              <a:rPr lang="fr-FR" dirty="0" err="1" smtClean="0"/>
              <a:t>dmsf</a:t>
            </a:r>
            <a:r>
              <a:rPr lang="fr-FR" dirty="0" smtClean="0"/>
              <a:t> (Documents / Support formation) il y a les trois documents « </a:t>
            </a:r>
            <a:r>
              <a:rPr lang="fr-FR" dirty="0" err="1" smtClean="0"/>
              <a:t>devops</a:t>
            </a:r>
            <a:r>
              <a:rPr lang="fr-FR" dirty="0" smtClean="0"/>
              <a:t> interne.pdf » (11/2019), « </a:t>
            </a:r>
            <a:r>
              <a:rPr lang="fr-FR" dirty="0" err="1" smtClean="0"/>
              <a:t>Kubernetes</a:t>
            </a:r>
            <a:r>
              <a:rPr lang="fr-FR" dirty="0" smtClean="0"/>
              <a:t> Essentials.pdf » (11/2020)  et « </a:t>
            </a:r>
            <a:r>
              <a:rPr lang="fr-FR" dirty="0" err="1" smtClean="0"/>
              <a:t>synthese</a:t>
            </a:r>
            <a:r>
              <a:rPr lang="fr-FR" dirty="0" smtClean="0"/>
              <a:t> </a:t>
            </a:r>
            <a:r>
              <a:rPr lang="fr-FR" dirty="0" err="1" smtClean="0"/>
              <a:t>big</a:t>
            </a:r>
            <a:r>
              <a:rPr lang="fr-FR" dirty="0" smtClean="0"/>
              <a:t> data.pdf » (11/2019).</a:t>
            </a:r>
            <a:endParaRPr lang="fr-FR" dirty="0"/>
          </a:p>
          <a:p>
            <a:r>
              <a:rPr lang="fr-FR" dirty="0" smtClean="0"/>
              <a:t>Le dernier (</a:t>
            </a:r>
            <a:r>
              <a:rPr lang="fr-FR" dirty="0" err="1" smtClean="0"/>
              <a:t>synthese</a:t>
            </a:r>
            <a:r>
              <a:rPr lang="fr-FR" dirty="0" smtClean="0"/>
              <a:t> </a:t>
            </a:r>
            <a:r>
              <a:rPr lang="fr-FR" dirty="0" err="1" smtClean="0"/>
              <a:t>big</a:t>
            </a:r>
            <a:r>
              <a:rPr lang="fr-FR" dirty="0" smtClean="0"/>
              <a:t> data) est en fait un document ORSYS réalisé pour une formation de personnes de TGS (Thales Global Services)</a:t>
            </a:r>
            <a:r>
              <a:rPr lang="fr-FR" dirty="0" smtClean="0"/>
              <a:t>. Je diffère la lectur</a:t>
            </a:r>
            <a:r>
              <a:rPr lang="fr-FR" dirty="0" smtClean="0"/>
              <a:t>e pour l’instant, car je ne suis pas dans le « </a:t>
            </a:r>
            <a:r>
              <a:rPr lang="fr-FR" dirty="0" err="1" smtClean="0"/>
              <a:t>big</a:t>
            </a:r>
            <a:r>
              <a:rPr lang="fr-FR" dirty="0" smtClean="0"/>
              <a:t> data » pour l’instant pour cette autoformation.</a:t>
            </a:r>
          </a:p>
          <a:p>
            <a:r>
              <a:rPr lang="fr-FR" dirty="0" smtClean="0"/>
              <a:t>L’avant dernier document a trait à « </a:t>
            </a:r>
            <a:r>
              <a:rPr lang="fr-FR" dirty="0" err="1" smtClean="0"/>
              <a:t>Kubernes</a:t>
            </a:r>
            <a:r>
              <a:rPr lang="fr-FR" dirty="0" smtClean="0"/>
              <a:t> » un gestionnaire d’applications reposant sur des conteneurs</a:t>
            </a:r>
            <a:r>
              <a:rPr lang="fr-FR" dirty="0" smtClean="0"/>
              <a:t> « à la » docker, comme son nom en anglais l’indique « </a:t>
            </a:r>
            <a:r>
              <a:rPr lang="fr-FR" b="1" dirty="0" smtClean="0"/>
              <a:t>container orchestration </a:t>
            </a:r>
            <a:r>
              <a:rPr lang="fr-FR" b="1" dirty="0" err="1" smtClean="0"/>
              <a:t>tool</a:t>
            </a:r>
            <a:r>
              <a:rPr lang="fr-FR" dirty="0" smtClean="0"/>
              <a:t> ». Je passe aussi, car je me forme sur le développement logiciel plutôt que sur l’exploitation d’environnements d’exécution.</a:t>
            </a:r>
          </a:p>
          <a:p>
            <a:r>
              <a:rPr lang="fr-FR" dirty="0" smtClean="0"/>
              <a:t>Par contre j’exploite devops_interne.pdf pour une autoformation git.</a:t>
            </a:r>
          </a:p>
          <a:p>
            <a:r>
              <a:rPr lang="fr-FR" dirty="0" smtClean="0"/>
              <a:t>Accès à </a:t>
            </a:r>
            <a:r>
              <a:rPr lang="fr-FR" dirty="0" err="1" smtClean="0"/>
              <a:t>gitlab</a:t>
            </a:r>
            <a:r>
              <a:rPr lang="fr-FR" dirty="0" smtClean="0"/>
              <a:t> à l’URL :</a:t>
            </a:r>
            <a:r>
              <a:rPr lang="fr-FR" dirty="0"/>
              <a:t> </a:t>
            </a:r>
            <a:r>
              <a:rPr lang="fr-FR" dirty="0" smtClean="0">
                <a:hlinkClick r:id="rId4"/>
              </a:rPr>
              <a:t>https</a:t>
            </a:r>
            <a:r>
              <a:rPr lang="fr-FR" dirty="0">
                <a:hlinkClick r:id="rId4"/>
              </a:rPr>
              <a:t>://</a:t>
            </a:r>
            <a:r>
              <a:rPr lang="fr-FR" dirty="0" smtClean="0">
                <a:hlinkClick r:id="rId4"/>
              </a:rPr>
              <a:t>collab-so.thales-services.fr/gitlab/users/sign_in</a:t>
            </a:r>
            <a:r>
              <a:rPr lang="fr-FR" dirty="0" smtClean="0"/>
              <a:t> (l’URL </a:t>
            </a:r>
            <a:r>
              <a:rPr lang="fr-FR" dirty="0" err="1" smtClean="0"/>
              <a:t>gitlab</a:t>
            </a:r>
            <a:r>
              <a:rPr lang="fr-FR" dirty="0" smtClean="0"/>
              <a:t>/</a:t>
            </a:r>
            <a:r>
              <a:rPr lang="fr-FR" dirty="0" err="1" smtClean="0"/>
              <a:t>thales</a:t>
            </a:r>
            <a:r>
              <a:rPr lang="fr-FR" dirty="0" smtClean="0"/>
              <a:t>-services/paf </a:t>
            </a:r>
            <a:r>
              <a:rPr lang="fr-FR" dirty="0" err="1" smtClean="0"/>
              <a:t>renvoit</a:t>
            </a:r>
            <a:r>
              <a:rPr lang="fr-FR" dirty="0" smtClean="0"/>
              <a:t> vers </a:t>
            </a:r>
            <a:r>
              <a:rPr lang="fr-FR" dirty="0" err="1" smtClean="0"/>
              <a:t>cett</a:t>
            </a:r>
            <a:r>
              <a:rPr lang="fr-FR" dirty="0" smtClean="0"/>
              <a:t> page).</a:t>
            </a:r>
          </a:p>
          <a:p>
            <a:r>
              <a:rPr lang="fr-FR" dirty="0" smtClean="0"/>
              <a:t>C’est donc « GITLAB </a:t>
            </a:r>
            <a:r>
              <a:rPr lang="fr-FR" dirty="0" err="1" smtClean="0"/>
              <a:t>Community</a:t>
            </a:r>
            <a:r>
              <a:rPr lang="fr-FR" dirty="0" smtClean="0"/>
              <a:t> Edition » une version dite </a:t>
            </a:r>
            <a:r>
              <a:rPr lang="fr-FR" dirty="0" err="1" smtClean="0"/>
              <a:t>communtaire</a:t>
            </a:r>
            <a:r>
              <a:rPr lang="fr-FR" dirty="0" smtClean="0"/>
              <a:t> du logiciel GITLAB. J’essaie de me loger avec mon nom (</a:t>
            </a:r>
            <a:r>
              <a:rPr lang="fr-FR" dirty="0" err="1" smtClean="0"/>
              <a:t>Forgot</a:t>
            </a:r>
            <a:r>
              <a:rPr lang="fr-FR" dirty="0" smtClean="0"/>
              <a:t> </a:t>
            </a:r>
            <a:r>
              <a:rPr lang="fr-FR" dirty="0" err="1" smtClean="0"/>
              <a:t>password</a:t>
            </a:r>
            <a:r>
              <a:rPr lang="fr-FR" dirty="0" smtClean="0"/>
              <a:t>) et j’ai le message</a:t>
            </a:r>
          </a:p>
          <a:p>
            <a:r>
              <a:rPr lang="en-US" dirty="0" smtClean="0"/>
              <a:t>“If </a:t>
            </a:r>
            <a:r>
              <a:rPr lang="en-US" dirty="0"/>
              <a:t>your email address exists in our database, you will receive a password recovery link at your email address in a few minutes</a:t>
            </a:r>
            <a:r>
              <a:rPr lang="en-US" dirty="0" smtClean="0"/>
              <a:t>.”…</a:t>
            </a:r>
            <a:r>
              <a:rPr lang="en-US" dirty="0" err="1" smtClean="0"/>
              <a:t>mais</a:t>
            </a:r>
            <a:r>
              <a:rPr lang="en-US" dirty="0" smtClean="0"/>
              <a:t> pas </a:t>
            </a:r>
            <a:r>
              <a:rPr lang="en-US" dirty="0" err="1" smtClean="0"/>
              <a:t>d’email</a:t>
            </a:r>
            <a:r>
              <a:rPr lang="en-US" dirty="0" smtClean="0"/>
              <a:t> </a:t>
            </a:r>
            <a:r>
              <a:rPr lang="en-US" dirty="0" err="1" smtClean="0"/>
              <a:t>en</a:t>
            </a:r>
            <a:r>
              <a:rPr lang="en-US" dirty="0" smtClean="0"/>
              <a:t> retour et la </a:t>
            </a:r>
            <a:r>
              <a:rPr lang="en-US" dirty="0" err="1" smtClean="0"/>
              <a:t>plupart</a:t>
            </a:r>
            <a:r>
              <a:rPr lang="en-US" dirty="0" smtClean="0"/>
              <a:t> des URL obsoletes </a:t>
            </a:r>
            <a:r>
              <a:rPr lang="en-US" dirty="0" err="1" smtClean="0"/>
              <a:t>dans</a:t>
            </a:r>
            <a:r>
              <a:rPr lang="en-US" dirty="0" smtClean="0"/>
              <a:t> le PDF. Je laisse </a:t>
            </a:r>
            <a:r>
              <a:rPr lang="en-US" dirty="0" err="1" smtClean="0"/>
              <a:t>tomber</a:t>
            </a:r>
            <a:r>
              <a:rPr lang="en-US" dirty="0" smtClean="0"/>
              <a:t> pout </a:t>
            </a:r>
            <a:r>
              <a:rPr lang="en-US" dirty="0" err="1" smtClean="0"/>
              <a:t>l’instant</a:t>
            </a:r>
            <a:r>
              <a:rPr lang="en-US" dirty="0" smtClean="0"/>
              <a:t>.</a:t>
            </a:r>
          </a:p>
          <a:p>
            <a:endParaRPr lang="en-US" dirty="0"/>
          </a:p>
          <a:p>
            <a:r>
              <a:rPr lang="en-US" dirty="0" smtClean="0"/>
              <a:t>… par </a:t>
            </a:r>
            <a:r>
              <a:rPr lang="en-US" dirty="0" err="1" smtClean="0"/>
              <a:t>contre</a:t>
            </a:r>
            <a:r>
              <a:rPr lang="en-US" dirty="0" smtClean="0"/>
              <a:t> </a:t>
            </a:r>
            <a:r>
              <a:rPr lang="en-US" dirty="0" err="1" smtClean="0"/>
              <a:t>il</a:t>
            </a:r>
            <a:r>
              <a:rPr lang="en-US" dirty="0" smtClean="0"/>
              <a:t> y a des PDF sur GIT </a:t>
            </a:r>
            <a:r>
              <a:rPr lang="en-US" dirty="0" err="1" smtClean="0"/>
              <a:t>intéressants</a:t>
            </a:r>
            <a:r>
              <a:rPr lang="en-US" dirty="0" smtClean="0"/>
              <a:t> </a:t>
            </a:r>
            <a:r>
              <a:rPr lang="en-US" dirty="0" err="1" smtClean="0"/>
              <a:t>dans</a:t>
            </a:r>
            <a:r>
              <a:rPr lang="en-US" dirty="0" smtClean="0"/>
              <a:t> </a:t>
            </a:r>
            <a:r>
              <a:rPr lang="en-US" dirty="0" err="1" smtClean="0"/>
              <a:t>CheatSheets</a:t>
            </a:r>
            <a:r>
              <a:rPr lang="en-US" dirty="0" smtClean="0"/>
              <a:t>…;que je </a:t>
            </a:r>
            <a:r>
              <a:rPr lang="en-US" dirty="0" err="1" smtClean="0"/>
              <a:t>vais</a:t>
            </a:r>
            <a:r>
              <a:rPr lang="en-US" dirty="0" smtClean="0"/>
              <a:t> citer </a:t>
            </a:r>
            <a:r>
              <a:rPr lang="en-US" dirty="0" err="1" smtClean="0"/>
              <a:t>dans</a:t>
            </a:r>
            <a:r>
              <a:rPr lang="en-US" dirty="0" smtClean="0"/>
              <a:t> les plans GIT.</a:t>
            </a:r>
          </a:p>
          <a:p>
            <a:endParaRPr lang="en-US"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740678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Contenu</a:t>
            </a:r>
            <a:endParaRPr lang="fr-FR" dirty="0"/>
          </a:p>
        </p:txBody>
      </p:sp>
      <p:sp>
        <p:nvSpPr>
          <p:cNvPr id="5" name="Espace réservé du texte 4"/>
          <p:cNvSpPr>
            <a:spLocks noGrp="1"/>
          </p:cNvSpPr>
          <p:nvPr>
            <p:ph type="body" idx="1"/>
          </p:nvPr>
        </p:nvSpPr>
        <p:spPr/>
        <p:txBody>
          <a:bodyPr>
            <a:normAutofit fontScale="92500" lnSpcReduction="20000"/>
          </a:bodyPr>
          <a:lstStyle/>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 et des commandes GIT</a:t>
            </a:r>
          </a:p>
          <a:p>
            <a:pPr marL="342900" indent="-342900">
              <a:buFontTx/>
              <a:buChar char="-"/>
            </a:pPr>
            <a:r>
              <a:rPr lang="fr-FR" dirty="0" smtClean="0"/>
              <a:t>Processus de développement GIT</a:t>
            </a:r>
          </a:p>
          <a:p>
            <a:pPr marL="342900" indent="-342900">
              <a:buFontTx/>
              <a:buChar char="-"/>
            </a:pPr>
            <a:r>
              <a:rPr lang="fr-FR" dirty="0" smtClean="0"/>
              <a:t>Application pratique avec un projet ECDSA</a:t>
            </a:r>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Conception modulaire en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7500" lnSpcReduction="20000"/>
          </a:bodyPr>
          <a:lstStyle/>
          <a:p>
            <a:r>
              <a:rPr lang="fr-FR" dirty="0" smtClean="0"/>
              <a:t>La formation basique python explique la « syntaxe » du langage en donnant des exemples de code source dans un fichier (suffixe .</a:t>
            </a:r>
            <a:r>
              <a:rPr lang="fr-FR" dirty="0" err="1" smtClean="0"/>
              <a:t>py</a:t>
            </a:r>
            <a:r>
              <a:rPr lang="fr-FR" dirty="0" smtClean="0"/>
              <a:t>, comme form.py) désigné à être exécuté (=interprété). Exemple : python form.py  ou en environnement </a:t>
            </a:r>
            <a:r>
              <a:rPr lang="fr-FR" dirty="0" err="1" smtClean="0"/>
              <a:t>shell</a:t>
            </a:r>
            <a:r>
              <a:rPr lang="fr-FR" dirty="0" smtClean="0"/>
              <a:t>  par ligne de commande  (&gt;&gt;&gt; désigne la sollicitation interpréteur) :</a:t>
            </a:r>
          </a:p>
          <a:p>
            <a:r>
              <a:rPr lang="fr-FR" b="1" dirty="0"/>
              <a:t>p</a:t>
            </a:r>
            <a:r>
              <a:rPr lang="fr-FR" b="1" dirty="0" smtClean="0"/>
              <a:t>ython</a:t>
            </a:r>
            <a:r>
              <a:rPr lang="fr-FR" dirty="0" smtClean="0"/>
              <a:t> </a:t>
            </a:r>
          </a:p>
          <a:p>
            <a:r>
              <a:rPr lang="fr-FR" dirty="0" smtClean="0"/>
              <a:t>&gt;&gt;&gt; </a:t>
            </a:r>
            <a:r>
              <a:rPr lang="fr-FR" b="1" dirty="0" err="1" smtClean="0"/>
              <a:t>exec</a:t>
            </a:r>
            <a:r>
              <a:rPr lang="fr-FR" b="1" dirty="0" smtClean="0"/>
              <a:t>(« form.py »)</a:t>
            </a:r>
          </a:p>
          <a:p>
            <a:r>
              <a:rPr lang="fr-FR" dirty="0" smtClean="0"/>
              <a:t>L’étape suivante de formation est de « compiler » le code source pour le rendre plus rapidement exécutée. La manière la plus simple est :    </a:t>
            </a:r>
          </a:p>
          <a:p>
            <a:r>
              <a:rPr lang="fr-FR" dirty="0" smtClean="0"/>
              <a:t> </a:t>
            </a:r>
            <a:r>
              <a:rPr lang="fr-FR" b="1" dirty="0" smtClean="0"/>
              <a:t>python </a:t>
            </a:r>
            <a:r>
              <a:rPr lang="fr-FR" b="1" dirty="0"/>
              <a:t>–m </a:t>
            </a:r>
            <a:r>
              <a:rPr lang="fr-FR" b="1" dirty="0" err="1"/>
              <a:t>compileall</a:t>
            </a:r>
            <a:r>
              <a:rPr lang="fr-FR" b="1" dirty="0"/>
              <a:t>  </a:t>
            </a:r>
            <a:r>
              <a:rPr lang="fr-FR" dirty="0" smtClean="0"/>
              <a:t>.    (noter le caractère « . «  à la fin pour désigner le répertoire courant)</a:t>
            </a:r>
            <a:endParaRPr lang="fr-FR" dirty="0"/>
          </a:p>
          <a:p>
            <a:r>
              <a:rPr lang="fr-FR" dirty="0" smtClean="0"/>
              <a:t>L’option ‘-m’ de la commande python sert à spécifier un « module </a:t>
            </a:r>
            <a:r>
              <a:rPr lang="fr-FR" dirty="0" err="1" smtClean="0"/>
              <a:t>built</a:t>
            </a:r>
            <a:r>
              <a:rPr lang="fr-FR" dirty="0" smtClean="0"/>
              <a:t>-in python », un programme pour compiler un simple fichier (si le paramètre est un fichier) ou de manière récursive tout un répertoire (si le paramètre est un répertoire, ici le répertoire courant).</a:t>
            </a:r>
          </a:p>
          <a:p>
            <a:r>
              <a:rPr lang="fr-FR" dirty="0" smtClean="0"/>
              <a:t>Pour compiler un simple fichier de code source (exemple : form.py) :</a:t>
            </a:r>
          </a:p>
          <a:p>
            <a:r>
              <a:rPr lang="fr-FR" b="1" dirty="0"/>
              <a:t>p</a:t>
            </a:r>
            <a:r>
              <a:rPr lang="fr-FR" b="1" dirty="0" smtClean="0"/>
              <a:t>ython –m </a:t>
            </a:r>
            <a:r>
              <a:rPr lang="fr-FR" b="1" dirty="0" err="1" smtClean="0"/>
              <a:t>py_compile</a:t>
            </a:r>
            <a:r>
              <a:rPr lang="fr-FR" b="1" dirty="0" smtClean="0"/>
              <a:t>  form.py</a:t>
            </a:r>
          </a:p>
          <a:p>
            <a:r>
              <a:rPr lang="fr-FR" dirty="0" smtClean="0"/>
              <a:t>Un projet ne se limitant pas a un seul fichier source, il devient vide nécessaire d’organiser les fichiers source en « modules » dans une hiérarchie de fichier où chaque répertoire est un « paquetage » (=package). Ce répertoire doit nécessairement contenir un fichier (même vide) __init__.py qui sert à l’initialisation du paquetage et qui sert au module de compilation python, </a:t>
            </a:r>
            <a:r>
              <a:rPr lang="fr-FR" smtClean="0"/>
              <a:t>à identifier </a:t>
            </a:r>
            <a:r>
              <a:rPr lang="fr-FR" dirty="0" smtClean="0"/>
              <a:t>le répertoire comme un paquetage contenant des modules.</a:t>
            </a:r>
          </a:p>
          <a:p>
            <a:r>
              <a:rPr lang="fr-FR" dirty="0" smtClean="0"/>
              <a:t>La hiérarchie la plus simple projet est donc :</a:t>
            </a:r>
          </a:p>
          <a:p>
            <a:pPr marL="342900" indent="-342900">
              <a:buFontTx/>
              <a:buChar char="-"/>
            </a:pPr>
            <a:r>
              <a:rPr lang="fr-FR" dirty="0" smtClean="0"/>
              <a:t>un répertoire principal contenant la fonction principale  (NDR : j’éviterais d’utiliser « main » comme nom de fonction principale, pour ne pas créer la confusion avec C) dans un fichier (exemple : service.py). Ce fichier contient des définitions de fonction, mais également les instructions (au premier niveau d’indentation) du code source programme principal.</a:t>
            </a:r>
          </a:p>
          <a:p>
            <a:pPr marL="342900" indent="-342900">
              <a:buFontTx/>
              <a:buChar char="-"/>
            </a:pPr>
            <a:r>
              <a:rPr lang="fr-FR" dirty="0"/>
              <a:t>l</a:t>
            </a:r>
            <a:r>
              <a:rPr lang="fr-FR" dirty="0" smtClean="0"/>
              <a:t>e répertoire principal  peut contenir des modules simples (=autres fichiers .</a:t>
            </a:r>
            <a:r>
              <a:rPr lang="fr-FR" dirty="0" err="1" smtClean="0"/>
              <a:t>py</a:t>
            </a:r>
            <a:r>
              <a:rPr lang="fr-FR" dirty="0" smtClean="0"/>
              <a:t>) pour une simple raison de découpage du programme principal</a:t>
            </a:r>
          </a:p>
          <a:p>
            <a:pPr marL="342900" indent="-342900">
              <a:buFontTx/>
              <a:buChar char="-"/>
            </a:pPr>
            <a:r>
              <a:rPr lang="fr-FR" dirty="0" smtClean="0"/>
              <a:t>Un sous-répertoire (exemple : </a:t>
            </a:r>
            <a:r>
              <a:rPr lang="fr-FR" dirty="0" err="1" smtClean="0"/>
              <a:t>utils</a:t>
            </a:r>
            <a:r>
              <a:rPr lang="fr-FR" dirty="0" smtClean="0"/>
              <a:t>) contenant un fichier vide __init__.py et une fonction aide() dans le fichier source module operations.py. Cette fonction est importée dans le programme principal par</a:t>
            </a:r>
            <a:r>
              <a:rPr lang="fr-FR" b="1" dirty="0" smtClean="0"/>
              <a:t>   </a:t>
            </a:r>
            <a:r>
              <a:rPr lang="fr-FR" b="1" dirty="0" err="1" smtClean="0"/>
              <a:t>from</a:t>
            </a:r>
            <a:r>
              <a:rPr lang="fr-FR" b="1" dirty="0" smtClean="0"/>
              <a:t>  </a:t>
            </a:r>
            <a:r>
              <a:rPr lang="fr-FR" b="1" dirty="0" err="1" smtClean="0"/>
              <a:t>utils.operation</a:t>
            </a:r>
            <a:r>
              <a:rPr lang="fr-FR" b="1" dirty="0" smtClean="0"/>
              <a:t>  import aide  </a:t>
            </a:r>
            <a:r>
              <a:rPr lang="fr-FR" dirty="0" smtClean="0"/>
              <a:t>soit donc en énumérant la </a:t>
            </a:r>
            <a:r>
              <a:rPr lang="fr-FR" dirty="0" err="1" smtClean="0"/>
              <a:t>hiiérarchie</a:t>
            </a:r>
            <a:r>
              <a:rPr lang="fr-FR" dirty="0" smtClean="0"/>
              <a:t>  (le caractère « . » sert à désigner un sous-module, c’est-à-dire un sous –répertoire)</a:t>
            </a:r>
          </a:p>
          <a:p>
            <a:r>
              <a:rPr lang="fr-FR" dirty="0" smtClean="0"/>
              <a:t>Dans un package il est autorisé d’utiliser des chemins relatifs (avec « . » ou « .. ») dans l’instruction d’import, pour localiser le répertoire d’un module.</a:t>
            </a:r>
          </a:p>
          <a:p>
            <a:pPr marL="342900" indent="-342900">
              <a:buFontTx/>
              <a:buChar char="-"/>
            </a:pPr>
            <a:endParaRPr lang="fr-FR" dirty="0" smtClean="0"/>
          </a:p>
        </p:txBody>
      </p:sp>
    </p:spTree>
    <p:extLst>
      <p:ext uri="{BB962C8B-B14F-4D97-AF65-F5344CB8AC3E}">
        <p14:creationId xmlns:p14="http://schemas.microsoft.com/office/powerpoint/2010/main" val="324121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Astuce fatale </a:t>
            </a:r>
            <a:r>
              <a:rPr lang="fr-FR" dirty="0" err="1" smtClean="0"/>
              <a:t>aka</a:t>
            </a:r>
            <a:r>
              <a:rPr lang="fr-FR" dirty="0" smtClean="0"/>
              <a:t> Python 2 EOL</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7500" lnSpcReduction="20000"/>
          </a:bodyPr>
          <a:lstStyle/>
          <a:p>
            <a:pPr marL="342900" indent="-342900">
              <a:buFontTx/>
              <a:buChar char="-"/>
            </a:pPr>
            <a:r>
              <a:rPr lang="fr-FR" dirty="0" smtClean="0"/>
              <a:t>Le sujet est « Python 2 EOL » , en clair la fin de vie de Python 2 au 1</a:t>
            </a:r>
            <a:r>
              <a:rPr lang="fr-FR" baseline="30000" dirty="0" smtClean="0"/>
              <a:t>er</a:t>
            </a:r>
            <a:r>
              <a:rPr lang="fr-FR" dirty="0" smtClean="0"/>
              <a:t> janvier 2020. </a:t>
            </a:r>
          </a:p>
          <a:p>
            <a:pPr marL="342900" indent="-342900">
              <a:buFontTx/>
              <a:buChar char="-"/>
            </a:pPr>
            <a:r>
              <a:rPr lang="fr-FR" dirty="0" smtClean="0"/>
              <a:t>Lire le sujet de inforworld.com du 20 avril 2020</a:t>
            </a:r>
          </a:p>
          <a:p>
            <a:pPr marL="342900" indent="-342900">
              <a:buFontTx/>
              <a:buChar char="-"/>
            </a:pPr>
            <a:r>
              <a:rPr lang="fr-FR" dirty="0" smtClean="0"/>
              <a:t>La version « 2 » ou « 3 » de Python c’est ce que l’on appelle la « pile python » : cela désigne à la fois le numéro de version (exemple : le 2 dans 2.7.5) et l’ensemble des outils et librairies et sources associés.</a:t>
            </a:r>
          </a:p>
          <a:p>
            <a:pPr marL="342900" indent="-342900">
              <a:buFontTx/>
              <a:buChar char="-"/>
            </a:pPr>
            <a:r>
              <a:rPr lang="fr-FR" dirty="0" smtClean="0"/>
              <a:t>L’EOL, c’est l’argument fatal pour forcer au recodage et passage en Python 3.</a:t>
            </a:r>
          </a:p>
          <a:p>
            <a:pPr marL="342900" indent="-342900">
              <a:buFontTx/>
              <a:buChar char="-"/>
            </a:pPr>
            <a:r>
              <a:rPr lang="fr-FR" dirty="0" smtClean="0"/>
              <a:t>Pourquoi recodage ? … car syntaxiquement incompatible ou librairies inutilisables.</a:t>
            </a:r>
          </a:p>
          <a:p>
            <a:pPr marL="342900" indent="-342900">
              <a:buFontTx/>
              <a:buChar char="-"/>
            </a:pPr>
            <a:r>
              <a:rPr lang="fr-FR" dirty="0" smtClean="0"/>
              <a:t>Le passage en force vient de la « communauté » python, ceux qui font les outils.</a:t>
            </a:r>
          </a:p>
          <a:p>
            <a:pPr marL="342900" indent="-342900">
              <a:buFontTx/>
              <a:buChar char="-"/>
            </a:pPr>
            <a:r>
              <a:rPr lang="fr-FR" dirty="0" smtClean="0"/>
              <a:t>Au mépris des industriels ou des développeurs qui ne peuvent pas recoder (sources trop longs ou trop importants, binaires sans les sources etc..). D’un autre côté, cela nécessite un gros travail de maintenir une vieille version de langage.</a:t>
            </a:r>
          </a:p>
          <a:p>
            <a:pPr marL="342900" indent="-342900">
              <a:buFontTx/>
              <a:buChar char="-"/>
            </a:pPr>
            <a:r>
              <a:rPr lang="fr-FR" dirty="0" smtClean="0"/>
              <a:t>Un exemple perso : PEP256  ou PEP3107 « annotations type » des variables paramètres de fonction  (</a:t>
            </a:r>
            <a:r>
              <a:rPr lang="fr-FR" dirty="0" err="1" smtClean="0"/>
              <a:t>cf</a:t>
            </a:r>
            <a:r>
              <a:rPr lang="fr-FR" dirty="0" smtClean="0"/>
              <a:t> site python.org  </a:t>
            </a:r>
            <a:r>
              <a:rPr lang="fr-FR" dirty="0" err="1" smtClean="0"/>
              <a:t>dev</a:t>
            </a:r>
            <a:r>
              <a:rPr lang="fr-FR" dirty="0" smtClean="0"/>
              <a:t>/peps/peps-3107). Il paraît que c’est même une question d’entretien d’embauche de développeur python (?!?).</a:t>
            </a:r>
          </a:p>
          <a:p>
            <a:pPr marL="342900" indent="-342900">
              <a:buFontTx/>
              <a:buChar char="-"/>
            </a:pPr>
            <a:r>
              <a:rPr lang="fr-FR" dirty="0" smtClean="0"/>
              <a:t>Certains se sont déjà lancé dans le « </a:t>
            </a:r>
            <a:r>
              <a:rPr lang="fr-FR" dirty="0" err="1" smtClean="0"/>
              <a:t>backporting</a:t>
            </a:r>
            <a:r>
              <a:rPr lang="fr-FR" dirty="0" smtClean="0"/>
              <a:t> » : </a:t>
            </a:r>
            <a:r>
              <a:rPr lang="fr-FR" dirty="0" err="1" smtClean="0"/>
              <a:t>cf</a:t>
            </a:r>
            <a:r>
              <a:rPr lang="fr-FR" dirty="0" smtClean="0"/>
              <a:t> </a:t>
            </a:r>
            <a:r>
              <a:rPr lang="fr-FR" dirty="0" err="1" smtClean="0"/>
              <a:t>Thauton</a:t>
            </a:r>
            <a:r>
              <a:rPr lang="fr-FR" dirty="0"/>
              <a:t>  </a:t>
            </a:r>
            <a:r>
              <a:rPr lang="fr-FR" dirty="0" smtClean="0">
                <a:hlinkClick r:id="rId2"/>
              </a:rPr>
              <a:t>https</a:t>
            </a:r>
            <a:r>
              <a:rPr lang="fr-FR" dirty="0">
                <a:hlinkClick r:id="rId2"/>
              </a:rPr>
              <a:t>://</a:t>
            </a:r>
            <a:r>
              <a:rPr lang="fr-FR" dirty="0" smtClean="0">
                <a:hlinkClick r:id="rId2"/>
              </a:rPr>
              <a:t>github.com/naftaliharris/tauthon</a:t>
            </a:r>
            <a:r>
              <a:rPr lang="fr-FR" dirty="0" smtClean="0"/>
              <a:t> </a:t>
            </a:r>
            <a:r>
              <a:rPr lang="fr-FR" dirty="0"/>
              <a:t>et </a:t>
            </a:r>
            <a:r>
              <a:rPr lang="fr-FR" dirty="0">
                <a:hlinkClick r:id="rId3"/>
              </a:rPr>
              <a:t>https://www.python.org/dev/peps/pep-0404</a:t>
            </a:r>
            <a:r>
              <a:rPr lang="fr-FR" dirty="0" smtClean="0">
                <a:hlinkClick r:id="rId3"/>
              </a:rPr>
              <a:t>/</a:t>
            </a:r>
            <a:r>
              <a:rPr lang="fr-FR" dirty="0" smtClean="0"/>
              <a:t> et je vais d’ailleurs m’inspirer de ce travail pour une formation à Python 2 ET Python 3.</a:t>
            </a:r>
          </a:p>
          <a:p>
            <a:pPr marL="342900" indent="-342900">
              <a:buFontTx/>
              <a:buChar char="-"/>
            </a:pPr>
            <a:endParaRPr lang="fr-FR" dirty="0" smtClean="0"/>
          </a:p>
        </p:txBody>
      </p:sp>
    </p:spTree>
    <p:extLst>
      <p:ext uri="{BB962C8B-B14F-4D97-AF65-F5344CB8AC3E}">
        <p14:creationId xmlns:p14="http://schemas.microsoft.com/office/powerpoint/2010/main" val="2110262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Pré-requis</a:t>
            </a:r>
            <a:r>
              <a:rPr lang="fr-FR" dirty="0" smtClean="0"/>
              <a:t>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0000" lnSpcReduction="20000"/>
          </a:bodyPr>
          <a:lstStyle/>
          <a:p>
            <a:r>
              <a:rPr lang="fr-FR" dirty="0" smtClean="0"/>
              <a:t>L’autoformation Python précède ces autoformations GIT,GITHUB. </a:t>
            </a:r>
          </a:p>
          <a:p>
            <a:r>
              <a:rPr lang="fr-FR" dirty="0" smtClean="0"/>
              <a:t>Un tutorial intéressant (pour Python 2.7.5) est </a:t>
            </a:r>
            <a:r>
              <a:rPr lang="fr-FR" dirty="0"/>
              <a:t>à l’URL : </a:t>
            </a:r>
            <a:r>
              <a:rPr lang="fr-FR" dirty="0">
                <a:hlinkClick r:id="rId2"/>
              </a:rPr>
              <a:t>https://</a:t>
            </a:r>
            <a:r>
              <a:rPr lang="fr-FR" dirty="0" smtClean="0">
                <a:hlinkClick r:id="rId2"/>
              </a:rPr>
              <a:t>docs.python.org/2.7/tutorial</a:t>
            </a:r>
            <a:endParaRPr lang="fr-FR" dirty="0" smtClean="0"/>
          </a:p>
          <a:p>
            <a:r>
              <a:rPr lang="fr-FR" dirty="0" smtClean="0"/>
              <a:t>Il explique notamment (en plus de la syntaxe) que l’exécution se fait par l’interpréteur « python », un programme installé sur le calculateur.</a:t>
            </a:r>
          </a:p>
          <a:p>
            <a:r>
              <a:rPr lang="fr-FR" dirty="0" smtClean="0"/>
              <a:t>Les points intéressants à relever sont :</a:t>
            </a:r>
          </a:p>
          <a:p>
            <a:pPr marL="342900" indent="-342900">
              <a:buFontTx/>
              <a:buChar char="-"/>
            </a:pPr>
            <a:r>
              <a:rPr lang="fr-FR" dirty="0" smtClean="0"/>
              <a:t>Le « modules </a:t>
            </a:r>
            <a:r>
              <a:rPr lang="fr-FR" dirty="0" err="1" smtClean="0"/>
              <a:t>search</a:t>
            </a:r>
            <a:r>
              <a:rPr lang="fr-FR" dirty="0" smtClean="0"/>
              <a:t> </a:t>
            </a:r>
            <a:r>
              <a:rPr lang="fr-FR" dirty="0" err="1" smtClean="0"/>
              <a:t>path</a:t>
            </a:r>
            <a:r>
              <a:rPr lang="fr-FR" dirty="0" smtClean="0"/>
              <a:t> » expliqué sur la page : </a:t>
            </a:r>
            <a:r>
              <a:rPr lang="fr-FR" dirty="0" smtClean="0">
                <a:hlinkClick r:id="rId3"/>
              </a:rPr>
              <a:t>https</a:t>
            </a:r>
            <a:r>
              <a:rPr lang="fr-FR" dirty="0">
                <a:hlinkClick r:id="rId3"/>
              </a:rPr>
              <a:t>://</a:t>
            </a:r>
            <a:r>
              <a:rPr lang="fr-FR" dirty="0" smtClean="0">
                <a:hlinkClick r:id="rId3"/>
              </a:rPr>
              <a:t>docs.python.org/2.7/tutorial/modules.html</a:t>
            </a:r>
            <a:r>
              <a:rPr lang="fr-FR" dirty="0" smtClean="0"/>
              <a:t> avec le positionnement d’une variable PYTHONPATH (syntaxe similaire à celle de PATH) donnant les chemins d’accès aux fichiers Python.</a:t>
            </a:r>
          </a:p>
          <a:p>
            <a:pPr marL="342900" indent="-342900">
              <a:buFontTx/>
              <a:buChar char="-"/>
            </a:pPr>
            <a:r>
              <a:rPr lang="fr-FR" dirty="0" smtClean="0"/>
              <a:t>Les fichiers sources texte ont le suffixe .</a:t>
            </a:r>
            <a:r>
              <a:rPr lang="fr-FR" dirty="0" err="1" smtClean="0"/>
              <a:t>py</a:t>
            </a:r>
            <a:r>
              <a:rPr lang="fr-FR" dirty="0" smtClean="0"/>
              <a:t> et les fichiers sources binaires compilés ont le suffixe .</a:t>
            </a:r>
            <a:r>
              <a:rPr lang="fr-FR" dirty="0" err="1" smtClean="0"/>
              <a:t>pyc</a:t>
            </a:r>
            <a:r>
              <a:rPr lang="fr-FR" dirty="0" smtClean="0"/>
              <a:t>. Si dans un répertoire, il y a à la fois le fichier texte et le fichier binaire compilé, c’est ce dernier qui est utilisé par l’interpréteur.</a:t>
            </a:r>
          </a:p>
          <a:p>
            <a:r>
              <a:rPr lang="fr-FR" dirty="0" smtClean="0"/>
              <a:t>Des évolutions entre de Python 2 vers Python 3 rendent le code de « </a:t>
            </a:r>
            <a:r>
              <a:rPr lang="fr-FR" dirty="0" err="1" smtClean="0"/>
              <a:t>fastecdsa</a:t>
            </a:r>
            <a:r>
              <a:rPr lang="fr-FR" dirty="0" smtClean="0"/>
              <a:t> » non compilables en python 2, ce qui impose le « </a:t>
            </a:r>
            <a:r>
              <a:rPr lang="fr-FR" dirty="0" err="1" smtClean="0"/>
              <a:t>backporting</a:t>
            </a:r>
            <a:r>
              <a:rPr lang="fr-FR" dirty="0" smtClean="0"/>
              <a:t> » suivant :</a:t>
            </a:r>
          </a:p>
          <a:p>
            <a:pPr marL="342900" indent="-342900">
              <a:buFontTx/>
              <a:buChar char="-"/>
            </a:pPr>
            <a:r>
              <a:rPr lang="fr-FR" dirty="0" smtClean="0"/>
              <a:t>Suppression des « annotations » (notamment typage des paramètres et valeur de retour de fonction) et module </a:t>
            </a:r>
            <a:r>
              <a:rPr lang="fr-FR" dirty="0" err="1"/>
              <a:t>typing</a:t>
            </a:r>
            <a:r>
              <a:rPr lang="fr-FR" dirty="0"/>
              <a:t> introduit en Python3 : </a:t>
            </a:r>
            <a:r>
              <a:rPr lang="fr-FR" dirty="0">
                <a:hlinkClick r:id="rId4"/>
              </a:rPr>
              <a:t>https://</a:t>
            </a:r>
            <a:r>
              <a:rPr lang="fr-FR" dirty="0" smtClean="0">
                <a:hlinkClick r:id="rId4"/>
              </a:rPr>
              <a:t>www.python.org/dev/peps/pep-0484</a:t>
            </a:r>
            <a:endParaRPr lang="fr-FR" dirty="0" smtClean="0"/>
          </a:p>
          <a:p>
            <a:pPr marL="342900" indent="-342900">
              <a:buFontTx/>
              <a:buChar char="-"/>
            </a:pPr>
            <a:r>
              <a:rPr lang="fr-FR" dirty="0" smtClean="0"/>
              <a:t>Ne pas utiliser une référence relative de fichier à l’import (exemple : ..keys) qui provoque des erreurs comme « </a:t>
            </a:r>
            <a:r>
              <a:rPr lang="fr-FR" dirty="0" err="1" smtClean="0"/>
              <a:t>ValueError</a:t>
            </a:r>
            <a:r>
              <a:rPr lang="fr-FR" dirty="0" smtClean="0"/>
              <a:t> : </a:t>
            </a:r>
            <a:r>
              <a:rPr lang="fr-FR" dirty="0" err="1" smtClean="0"/>
              <a:t>Attempted</a:t>
            </a:r>
            <a:r>
              <a:rPr lang="fr-FR" dirty="0" smtClean="0"/>
              <a:t> relative import in non-package ». Contrôle sans doute introduit pour de raisons de sécurité en Python3. Préférer le renseignement de la variable comme PYTHONPATH pour permettre à l’interpréteur de localiser les sources et modules compilés. Garder les références relatives pour une décomposition « descendante » des modules (autoriser « ./</a:t>
            </a:r>
            <a:r>
              <a:rPr lang="fr-FR" dirty="0" err="1" smtClean="0"/>
              <a:t>subdir</a:t>
            </a:r>
            <a:r>
              <a:rPr lang="fr-FR" dirty="0" smtClean="0"/>
              <a:t>/keys » mais pas « ../</a:t>
            </a:r>
            <a:r>
              <a:rPr lang="fr-FR" dirty="0" err="1" smtClean="0"/>
              <a:t>subdir</a:t>
            </a:r>
            <a:r>
              <a:rPr lang="fr-FR" dirty="0" smtClean="0"/>
              <a:t>/keys » ). Explication ici </a:t>
            </a:r>
            <a:r>
              <a:rPr lang="fr-FR" dirty="0"/>
              <a:t>: </a:t>
            </a:r>
            <a:r>
              <a:rPr lang="fr-FR" dirty="0">
                <a:hlinkClick r:id="rId5"/>
              </a:rPr>
              <a:t>https://</a:t>
            </a:r>
            <a:r>
              <a:rPr lang="fr-FR" dirty="0" smtClean="0">
                <a:hlinkClick r:id="rId5"/>
              </a:rPr>
              <a:t>www.python.org/dev/peps/pep-0366</a:t>
            </a:r>
            <a:r>
              <a:rPr lang="fr-FR" dirty="0" smtClean="0"/>
              <a:t> </a:t>
            </a:r>
          </a:p>
          <a:p>
            <a:r>
              <a:rPr lang="fr-FR" dirty="0" smtClean="0"/>
              <a:t>Autoformation supplémentaire nécessaire sur Python-</a:t>
            </a:r>
            <a:r>
              <a:rPr lang="fr-FR" dirty="0" err="1" smtClean="0"/>
              <a:t>eggs</a:t>
            </a:r>
            <a:r>
              <a:rPr lang="fr-FR" dirty="0" smtClean="0"/>
              <a:t> :</a:t>
            </a:r>
          </a:p>
          <a:p>
            <a:pPr marL="342900" indent="-342900">
              <a:buFontTx/>
              <a:buChar char="-"/>
            </a:pPr>
            <a:r>
              <a:rPr lang="fr-FR" dirty="0" smtClean="0"/>
              <a:t>Explication : </a:t>
            </a:r>
            <a:r>
              <a:rPr lang="fr-FR" dirty="0" smtClean="0">
                <a:hlinkClick r:id="rId6"/>
              </a:rPr>
              <a:t>https</a:t>
            </a:r>
            <a:r>
              <a:rPr lang="fr-FR" dirty="0">
                <a:hlinkClick r:id="rId6"/>
              </a:rPr>
              <a:t>://</a:t>
            </a:r>
            <a:r>
              <a:rPr lang="fr-FR" dirty="0" smtClean="0">
                <a:hlinkClick r:id="rId6"/>
              </a:rPr>
              <a:t>stackoverflow.com/questions/2051192/what-is-a-python-egg</a:t>
            </a:r>
            <a:endParaRPr lang="fr-FR" dirty="0" smtClean="0"/>
          </a:p>
          <a:p>
            <a:pPr marL="342900" indent="-342900">
              <a:buFontTx/>
              <a:buChar char="-"/>
            </a:pPr>
            <a:endParaRPr lang="fr-FR" dirty="0" smtClean="0"/>
          </a:p>
          <a:p>
            <a:r>
              <a:rPr lang="fr-FR" dirty="0" smtClean="0"/>
              <a:t>Paquetages : </a:t>
            </a:r>
          </a:p>
          <a:p>
            <a:pPr marL="342900" indent="-342900">
              <a:buFontTx/>
              <a:buChar char="-"/>
            </a:pPr>
            <a:r>
              <a:rPr lang="fr-FR" dirty="0"/>
              <a:t> </a:t>
            </a:r>
            <a:r>
              <a:rPr lang="fr-FR" sz="2500" dirty="0"/>
              <a:t>- voir </a:t>
            </a:r>
            <a:r>
              <a:rPr lang="fr-FR" sz="2500" dirty="0">
                <a:hlinkClick r:id="rId7"/>
              </a:rPr>
              <a:t>https://</a:t>
            </a:r>
            <a:r>
              <a:rPr lang="fr-FR" sz="2500" dirty="0" smtClean="0">
                <a:hlinkClick r:id="rId7"/>
              </a:rPr>
              <a:t>python.doctor/page-python-modules-package-module-cours-debutants-informatique-programmation</a:t>
            </a:r>
            <a:r>
              <a:rPr lang="fr-FR" sz="2500" dirty="0"/>
              <a:t>  et </a:t>
            </a:r>
            <a:r>
              <a:rPr lang="fr-FR" sz="2500" dirty="0">
                <a:hlinkClick r:id="rId8"/>
              </a:rPr>
              <a:t>https://</a:t>
            </a:r>
            <a:r>
              <a:rPr lang="fr-FR" sz="2500" dirty="0" smtClean="0">
                <a:hlinkClick r:id="rId8"/>
              </a:rPr>
              <a:t>realpython.com/python-import</a:t>
            </a:r>
            <a:r>
              <a:rPr lang="fr-FR" sz="2500" dirty="0" smtClean="0"/>
              <a:t> </a:t>
            </a:r>
            <a:endParaRPr lang="fr-FR" sz="2500" dirty="0"/>
          </a:p>
          <a:p>
            <a:pPr marL="342900" indent="-342900">
              <a:buFontTx/>
              <a:buChar char="-"/>
            </a:pPr>
            <a:r>
              <a:rPr lang="fr-FR" dirty="0" smtClean="0"/>
              <a:t>Pour compiler toute une arborescence fichiers (paquetages compris) : </a:t>
            </a:r>
            <a:r>
              <a:rPr lang="fr-FR" b="1" dirty="0" smtClean="0"/>
              <a:t>python –m </a:t>
            </a:r>
            <a:r>
              <a:rPr lang="fr-FR" b="1" dirty="0" err="1" smtClean="0"/>
              <a:t>compilall</a:t>
            </a:r>
            <a:r>
              <a:rPr lang="fr-FR" b="1" dirty="0" smtClean="0"/>
              <a:t>  </a:t>
            </a:r>
            <a:r>
              <a:rPr lang="fr-FR" b="1" dirty="0" err="1" smtClean="0"/>
              <a:t>chemin_repertoire</a:t>
            </a:r>
            <a:endParaRPr lang="fr-FR" b="1" dirty="0" smtClean="0"/>
          </a:p>
          <a:p>
            <a:pPr marL="342900" indent="-342900">
              <a:buFontTx/>
              <a:buChar char="-"/>
            </a:pPr>
            <a:r>
              <a:rPr lang="fr-FR" dirty="0" smtClean="0"/>
              <a:t>Exécution d’un module (exemple, </a:t>
            </a:r>
            <a:r>
              <a:rPr lang="fr-FR" dirty="0" err="1" smtClean="0"/>
              <a:t>test_keygen</a:t>
            </a:r>
            <a:r>
              <a:rPr lang="fr-FR" dirty="0" smtClean="0"/>
              <a:t>) dans un paquetage : python –m </a:t>
            </a:r>
            <a:r>
              <a:rPr lang="fr-FR" dirty="0" err="1" smtClean="0"/>
              <a:t>fastecdsa.tests.test_keygen</a:t>
            </a:r>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814595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Une utilisation « </a:t>
            </a:r>
            <a:r>
              <a:rPr lang="fr-FR" dirty="0" err="1" smtClean="0"/>
              <a:t>en_ligne</a:t>
            </a:r>
            <a:r>
              <a:rPr lang="fr-FR" dirty="0" smtClean="0"/>
              <a:t> » est possible à travers un outil « GITHUB ». Le site web Internet github.com propose des comptes gratuits avec une aide « </a:t>
            </a:r>
            <a:r>
              <a:rPr lang="fr-FR" dirty="0" err="1" smtClean="0"/>
              <a:t>Github</a:t>
            </a:r>
            <a:r>
              <a:rPr lang="fr-FR" dirty="0" smtClean="0"/>
              <a:t> docs ».</a:t>
            </a:r>
          </a:p>
          <a:p>
            <a:endParaRPr lang="fr-FR" dirty="0"/>
          </a:p>
          <a:p>
            <a:r>
              <a:rPr lang="fr-FR" dirty="0" smtClean="0"/>
              <a:t>Aide en anglais à l’URL : </a:t>
            </a:r>
            <a:r>
              <a:rPr lang="fr-FR" dirty="0">
                <a:hlinkClick r:id="rId3"/>
              </a:rPr>
              <a:t>https://</a:t>
            </a:r>
            <a:r>
              <a:rPr lang="fr-FR" dirty="0" smtClean="0">
                <a:hlinkClick r:id="rId3"/>
              </a:rPr>
              <a:t>docs.github.com/en</a:t>
            </a:r>
            <a:endParaRPr lang="fr-FR" dirty="0" smtClean="0"/>
          </a:p>
          <a:p>
            <a:r>
              <a:rPr lang="fr-FR" dirty="0" smtClean="0"/>
              <a:t>La page principale sur « </a:t>
            </a:r>
            <a:r>
              <a:rPr lang="fr-FR" dirty="0" err="1" smtClean="0"/>
              <a:t>github</a:t>
            </a:r>
            <a:r>
              <a:rPr lang="fr-FR" dirty="0" smtClean="0"/>
              <a:t> » est : </a:t>
            </a:r>
            <a:r>
              <a:rPr lang="fr-FR" dirty="0">
                <a:hlinkClick r:id="rId4"/>
              </a:rPr>
              <a:t>https://</a:t>
            </a:r>
            <a:r>
              <a:rPr lang="fr-FR" dirty="0" smtClean="0">
                <a:hlinkClick r:id="rId4"/>
              </a:rPr>
              <a:t>docs.github.com/en/free-pro-team@latest/github</a:t>
            </a:r>
            <a:r>
              <a:rPr lang="fr-FR" dirty="0" smtClean="0"/>
              <a:t> . Nous recopierons l’essentiel ici dans le présent document.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a:t>Pourquoi faire ? …. </a:t>
            </a:r>
            <a:r>
              <a:rPr lang="fr-FR" dirty="0" smtClean="0"/>
              <a:t>Utilisation de GIT en </a:t>
            </a:r>
            <a:r>
              <a:rPr lang="fr-FR" b="1" dirty="0" smtClean="0"/>
              <a:t>« ligne de commande » </a:t>
            </a:r>
            <a:r>
              <a:rPr lang="fr-FR" dirty="0" smtClean="0"/>
              <a:t>à but de formation sur les commandes élémentaires de gestion de configuration</a:t>
            </a:r>
          </a:p>
          <a:p>
            <a:pPr marL="285750" indent="-285750">
              <a:buFont typeface="Arial" panose="020B0604020202020204" pitchFamily="34" charset="0"/>
              <a:buChar char="•"/>
            </a:pPr>
            <a:r>
              <a:rPr lang="fr-FR" dirty="0" smtClean="0"/>
              <a:t>Hors réseau « stand-</a:t>
            </a:r>
            <a:r>
              <a:rPr lang="fr-FR" dirty="0" err="1" smtClean="0"/>
              <a:t>alone</a:t>
            </a:r>
            <a:r>
              <a:rPr lang="fr-FR" dirty="0" smtClean="0"/>
              <a:t> », formation </a:t>
            </a:r>
            <a:r>
              <a:rPr lang="fr-FR" dirty="0"/>
              <a:t>création de </a:t>
            </a:r>
            <a:r>
              <a:rPr lang="fr-FR" dirty="0" smtClean="0"/>
              <a:t>« </a:t>
            </a:r>
            <a:r>
              <a:rPr lang="fr-FR" dirty="0" err="1" smtClean="0"/>
              <a:t>repository</a:t>
            </a:r>
            <a:r>
              <a:rPr lang="fr-FR" dirty="0" smtClean="0"/>
              <a:t> » </a:t>
            </a:r>
            <a:r>
              <a:rPr lang="fr-FR" dirty="0"/>
              <a:t>et </a:t>
            </a:r>
            <a:r>
              <a:rPr lang="fr-FR" dirty="0" smtClean="0"/>
              <a:t>autres commandes GIT</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de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un système d’exploitation Ubuntu récent ?  … plus lourd à l’installation, python3</a:t>
            </a:r>
          </a:p>
          <a:p>
            <a:pPr marL="285750" indent="-285750">
              <a:buFont typeface="Arial" panose="020B0604020202020204" pitchFamily="34" charset="0"/>
              <a:buChar char="•"/>
            </a:pPr>
            <a:r>
              <a:rPr lang="fr-FR" dirty="0" smtClean="0"/>
              <a:t>Ne nécessite pas le réseau, les échanges de fichiers se font via média montés dans machine virtuelle</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a:t>Pourquoi faire ? … Développement collaboratif, formation </a:t>
            </a:r>
            <a:r>
              <a:rPr lang="fr-FR" dirty="0" smtClean="0"/>
              <a:t>GITHUB</a:t>
            </a:r>
          </a:p>
          <a:p>
            <a:pPr marL="285750" indent="-285750">
              <a:buFont typeface="Arial" panose="020B0604020202020204" pitchFamily="34" charset="0"/>
              <a:buChar char="•"/>
            </a:pPr>
            <a:r>
              <a:rPr lang="fr-FR" dirty="0" smtClean="0"/>
              <a:t>Outils GIT basiques déjà installés utilisables via un interface graphique</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Compte gratuit </a:t>
            </a:r>
            <a:r>
              <a:rPr lang="fr-FR" dirty="0"/>
              <a:t>sur Internet : </a:t>
            </a:r>
            <a:r>
              <a:rPr lang="fr-FR" dirty="0">
                <a:hlinkClick r:id="rId3"/>
              </a:rPr>
              <a:t>https://</a:t>
            </a:r>
            <a:r>
              <a:rPr lang="fr-FR" dirty="0" smtClean="0">
                <a:hlinkClick r:id="rId3"/>
              </a:rPr>
              <a:t>github.com/login</a:t>
            </a:r>
            <a:r>
              <a:rPr lang="fr-FR" dirty="0" smtClean="0"/>
              <a:t>, menu </a:t>
            </a:r>
            <a:r>
              <a:rPr lang="fr-FR" dirty="0" err="1" smtClean="0"/>
              <a:t>SignUp</a:t>
            </a:r>
            <a:r>
              <a:rPr lang="fr-FR" dirty="0" smtClean="0"/>
              <a:t> pour le créer</a:t>
            </a:r>
          </a:p>
          <a:p>
            <a:pPr marL="285750" indent="-285750">
              <a:buFont typeface="Arial" panose="020B0604020202020204" pitchFamily="34" charset="0"/>
              <a:buChar char="•"/>
            </a:pPr>
            <a:r>
              <a:rPr lang="fr-FR" dirty="0"/>
              <a:t>Remarque : le login est protégé par une demande de code d’identification sur 6 chiffres reçu par </a:t>
            </a:r>
            <a:r>
              <a:rPr lang="fr-FR" dirty="0" smtClean="0"/>
              <a:t>email (fourni à la création du compte) si une connexion à partir d’un PC inconnu (ce qui est le cas pour les PC </a:t>
            </a:r>
            <a:r>
              <a:rPr lang="fr-FR" dirty="0" err="1" smtClean="0"/>
              <a:t>Mobility</a:t>
            </a:r>
            <a:r>
              <a:rPr lang="fr-FR" dirty="0" smtClean="0"/>
              <a:t>)</a:t>
            </a: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957697" cy="909145"/>
          </a:xfrm>
        </p:spPr>
        <p:txBody>
          <a:bodyPr>
            <a:normAutofit fontScale="90000"/>
          </a:bodyPr>
          <a:lstStyle/>
          <a:p>
            <a:r>
              <a:rPr lang="fr-FR" dirty="0" smtClean="0"/>
              <a:t>Restrictions utilisation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Le </a:t>
            </a:r>
            <a:r>
              <a:rPr lang="fr-FR" dirty="0" smtClean="0"/>
              <a:t>site web github.com propose un IDE (environnement de développement et intégration = ensemble d’outils) « </a:t>
            </a:r>
            <a:r>
              <a:rPr lang="fr-FR" b="1" dirty="0" err="1" smtClean="0"/>
              <a:t>codespace</a:t>
            </a:r>
            <a:r>
              <a:rPr lang="fr-FR" b="1" dirty="0" smtClean="0"/>
              <a:t> </a:t>
            </a:r>
            <a:r>
              <a:rPr lang="fr-FR" dirty="0" smtClean="0"/>
              <a:t>» dont je me dispenserai car :</a:t>
            </a:r>
          </a:p>
          <a:p>
            <a:pPr marL="285750" indent="-285750">
              <a:buFontTx/>
              <a:buChar char="-"/>
            </a:pPr>
            <a:r>
              <a:rPr lang="fr-FR" dirty="0" smtClean="0"/>
              <a:t>il masque les commandes de  GIT </a:t>
            </a:r>
            <a:endParaRPr lang="fr-FR" dirty="0"/>
          </a:p>
          <a:p>
            <a:pPr marL="285750" indent="-285750">
              <a:buFontTx/>
              <a:buChar char="-"/>
            </a:pPr>
            <a:r>
              <a:rPr lang="fr-FR" dirty="0"/>
              <a:t>u</a:t>
            </a:r>
            <a:r>
              <a:rPr lang="fr-FR" dirty="0" smtClean="0"/>
              <a:t>ne partie des outils de l’IDE sont à installer sur PC local</a:t>
            </a:r>
          </a:p>
          <a:p>
            <a:r>
              <a:rPr lang="fr-FR" dirty="0" smtClean="0"/>
              <a:t>En ligne, la création du « </a:t>
            </a:r>
            <a:r>
              <a:rPr lang="fr-FR" dirty="0" err="1" smtClean="0"/>
              <a:t>codespace</a:t>
            </a:r>
            <a:r>
              <a:rPr lang="fr-FR" dirty="0" smtClean="0"/>
              <a:t> » se fait en créant la branche de développement puis « Open </a:t>
            </a:r>
            <a:r>
              <a:rPr lang="fr-FR" dirty="0" err="1" smtClean="0"/>
              <a:t>with</a:t>
            </a:r>
            <a:r>
              <a:rPr lang="fr-FR" dirty="0" smtClean="0"/>
              <a:t> </a:t>
            </a:r>
            <a:r>
              <a:rPr lang="fr-FR" dirty="0" err="1" smtClean="0"/>
              <a:t>CodeSpace</a:t>
            </a:r>
            <a:r>
              <a:rPr lang="fr-FR" dirty="0" smtClean="0"/>
              <a:t> ».</a:t>
            </a:r>
          </a:p>
          <a:p>
            <a:endParaRPr lang="fr-FR" dirty="0"/>
          </a:p>
          <a:p>
            <a:r>
              <a:rPr lang="fr-FR" dirty="0" smtClean="0"/>
              <a:t>Le principe de GITHUB est de proposer un environnement de développement  distribué  sur un système informatique où chaque personne du projet (développeur, « </a:t>
            </a:r>
            <a:r>
              <a:rPr lang="fr-FR" dirty="0" err="1" smtClean="0"/>
              <a:t>collaborator</a:t>
            </a:r>
            <a:r>
              <a:rPr lang="fr-FR" dirty="0" smtClean="0"/>
              <a:t> ») peut modifier le contenu (les fichiers).</a:t>
            </a:r>
          </a:p>
          <a:p>
            <a:r>
              <a:rPr lang="fr-FR" dirty="0" smtClean="0"/>
              <a:t>Il permet aussi un système d’échanges (messages sur le site GITHUB ou par email) entre les personnes, mais qui sera inutilisé dans le cadre de cette auto-formation : mode « mono-utilisateur » du projet.</a:t>
            </a:r>
          </a:p>
          <a:p>
            <a:r>
              <a:rPr lang="fr-FR" dirty="0" smtClean="0"/>
              <a:t>La recommandation « Be social » ne sera pas appliquée, même si en développement projet multi-utilisateurs il convient d’activer « Watch </a:t>
            </a:r>
            <a:r>
              <a:rPr lang="fr-FR" dirty="0" err="1" smtClean="0"/>
              <a:t>repository</a:t>
            </a:r>
            <a:r>
              <a:rPr lang="fr-FR" dirty="0" smtClean="0"/>
              <a:t> » (pour être informé des modifications de fichiers) et d’utiliser « Pull </a:t>
            </a:r>
            <a:r>
              <a:rPr lang="fr-FR" dirty="0" err="1" smtClean="0"/>
              <a:t>requests</a:t>
            </a:r>
            <a:r>
              <a:rPr lang="fr-FR" dirty="0" smtClean="0"/>
              <a:t> » (pour proposer des modifications de fichiers) et « Pull issue » (pour lever une question sujet à débat).</a:t>
            </a:r>
          </a:p>
          <a:p>
            <a:endParaRPr lang="fr-FR" dirty="0"/>
          </a:p>
          <a:p>
            <a:r>
              <a:rPr lang="fr-FR" dirty="0" smtClean="0"/>
              <a:t>La pratique des commandes GITHUB sous le site web se fait en mode de développement non partagé : la synchronisation « </a:t>
            </a:r>
            <a:r>
              <a:rPr lang="fr-FR" dirty="0" err="1" smtClean="0"/>
              <a:t>upstream</a:t>
            </a:r>
            <a:r>
              <a:rPr lang="fr-FR" dirty="0" smtClean="0"/>
              <a:t> » n’est pas mise en place pour la branche principale, même si une protection supplémentaire réside dans l’utilisation d’une branche « </a:t>
            </a:r>
            <a:r>
              <a:rPr lang="fr-FR" dirty="0" err="1" smtClean="0"/>
              <a:t>dla</a:t>
            </a:r>
            <a:r>
              <a:rPr lang="fr-FR" dirty="0" smtClean="0"/>
              <a:t>-formation ».</a:t>
            </a:r>
          </a:p>
          <a:p>
            <a:r>
              <a:rPr lang="fr-FR" dirty="0" smtClean="0"/>
              <a:t>Les fichiers « binaires » ne sont pas à mettre sous GITHUB (sauf exception pour les fichiers invariants à prendre tels quels) pour les raisons suivantes :</a:t>
            </a:r>
          </a:p>
          <a:p>
            <a:pPr marL="285750" indent="-285750">
              <a:buFontTx/>
              <a:buChar char="-"/>
            </a:pPr>
            <a:r>
              <a:rPr lang="fr-FR" dirty="0" smtClean="0"/>
              <a:t>Il doit être possible de les générer au moyen de fichiers source (texte), laissant ainsi la possibilité de les faire évoluer en gestion de configuration</a:t>
            </a:r>
          </a:p>
          <a:p>
            <a:pPr marL="285750" indent="-285750">
              <a:buFontTx/>
              <a:buChar char="-"/>
            </a:pPr>
            <a:r>
              <a:rPr lang="fr-FR" dirty="0" smtClean="0"/>
              <a:t>GITHUB limite par défaut les </a:t>
            </a:r>
            <a:r>
              <a:rPr lang="fr-FR" dirty="0" err="1" smtClean="0"/>
              <a:t>repository</a:t>
            </a:r>
            <a:r>
              <a:rPr lang="fr-FR" dirty="0" smtClean="0"/>
              <a:t> à 1 Go et les fichiers à 100 Mo (25 Mo pour un drag/drop via navigateur) pour des raisons de performance de clonage et limitation de taille des archives</a:t>
            </a:r>
          </a:p>
          <a:p>
            <a:r>
              <a:rPr lang="fr-FR" dirty="0" smtClean="0"/>
              <a:t>Il est possible de ne pas gérer en configuration des fichiers, pour cela utiliser des fichiers « .</a:t>
            </a:r>
            <a:r>
              <a:rPr lang="fr-FR" dirty="0" err="1" smtClean="0"/>
              <a:t>gitignore</a:t>
            </a:r>
            <a:r>
              <a:rPr lang="fr-FR" dirty="0" smtClean="0"/>
              <a:t> » comme expliqué ici </a:t>
            </a:r>
            <a:r>
              <a:rPr lang="fr-FR" dirty="0">
                <a:hlinkClick r:id="rId3"/>
              </a:rPr>
              <a:t>https://</a:t>
            </a:r>
            <a:r>
              <a:rPr lang="fr-FR" dirty="0" smtClean="0">
                <a:hlinkClick r:id="rId3"/>
              </a:rPr>
              <a:t>docs.github.com/en/free-pro-team@latest/github/using-git/ignoring-files</a:t>
            </a:r>
            <a:r>
              <a:rPr lang="fr-FR" dirty="0" smtClean="0"/>
              <a:t> . Pour la branche, cela ne sera pas nécessaire (aucun fichier à ignorer).</a:t>
            </a:r>
            <a:endParaRPr lang="fr-FR" dirty="0"/>
          </a:p>
        </p:txBody>
      </p:sp>
    </p:spTree>
    <p:extLst>
      <p:ext uri="{BB962C8B-B14F-4D97-AF65-F5344CB8AC3E}">
        <p14:creationId xmlns:p14="http://schemas.microsoft.com/office/powerpoint/2010/main" val="173481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7191849" cy="909145"/>
          </a:xfrm>
        </p:spPr>
        <p:txBody>
          <a:bodyPr>
            <a:normAutofit/>
          </a:bodyPr>
          <a:lstStyle/>
          <a:p>
            <a:r>
              <a:rPr lang="fr-FR" dirty="0" smtClean="0"/>
              <a:t>Mode d’emploi GITHUB / GIT - </a:t>
            </a:r>
            <a:r>
              <a:rPr lang="fr-FR" dirty="0" err="1" smtClean="0"/>
              <a:t>Repository</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Un </a:t>
            </a:r>
            <a:r>
              <a:rPr lang="fr-FR" dirty="0" smtClean="0"/>
              <a:t>« </a:t>
            </a:r>
            <a:r>
              <a:rPr lang="fr-FR" b="1" dirty="0" err="1" smtClean="0"/>
              <a:t>repository</a:t>
            </a:r>
            <a:r>
              <a:rPr lang="fr-FR" dirty="0" smtClean="0"/>
              <a:t> » est un espace fichiers de gestion de configuration pour un projet. Il contient des fichiers de tout type, principalement de documentation, de code source et de fichiers binaires librairies ou exécutables.</a:t>
            </a:r>
          </a:p>
          <a:p>
            <a:pPr marL="285750" indent="-285750">
              <a:buFont typeface="Wingdings" panose="05000000000000000000" pitchFamily="2" charset="2"/>
              <a:buChar char="Ø"/>
            </a:pPr>
            <a:r>
              <a:rPr lang="fr-FR" u="sng" dirty="0" smtClean="0"/>
              <a:t>Création initiale</a:t>
            </a:r>
            <a:endParaRPr lang="fr-FR" u="sng" dirty="0"/>
          </a:p>
          <a:p>
            <a:pPr marL="285750" indent="-285750">
              <a:buFont typeface="Arial" panose="020B0604020202020204" pitchFamily="34" charset="0"/>
              <a:buChar char="•"/>
            </a:pPr>
            <a:r>
              <a:rPr lang="fr-FR" dirty="0" smtClean="0"/>
              <a:t>Utiliser le menu « </a:t>
            </a:r>
            <a:r>
              <a:rPr lang="fr-FR" dirty="0" err="1" smtClean="0"/>
              <a:t>Create</a:t>
            </a:r>
            <a:r>
              <a:rPr lang="fr-FR" dirty="0" smtClean="0"/>
              <a:t> a </a:t>
            </a:r>
            <a:r>
              <a:rPr lang="fr-FR" dirty="0" err="1" smtClean="0"/>
              <a:t>Repository</a:t>
            </a:r>
            <a:r>
              <a:rPr lang="fr-FR" dirty="0" smtClean="0"/>
              <a:t> » et donner un nom</a:t>
            </a:r>
          </a:p>
          <a:p>
            <a:pPr marL="285750" indent="-285750">
              <a:buFont typeface="Arial" panose="020B0604020202020204" pitchFamily="34" charset="0"/>
              <a:buChar char="•"/>
            </a:pPr>
            <a:r>
              <a:rPr lang="fr-FR" dirty="0" smtClean="0"/>
              <a:t>Renseigner la description et le rendre « Public » (il y a d’autres modes de partages « </a:t>
            </a:r>
            <a:r>
              <a:rPr lang="fr-FR" dirty="0" err="1" smtClean="0"/>
              <a:t>visibility</a:t>
            </a:r>
            <a:r>
              <a:rPr lang="fr-FR" dirty="0" smtClean="0"/>
              <a:t> », mais Public est plus formateur pour le développement collaboratif)</a:t>
            </a:r>
          </a:p>
          <a:p>
            <a:pPr marL="285750" indent="-285750">
              <a:buFont typeface="Arial" panose="020B0604020202020204" pitchFamily="34" charset="0"/>
              <a:buChar char="•"/>
            </a:pPr>
            <a:r>
              <a:rPr lang="fr-FR" dirty="0" smtClean="0"/>
              <a:t>Cliquer sur le bouton </a:t>
            </a:r>
            <a:r>
              <a:rPr lang="fr-FR" dirty="0" err="1" smtClean="0"/>
              <a:t>CreateRepository</a:t>
            </a:r>
            <a:endParaRPr lang="fr-FR" dirty="0" smtClean="0"/>
          </a:p>
          <a:p>
            <a:pPr marL="285750" indent="-285750">
              <a:buFont typeface="Arial" panose="020B0604020202020204" pitchFamily="34" charset="0"/>
              <a:buChar char="•"/>
            </a:pPr>
            <a:r>
              <a:rPr lang="fr-FR" dirty="0" smtClean="0"/>
              <a:t>Une </a:t>
            </a:r>
            <a:r>
              <a:rPr lang="fr-FR" b="1" dirty="0" smtClean="0"/>
              <a:t>branche principale</a:t>
            </a:r>
            <a:r>
              <a:rPr lang="fr-FR" dirty="0" smtClean="0"/>
              <a:t> « main » et un fichier README.md (fichier texte, format </a:t>
            </a:r>
            <a:r>
              <a:rPr lang="fr-FR" dirty="0" err="1" smtClean="0"/>
              <a:t>MarkDown</a:t>
            </a:r>
            <a:r>
              <a:rPr lang="fr-FR" dirty="0" smtClean="0"/>
              <a:t>) dans cette branche ont été créés automatiquement.</a:t>
            </a:r>
          </a:p>
          <a:p>
            <a:pPr marL="285750" indent="-285750">
              <a:buFont typeface="Arial" panose="020B0604020202020204" pitchFamily="34" charset="0"/>
              <a:buChar char="•"/>
            </a:pPr>
            <a:r>
              <a:rPr lang="fr-FR" dirty="0" smtClean="0"/>
              <a:t>Le fichier README.md contient la description saisie.</a:t>
            </a:r>
          </a:p>
          <a:p>
            <a:pPr marL="285750" indent="-285750">
              <a:buFont typeface="Arial" panose="020B0604020202020204" pitchFamily="34" charset="0"/>
              <a:buChar char="•"/>
            </a:pPr>
            <a:r>
              <a:rPr lang="fr-FR" dirty="0" smtClean="0"/>
              <a:t>Se reporter à </a:t>
            </a:r>
            <a:r>
              <a:rPr lang="fr-FR" dirty="0" smtClean="0">
                <a:hlinkClick r:id="rId3"/>
              </a:rPr>
              <a:t>https</a:t>
            </a:r>
            <a:r>
              <a:rPr lang="fr-FR" dirty="0">
                <a:hlinkClick r:id="rId3"/>
              </a:rPr>
              <a:t>://github.github.com/gfm</a:t>
            </a:r>
            <a:r>
              <a:rPr lang="fr-FR" dirty="0" smtClean="0">
                <a:hlinkClick r:id="rId3"/>
              </a:rPr>
              <a:t>/</a:t>
            </a:r>
            <a:r>
              <a:rPr lang="fr-FR" dirty="0" smtClean="0"/>
              <a:t>  pour la syntaxe </a:t>
            </a:r>
            <a:r>
              <a:rPr lang="fr-FR" dirty="0" err="1" smtClean="0"/>
              <a:t>Markdown</a:t>
            </a:r>
            <a:r>
              <a:rPr lang="fr-FR" dirty="0" smtClean="0"/>
              <a:t> à la sauce (« </a:t>
            </a:r>
            <a:r>
              <a:rPr lang="fr-FR" dirty="0" err="1" smtClean="0"/>
              <a:t>fkavor</a:t>
            </a:r>
            <a:r>
              <a:rPr lang="fr-FR" dirty="0" smtClean="0"/>
              <a:t> ») GITHUB.</a:t>
            </a:r>
            <a:endParaRPr lang="fr-FR" dirty="0"/>
          </a:p>
          <a:p>
            <a:endParaRPr lang="fr-FR" dirty="0"/>
          </a:p>
          <a:p>
            <a:pPr marL="285750" indent="-285750">
              <a:buFont typeface="Wingdings" panose="05000000000000000000" pitchFamily="2" charset="2"/>
              <a:buChar char="Ø"/>
            </a:pPr>
            <a:r>
              <a:rPr lang="fr-FR" u="sng" dirty="0"/>
              <a:t>Création </a:t>
            </a:r>
            <a:r>
              <a:rPr lang="fr-FR" u="sng" dirty="0" smtClean="0"/>
              <a:t>de nouvelle branche</a:t>
            </a:r>
            <a:endParaRPr lang="fr-FR" u="sng" dirty="0"/>
          </a:p>
          <a:p>
            <a:pPr marL="285750" indent="-285750">
              <a:buFont typeface="Arial" panose="020B0604020202020204" pitchFamily="34" charset="0"/>
              <a:buChar char="•"/>
            </a:pPr>
            <a:r>
              <a:rPr lang="fr-FR" dirty="0" smtClean="0"/>
              <a:t>Elle se fait par la commande « Fork » mais celle-ci crée la branche vide sans fichiers. Pour remplir il faut utiliser la commande « Clone » qui duplique les fichiers.</a:t>
            </a:r>
          </a:p>
          <a:p>
            <a:pPr marL="285750" indent="-285750">
              <a:buFont typeface="Arial" panose="020B0604020202020204" pitchFamily="34" charset="0"/>
              <a:buChar char="•"/>
            </a:pPr>
            <a:r>
              <a:rPr lang="fr-FR" dirty="0" smtClean="0"/>
              <a:t>Il est possible par ligne de commandes GIT de synchroniser les modifications d’autres collaborateurs dans sa branche (« </a:t>
            </a:r>
            <a:r>
              <a:rPr lang="fr-FR" dirty="0" err="1" smtClean="0"/>
              <a:t>upstream</a:t>
            </a:r>
            <a:r>
              <a:rPr lang="fr-FR" dirty="0" smtClean="0"/>
              <a:t> »). Non utilisé, surtout en mode auto-formation.</a:t>
            </a:r>
          </a:p>
          <a:p>
            <a:endParaRPr lang="fr-FR" dirty="0"/>
          </a:p>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 </a:t>
            </a:r>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83181" cy="909145"/>
          </a:xfrm>
        </p:spPr>
        <p:txBody>
          <a:bodyPr>
            <a:normAutofit fontScale="90000"/>
          </a:bodyPr>
          <a:lstStyle/>
          <a:p>
            <a:r>
              <a:rPr lang="fr-FR" dirty="0" smtClean="0"/>
              <a:t>Mode d’emploi GITHUB / GIT – Branche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a:bodyPr>
          <a:lstStyle/>
          <a:p>
            <a:r>
              <a:rPr lang="fr-FR" dirty="0" smtClean="0"/>
              <a:t>Une </a:t>
            </a:r>
            <a:r>
              <a:rPr lang="fr-FR" dirty="0"/>
              <a:t>« </a:t>
            </a:r>
            <a:r>
              <a:rPr lang="fr-FR" dirty="0" smtClean="0"/>
              <a:t>branche</a:t>
            </a:r>
            <a:r>
              <a:rPr lang="fr-FR" dirty="0"/>
              <a:t> » </a:t>
            </a:r>
            <a:r>
              <a:rPr lang="fr-FR" dirty="0" smtClean="0"/>
              <a:t>(de développement) est un groupe de fichiers en cours avec un contenu spécifique à cette branche.</a:t>
            </a:r>
          </a:p>
          <a:p>
            <a:r>
              <a:rPr lang="fr-FR" dirty="0"/>
              <a:t>Une « branche </a:t>
            </a:r>
            <a:r>
              <a:rPr lang="fr-FR" dirty="0" smtClean="0"/>
              <a:t>principale » existe toujours et regroupe l’ensemble des fichiers du projet avec un contenu stabilisé (étiqueté, daté, vérifié conforme).;</a:t>
            </a:r>
          </a:p>
          <a:p>
            <a:r>
              <a:rPr lang="fr-FR" dirty="0" smtClean="0"/>
              <a:t>La première étape pour un développeur est de créer une branche secondaire copie de la branche principale, où il pourra modifier tout ou partie des fichiers.</a:t>
            </a:r>
            <a:endParaRPr lang="fr-FR" u="sng"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p>
          <a:p>
            <a:pPr marL="285750" indent="-285750">
              <a:buFont typeface="Arial" panose="020B0604020202020204" pitchFamily="34" charset="0"/>
              <a:buChar char="•"/>
            </a:pPr>
            <a:r>
              <a:rPr lang="fr-FR" dirty="0" smtClean="0"/>
              <a:t>Remarque importante : </a:t>
            </a:r>
            <a:r>
              <a:rPr lang="fr-FR" b="1" dirty="0" smtClean="0"/>
              <a:t>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p:txBody>
      </p:sp>
    </p:spTree>
    <p:extLst>
      <p:ext uri="{BB962C8B-B14F-4D97-AF65-F5344CB8AC3E}">
        <p14:creationId xmlns:p14="http://schemas.microsoft.com/office/powerpoint/2010/main" val="405226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457200"/>
            <a:ext cx="8360773" cy="909145"/>
          </a:xfrm>
        </p:spPr>
        <p:txBody>
          <a:bodyPr>
            <a:normAutofit/>
          </a:bodyPr>
          <a:lstStyle/>
          <a:p>
            <a:r>
              <a:rPr lang="fr-FR" dirty="0" smtClean="0"/>
              <a:t>Mode d’emploi GITHUB / GIT – Mise à jour fichier</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 fichier est créé ou modifié localement (PC </a:t>
            </a:r>
            <a:r>
              <a:rPr lang="fr-FR" dirty="0" err="1" smtClean="0"/>
              <a:t>Mobility</a:t>
            </a:r>
            <a:r>
              <a:rPr lang="fr-FR" dirty="0" smtClean="0"/>
              <a:t>).</a:t>
            </a:r>
          </a:p>
          <a:p>
            <a:r>
              <a:rPr lang="fr-FR" dirty="0" smtClean="0"/>
              <a:t>La mise à jour sous GITHUB se fait en deux temps :</a:t>
            </a:r>
          </a:p>
          <a:p>
            <a:pPr marL="285750" indent="-285750">
              <a:buFontTx/>
              <a:buChar char="-"/>
            </a:pPr>
            <a:r>
              <a:rPr lang="fr-FR" dirty="0" smtClean="0"/>
              <a:t>Ajout sous GITHUB dans la branche de développement </a:t>
            </a:r>
          </a:p>
          <a:p>
            <a:pPr marL="285750" indent="-285750">
              <a:buFontTx/>
              <a:buChar char="-"/>
            </a:pPr>
            <a:r>
              <a:rPr lang="fr-FR" dirty="0" smtClean="0"/>
              <a:t>Réalisation d’un commit</a:t>
            </a:r>
          </a:p>
          <a:p>
            <a:endParaRPr lang="fr-FR" u="sng" dirty="0" smtClean="0"/>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a:p>
            <a:endParaRPr lang="fr-FR" dirty="0" smtClean="0"/>
          </a:p>
          <a:p>
            <a:pPr marL="285750" indent="-285750">
              <a:buFont typeface="Wingdings" panose="05000000000000000000" pitchFamily="2" charset="2"/>
              <a:buChar char="Ø"/>
            </a:pPr>
            <a:r>
              <a:rPr lang="fr-FR" u="sng" dirty="0"/>
              <a:t>Mise à jour de fichier</a:t>
            </a:r>
          </a:p>
          <a:p>
            <a:pPr marL="285750" indent="-285750">
              <a:buFont typeface="Arial" panose="020B0604020202020204" pitchFamily="34" charset="0"/>
              <a:buChar char="•"/>
            </a:pPr>
            <a:r>
              <a:rPr lang="fr-FR" dirty="0"/>
              <a:t>Si le menu </a:t>
            </a:r>
            <a:r>
              <a:rPr lang="fr-FR" dirty="0" err="1"/>
              <a:t>AddFile</a:t>
            </a:r>
            <a:r>
              <a:rPr lang="fr-FR" dirty="0"/>
              <a:t> est utilisé pour un fichier déjà existant dans le </a:t>
            </a:r>
            <a:r>
              <a:rPr lang="fr-FR" dirty="0" err="1"/>
              <a:t>repository</a:t>
            </a:r>
            <a:r>
              <a:rPr lang="fr-FR" dirty="0"/>
              <a:t>, il s’agit d’une mise à jour.</a:t>
            </a:r>
          </a:p>
          <a:p>
            <a:pPr marL="285750" indent="-285750">
              <a:buFont typeface="Arial" panose="020B0604020202020204" pitchFamily="34" charset="0"/>
              <a:buChar char="•"/>
            </a:pPr>
            <a:r>
              <a:rPr lang="fr-FR" dirty="0" err="1"/>
              <a:t>Github</a:t>
            </a:r>
            <a:r>
              <a:rPr lang="fr-FR" dirty="0"/>
              <a:t> propose alors de comparer le contenu du fichier avec la contenu précédent (fichier texte) et propose une « pull </a:t>
            </a:r>
            <a:r>
              <a:rPr lang="fr-FR" dirty="0" err="1"/>
              <a:t>request</a:t>
            </a:r>
            <a:r>
              <a:rPr lang="fr-FR" dirty="0"/>
              <a:t> », une requête de mise à jour dans la branche courante du </a:t>
            </a:r>
            <a:r>
              <a:rPr lang="fr-FR" dirty="0" err="1"/>
              <a:t>repository</a:t>
            </a:r>
            <a:r>
              <a:rPr lang="fr-FR" dirty="0"/>
              <a:t>.</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02823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L’auto-formation se fait sur une VM Oracle </a:t>
            </a:r>
            <a:r>
              <a:rPr lang="fr-FR" dirty="0" err="1" smtClean="0"/>
              <a:t>Virtualbox</a:t>
            </a:r>
            <a:r>
              <a:rPr lang="fr-FR" dirty="0" smtClean="0"/>
              <a:t> </a:t>
            </a:r>
            <a:r>
              <a:rPr lang="fr-FR" dirty="0" err="1" smtClean="0"/>
              <a:t>CentOS</a:t>
            </a:r>
            <a:r>
              <a:rPr lang="fr-FR" dirty="0" smtClean="0"/>
              <a:t> 7 x86_64 avec git installé (archive git-2.16.0-rc2.tar.gz avec les paquetages </a:t>
            </a:r>
            <a:r>
              <a:rPr lang="fr-FR" dirty="0" err="1" smtClean="0"/>
              <a:t>rpm</a:t>
            </a:r>
            <a:r>
              <a:rPr lang="fr-FR" dirty="0" smtClean="0"/>
              <a:t> de dépendances installés).</a:t>
            </a:r>
          </a:p>
          <a:p>
            <a:r>
              <a:rPr lang="fr-FR" dirty="0" smtClean="0"/>
              <a:t>Cette installation système comprend celle de l’installation du man avec une aide git principale en mode texte (</a:t>
            </a:r>
            <a:r>
              <a:rPr lang="fr-FR" b="1" dirty="0" smtClean="0"/>
              <a:t>man 7 </a:t>
            </a:r>
            <a:r>
              <a:rPr lang="fr-FR" b="1" dirty="0" err="1" smtClean="0"/>
              <a:t>gittutorial</a:t>
            </a:r>
            <a:r>
              <a:rPr lang="fr-FR" dirty="0" smtClean="0"/>
              <a:t>)  sur les commandes base et une aide secondaire (man 7 </a:t>
            </a:r>
            <a:r>
              <a:rPr lang="fr-FR" dirty="0" err="1" smtClean="0"/>
              <a:t>gitworkflows</a:t>
            </a:r>
            <a:r>
              <a:rPr lang="fr-FR" dirty="0" smtClean="0"/>
              <a:t>) pour les conseils au développement.</a:t>
            </a:r>
          </a:p>
          <a:p>
            <a:r>
              <a:rPr lang="fr-FR" dirty="0" smtClean="0"/>
              <a:t>Le présent document se limite à une énumération aide-mémoire des commandes de base car le processus de développement est complètement différent dans un cadre projet société (utilisation d’IDE, processus de définition des branches, du </a:t>
            </a:r>
            <a:r>
              <a:rPr lang="fr-FR" dirty="0" err="1" smtClean="0"/>
              <a:t>merge</a:t>
            </a:r>
            <a:r>
              <a:rPr lang="fr-FR" dirty="0" smtClean="0"/>
              <a:t> </a:t>
            </a:r>
            <a:r>
              <a:rPr lang="fr-FR" dirty="0" err="1" smtClean="0"/>
              <a:t>etc</a:t>
            </a:r>
            <a:r>
              <a:rPr lang="fr-FR" dirty="0" smtClean="0"/>
              <a:t>).</a:t>
            </a:r>
          </a:p>
          <a:p>
            <a:r>
              <a:rPr lang="fr-FR" dirty="0" smtClean="0"/>
              <a:t>Une arborescence fichiers d’un compte utilisateur est nécessaire. </a:t>
            </a:r>
          </a:p>
          <a:p>
            <a:r>
              <a:rPr lang="fr-FR" dirty="0" smtClean="0"/>
              <a:t>Les informations suivantes sont des copier-coller de commandes terminal (GIT utilisé en mode « ligne de commande ») sous forme d’exemples commentés. Remarque : il est plus simple de suivre les explications du man détaillées (en anglais).</a:t>
            </a:r>
          </a:p>
          <a:p>
            <a:pPr marL="285750" indent="-285750">
              <a:buFont typeface="Wingdings" panose="05000000000000000000" pitchFamily="2" charset="2"/>
              <a:buChar char="Ø"/>
            </a:pPr>
            <a:r>
              <a:rPr lang="fr-FR" u="sng" dirty="0" smtClean="0"/>
              <a:t>Aide GIT </a:t>
            </a:r>
          </a:p>
          <a:p>
            <a:pPr marL="285750" indent="-285750">
              <a:buFont typeface="Arial" panose="020B0604020202020204" pitchFamily="34" charset="0"/>
              <a:buChar char="•"/>
            </a:pPr>
            <a:r>
              <a:rPr lang="fr-FR" dirty="0" smtClean="0"/>
              <a:t>L’appel à l’aide texte se fait par :    </a:t>
            </a:r>
          </a:p>
          <a:p>
            <a:pPr marL="742950" lvl="1" indent="-285750">
              <a:buFont typeface="Wingdings" panose="05000000000000000000" pitchFamily="2" charset="2"/>
              <a:buChar char="§"/>
            </a:pPr>
            <a:r>
              <a:rPr lang="fr-FR" dirty="0"/>
              <a:t>g</a:t>
            </a:r>
            <a:r>
              <a:rPr lang="fr-FR" dirty="0" smtClean="0"/>
              <a:t>it help </a:t>
            </a:r>
          </a:p>
        </p:txBody>
      </p:sp>
    </p:spTree>
    <p:extLst>
      <p:ext uri="{BB962C8B-B14F-4D97-AF65-F5344CB8AC3E}">
        <p14:creationId xmlns:p14="http://schemas.microsoft.com/office/powerpoint/2010/main" val="2919058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5011</Words>
  <Application>Microsoft Office PowerPoint</Application>
  <PresentationFormat>Grand écran</PresentationFormat>
  <Paragraphs>336</Paragraphs>
  <Slides>25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Calibri Light</vt:lpstr>
      <vt:lpstr>Wingdings</vt:lpstr>
      <vt:lpstr>Thème Office</vt:lpstr>
      <vt:lpstr>Autoformation GIT</vt:lpstr>
      <vt:lpstr>Contenu</vt:lpstr>
      <vt:lpstr>Processus de développement GIT</vt:lpstr>
      <vt:lpstr>Mise en œuvre GIT</vt:lpstr>
      <vt:lpstr>Restrictions utilisation GITHUB</vt:lpstr>
      <vt:lpstr>Mode d’emploi GITHUB / GIT - Repository</vt:lpstr>
      <vt:lpstr>Mode d’emploi GITHUB / GIT – Branche</vt:lpstr>
      <vt:lpstr>Mode d’emploi GITHUB / GIT – Mise à jour fichier</vt:lpstr>
      <vt:lpstr>Mode d’emploi GIT</vt:lpstr>
      <vt:lpstr>Mode d’emploi GIT</vt:lpstr>
      <vt:lpstr>Mode d’emploi GIT</vt:lpstr>
      <vt:lpstr>Mode d’emploi GIT</vt:lpstr>
      <vt:lpstr>Mode d’emploi GIT</vt:lpstr>
      <vt:lpstr>Mode d’emploi GIT</vt:lpstr>
      <vt:lpstr>Déplacement GIT</vt:lpstr>
      <vt:lpstr>Processus de développement GIT</vt:lpstr>
      <vt:lpstr>PAF et mode d’emploi GITLAB</vt:lpstr>
      <vt:lpstr>Signature numérique</vt:lpstr>
      <vt:lpstr>Hachage</vt:lpstr>
      <vt:lpstr>Hachage cryptographique</vt:lpstr>
      <vt:lpstr>Courbe elliptique</vt:lpstr>
      <vt:lpstr>ECDSA</vt:lpstr>
      <vt:lpstr>Conception modulaire en python</vt:lpstr>
      <vt:lpstr>Astuce fatale aka Python 2 EOL</vt:lpstr>
      <vt:lpstr>Pré-requis Python</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177</cp:revision>
  <dcterms:created xsi:type="dcterms:W3CDTF">2020-11-02T09:42:31Z</dcterms:created>
  <dcterms:modified xsi:type="dcterms:W3CDTF">2020-11-10T13:54:58Z</dcterms:modified>
</cp:coreProperties>
</file>