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7" r:id="rId4"/>
    <p:sldId id="258" r:id="rId5"/>
    <p:sldId id="263" r:id="rId6"/>
    <p:sldId id="267" r:id="rId7"/>
    <p:sldId id="264" r:id="rId8"/>
    <p:sldId id="268" r:id="rId9"/>
    <p:sldId id="269" r:id="rId10"/>
    <p:sldId id="266" r:id="rId11"/>
    <p:sldId id="270" r:id="rId12"/>
    <p:sldId id="271" r:id="rId13"/>
    <p:sldId id="272" r:id="rId14"/>
    <p:sldId id="273" r:id="rId15"/>
    <p:sldId id="276" r:id="rId16"/>
    <p:sldId id="277" r:id="rId17"/>
    <p:sldId id="275" r:id="rId18"/>
    <p:sldId id="280" r:id="rId19"/>
    <p:sldId id="282" r:id="rId20"/>
    <p:sldId id="259" r:id="rId21"/>
    <p:sldId id="261" r:id="rId22"/>
    <p:sldId id="262" r:id="rId23"/>
    <p:sldId id="265" r:id="rId24"/>
    <p:sldId id="260" r:id="rId25"/>
    <p:sldId id="283" r:id="rId26"/>
    <p:sldId id="279" r:id="rId27"/>
    <p:sldId id="284" r:id="rId28"/>
    <p:sldId id="293" r:id="rId29"/>
    <p:sldId id="296" r:id="rId30"/>
    <p:sldId id="295" r:id="rId31"/>
    <p:sldId id="294" r:id="rId32"/>
    <p:sldId id="274" r:id="rId33"/>
    <p:sldId id="278" r:id="rId34"/>
    <p:sldId id="285" r:id="rId35"/>
    <p:sldId id="281" r:id="rId36"/>
    <p:sldId id="305" r:id="rId37"/>
    <p:sldId id="286" r:id="rId38"/>
    <p:sldId id="287" r:id="rId39"/>
    <p:sldId id="288" r:id="rId40"/>
    <p:sldId id="289" r:id="rId41"/>
    <p:sldId id="290" r:id="rId42"/>
    <p:sldId id="291" r:id="rId43"/>
    <p:sldId id="308" r:id="rId44"/>
    <p:sldId id="309" r:id="rId45"/>
    <p:sldId id="310" r:id="rId46"/>
    <p:sldId id="307" r:id="rId47"/>
    <p:sldId id="292" r:id="rId48"/>
    <p:sldId id="298" r:id="rId49"/>
    <p:sldId id="299" r:id="rId50"/>
    <p:sldId id="300" r:id="rId51"/>
    <p:sldId id="301" r:id="rId52"/>
    <p:sldId id="304" r:id="rId53"/>
    <p:sldId id="312" r:id="rId54"/>
    <p:sldId id="313" r:id="rId55"/>
    <p:sldId id="302" r:id="rId56"/>
    <p:sldId id="303" r:id="rId57"/>
    <p:sldId id="306" r:id="rId58"/>
    <p:sldId id="314" r:id="rId59"/>
    <p:sldId id="311" r:id="rId6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autoAdjust="0"/>
    <p:restoredTop sz="94660"/>
  </p:normalViewPr>
  <p:slideViewPr>
    <p:cSldViewPr snapToGrid="0">
      <p:cViewPr varScale="1">
        <p:scale>
          <a:sx n="66" d="100"/>
          <a:sy n="66" d="100"/>
        </p:scale>
        <p:origin x="3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04/12/2020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5470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04/12/2020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45565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04/12/2020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142462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04/12/2020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9228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88F90A8-69E9-4263-AE3A-CD53E7F82CD2}" type="datetimeFigureOut">
              <a:rPr lang="fr-FR" smtClean="0"/>
              <a:t>04/12/2020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103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88F90A8-69E9-4263-AE3A-CD53E7F82CD2}" type="datetimeFigureOut">
              <a:rPr lang="fr-FR" smtClean="0"/>
              <a:t>04/12/2020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657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88F90A8-69E9-4263-AE3A-CD53E7F82CD2}" type="datetimeFigureOut">
              <a:rPr lang="fr-FR" smtClean="0"/>
              <a:t>04/12/2020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2401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88F90A8-69E9-4263-AE3A-CD53E7F82CD2}" type="datetimeFigureOut">
              <a:rPr lang="fr-FR" smtClean="0"/>
              <a:t>04/12/2020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5078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88F90A8-69E9-4263-AE3A-CD53E7F82CD2}" type="datetimeFigureOut">
              <a:rPr lang="fr-FR" smtClean="0"/>
              <a:t>04/12/2020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85201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04/12/2020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90106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04/12/2020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26279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F90A8-69E9-4263-AE3A-CD53E7F82CD2}" type="datetimeFigureOut">
              <a:rPr lang="fr-FR" smtClean="0"/>
              <a:t>04/12/2020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6490A-1E46-4FD2-AE12-6F2EA7483E27}" type="slidenum">
              <a:rPr lang="fr-FR" smtClean="0"/>
              <a:t>‹N°›</a:t>
            </a:fld>
            <a:endParaRPr lang="fr-FR"/>
          </a:p>
        </p:txBody>
      </p:sp>
    </p:spTree>
    <p:extLst>
      <p:ext uri="{BB962C8B-B14F-4D97-AF65-F5344CB8AC3E}">
        <p14:creationId xmlns:p14="http://schemas.microsoft.com/office/powerpoint/2010/main" val="2627080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gitbranching.org/"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collaborative-so.thales-services.fr/redmine/projects/paf-public" TargetMode="Externa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collab-so.thales-services.fr/gitlab/users/sign_in"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thales.citadel.team/#/room/#paf.so:thales.citadel.team" TargetMode="External"/><Relationship Id="rId7" Type="http://schemas.openxmlformats.org/officeDocument/2006/relationships/hyperlink" Target="https://blog.container-solutions.com/fluxcd-argocd-or-jenkins-x-which-is-the-right-gitops-tool-for-you"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hyperlink" Target="https://usine-collab-so.thales-services.fr/gitlab/dashboard/projects" TargetMode="External"/><Relationship Id="rId5" Type="http://schemas.openxmlformats.org/officeDocument/2006/relationships/hyperlink" Target="https://sso.agora-t.net/adfs/ls/" TargetMode="External"/><Relationship Id="rId4" Type="http://schemas.openxmlformats.org/officeDocument/2006/relationships/hyperlink" Target="https://gitlab.agor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intranet.peopleonline.corp.thales/webtv/index.cfm?watch=10484" TargetMode="External"/><Relationship Id="rId2" Type="http://schemas.openxmlformats.org/officeDocument/2006/relationships/hyperlink" Target="https://intranet.peopleonline.corp.thales/docs/1982/documents/Notes%20d'Orientations%20G%C3%A9n%C3%A9rales%20de%20Formation%20Thales%20Services%202020-2022%20%20.pdf"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machinecognitis.github.io/Math.Gmp.Native/html/0fcbb911-bc5a-1b11-90c5-96babff86526.htm"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codingcompiler.com/python-setup-py/" TargetMode="External"/><Relationship Id="rId2" Type="http://schemas.openxmlformats.org/officeDocument/2006/relationships/hyperlink" Target="https://setuptools.readthedocs.io/en/latest/deprecated/easy_install.html#custom-installation-locations" TargetMode="External"/><Relationship Id="rId1" Type="http://schemas.openxmlformats.org/officeDocument/2006/relationships/slideLayout" Target="../slideLayouts/slideLayout3.xml"/><Relationship Id="rId4" Type="http://schemas.openxmlformats.org/officeDocument/2006/relationships/hyperlink" Target="https://docs.python.org/2/distutils/setupscript.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cs.python.org/2/distutils/examples.html" TargetMode="External"/><Relationship Id="rId2" Type="http://schemas.openxmlformats.org/officeDocument/2006/relationships/hyperlink" Target="https://docs.python.org/2/distutils/index.html" TargetMode="External"/><Relationship Id="rId1" Type="http://schemas.openxmlformats.org/officeDocument/2006/relationships/slideLayout" Target="../slideLayouts/slideLayout3.xml"/><Relationship Id="rId6" Type="http://schemas.openxmlformats.org/officeDocument/2006/relationships/hyperlink" Target="https://makina-corpus.com/blog/metier/2015/gerer-ses-dependances-de-paquets-python" TargetMode="External"/><Relationship Id="rId5" Type="http://schemas.openxmlformats.org/officeDocument/2006/relationships/hyperlink" Target="https://packaging.python.org/discussions/wheel-vs-egg/" TargetMode="External"/><Relationship Id="rId4" Type="http://schemas.openxmlformats.org/officeDocument/2006/relationships/hyperlink" Target="https://stackoverflow.com/questions/2051192/what-is-a-python-egg"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fr.wikibooks.org/wiki/Programmation_Python/Les_thread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thoughtco.com/grace-hopper-quotes-3530092" TargetMode="Externa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2/distutils/index.html" TargetMode="External"/><Relationship Id="rId2" Type="http://schemas.openxmlformats.org/officeDocument/2006/relationships/hyperlink" Target="http://furius.ca/snakefood/"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openclassrooms.com/fr/courses/4425111-perfectionnez-vous-en-python/4464230-assimilez-les-bonnes-pratiques-de-la-pep-8" TargetMode="External"/><Relationship Id="rId2" Type="http://schemas.openxmlformats.org/officeDocument/2006/relationships/hyperlink" Target="https://www.python.org/dev/peps/" TargetMode="External"/><Relationship Id="rId1" Type="http://schemas.openxmlformats.org/officeDocument/2006/relationships/slideLayout" Target="../slideLayouts/slideLayout3.xml"/><Relationship Id="rId5" Type="http://schemas.openxmlformats.org/officeDocument/2006/relationships/hyperlink" Target="http://sametmax.com/le-pep8-en-resume/" TargetMode="External"/><Relationship Id="rId4" Type="http://schemas.openxmlformats.org/officeDocument/2006/relationships/hyperlink" Target="https://openclassrooms.com/fr/courses/235344-apprenez-a-programmer-en-python/235263-de-bonnes-pratique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python.org/dev/peps/pep-0404/" TargetMode="External"/><Relationship Id="rId2" Type="http://schemas.openxmlformats.org/officeDocument/2006/relationships/hyperlink" Target="https://github.com/naftaliharris/tauthon"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realpython.com/python-import" TargetMode="External"/><Relationship Id="rId3" Type="http://schemas.openxmlformats.org/officeDocument/2006/relationships/hyperlink" Target="https://docs.python.org/2.7/tutorial/modules.html" TargetMode="External"/><Relationship Id="rId7" Type="http://schemas.openxmlformats.org/officeDocument/2006/relationships/hyperlink" Target="https://python.doctor/page-python-modules-package-module-cours-debutants-informatique-programmation" TargetMode="External"/><Relationship Id="rId2" Type="http://schemas.openxmlformats.org/officeDocument/2006/relationships/hyperlink" Target="https://docs.python.org/2.7/tutorial" TargetMode="External"/><Relationship Id="rId1" Type="http://schemas.openxmlformats.org/officeDocument/2006/relationships/slideLayout" Target="../slideLayouts/slideLayout3.xml"/><Relationship Id="rId6" Type="http://schemas.openxmlformats.org/officeDocument/2006/relationships/hyperlink" Target="https://stackoverflow.com/questions/2051192/what-is-a-python-egg" TargetMode="External"/><Relationship Id="rId5" Type="http://schemas.openxmlformats.org/officeDocument/2006/relationships/hyperlink" Target="https://www.python.org/dev/peps/pep-0366" TargetMode="External"/><Relationship Id="rId4" Type="http://schemas.openxmlformats.org/officeDocument/2006/relationships/hyperlink" Target="https://www.python.org/dev/peps/pep-0484"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nippets.readthedocs.io/en/latest/subprocess.html#calling-an-external-command" TargetMode="External"/><Relationship Id="rId2" Type="http://schemas.openxmlformats.org/officeDocument/2006/relationships/hyperlink" Target="https://snippets.readthedocs.io/en/latest/"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thales.udemy.com/learning-paths/folder/3622" TargetMode="External"/><Relationship Id="rId13" Type="http://schemas.openxmlformats.org/officeDocument/2006/relationships/hyperlink" Target="https://thales.udemy.com/learning-paths/folder/3620" TargetMode="External"/><Relationship Id="rId18" Type="http://schemas.openxmlformats.org/officeDocument/2006/relationships/hyperlink" Target="https://thales.lms.crossknowledge.com/site/search/home" TargetMode="External"/><Relationship Id="rId3" Type="http://schemas.openxmlformats.org/officeDocument/2006/relationships/hyperlink" Target="https://thales.udemy.com/" TargetMode="External"/><Relationship Id="rId7" Type="http://schemas.openxmlformats.org/officeDocument/2006/relationships/hyperlink" Target="https://thales.udemy.com/learning-paths/folder/4964" TargetMode="External"/><Relationship Id="rId12" Type="http://schemas.openxmlformats.org/officeDocument/2006/relationships/hyperlink" Target="https://thales.udemy.com/learning-paths/folder/3556" TargetMode="External"/><Relationship Id="rId17" Type="http://schemas.openxmlformats.org/officeDocument/2006/relationships/hyperlink" Target="https://thales.udemy.com/learning-paths/folder/4620" TargetMode="External"/><Relationship Id="rId2" Type="http://schemas.openxmlformats.org/officeDocument/2006/relationships/hyperlink" Target="https://intranet.peopleonline.corp.thales/sites/international/europe/united-kingdom/uk-services--functions/information-systems/udemy" TargetMode="External"/><Relationship Id="rId16" Type="http://schemas.openxmlformats.org/officeDocument/2006/relationships/hyperlink" Target="https://thales.udemy.com/learning-paths/folder/4596" TargetMode="External"/><Relationship Id="rId1" Type="http://schemas.openxmlformats.org/officeDocument/2006/relationships/slideLayout" Target="../slideLayouts/slideLayout3.xml"/><Relationship Id="rId6" Type="http://schemas.openxmlformats.org/officeDocument/2006/relationships/hyperlink" Target="https://thales.udemy.com/learning-paths/folder/3624" TargetMode="External"/><Relationship Id="rId11" Type="http://schemas.openxmlformats.org/officeDocument/2006/relationships/hyperlink" Target="https://thales.udemy.com/learning-paths/folder/4902" TargetMode="External"/><Relationship Id="rId5" Type="http://schemas.openxmlformats.org/officeDocument/2006/relationships/hyperlink" Target="mailto:academy@thalesdigital.io" TargetMode="External"/><Relationship Id="rId15" Type="http://schemas.openxmlformats.org/officeDocument/2006/relationships/hyperlink" Target="https://thales.udemy.com/learning-paths/folder/7228" TargetMode="External"/><Relationship Id="rId10" Type="http://schemas.openxmlformats.org/officeDocument/2006/relationships/hyperlink" Target="https://thales.udemy.com/learning-paths/folder/3616" TargetMode="External"/><Relationship Id="rId4" Type="http://schemas.openxmlformats.org/officeDocument/2006/relationships/hyperlink" Target="https://thales.udemy.com/organization/home/" TargetMode="External"/><Relationship Id="rId9" Type="http://schemas.openxmlformats.org/officeDocument/2006/relationships/hyperlink" Target="https://thales.udemy.com/learning-paths/folder/4618" TargetMode="External"/><Relationship Id="rId14" Type="http://schemas.openxmlformats.org/officeDocument/2006/relationships/hyperlink" Target="https://thales.udemy.com/learning-paths/folder/5506"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docs.gitlab.com/ce/user/markdown.html"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lab.com/gitlab-org/gitlab/blob/master/doc/user/markdown.md" TargetMode="External"/><Relationship Id="rId2" Type="http://schemas.openxmlformats.org/officeDocument/2006/relationships/hyperlink" Target="https://docs.gitlab.com/"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jojozhuang.github.io/tutorial/mermaid-cheat-sheet" TargetMode="External"/><Relationship Id="rId2" Type="http://schemas.openxmlformats.org/officeDocument/2006/relationships/hyperlink" Target="https://mermaid-js.github.io/mermaid-live-editor"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markdownmonster.west-wind.com/docs/_4t90rhfy9.htm" TargetMode="External"/><Relationship Id="rId4" Type="http://schemas.openxmlformats.org/officeDocument/2006/relationships/hyperlink" Target="https://mermaid-js.github.io/mermaid/#/flowchart?id=flowcharts-basic-synta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docs.github.com/en/free-pro-team@latest/github"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mermaid-js/mermaid"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mermaid-js/mermaid"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mermaid-js.github.io/mermaid"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chemin/MermaidSample.html"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gist.github.com/didenko/bfa25f04e4a5b6ca6c18145a96afa8e6" TargetMode="External"/><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hyperlink" Target="https://mermaid-js.github.io/mermaid/#/Setup"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localhost/DLA_SAMPLE.md" TargetMode="External"/><Relationship Id="rId2" Type="http://schemas.openxmlformats.org/officeDocument/2006/relationships/hyperlink" Target="https://github/simov/markdown-viewer"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login"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fqMOX6JJhGo" TargetMode="External"/><Relationship Id="rId2" Type="http://schemas.openxmlformats.org/officeDocument/2006/relationships/hyperlink" Target="https://docs.docker.com/" TargetMode="External"/><Relationship Id="rId1" Type="http://schemas.openxmlformats.org/officeDocument/2006/relationships/slideLayout" Target="../slideLayouts/slideLayout3.xml"/><Relationship Id="rId5" Type="http://schemas.openxmlformats.org/officeDocument/2006/relationships/hyperlink" Target="https://www.youtube.com/watch?v=X48VuDVc0d0" TargetMode="External"/><Relationship Id="rId4" Type="http://schemas.openxmlformats.org/officeDocument/2006/relationships/hyperlink" Target="https://kodekloud.com/p/docker-labs"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stackoverflow.com/questions/22655867/what-is-the-difference-between-save-and-export-in-docker" TargetMode="External"/><Relationship Id="rId2" Type="http://schemas.openxmlformats.org/officeDocument/2006/relationships/hyperlink" Target="https://www.youtube.com/watch?v=3c-iBn73dDE" TargetMode="External"/><Relationship Id="rId1" Type="http://schemas.openxmlformats.org/officeDocument/2006/relationships/slideLayout" Target="../slideLayouts/slideLayout3.xml"/><Relationship Id="rId4" Type="http://schemas.openxmlformats.org/officeDocument/2006/relationships/hyperlink" Target="https://tuhrig.de/difference-between-save-and-export-in-docker"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download.docker.com/linux/centos/7/x86_64/stable/Packages/" TargetMode="External"/><Relationship Id="rId2" Type="http://schemas.openxmlformats.org/officeDocument/2006/relationships/hyperlink" Target="https://whatsmyos.com/" TargetMode="External"/><Relationship Id="rId1" Type="http://schemas.openxmlformats.org/officeDocument/2006/relationships/slideLayout" Target="../slideLayouts/slideLayout3.xml"/><Relationship Id="rId4" Type="http://schemas.openxmlformats.org/officeDocument/2006/relationships/hyperlink" Target="https://docs.docker.com/engine/install/centos"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docs.docker.com/docker_hub/official_images" TargetMode="External"/><Relationship Id="rId2" Type="http://schemas.openxmlformats.org/officeDocument/2006/relationships/hyperlink" Target="https://docs.docker.com/get-started/overview/"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computingforgeeks.com/how-to-export-and-import-docker-images-containers/"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b.docker.com/" TargetMode="Externa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github.com/en/free-pro-team@latest/github/using-git/ignoring-files"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github.com/gfm/"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Autoformation</a:t>
            </a:r>
            <a:endParaRPr lang="fr-FR" dirty="0"/>
          </a:p>
        </p:txBody>
      </p:sp>
      <p:sp>
        <p:nvSpPr>
          <p:cNvPr id="3" name="Sous-titre 2"/>
          <p:cNvSpPr>
            <a:spLocks noGrp="1"/>
          </p:cNvSpPr>
          <p:nvPr>
            <p:ph type="subTitle" idx="1"/>
          </p:nvPr>
        </p:nvSpPr>
        <p:spPr/>
        <p:txBody>
          <a:bodyPr/>
          <a:lstStyle/>
          <a:p>
            <a:endParaRPr lang="fr-FR" dirty="0" smtClean="0"/>
          </a:p>
          <a:p>
            <a:r>
              <a:rPr lang="fr-FR" dirty="0" smtClean="0"/>
              <a:t>Dominique LAURAIN – Novembre 2020</a:t>
            </a:r>
            <a:endParaRPr lang="fr-FR" dirty="0"/>
          </a:p>
        </p:txBody>
      </p:sp>
    </p:spTree>
    <p:extLst>
      <p:ext uri="{BB962C8B-B14F-4D97-AF65-F5344CB8AC3E}">
        <p14:creationId xmlns:p14="http://schemas.microsoft.com/office/powerpoint/2010/main" val="997939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L’auto-formation se fait sur une VM Oracle </a:t>
            </a:r>
            <a:r>
              <a:rPr lang="fr-FR" dirty="0" err="1" smtClean="0"/>
              <a:t>Virtualbox</a:t>
            </a:r>
            <a:r>
              <a:rPr lang="fr-FR" dirty="0" smtClean="0"/>
              <a:t> </a:t>
            </a:r>
            <a:r>
              <a:rPr lang="fr-FR" dirty="0" err="1" smtClean="0"/>
              <a:t>CentOS</a:t>
            </a:r>
            <a:r>
              <a:rPr lang="fr-FR" dirty="0" smtClean="0"/>
              <a:t> 7 x86_64 avec git installé (archive git-2.16.0-rc2.tar.gz avec les paquetages </a:t>
            </a:r>
            <a:r>
              <a:rPr lang="fr-FR" dirty="0" err="1" smtClean="0"/>
              <a:t>rpm</a:t>
            </a:r>
            <a:r>
              <a:rPr lang="fr-FR" dirty="0" smtClean="0"/>
              <a:t> de dépendances installés).</a:t>
            </a:r>
          </a:p>
          <a:p>
            <a:r>
              <a:rPr lang="fr-FR" dirty="0" smtClean="0"/>
              <a:t>Cette installation système comprend celle de l’installation du man avec une aide git principale en mode texte (</a:t>
            </a:r>
            <a:r>
              <a:rPr lang="fr-FR" b="1" dirty="0" smtClean="0"/>
              <a:t>man 7 </a:t>
            </a:r>
            <a:r>
              <a:rPr lang="fr-FR" b="1" dirty="0" err="1" smtClean="0"/>
              <a:t>gittutorial</a:t>
            </a:r>
            <a:r>
              <a:rPr lang="fr-FR" dirty="0" smtClean="0"/>
              <a:t>)  sur les commandes base et une aide secondaire (man 7 </a:t>
            </a:r>
            <a:r>
              <a:rPr lang="fr-FR" dirty="0" err="1" smtClean="0"/>
              <a:t>gitworkflows</a:t>
            </a:r>
            <a:r>
              <a:rPr lang="fr-FR" dirty="0" smtClean="0"/>
              <a:t>) pour les conseils au développement.</a:t>
            </a:r>
          </a:p>
          <a:p>
            <a:r>
              <a:rPr lang="fr-FR" dirty="0" smtClean="0"/>
              <a:t>Le présent document se limite à une énumération aide-mémoire des commandes de base car le processus de développement est complètement différent dans un cadre projet société (utilisation d’IDE, processus de définition des branches, du </a:t>
            </a:r>
            <a:r>
              <a:rPr lang="fr-FR" dirty="0" err="1" smtClean="0"/>
              <a:t>merge</a:t>
            </a:r>
            <a:r>
              <a:rPr lang="fr-FR" dirty="0" smtClean="0"/>
              <a:t> </a:t>
            </a:r>
            <a:r>
              <a:rPr lang="fr-FR" dirty="0" err="1" smtClean="0"/>
              <a:t>etc</a:t>
            </a:r>
            <a:r>
              <a:rPr lang="fr-FR" dirty="0" smtClean="0"/>
              <a:t>).</a:t>
            </a:r>
          </a:p>
          <a:p>
            <a:r>
              <a:rPr lang="fr-FR" dirty="0" smtClean="0"/>
              <a:t>Une arborescence fichiers d’un compte utilisateur est nécessaire. </a:t>
            </a:r>
          </a:p>
          <a:p>
            <a:r>
              <a:rPr lang="fr-FR" dirty="0" smtClean="0"/>
              <a:t>Les informations suivantes sont des copier-coller de commandes terminal (GIT utilisé en mode « ligne de commande ») sous forme d’exemples commentés. Remarque : il est plus simple de suivre les explications du man détaillées (en anglais).</a:t>
            </a:r>
          </a:p>
          <a:p>
            <a:pPr marL="285750" indent="-285750">
              <a:buFont typeface="Wingdings" panose="05000000000000000000" pitchFamily="2" charset="2"/>
              <a:buChar char="Ø"/>
            </a:pPr>
            <a:r>
              <a:rPr lang="fr-FR" u="sng" dirty="0" smtClean="0"/>
              <a:t>Aide GIT </a:t>
            </a:r>
          </a:p>
          <a:p>
            <a:pPr marL="285750" indent="-285750">
              <a:buFont typeface="Arial" panose="020B0604020202020204" pitchFamily="34" charset="0"/>
              <a:buChar char="•"/>
            </a:pPr>
            <a:r>
              <a:rPr lang="fr-FR" dirty="0" smtClean="0"/>
              <a:t>L’appel à l’aide texte se fait par :    </a:t>
            </a:r>
          </a:p>
          <a:p>
            <a:pPr marL="742950" lvl="1" indent="-285750">
              <a:buFont typeface="Wingdings" panose="05000000000000000000" pitchFamily="2" charset="2"/>
              <a:buChar char="§"/>
            </a:pPr>
            <a:r>
              <a:rPr lang="fr-FR" dirty="0"/>
              <a:t>g</a:t>
            </a:r>
            <a:r>
              <a:rPr lang="fr-FR" dirty="0" smtClean="0"/>
              <a:t>it help </a:t>
            </a:r>
          </a:p>
        </p:txBody>
      </p:sp>
    </p:spTree>
    <p:extLst>
      <p:ext uri="{BB962C8B-B14F-4D97-AF65-F5344CB8AC3E}">
        <p14:creationId xmlns:p14="http://schemas.microsoft.com/office/powerpoint/2010/main" val="2919058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Initialisation </a:t>
            </a:r>
            <a:r>
              <a:rPr lang="fr-FR" u="sng" dirty="0"/>
              <a:t>du compte de développement </a:t>
            </a:r>
          </a:p>
          <a:p>
            <a:r>
              <a:rPr lang="fr-FR" dirty="0"/>
              <a:t>Le logiciel GIT est paramétré par des variables de configuration, certaines globales mémorisées dans le fichier </a:t>
            </a:r>
            <a:r>
              <a:rPr lang="fr-FR" dirty="0" smtClean="0"/>
              <a:t>$</a:t>
            </a:r>
            <a:r>
              <a:rPr lang="fr-FR" b="1" dirty="0" smtClean="0"/>
              <a:t>HOME/.</a:t>
            </a:r>
            <a:r>
              <a:rPr lang="fr-FR" b="1" dirty="0" err="1" smtClean="0"/>
              <a:t>gitconfig</a:t>
            </a:r>
            <a:endParaRPr lang="fr-FR" b="1" dirty="0" smtClean="0"/>
          </a:p>
          <a:p>
            <a:r>
              <a:rPr lang="fr-FR" dirty="0"/>
              <a:t>Il est fortement recommandé </a:t>
            </a:r>
            <a:r>
              <a:rPr lang="fr-FR" dirty="0" smtClean="0"/>
              <a:t>(sous peine d’avoir des messages d’avertissements aux </a:t>
            </a:r>
            <a:r>
              <a:rPr lang="fr-FR" dirty="0" err="1" smtClean="0"/>
              <a:t>commits</a:t>
            </a:r>
            <a:r>
              <a:rPr lang="fr-FR" dirty="0" smtClean="0"/>
              <a:t>) d’initialiser </a:t>
            </a:r>
            <a:r>
              <a:rPr lang="fr-FR" dirty="0"/>
              <a:t>certaines d’entre elles par </a:t>
            </a:r>
            <a:r>
              <a:rPr lang="fr-FR" dirty="0" smtClean="0"/>
              <a:t>:</a:t>
            </a:r>
          </a:p>
          <a:p>
            <a:endParaRPr lang="fr-FR" dirty="0"/>
          </a:p>
          <a:p>
            <a:pPr marL="742950" lvl="1" indent="-285750">
              <a:buFont typeface="Wingdings" panose="05000000000000000000" pitchFamily="2" charset="2"/>
              <a:buChar char="§"/>
            </a:pPr>
            <a:r>
              <a:rPr lang="fr-FR" dirty="0"/>
              <a:t>git config – global  user.name = « </a:t>
            </a:r>
            <a:r>
              <a:rPr lang="fr-FR" dirty="0" smtClean="0"/>
              <a:t>Votre nom</a:t>
            </a:r>
            <a:r>
              <a:rPr lang="fr-FR" dirty="0"/>
              <a:t> </a:t>
            </a:r>
            <a:r>
              <a:rPr lang="fr-FR" dirty="0" smtClean="0"/>
              <a:t>»</a:t>
            </a:r>
          </a:p>
          <a:p>
            <a:pPr marL="742950" lvl="1" indent="-285750">
              <a:buFont typeface="Wingdings" panose="05000000000000000000" pitchFamily="2" charset="2"/>
              <a:buChar char="§"/>
            </a:pPr>
            <a:r>
              <a:rPr lang="fr-FR" dirty="0"/>
              <a:t>git config – global  </a:t>
            </a:r>
            <a:r>
              <a:rPr lang="fr-FR" dirty="0" err="1" smtClean="0"/>
              <a:t>user.email</a:t>
            </a:r>
            <a:r>
              <a:rPr lang="fr-FR" dirty="0" smtClean="0"/>
              <a:t> </a:t>
            </a:r>
            <a:r>
              <a:rPr lang="fr-FR" dirty="0"/>
              <a:t>= </a:t>
            </a:r>
            <a:r>
              <a:rPr lang="fr-FR" dirty="0" smtClean="0"/>
              <a:t>vous@exemple.com</a:t>
            </a:r>
            <a:endParaRPr lang="fr-FR" dirty="0"/>
          </a:p>
          <a:p>
            <a:pPr marL="742950" lvl="1" indent="-285750">
              <a:buFont typeface="Wingdings" panose="05000000000000000000" pitchFamily="2" charset="2"/>
              <a:buChar char="§"/>
            </a:pPr>
            <a:r>
              <a:rPr lang="fr-FR" dirty="0"/>
              <a:t>g</a:t>
            </a:r>
            <a:r>
              <a:rPr lang="fr-FR" dirty="0" smtClean="0"/>
              <a:t>it config  -l</a:t>
            </a:r>
          </a:p>
          <a:p>
            <a:pPr marL="742950" lvl="1" indent="-285750">
              <a:buFont typeface="Wingdings" panose="05000000000000000000" pitchFamily="2" charset="2"/>
              <a:buChar char="§"/>
            </a:pPr>
            <a:endParaRPr lang="fr-FR" u="sng" dirty="0" smtClean="0"/>
          </a:p>
          <a:p>
            <a:pPr marL="285750" indent="-285750">
              <a:buFont typeface="Wingdings" panose="05000000000000000000" pitchFamily="2" charset="2"/>
              <a:buChar char="Ø"/>
            </a:pPr>
            <a:r>
              <a:rPr lang="fr-FR" u="sng" dirty="0" smtClean="0"/>
              <a:t>Création de dépôt (= </a:t>
            </a:r>
            <a:r>
              <a:rPr lang="fr-FR" u="sng" dirty="0" err="1" smtClean="0"/>
              <a:t>repository</a:t>
            </a:r>
            <a:r>
              <a:rPr lang="fr-FR" u="sng" dirty="0" smtClean="0"/>
              <a:t>) pour un projet nouveau</a:t>
            </a:r>
          </a:p>
          <a:p>
            <a:r>
              <a:rPr lang="fr-FR" dirty="0" smtClean="0"/>
              <a:t>Un dépôt est simplement une arborescence fichiers d’un compte utilisateur comportant des fichiers et répertoires particuliers de gestion GIT.</a:t>
            </a:r>
          </a:p>
          <a:p>
            <a:r>
              <a:rPr lang="fr-FR" dirty="0" smtClean="0"/>
              <a:t>C’est celui géré par le gestionnaire de configuration logiciel car il faut désigner un dépôt « origine » , de référence, parmi tous ceux des développeurs du projet.</a:t>
            </a:r>
          </a:p>
          <a:p>
            <a:r>
              <a:rPr lang="fr-FR" dirty="0" smtClean="0"/>
              <a:t>Pour le créer :</a:t>
            </a:r>
          </a:p>
          <a:p>
            <a:endParaRPr lang="fr-FR" dirty="0" smtClean="0"/>
          </a:p>
          <a:p>
            <a:pPr marL="742950" lvl="1" indent="-285750">
              <a:buFont typeface="Wingdings" panose="05000000000000000000" pitchFamily="2" charset="2"/>
              <a:buChar char="§"/>
            </a:pPr>
            <a:r>
              <a:rPr lang="fr-FR" dirty="0" err="1" smtClean="0"/>
              <a:t>mkdir</a:t>
            </a:r>
            <a:r>
              <a:rPr lang="fr-FR" dirty="0" smtClean="0"/>
              <a:t> projet </a:t>
            </a:r>
          </a:p>
          <a:p>
            <a:pPr marL="742950" lvl="1" indent="-285750">
              <a:buFont typeface="Wingdings" panose="05000000000000000000" pitchFamily="2" charset="2"/>
              <a:buChar char="§"/>
            </a:pPr>
            <a:r>
              <a:rPr lang="fr-FR" dirty="0" smtClean="0"/>
              <a:t>cd projet </a:t>
            </a:r>
          </a:p>
          <a:p>
            <a:pPr marL="742950" lvl="1" indent="-285750">
              <a:buFont typeface="Wingdings" panose="05000000000000000000" pitchFamily="2" charset="2"/>
              <a:buChar char="§"/>
            </a:pPr>
            <a:r>
              <a:rPr lang="fr-FR" dirty="0" smtClean="0"/>
              <a:t>git </a:t>
            </a:r>
            <a:r>
              <a:rPr lang="fr-FR" dirty="0" err="1" smtClean="0"/>
              <a:t>init</a:t>
            </a:r>
            <a:endParaRPr lang="fr-FR" dirty="0"/>
          </a:p>
          <a:p>
            <a:pPr marL="742950" lvl="1" indent="-285750">
              <a:buFont typeface="Wingdings" panose="05000000000000000000" pitchFamily="2" charset="2"/>
              <a:buChar char="§"/>
            </a:pPr>
            <a:r>
              <a:rPr lang="fr-FR" dirty="0"/>
              <a:t>git </a:t>
            </a:r>
            <a:r>
              <a:rPr lang="fr-FR" dirty="0" err="1"/>
              <a:t>add</a:t>
            </a:r>
            <a:r>
              <a:rPr lang="fr-FR" dirty="0"/>
              <a:t> .</a:t>
            </a:r>
          </a:p>
          <a:p>
            <a:pPr marL="742950" lvl="1" indent="-285750">
              <a:buFont typeface="Wingdings" panose="05000000000000000000" pitchFamily="2" charset="2"/>
              <a:buChar char="§"/>
            </a:pPr>
            <a:r>
              <a:rPr lang="fr-FR" dirty="0"/>
              <a:t>git </a:t>
            </a:r>
            <a:r>
              <a:rPr lang="fr-FR" dirty="0" smtClean="0"/>
              <a:t>commit</a:t>
            </a:r>
            <a:endParaRPr lang="fr-FR" dirty="0"/>
          </a:p>
        </p:txBody>
      </p:sp>
    </p:spTree>
    <p:extLst>
      <p:ext uri="{BB962C8B-B14F-4D97-AF65-F5344CB8AC3E}">
        <p14:creationId xmlns:p14="http://schemas.microsoft.com/office/powerpoint/2010/main" val="460774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Ajout et modifications de fichier(s) en configuration</a:t>
            </a:r>
          </a:p>
          <a:p>
            <a:r>
              <a:rPr lang="fr-FR" dirty="0" smtClean="0"/>
              <a:t>Un fichier ou un répertoire de l’arborescence fichiers du dépôt n’est pas géré en configuration GIT tant qu’il n’a pas été ajouté.</a:t>
            </a:r>
          </a:p>
          <a:p>
            <a:r>
              <a:rPr lang="fr-FR" dirty="0" smtClean="0"/>
              <a:t>Pour ajouter les fichiers README.md et INSTALL:</a:t>
            </a:r>
          </a:p>
          <a:p>
            <a:endParaRPr lang="fr-FR" dirty="0"/>
          </a:p>
          <a:p>
            <a:pPr marL="742950" lvl="1" indent="-285750">
              <a:buFont typeface="Wingdings" panose="05000000000000000000" pitchFamily="2" charset="2"/>
              <a:buChar char="§"/>
            </a:pPr>
            <a:r>
              <a:rPr lang="fr-FR" dirty="0"/>
              <a:t>git  </a:t>
            </a:r>
            <a:r>
              <a:rPr lang="fr-FR" dirty="0" err="1" smtClean="0"/>
              <a:t>add</a:t>
            </a:r>
            <a:r>
              <a:rPr lang="fr-FR" dirty="0" smtClean="0"/>
              <a:t>   README.md INSTALL</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pPr marL="0" lvl="1">
              <a:spcBef>
                <a:spcPts val="1000"/>
              </a:spcBef>
            </a:pPr>
            <a:r>
              <a:rPr lang="fr-FR" sz="1600" dirty="0" smtClean="0"/>
              <a:t>La commande « </a:t>
            </a:r>
            <a:r>
              <a:rPr lang="fr-FR" sz="1600" dirty="0" err="1" smtClean="0"/>
              <a:t>status</a:t>
            </a:r>
            <a:r>
              <a:rPr lang="fr-FR" sz="1600" dirty="0" smtClean="0"/>
              <a:t> » rend l’état courant du dépôt.</a:t>
            </a:r>
          </a:p>
          <a:p>
            <a:pPr marL="0" lvl="1">
              <a:spcBef>
                <a:spcPts val="1000"/>
              </a:spcBef>
            </a:pPr>
            <a:r>
              <a:rPr lang="fr-FR" sz="1600" dirty="0" smtClean="0"/>
              <a:t>Une fois </a:t>
            </a:r>
            <a:r>
              <a:rPr lang="fr-FR" sz="1600" dirty="0"/>
              <a:t>ajoutés, ces fichiers existent en configuration et peuvent être validés par commande « commit » pour les </a:t>
            </a:r>
            <a:r>
              <a:rPr lang="fr-FR" sz="1600" dirty="0" smtClean="0"/>
              <a:t>officialiser :</a:t>
            </a:r>
          </a:p>
          <a:p>
            <a:pPr marL="0" lvl="1">
              <a:spcBef>
                <a:spcPts val="1000"/>
              </a:spcBef>
            </a:pPr>
            <a:endParaRPr lang="fr-FR" sz="1600" dirty="0"/>
          </a:p>
          <a:p>
            <a:pPr marL="742950" lvl="1" indent="-285750">
              <a:buFont typeface="Wingdings" panose="05000000000000000000" pitchFamily="2" charset="2"/>
              <a:buChar char="§"/>
            </a:pPr>
            <a:r>
              <a:rPr lang="fr-FR" dirty="0"/>
              <a:t>g</a:t>
            </a:r>
            <a:r>
              <a:rPr lang="fr-FR" dirty="0" smtClean="0"/>
              <a:t>it commit –a</a:t>
            </a:r>
            <a:endParaRPr lang="fr-FR" dirty="0"/>
          </a:p>
          <a:p>
            <a:pPr marL="742950" lvl="1" indent="-285750">
              <a:buFont typeface="Wingdings" panose="05000000000000000000" pitchFamily="2" charset="2"/>
              <a:buChar char="§"/>
            </a:pPr>
            <a:r>
              <a:rPr lang="fr-FR" dirty="0" smtClean="0"/>
              <a:t>git commit –a</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pPr marL="742950" lvl="1" indent="-285750">
              <a:buFont typeface="Wingdings" panose="05000000000000000000" pitchFamily="2" charset="2"/>
              <a:buChar char="§"/>
            </a:pPr>
            <a:endParaRPr lang="fr-FR" dirty="0"/>
          </a:p>
          <a:p>
            <a:r>
              <a:rPr lang="fr-FR" dirty="0" smtClean="0"/>
              <a:t>L’option –a (all) peut être remplacé par l’énumération des noms de fichiers (README.md INSTALL). Le commit est récursif  : il est réalisé pour tous les fichiers dans le répertoire courant les sous-répertoires.</a:t>
            </a:r>
          </a:p>
          <a:p>
            <a:endParaRPr lang="fr-FR" u="sng" dirty="0" smtClean="0"/>
          </a:p>
          <a:p>
            <a:pPr marL="285750" indent="-285750">
              <a:buFont typeface="Wingdings" panose="05000000000000000000" pitchFamily="2" charset="2"/>
              <a:buChar char="Ø"/>
            </a:pPr>
            <a:r>
              <a:rPr lang="fr-FR" u="sng" dirty="0" smtClean="0"/>
              <a:t>Suppression de fichier(s) de la configuration et du répertoire courant</a:t>
            </a:r>
          </a:p>
          <a:p>
            <a:r>
              <a:rPr lang="fr-FR" dirty="0" smtClean="0"/>
              <a:t>Pour supprimer le fichier INSTALL :</a:t>
            </a:r>
          </a:p>
          <a:p>
            <a:endParaRPr lang="fr-FR" dirty="0"/>
          </a:p>
          <a:p>
            <a:pPr marL="742950" lvl="1" indent="-285750">
              <a:buFont typeface="Wingdings" panose="05000000000000000000" pitchFamily="2" charset="2"/>
              <a:buChar char="§"/>
            </a:pPr>
            <a:r>
              <a:rPr lang="fr-FR" dirty="0"/>
              <a:t>g</a:t>
            </a:r>
            <a:r>
              <a:rPr lang="fr-FR" dirty="0" smtClean="0"/>
              <a:t>it  </a:t>
            </a:r>
            <a:r>
              <a:rPr lang="fr-FR" dirty="0" err="1" smtClean="0"/>
              <a:t>rm</a:t>
            </a:r>
            <a:r>
              <a:rPr lang="fr-FR" dirty="0" smtClean="0"/>
              <a:t>  INSTALL</a:t>
            </a:r>
          </a:p>
          <a:p>
            <a:pPr marL="742950" lvl="1" indent="-285750">
              <a:buFont typeface="Wingdings" panose="05000000000000000000" pitchFamily="2" charset="2"/>
              <a:buChar char="§"/>
            </a:pPr>
            <a:r>
              <a:rPr lang="fr-FR" dirty="0"/>
              <a:t>g</a:t>
            </a:r>
            <a:r>
              <a:rPr lang="fr-FR" dirty="0" smtClean="0"/>
              <a:t>it commit INSTALL</a:t>
            </a:r>
          </a:p>
        </p:txBody>
      </p:sp>
    </p:spTree>
    <p:extLst>
      <p:ext uri="{BB962C8B-B14F-4D97-AF65-F5344CB8AC3E}">
        <p14:creationId xmlns:p14="http://schemas.microsoft.com/office/powerpoint/2010/main" val="4177256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Création de branche</a:t>
            </a:r>
          </a:p>
          <a:p>
            <a:r>
              <a:rPr lang="fr-FR" dirty="0" smtClean="0"/>
              <a:t>Une branche est une vue logique de l’arborescence fichiers du dépôt.</a:t>
            </a:r>
          </a:p>
          <a:p>
            <a:r>
              <a:rPr lang="fr-FR" dirty="0" smtClean="0"/>
              <a:t>Il existe toujours une branche principale  (« master ») : elle sert à capitaliser les fichiers, de les officialiser en quelque sorte.</a:t>
            </a:r>
          </a:p>
          <a:p>
            <a:r>
              <a:rPr lang="fr-FR" dirty="0" smtClean="0"/>
              <a:t>Pour visualiser les branches (* en face de la branche courante) :</a:t>
            </a:r>
            <a:endParaRPr lang="fr-FR" dirty="0"/>
          </a:p>
          <a:p>
            <a:pPr marL="742950" lvl="1" indent="-285750">
              <a:buFont typeface="Wingdings" panose="05000000000000000000" pitchFamily="2" charset="2"/>
              <a:buChar char="§"/>
            </a:pPr>
            <a:r>
              <a:rPr lang="fr-FR" dirty="0"/>
              <a:t>git  </a:t>
            </a:r>
            <a:r>
              <a:rPr lang="fr-FR" dirty="0" err="1" smtClean="0"/>
              <a:t>branch</a:t>
            </a:r>
            <a:endParaRPr lang="fr-FR" dirty="0" smtClean="0"/>
          </a:p>
          <a:p>
            <a:pPr marL="742950" lvl="1" indent="-285750">
              <a:buFont typeface="Wingdings" panose="05000000000000000000" pitchFamily="2" charset="2"/>
              <a:buChar char="§"/>
            </a:pPr>
            <a:endParaRPr lang="fr-FR" dirty="0" smtClean="0"/>
          </a:p>
          <a:p>
            <a:pPr marL="0" lvl="1">
              <a:spcBef>
                <a:spcPts val="1000"/>
              </a:spcBef>
            </a:pPr>
            <a:r>
              <a:rPr lang="fr-FR" sz="1600" dirty="0" smtClean="0"/>
              <a:t>Pour </a:t>
            </a:r>
            <a:r>
              <a:rPr lang="fr-FR" sz="1600" dirty="0" err="1" smtClean="0"/>
              <a:t>créér</a:t>
            </a:r>
            <a:r>
              <a:rPr lang="fr-FR" sz="1600" dirty="0" smtClean="0"/>
              <a:t> une branche de nom « </a:t>
            </a:r>
            <a:r>
              <a:rPr lang="fr-FR" sz="1600" dirty="0" err="1" smtClean="0"/>
              <a:t>experimental</a:t>
            </a:r>
            <a:r>
              <a:rPr lang="fr-FR" sz="1600" dirty="0" smtClean="0"/>
              <a:t> » :</a:t>
            </a:r>
          </a:p>
          <a:p>
            <a:pPr marL="0" lvl="1">
              <a:spcBef>
                <a:spcPts val="1000"/>
              </a:spcBef>
            </a:pPr>
            <a:endParaRPr lang="fr-FR" sz="1600" dirty="0"/>
          </a:p>
          <a:p>
            <a:pPr marL="742950" lvl="1" indent="-285750">
              <a:buFont typeface="Wingdings" panose="05000000000000000000" pitchFamily="2" charset="2"/>
              <a:buChar char="§"/>
            </a:pPr>
            <a:r>
              <a:rPr lang="fr-FR" dirty="0"/>
              <a:t>g</a:t>
            </a:r>
            <a:r>
              <a:rPr lang="fr-FR" dirty="0" smtClean="0"/>
              <a:t>it   </a:t>
            </a:r>
            <a:r>
              <a:rPr lang="fr-FR" dirty="0" err="1" smtClean="0"/>
              <a:t>branch</a:t>
            </a:r>
            <a:r>
              <a:rPr lang="fr-FR" dirty="0" smtClean="0"/>
              <a:t>   </a:t>
            </a:r>
            <a:r>
              <a:rPr lang="fr-FR" dirty="0" err="1" smtClean="0"/>
              <a:t>experimental</a:t>
            </a:r>
            <a:endParaRPr lang="fr-FR" dirty="0"/>
          </a:p>
          <a:p>
            <a:pPr marL="742950" lvl="1" indent="-285750">
              <a:buFont typeface="Wingdings" panose="05000000000000000000" pitchFamily="2" charset="2"/>
              <a:buChar char="§"/>
            </a:pPr>
            <a:r>
              <a:rPr lang="fr-FR" b="1" dirty="0"/>
              <a:t>g</a:t>
            </a:r>
            <a:r>
              <a:rPr lang="fr-FR" b="1" dirty="0" smtClean="0"/>
              <a:t>it   </a:t>
            </a:r>
            <a:r>
              <a:rPr lang="fr-FR" b="1" dirty="0" err="1" smtClean="0"/>
              <a:t>checkout</a:t>
            </a:r>
            <a:r>
              <a:rPr lang="fr-FR" b="1" dirty="0" smtClean="0"/>
              <a:t>   </a:t>
            </a:r>
            <a:r>
              <a:rPr lang="fr-FR" b="1" dirty="0" err="1" smtClean="0"/>
              <a:t>experimental</a:t>
            </a:r>
            <a:endParaRPr lang="fr-FR" b="1" dirty="0" smtClean="0"/>
          </a:p>
          <a:p>
            <a:pPr marL="742950" lvl="1" indent="-285750">
              <a:buFont typeface="Wingdings" panose="05000000000000000000" pitchFamily="2" charset="2"/>
              <a:buChar char="§"/>
            </a:pPr>
            <a:r>
              <a:rPr lang="fr-FR" dirty="0"/>
              <a:t>g</a:t>
            </a:r>
            <a:r>
              <a:rPr lang="fr-FR" dirty="0" smtClean="0"/>
              <a:t>it   </a:t>
            </a:r>
            <a:r>
              <a:rPr lang="fr-FR" dirty="0" err="1" smtClean="0"/>
              <a:t>branch</a:t>
            </a:r>
            <a:endParaRPr lang="fr-FR" dirty="0" smtClean="0"/>
          </a:p>
          <a:p>
            <a:pPr marL="742950" lvl="1" indent="-285750">
              <a:buFont typeface="Wingdings" panose="05000000000000000000" pitchFamily="2" charset="2"/>
              <a:buChar char="§"/>
            </a:pPr>
            <a:endParaRPr lang="fr-FR" dirty="0"/>
          </a:p>
          <a:p>
            <a:r>
              <a:rPr lang="fr-FR" dirty="0" smtClean="0"/>
              <a:t>La commande « git </a:t>
            </a:r>
            <a:r>
              <a:rPr lang="fr-FR" dirty="0" err="1" smtClean="0"/>
              <a:t>checkout</a:t>
            </a:r>
            <a:r>
              <a:rPr lang="fr-FR" dirty="0" smtClean="0"/>
              <a:t> » est </a:t>
            </a:r>
            <a:r>
              <a:rPr lang="fr-FR" b="1" dirty="0" smtClean="0"/>
              <a:t>capitale</a:t>
            </a:r>
            <a:r>
              <a:rPr lang="fr-FR" dirty="0" smtClean="0"/>
              <a:t>  pour se positionner dans la branche avant de débuter les modifications de celle-ci.</a:t>
            </a:r>
          </a:p>
          <a:p>
            <a:r>
              <a:rPr lang="fr-FR" dirty="0" smtClean="0"/>
              <a:t>Le contenu d’un fichier dépend en effet de la branche courante. Il peut aussi ne pas exister dans cette dernière.</a:t>
            </a:r>
          </a:p>
          <a:p>
            <a:endParaRPr lang="fr-FR" u="sng" dirty="0" smtClean="0"/>
          </a:p>
          <a:p>
            <a:pPr marL="285750" indent="-285750">
              <a:buFont typeface="Wingdings" panose="05000000000000000000" pitchFamily="2" charset="2"/>
              <a:buChar char="Ø"/>
            </a:pPr>
            <a:r>
              <a:rPr lang="fr-FR" u="sng" dirty="0" smtClean="0"/>
              <a:t>Suppression de branche</a:t>
            </a:r>
          </a:p>
          <a:p>
            <a:r>
              <a:rPr lang="fr-FR" dirty="0" smtClean="0"/>
              <a:t>Pour supprimer une branche et tous les fichiers de celle-ci :</a:t>
            </a:r>
          </a:p>
          <a:p>
            <a:endParaRPr lang="fr-FR" dirty="0"/>
          </a:p>
          <a:p>
            <a:pPr marL="742950" lvl="1" indent="-285750">
              <a:buFont typeface="Wingdings" panose="05000000000000000000" pitchFamily="2" charset="2"/>
              <a:buChar char="§"/>
            </a:pPr>
            <a:r>
              <a:rPr lang="fr-FR" dirty="0"/>
              <a:t>g</a:t>
            </a:r>
            <a:r>
              <a:rPr lang="fr-FR" dirty="0" smtClean="0"/>
              <a:t>it  </a:t>
            </a:r>
            <a:r>
              <a:rPr lang="fr-FR" dirty="0" err="1" smtClean="0"/>
              <a:t>branch</a:t>
            </a:r>
            <a:r>
              <a:rPr lang="fr-FR" dirty="0" smtClean="0"/>
              <a:t>  -d  </a:t>
            </a:r>
            <a:r>
              <a:rPr lang="fr-FR" dirty="0" err="1" smtClean="0"/>
              <a:t>experimental</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branch</a:t>
            </a:r>
            <a:endParaRPr lang="fr-FR" dirty="0" smtClean="0"/>
          </a:p>
        </p:txBody>
      </p:sp>
    </p:spTree>
    <p:extLst>
      <p:ext uri="{BB962C8B-B14F-4D97-AF65-F5344CB8AC3E}">
        <p14:creationId xmlns:p14="http://schemas.microsoft.com/office/powerpoint/2010/main" val="2376142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Création par héritage (« fork »)</a:t>
            </a:r>
          </a:p>
          <a:p>
            <a:r>
              <a:rPr lang="fr-FR" dirty="0" smtClean="0"/>
              <a:t>Un dépôt entier et sa branche principale peuvent être créés par héritage d’un autre dépôt (généralement d’un autre utilisateur comme le gestionnaire de configuration logiciel).</a:t>
            </a:r>
          </a:p>
          <a:p>
            <a:r>
              <a:rPr lang="fr-FR" dirty="0" smtClean="0"/>
              <a:t>Pour récupérer sous son compte le dépôt de </a:t>
            </a:r>
            <a:r>
              <a:rPr lang="fr-FR" dirty="0" err="1" smtClean="0"/>
              <a:t>user_origin</a:t>
            </a:r>
            <a:r>
              <a:rPr lang="fr-FR" dirty="0" smtClean="0"/>
              <a:t> :</a:t>
            </a:r>
          </a:p>
          <a:p>
            <a:endParaRPr lang="fr-FR" dirty="0"/>
          </a:p>
          <a:p>
            <a:pPr marL="742950" lvl="1" indent="-285750">
              <a:buFont typeface="Wingdings" panose="05000000000000000000" pitchFamily="2" charset="2"/>
              <a:buChar char="§"/>
            </a:pPr>
            <a:r>
              <a:rPr lang="fr-FR" dirty="0"/>
              <a:t>git </a:t>
            </a:r>
            <a:r>
              <a:rPr lang="fr-FR" dirty="0" smtClean="0"/>
              <a:t>  clone /home/</a:t>
            </a:r>
            <a:r>
              <a:rPr lang="fr-FR" dirty="0" err="1" smtClean="0"/>
              <a:t>user_origin</a:t>
            </a:r>
            <a:r>
              <a:rPr lang="fr-FR" dirty="0" smtClean="0"/>
              <a:t>/projet  $HOME/</a:t>
            </a:r>
            <a:r>
              <a:rPr lang="fr-FR" dirty="0" err="1" smtClean="0"/>
              <a:t>projet_nouveau</a:t>
            </a:r>
            <a:endParaRPr lang="fr-FR" dirty="0" smtClean="0"/>
          </a:p>
          <a:p>
            <a:pPr marL="742950" lvl="1" indent="-285750">
              <a:buFont typeface="Wingdings" panose="05000000000000000000" pitchFamily="2" charset="2"/>
              <a:buChar char="§"/>
            </a:pPr>
            <a:r>
              <a:rPr lang="fr-FR" dirty="0"/>
              <a:t>c</a:t>
            </a:r>
            <a:r>
              <a:rPr lang="fr-FR" dirty="0" smtClean="0"/>
              <a:t>d  $HOME/</a:t>
            </a:r>
            <a:r>
              <a:rPr lang="fr-FR" dirty="0" err="1" smtClean="0"/>
              <a:t>projet_nouveau</a:t>
            </a:r>
            <a:endParaRPr lang="fr-FR" dirty="0" smtClean="0"/>
          </a:p>
          <a:p>
            <a:pPr marL="742950" lvl="1" indent="-285750">
              <a:buFont typeface="Wingdings" panose="05000000000000000000" pitchFamily="2" charset="2"/>
              <a:buChar char="§"/>
            </a:pPr>
            <a:r>
              <a:rPr lang="fr-FR" dirty="0" smtClean="0"/>
              <a:t>git </a:t>
            </a:r>
            <a:r>
              <a:rPr lang="fr-FR" dirty="0" err="1" smtClean="0"/>
              <a:t>status</a:t>
            </a:r>
            <a:endParaRPr lang="fr-FR" dirty="0" smtClean="0"/>
          </a:p>
          <a:p>
            <a:pPr marL="0" lvl="1">
              <a:spcBef>
                <a:spcPts val="1000"/>
              </a:spcBef>
            </a:pPr>
            <a:r>
              <a:rPr lang="fr-FR" sz="1600" dirty="0" smtClean="0"/>
              <a:t>Il est préférable d’avoir un état stable avec tous les fichiers validés :</a:t>
            </a:r>
          </a:p>
          <a:p>
            <a:pPr marL="0" lvl="1">
              <a:spcBef>
                <a:spcPts val="1000"/>
              </a:spcBef>
            </a:pPr>
            <a:endParaRPr lang="fr-FR" sz="1600" dirty="0"/>
          </a:p>
          <a:p>
            <a:pPr marL="742950" lvl="1" indent="-285750">
              <a:buFont typeface="Wingdings" panose="05000000000000000000" pitchFamily="2" charset="2"/>
              <a:buChar char="§"/>
            </a:pPr>
            <a:r>
              <a:rPr lang="fr-FR" dirty="0"/>
              <a:t>cd  $HOME/</a:t>
            </a:r>
            <a:r>
              <a:rPr lang="fr-FR" dirty="0" err="1"/>
              <a:t>projet_nouveau</a:t>
            </a:r>
            <a:endParaRPr lang="fr-FR" dirty="0"/>
          </a:p>
          <a:p>
            <a:pPr marL="742950" lvl="1" indent="-285750">
              <a:buFont typeface="Wingdings" panose="05000000000000000000" pitchFamily="2" charset="2"/>
              <a:buChar char="§"/>
            </a:pPr>
            <a:r>
              <a:rPr lang="fr-FR" dirty="0" smtClean="0"/>
              <a:t>git   commit - git   </a:t>
            </a:r>
            <a:r>
              <a:rPr lang="fr-FR" dirty="0" err="1" smtClean="0"/>
              <a:t>branch</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endParaRPr lang="fr-FR" u="sng" dirty="0" smtClean="0"/>
          </a:p>
          <a:p>
            <a:pPr marL="285750" indent="-285750">
              <a:buFont typeface="Wingdings" panose="05000000000000000000" pitchFamily="2" charset="2"/>
              <a:buChar char="Ø"/>
            </a:pPr>
            <a:r>
              <a:rPr lang="fr-FR" u="sng" dirty="0" smtClean="0"/>
              <a:t>Partage de modifications</a:t>
            </a:r>
          </a:p>
          <a:p>
            <a:r>
              <a:rPr lang="fr-FR" dirty="0" smtClean="0"/>
              <a:t>Lors d’une phase d’intégration logiciel, il est nécessaire de proposer au gestionnaire de configuration logiciel d’intégrer les modifications d’un développeur (</a:t>
            </a:r>
            <a:r>
              <a:rPr lang="fr-FR" dirty="0" err="1" smtClean="0"/>
              <a:t>user_dev</a:t>
            </a:r>
            <a:r>
              <a:rPr lang="fr-FR" dirty="0" smtClean="0"/>
              <a:t>) dans le dépôt de référence. </a:t>
            </a:r>
          </a:p>
          <a:p>
            <a:r>
              <a:rPr lang="fr-FR" dirty="0" smtClean="0"/>
              <a:t>Le gestionnaire de configuration (</a:t>
            </a:r>
            <a:r>
              <a:rPr lang="fr-FR" dirty="0" err="1" smtClean="0"/>
              <a:t>user_gcl</a:t>
            </a:r>
            <a:r>
              <a:rPr lang="fr-FR" dirty="0" smtClean="0"/>
              <a:t>) réalise cette opération par :</a:t>
            </a:r>
          </a:p>
          <a:p>
            <a:endParaRPr lang="fr-FR" dirty="0"/>
          </a:p>
          <a:p>
            <a:pPr marL="742950" lvl="1" indent="-285750">
              <a:buFont typeface="Wingdings" panose="05000000000000000000" pitchFamily="2" charset="2"/>
              <a:buChar char="§"/>
            </a:pPr>
            <a:r>
              <a:rPr lang="fr-FR" dirty="0" smtClean="0"/>
              <a:t>cd  /home/</a:t>
            </a:r>
            <a:r>
              <a:rPr lang="fr-FR" dirty="0" err="1" smtClean="0"/>
              <a:t>user_gcl</a:t>
            </a:r>
            <a:r>
              <a:rPr lang="fr-FR" dirty="0" smtClean="0"/>
              <a:t>/</a:t>
            </a:r>
            <a:r>
              <a:rPr lang="fr-FR" dirty="0" err="1" smtClean="0"/>
              <a:t>projet_reference</a:t>
            </a:r>
            <a:endParaRPr lang="fr-FR" dirty="0" smtClean="0"/>
          </a:p>
          <a:p>
            <a:pPr marL="742950" lvl="1" indent="-285750">
              <a:buFont typeface="Wingdings" panose="05000000000000000000" pitchFamily="2" charset="2"/>
              <a:buChar char="§"/>
            </a:pPr>
            <a:r>
              <a:rPr lang="fr-FR" dirty="0"/>
              <a:t>g</a:t>
            </a:r>
            <a:r>
              <a:rPr lang="fr-FR" dirty="0" smtClean="0"/>
              <a:t>it   pull    /home/</a:t>
            </a:r>
            <a:r>
              <a:rPr lang="fr-FR" dirty="0" err="1" smtClean="0"/>
              <a:t>user_dev</a:t>
            </a:r>
            <a:r>
              <a:rPr lang="fr-FR" dirty="0" smtClean="0"/>
              <a:t>/</a:t>
            </a:r>
            <a:r>
              <a:rPr lang="fr-FR" dirty="0" err="1" smtClean="0"/>
              <a:t>projet_dev</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p:txBody>
      </p:sp>
    </p:spTree>
    <p:extLst>
      <p:ext uri="{BB962C8B-B14F-4D97-AF65-F5344CB8AC3E}">
        <p14:creationId xmlns:p14="http://schemas.microsoft.com/office/powerpoint/2010/main" val="3249677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152009" cy="4635062"/>
          </a:xfrm>
        </p:spPr>
        <p:txBody>
          <a:bodyPr>
            <a:normAutofit fontScale="85000" lnSpcReduction="20000"/>
          </a:bodyPr>
          <a:lstStyle/>
          <a:p>
            <a:pPr marL="285750" indent="-285750">
              <a:buFont typeface="Wingdings" panose="05000000000000000000" pitchFamily="2" charset="2"/>
              <a:buChar char="Ø"/>
            </a:pPr>
            <a:r>
              <a:rPr lang="fr-FR" u="sng" dirty="0" smtClean="0"/>
              <a:t>Fusion  (« </a:t>
            </a:r>
            <a:r>
              <a:rPr lang="fr-FR" u="sng" dirty="0" err="1" smtClean="0"/>
              <a:t>merge</a:t>
            </a:r>
            <a:r>
              <a:rPr lang="fr-FR" u="sng" dirty="0" smtClean="0"/>
              <a:t> »)</a:t>
            </a:r>
          </a:p>
          <a:p>
            <a:r>
              <a:rPr lang="fr-FR" dirty="0" smtClean="0"/>
              <a:t>Pour fusionner les modifications (=</a:t>
            </a:r>
            <a:r>
              <a:rPr lang="fr-FR" dirty="0" err="1" smtClean="0"/>
              <a:t>checkout</a:t>
            </a:r>
            <a:r>
              <a:rPr lang="fr-FR" dirty="0" smtClean="0"/>
              <a:t>) d’une branche avec les modifications d’une autre branche(exemple ici : </a:t>
            </a:r>
            <a:r>
              <a:rPr lang="fr-FR" dirty="0" err="1" smtClean="0"/>
              <a:t>experimental</a:t>
            </a:r>
            <a:r>
              <a:rPr lang="fr-FR" dirty="0" smtClean="0"/>
              <a:t>), il faut se positionner sur la branche destination (exemple ici : master) et déclencher la fusion:</a:t>
            </a:r>
          </a:p>
          <a:p>
            <a:endParaRPr lang="fr-FR" dirty="0"/>
          </a:p>
          <a:p>
            <a:pPr marL="742950" lvl="1" indent="-285750">
              <a:buFont typeface="Wingdings" panose="05000000000000000000" pitchFamily="2" charset="2"/>
              <a:buChar char="§"/>
            </a:pPr>
            <a:r>
              <a:rPr lang="fr-FR" dirty="0"/>
              <a:t>git </a:t>
            </a:r>
            <a:r>
              <a:rPr lang="fr-FR" dirty="0" smtClean="0"/>
              <a:t>  </a:t>
            </a:r>
            <a:r>
              <a:rPr lang="fr-FR" dirty="0" err="1" smtClean="0"/>
              <a:t>checkout</a:t>
            </a:r>
            <a:r>
              <a:rPr lang="fr-FR" dirty="0" smtClean="0"/>
              <a:t> master</a:t>
            </a:r>
          </a:p>
          <a:p>
            <a:pPr marL="742950" lvl="1" indent="-285750">
              <a:buFont typeface="Wingdings" panose="05000000000000000000" pitchFamily="2" charset="2"/>
              <a:buChar char="§"/>
            </a:pPr>
            <a:r>
              <a:rPr lang="fr-FR" dirty="0" smtClean="0"/>
              <a:t>git </a:t>
            </a:r>
            <a:r>
              <a:rPr lang="fr-FR" dirty="0" err="1" smtClean="0"/>
              <a:t>status</a:t>
            </a:r>
            <a:endParaRPr lang="fr-FR" dirty="0" smtClean="0"/>
          </a:p>
          <a:p>
            <a:pPr marL="742950" lvl="1" indent="-285750">
              <a:buFont typeface="Wingdings" panose="05000000000000000000" pitchFamily="2" charset="2"/>
              <a:buChar char="§"/>
            </a:pPr>
            <a:r>
              <a:rPr lang="fr-FR" dirty="0" smtClean="0"/>
              <a:t>git </a:t>
            </a:r>
            <a:r>
              <a:rPr lang="fr-FR" dirty="0" err="1" smtClean="0"/>
              <a:t>merge</a:t>
            </a:r>
            <a:r>
              <a:rPr lang="fr-FR" dirty="0" smtClean="0"/>
              <a:t> </a:t>
            </a:r>
            <a:r>
              <a:rPr lang="fr-FR" dirty="0" err="1" smtClean="0"/>
              <a:t>experimental</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a:p>
          <a:p>
            <a:pPr lvl="1"/>
            <a:endParaRPr lang="fr-FR" dirty="0" smtClean="0"/>
          </a:p>
          <a:p>
            <a:pPr marL="285750" indent="-285750">
              <a:buFont typeface="Wingdings" panose="05000000000000000000" pitchFamily="2" charset="2"/>
              <a:buChar char="Ø"/>
            </a:pPr>
            <a:r>
              <a:rPr lang="fr-FR" u="sng" dirty="0" smtClean="0"/>
              <a:t>Intégration  </a:t>
            </a:r>
            <a:r>
              <a:rPr lang="fr-FR" u="sng" dirty="0"/>
              <a:t>(« </a:t>
            </a:r>
            <a:r>
              <a:rPr lang="fr-FR" u="sng" dirty="0" err="1" smtClean="0"/>
              <a:t>rebase</a:t>
            </a:r>
            <a:r>
              <a:rPr lang="fr-FR" u="sng" dirty="0"/>
              <a:t> »)</a:t>
            </a:r>
          </a:p>
          <a:p>
            <a:r>
              <a:rPr lang="fr-FR" dirty="0" smtClean="0"/>
              <a:t>Il peut arriver qu’un développeur dans un branche (exemple : </a:t>
            </a:r>
            <a:r>
              <a:rPr lang="fr-FR" dirty="0" err="1" smtClean="0"/>
              <a:t>experimental</a:t>
            </a:r>
            <a:r>
              <a:rPr lang="fr-FR" dirty="0" smtClean="0"/>
              <a:t>) termine une activité alors que des modifications ont eu lieu dans la branche principale (exemple : master) depuis le </a:t>
            </a:r>
            <a:r>
              <a:rPr lang="fr-FR" dirty="0" err="1" smtClean="0"/>
              <a:t>checkout</a:t>
            </a:r>
            <a:r>
              <a:rPr lang="fr-FR" dirty="0" smtClean="0"/>
              <a:t> (de master vers </a:t>
            </a:r>
            <a:r>
              <a:rPr lang="fr-FR" dirty="0" err="1" smtClean="0"/>
              <a:t>experimental</a:t>
            </a:r>
            <a:r>
              <a:rPr lang="fr-FR" dirty="0" smtClean="0"/>
              <a:t>).</a:t>
            </a:r>
          </a:p>
          <a:p>
            <a:r>
              <a:rPr lang="fr-FR" dirty="0" smtClean="0"/>
              <a:t>Le développeur peut capitaliser les modifications de la branche principale, comme si ses propres modifications avaient été faites après.</a:t>
            </a:r>
            <a:endParaRPr lang="fr-FR" sz="1600" dirty="0" smtClean="0"/>
          </a:p>
          <a:p>
            <a:pPr marL="0" lvl="1">
              <a:spcBef>
                <a:spcPts val="1000"/>
              </a:spcBef>
            </a:pPr>
            <a:r>
              <a:rPr lang="fr-FR" sz="1600" dirty="0" smtClean="0"/>
              <a:t>Il le fait par la commande suivante (changement de « base » du travail développeur) :</a:t>
            </a:r>
          </a:p>
          <a:p>
            <a:pPr marL="0" lvl="1">
              <a:spcBef>
                <a:spcPts val="1000"/>
              </a:spcBef>
            </a:pPr>
            <a:endParaRPr lang="fr-FR" sz="1600" dirty="0"/>
          </a:p>
          <a:p>
            <a:pPr marL="742950" lvl="1" indent="-285750">
              <a:buFont typeface="Wingdings" panose="05000000000000000000" pitchFamily="2" charset="2"/>
              <a:buChar char="§"/>
            </a:pPr>
            <a:r>
              <a:rPr lang="fr-FR" dirty="0" smtClean="0"/>
              <a:t>git  </a:t>
            </a:r>
            <a:r>
              <a:rPr lang="fr-FR" dirty="0" err="1" smtClean="0"/>
              <a:t>rebase</a:t>
            </a:r>
            <a:r>
              <a:rPr lang="fr-FR" dirty="0" smtClean="0"/>
              <a:t> master</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endParaRPr lang="fr-FR" u="sng" dirty="0" smtClean="0"/>
          </a:p>
        </p:txBody>
      </p:sp>
    </p:spTree>
    <p:extLst>
      <p:ext uri="{BB962C8B-B14F-4D97-AF65-F5344CB8AC3E}">
        <p14:creationId xmlns:p14="http://schemas.microsoft.com/office/powerpoint/2010/main" val="2632884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Déplacement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152009" cy="4635062"/>
          </a:xfrm>
        </p:spPr>
        <p:txBody>
          <a:bodyPr>
            <a:normAutofit fontScale="92500" lnSpcReduction="20000"/>
          </a:bodyPr>
          <a:lstStyle/>
          <a:p>
            <a:pPr marL="285750" indent="-285750">
              <a:buFont typeface="Wingdings" panose="05000000000000000000" pitchFamily="2" charset="2"/>
              <a:buChar char="Ø"/>
            </a:pPr>
            <a:r>
              <a:rPr lang="fr-FR" u="sng" dirty="0" smtClean="0"/>
              <a:t>Sélection branche ou </a:t>
            </a:r>
            <a:r>
              <a:rPr lang="fr-FR" u="sng" dirty="0" err="1" smtClean="0"/>
              <a:t>checkout</a:t>
            </a:r>
            <a:r>
              <a:rPr lang="fr-FR" u="sng" dirty="0" smtClean="0"/>
              <a:t>  </a:t>
            </a:r>
          </a:p>
          <a:p>
            <a:r>
              <a:rPr lang="fr-FR" sz="1500" dirty="0"/>
              <a:t>GIT se sert d’une variable HEAD donnant la branche ou le commit courant de </a:t>
            </a:r>
            <a:r>
              <a:rPr lang="fr-FR" sz="1500" dirty="0" err="1"/>
              <a:t>tavail</a:t>
            </a:r>
            <a:r>
              <a:rPr lang="fr-FR" sz="1500" dirty="0"/>
              <a:t>. Pour attacher HEAD à une branche (ici master) :</a:t>
            </a:r>
          </a:p>
          <a:p>
            <a:endParaRPr lang="fr-FR" dirty="0"/>
          </a:p>
          <a:p>
            <a:pPr marL="742950" lvl="1" indent="-285750">
              <a:buFont typeface="Wingdings" panose="05000000000000000000" pitchFamily="2" charset="2"/>
              <a:buChar char="§"/>
            </a:pPr>
            <a:r>
              <a:rPr lang="fr-FR" dirty="0"/>
              <a:t>git </a:t>
            </a:r>
            <a:r>
              <a:rPr lang="fr-FR" dirty="0" smtClean="0"/>
              <a:t>  </a:t>
            </a:r>
            <a:r>
              <a:rPr lang="fr-FR" dirty="0" err="1" smtClean="0"/>
              <a:t>checkout</a:t>
            </a:r>
            <a:r>
              <a:rPr lang="fr-FR" dirty="0" smtClean="0"/>
              <a:t> master</a:t>
            </a:r>
          </a:p>
          <a:p>
            <a:pPr lvl="1"/>
            <a:endParaRPr lang="fr-FR" sz="1600" dirty="0"/>
          </a:p>
          <a:p>
            <a:r>
              <a:rPr lang="fr-FR" sz="1500" dirty="0" smtClean="0"/>
              <a:t>Et pour l’attacher à un commit (ici C1 de la branche master) </a:t>
            </a:r>
            <a:r>
              <a:rPr lang="fr-FR" sz="1600" dirty="0" smtClean="0"/>
              <a:t>:</a:t>
            </a:r>
            <a:endParaRPr lang="fr-FR" sz="1600" dirty="0"/>
          </a:p>
          <a:p>
            <a:pPr marL="742950" lvl="1" indent="-285750">
              <a:buFont typeface="Wingdings" panose="05000000000000000000" pitchFamily="2" charset="2"/>
              <a:buChar char="§"/>
            </a:pPr>
            <a:endParaRPr lang="fr-FR" dirty="0" smtClean="0"/>
          </a:p>
          <a:p>
            <a:pPr marL="742950" lvl="1" indent="-285750">
              <a:buFont typeface="Wingdings" panose="05000000000000000000" pitchFamily="2" charset="2"/>
              <a:buChar char="§"/>
            </a:pPr>
            <a:r>
              <a:rPr lang="fr-FR" dirty="0" smtClean="0"/>
              <a:t>git </a:t>
            </a:r>
            <a:r>
              <a:rPr lang="fr-FR" dirty="0" err="1" smtClean="0"/>
              <a:t>checkout</a:t>
            </a:r>
            <a:r>
              <a:rPr lang="fr-FR" dirty="0" smtClean="0"/>
              <a:t>  master</a:t>
            </a:r>
          </a:p>
          <a:p>
            <a:pPr marL="742950" lvl="1" indent="-285750">
              <a:buFont typeface="Wingdings" panose="05000000000000000000" pitchFamily="2" charset="2"/>
              <a:buChar char="§"/>
            </a:pPr>
            <a:r>
              <a:rPr lang="fr-FR" dirty="0"/>
              <a:t>g</a:t>
            </a:r>
            <a:r>
              <a:rPr lang="fr-FR" dirty="0" smtClean="0"/>
              <a:t>it </a:t>
            </a:r>
            <a:r>
              <a:rPr lang="fr-FR" dirty="0" err="1" smtClean="0"/>
              <a:t>checkout</a:t>
            </a:r>
            <a:r>
              <a:rPr lang="fr-FR" dirty="0" smtClean="0"/>
              <a:t> C1</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a:p>
          <a:p>
            <a:endParaRPr lang="fr-FR" sz="1500" dirty="0" smtClean="0"/>
          </a:p>
          <a:p>
            <a:r>
              <a:rPr lang="fr-FR" sz="1500" dirty="0" smtClean="0"/>
              <a:t>pour remonter au commit précédent, utiliser ^  comme ici</a:t>
            </a:r>
            <a:r>
              <a:rPr lang="fr-FR" dirty="0" smtClean="0"/>
              <a:t>:</a:t>
            </a:r>
            <a:endParaRPr lang="fr-FR" dirty="0"/>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r>
              <a:rPr lang="fr-FR" dirty="0"/>
              <a:t>git </a:t>
            </a:r>
            <a:r>
              <a:rPr lang="fr-FR" dirty="0" err="1"/>
              <a:t>checkout</a:t>
            </a:r>
            <a:r>
              <a:rPr lang="fr-FR" dirty="0"/>
              <a:t>  </a:t>
            </a:r>
            <a:r>
              <a:rPr lang="fr-FR" dirty="0" smtClean="0"/>
              <a:t>master^</a:t>
            </a:r>
          </a:p>
          <a:p>
            <a:endParaRPr lang="fr-FR" sz="1500" dirty="0"/>
          </a:p>
          <a:p>
            <a:r>
              <a:rPr lang="fr-FR" sz="1500" dirty="0"/>
              <a:t>o</a:t>
            </a:r>
            <a:r>
              <a:rPr lang="fr-FR" sz="1500" dirty="0" smtClean="0"/>
              <a:t>u en se servant de HEAD, après l’avoir détaché de la branche et attaché à un commit :</a:t>
            </a:r>
            <a:endParaRPr lang="fr-FR" dirty="0"/>
          </a:p>
          <a:p>
            <a:pPr marL="742950" lvl="1" indent="-285750">
              <a:buFont typeface="Wingdings" panose="05000000000000000000" pitchFamily="2" charset="2"/>
              <a:buChar char="§"/>
            </a:pPr>
            <a:r>
              <a:rPr lang="fr-FR" dirty="0"/>
              <a:t>git </a:t>
            </a:r>
            <a:r>
              <a:rPr lang="fr-FR" dirty="0" err="1"/>
              <a:t>checkout</a:t>
            </a:r>
            <a:r>
              <a:rPr lang="fr-FR" dirty="0"/>
              <a:t>  </a:t>
            </a:r>
            <a:r>
              <a:rPr lang="fr-FR" dirty="0" smtClean="0"/>
              <a:t>C1</a:t>
            </a:r>
          </a:p>
          <a:p>
            <a:pPr marL="742950" lvl="1" indent="-285750">
              <a:buFont typeface="Wingdings" panose="05000000000000000000" pitchFamily="2" charset="2"/>
              <a:buChar char="§"/>
            </a:pPr>
            <a:r>
              <a:rPr lang="fr-FR" dirty="0"/>
              <a:t>g</a:t>
            </a:r>
            <a:r>
              <a:rPr lang="fr-FR" dirty="0" smtClean="0"/>
              <a:t>it </a:t>
            </a:r>
            <a:r>
              <a:rPr lang="fr-FR" dirty="0" err="1" smtClean="0"/>
              <a:t>checkout</a:t>
            </a:r>
            <a:r>
              <a:rPr lang="fr-FR" dirty="0" smtClean="0"/>
              <a:t> HEAD^</a:t>
            </a:r>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endParaRPr lang="fr-FR" dirty="0" smtClean="0"/>
          </a:p>
          <a:p>
            <a:endParaRPr lang="fr-FR" u="sng" dirty="0" smtClean="0"/>
          </a:p>
        </p:txBody>
      </p:sp>
    </p:spTree>
    <p:extLst>
      <p:ext uri="{BB962C8B-B14F-4D97-AF65-F5344CB8AC3E}">
        <p14:creationId xmlns:p14="http://schemas.microsoft.com/office/powerpoint/2010/main" val="2942330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Processus de développement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Une formation </a:t>
            </a:r>
            <a:r>
              <a:rPr lang="fr-FR" dirty="0" err="1" smtClean="0"/>
              <a:t>en-ligne</a:t>
            </a:r>
            <a:r>
              <a:rPr lang="fr-FR" dirty="0" smtClean="0"/>
              <a:t> au processus de développement (« workflow ») GIT est accessible ici :  </a:t>
            </a:r>
            <a:r>
              <a:rPr lang="fr-FR" dirty="0" smtClean="0">
                <a:hlinkClick r:id="rId3"/>
              </a:rPr>
              <a:t>https://learngitbranching.org</a:t>
            </a:r>
            <a:endParaRPr lang="fr-FR" dirty="0" smtClean="0"/>
          </a:p>
          <a:p>
            <a:r>
              <a:rPr lang="fr-FR" dirty="0" smtClean="0"/>
              <a:t>La formation est interactive et graphique avec des ronds (« C0 »,.. = en fait, c’est une valeur numérique de hachage du commit) représentant l’état </a:t>
            </a:r>
            <a:r>
              <a:rPr lang="fr-FR" dirty="0" err="1" smtClean="0"/>
              <a:t>checkout</a:t>
            </a:r>
            <a:r>
              <a:rPr lang="fr-FR" dirty="0" smtClean="0"/>
              <a:t> des fichiers d’un projet. Les flèches entre les ronds représentent un héritage, une chronologie. </a:t>
            </a:r>
          </a:p>
          <a:p>
            <a:r>
              <a:rPr lang="fr-FR" dirty="0" smtClean="0"/>
              <a:t>Il n’est pas exhaustif car il se focalise sur l’activité d’un utilisateur projet GIT profil « développeur », qui est essentiellement </a:t>
            </a:r>
            <a:r>
              <a:rPr lang="fr-FR" b="1" dirty="0" smtClean="0"/>
              <a:t>au sein d’une branche de développement individuelle</a:t>
            </a:r>
            <a:r>
              <a:rPr lang="fr-FR" dirty="0" smtClean="0"/>
              <a:t>.</a:t>
            </a:r>
          </a:p>
          <a:p>
            <a:r>
              <a:rPr lang="fr-FR" dirty="0" smtClean="0"/>
              <a:t>Le « commit » dans un </a:t>
            </a:r>
            <a:r>
              <a:rPr lang="fr-FR" dirty="0" err="1" smtClean="0"/>
              <a:t>repository</a:t>
            </a:r>
            <a:r>
              <a:rPr lang="fr-FR" dirty="0" smtClean="0"/>
              <a:t> est une opération à réaliser par un développeur, lorsqu’il souhaite une mise à jour de son environnement local par rapport à l’espace de référence.</a:t>
            </a:r>
          </a:p>
          <a:p>
            <a:r>
              <a:rPr lang="fr-FR" dirty="0" smtClean="0"/>
              <a:t>Chaque opération « commit » provoque le calcul d’un « delta » pour chacun des fichiers. Dans la branche, un développeur voit les fichiers comme dans la branche principale, par le biais de ces deltas.</a:t>
            </a:r>
          </a:p>
          <a:p>
            <a:endParaRPr lang="fr-FR" dirty="0"/>
          </a:p>
          <a:p>
            <a:r>
              <a:rPr lang="fr-FR" dirty="0" smtClean="0"/>
              <a:t>Fichiers PDF d’aide à la mémorisation GIT :</a:t>
            </a:r>
          </a:p>
          <a:p>
            <a:pPr marL="285750" indent="-285750">
              <a:buFontTx/>
              <a:buChar char="-"/>
            </a:pPr>
            <a:r>
              <a:rPr lang="fr-FR" dirty="0" smtClean="0"/>
              <a:t>Aide mémoire GIT</a:t>
            </a:r>
          </a:p>
          <a:p>
            <a:pPr marL="285750" indent="-285750">
              <a:buFontTx/>
              <a:buChar char="-"/>
            </a:pPr>
            <a:r>
              <a:rPr lang="fr-FR" dirty="0" smtClean="0"/>
              <a:t>GIT </a:t>
            </a:r>
            <a:r>
              <a:rPr lang="fr-FR" dirty="0" err="1" smtClean="0"/>
              <a:t>Cheat</a:t>
            </a:r>
            <a:r>
              <a:rPr lang="fr-FR" dirty="0" smtClean="0"/>
              <a:t> </a:t>
            </a:r>
            <a:r>
              <a:rPr lang="fr-FR" dirty="0" err="1" smtClean="0"/>
              <a:t>Sheets</a:t>
            </a:r>
            <a:endParaRPr lang="fr-FR" dirty="0"/>
          </a:p>
        </p:txBody>
      </p:sp>
    </p:spTree>
    <p:extLst>
      <p:ext uri="{BB962C8B-B14F-4D97-AF65-F5344CB8AC3E}">
        <p14:creationId xmlns:p14="http://schemas.microsoft.com/office/powerpoint/2010/main" val="3716165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PAF et mode d’emploi GITLAB</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smtClean="0"/>
              <a:t>La PAF (Plate Forme d’Autoformation) de Thales Services (Cathy </a:t>
            </a:r>
            <a:r>
              <a:rPr lang="fr-FR" dirty="0" err="1" smtClean="0"/>
              <a:t>Cidiac</a:t>
            </a:r>
            <a:r>
              <a:rPr lang="fr-FR" dirty="0" smtClean="0"/>
              <a:t>,..) a mis en ligne trois documents explicatifs, dont un sur </a:t>
            </a:r>
            <a:r>
              <a:rPr lang="fr-FR" dirty="0" err="1" smtClean="0"/>
              <a:t>gitlab</a:t>
            </a:r>
            <a:r>
              <a:rPr lang="fr-FR" dirty="0" smtClean="0"/>
              <a:t>, que je vais résumer ici.</a:t>
            </a:r>
          </a:p>
          <a:p>
            <a:r>
              <a:rPr lang="fr-FR" dirty="0" smtClean="0"/>
              <a:t>Le </a:t>
            </a:r>
            <a:r>
              <a:rPr lang="fr-FR" dirty="0" err="1" smtClean="0"/>
              <a:t>Redmine</a:t>
            </a:r>
            <a:r>
              <a:rPr lang="fr-FR" dirty="0" smtClean="0"/>
              <a:t> PAF est accessible via l’Intranet à </a:t>
            </a:r>
            <a:r>
              <a:rPr lang="fr-FR" dirty="0"/>
              <a:t>l’URL : </a:t>
            </a:r>
            <a:r>
              <a:rPr lang="fr-FR" dirty="0">
                <a:hlinkClick r:id="rId3"/>
              </a:rPr>
              <a:t>https://</a:t>
            </a:r>
            <a:r>
              <a:rPr lang="fr-FR" dirty="0" smtClean="0">
                <a:hlinkClick r:id="rId3"/>
              </a:rPr>
              <a:t>collaborative-so.thales-services.fr/redmine/projects/paf-public</a:t>
            </a:r>
            <a:r>
              <a:rPr lang="fr-FR" dirty="0" smtClean="0"/>
              <a:t>. Elle est administrée (management + wiki) par Cathy </a:t>
            </a:r>
            <a:r>
              <a:rPr lang="fr-FR" dirty="0" err="1" smtClean="0"/>
              <a:t>Cidiac</a:t>
            </a:r>
            <a:r>
              <a:rPr lang="fr-FR" dirty="0"/>
              <a:t> </a:t>
            </a:r>
            <a:r>
              <a:rPr lang="fr-FR" dirty="0" smtClean="0"/>
              <a:t>et Pierre Pochon.</a:t>
            </a:r>
          </a:p>
          <a:p>
            <a:r>
              <a:rPr lang="fr-FR" dirty="0" smtClean="0"/>
              <a:t>Je ne suis pas « Contributeur » sur ce </a:t>
            </a:r>
            <a:r>
              <a:rPr lang="fr-FR" dirty="0" err="1" smtClean="0"/>
              <a:t>Redmine</a:t>
            </a:r>
            <a:r>
              <a:rPr lang="fr-FR" dirty="0" smtClean="0"/>
              <a:t>, je ne peux donc y faire des modifications.</a:t>
            </a:r>
          </a:p>
          <a:p>
            <a:r>
              <a:rPr lang="fr-FR" dirty="0" smtClean="0"/>
              <a:t>Sous </a:t>
            </a:r>
            <a:r>
              <a:rPr lang="fr-FR" dirty="0" err="1" smtClean="0"/>
              <a:t>dmsf</a:t>
            </a:r>
            <a:r>
              <a:rPr lang="fr-FR" dirty="0" smtClean="0"/>
              <a:t> (Documents / Support formation) il y a les trois documents « </a:t>
            </a:r>
            <a:r>
              <a:rPr lang="fr-FR" dirty="0" err="1" smtClean="0"/>
              <a:t>devops</a:t>
            </a:r>
            <a:r>
              <a:rPr lang="fr-FR" dirty="0" smtClean="0"/>
              <a:t> interne.pdf » (11/2019), « </a:t>
            </a:r>
            <a:r>
              <a:rPr lang="fr-FR" dirty="0" err="1" smtClean="0"/>
              <a:t>Kubernetes</a:t>
            </a:r>
            <a:r>
              <a:rPr lang="fr-FR" dirty="0" smtClean="0"/>
              <a:t> Essentials.pdf » (11/2020)  et « </a:t>
            </a:r>
            <a:r>
              <a:rPr lang="fr-FR" dirty="0" err="1" smtClean="0"/>
              <a:t>synthese</a:t>
            </a:r>
            <a:r>
              <a:rPr lang="fr-FR" dirty="0" smtClean="0"/>
              <a:t> </a:t>
            </a:r>
            <a:r>
              <a:rPr lang="fr-FR" dirty="0" err="1" smtClean="0"/>
              <a:t>big</a:t>
            </a:r>
            <a:r>
              <a:rPr lang="fr-FR" dirty="0" smtClean="0"/>
              <a:t> data.pdf » (11/2019).</a:t>
            </a:r>
            <a:endParaRPr lang="fr-FR" dirty="0"/>
          </a:p>
          <a:p>
            <a:r>
              <a:rPr lang="fr-FR" dirty="0" smtClean="0"/>
              <a:t>Le dernier (</a:t>
            </a:r>
            <a:r>
              <a:rPr lang="fr-FR" dirty="0" err="1" smtClean="0"/>
              <a:t>synthese</a:t>
            </a:r>
            <a:r>
              <a:rPr lang="fr-FR" dirty="0" smtClean="0"/>
              <a:t> </a:t>
            </a:r>
            <a:r>
              <a:rPr lang="fr-FR" dirty="0" err="1" smtClean="0"/>
              <a:t>big</a:t>
            </a:r>
            <a:r>
              <a:rPr lang="fr-FR" dirty="0" smtClean="0"/>
              <a:t> data) est en fait un document ORSYS réalisé pour une formation de personnes de TGS (Thales Global Services). Je diffère la lecture pour l’instant, car je ne suis pas dans le « </a:t>
            </a:r>
            <a:r>
              <a:rPr lang="fr-FR" dirty="0" err="1" smtClean="0"/>
              <a:t>big</a:t>
            </a:r>
            <a:r>
              <a:rPr lang="fr-FR" dirty="0" smtClean="0"/>
              <a:t> data » pour l’instant pour cette autoformation.</a:t>
            </a:r>
          </a:p>
          <a:p>
            <a:r>
              <a:rPr lang="fr-FR" dirty="0" smtClean="0"/>
              <a:t>L’avant dernier document a trait à « </a:t>
            </a:r>
            <a:r>
              <a:rPr lang="fr-FR" dirty="0" err="1" smtClean="0"/>
              <a:t>Kubernes</a:t>
            </a:r>
            <a:r>
              <a:rPr lang="fr-FR" dirty="0" smtClean="0"/>
              <a:t> » un gestionnaire d’applications reposant sur des conteneurs « à la » docker, comme son nom en anglais l’indique « </a:t>
            </a:r>
            <a:r>
              <a:rPr lang="fr-FR" b="1" dirty="0" smtClean="0"/>
              <a:t>container orchestration </a:t>
            </a:r>
            <a:r>
              <a:rPr lang="fr-FR" b="1" dirty="0" err="1" smtClean="0"/>
              <a:t>tool</a:t>
            </a:r>
            <a:r>
              <a:rPr lang="fr-FR" dirty="0" smtClean="0"/>
              <a:t> ». Je passe aussi, car je me forme sur le développement logiciel plutôt que sur l’exploitation d’environnements d’exécution.</a:t>
            </a:r>
          </a:p>
          <a:p>
            <a:r>
              <a:rPr lang="fr-FR" dirty="0" smtClean="0"/>
              <a:t>Par contre j’exploite devops_interne.pdf pour une autoformation git.</a:t>
            </a:r>
          </a:p>
          <a:p>
            <a:r>
              <a:rPr lang="fr-FR" dirty="0" smtClean="0"/>
              <a:t>Accès à </a:t>
            </a:r>
            <a:r>
              <a:rPr lang="fr-FR" dirty="0" err="1" smtClean="0"/>
              <a:t>gitlab</a:t>
            </a:r>
            <a:r>
              <a:rPr lang="fr-FR" dirty="0" smtClean="0"/>
              <a:t> à l’URL :</a:t>
            </a:r>
            <a:r>
              <a:rPr lang="fr-FR" dirty="0"/>
              <a:t> </a:t>
            </a:r>
            <a:r>
              <a:rPr lang="fr-FR" dirty="0" smtClean="0">
                <a:hlinkClick r:id="rId4"/>
              </a:rPr>
              <a:t>https</a:t>
            </a:r>
            <a:r>
              <a:rPr lang="fr-FR" dirty="0">
                <a:hlinkClick r:id="rId4"/>
              </a:rPr>
              <a:t>://</a:t>
            </a:r>
            <a:r>
              <a:rPr lang="fr-FR" dirty="0" smtClean="0">
                <a:hlinkClick r:id="rId4"/>
              </a:rPr>
              <a:t>collab-so.thales-services.fr/gitlab/users/sign_in</a:t>
            </a:r>
            <a:r>
              <a:rPr lang="fr-FR" dirty="0" smtClean="0"/>
              <a:t> (l’URL </a:t>
            </a:r>
            <a:r>
              <a:rPr lang="fr-FR" dirty="0" err="1" smtClean="0"/>
              <a:t>gitlab</a:t>
            </a:r>
            <a:r>
              <a:rPr lang="fr-FR" dirty="0" smtClean="0"/>
              <a:t>/</a:t>
            </a:r>
            <a:r>
              <a:rPr lang="fr-FR" dirty="0" err="1" smtClean="0"/>
              <a:t>thales</a:t>
            </a:r>
            <a:r>
              <a:rPr lang="fr-FR" dirty="0" smtClean="0"/>
              <a:t>-services/paf </a:t>
            </a:r>
            <a:r>
              <a:rPr lang="fr-FR" dirty="0" err="1" smtClean="0"/>
              <a:t>renvoit</a:t>
            </a:r>
            <a:r>
              <a:rPr lang="fr-FR" dirty="0" smtClean="0"/>
              <a:t> vers </a:t>
            </a:r>
            <a:r>
              <a:rPr lang="fr-FR" dirty="0" err="1" smtClean="0"/>
              <a:t>cett</a:t>
            </a:r>
            <a:r>
              <a:rPr lang="fr-FR" dirty="0" smtClean="0"/>
              <a:t> page).</a:t>
            </a:r>
          </a:p>
          <a:p>
            <a:r>
              <a:rPr lang="fr-FR" dirty="0" smtClean="0"/>
              <a:t>C’est donc « GITLAB </a:t>
            </a:r>
            <a:r>
              <a:rPr lang="fr-FR" dirty="0" err="1" smtClean="0"/>
              <a:t>Community</a:t>
            </a:r>
            <a:r>
              <a:rPr lang="fr-FR" dirty="0" smtClean="0"/>
              <a:t> Edition » une version dite </a:t>
            </a:r>
            <a:r>
              <a:rPr lang="fr-FR" dirty="0" err="1" smtClean="0"/>
              <a:t>communtaire</a:t>
            </a:r>
            <a:r>
              <a:rPr lang="fr-FR" dirty="0" smtClean="0"/>
              <a:t> du logiciel GITLAB. J’essaie de me loger avec mon nom (</a:t>
            </a:r>
            <a:r>
              <a:rPr lang="fr-FR" dirty="0" err="1" smtClean="0"/>
              <a:t>Forgot</a:t>
            </a:r>
            <a:r>
              <a:rPr lang="fr-FR" dirty="0" smtClean="0"/>
              <a:t> </a:t>
            </a:r>
            <a:r>
              <a:rPr lang="fr-FR" dirty="0" err="1" smtClean="0"/>
              <a:t>password</a:t>
            </a:r>
            <a:r>
              <a:rPr lang="fr-FR" dirty="0" smtClean="0"/>
              <a:t>) et j’ai le message</a:t>
            </a:r>
          </a:p>
          <a:p>
            <a:r>
              <a:rPr lang="en-US" dirty="0" smtClean="0"/>
              <a:t>“If </a:t>
            </a:r>
            <a:r>
              <a:rPr lang="en-US" dirty="0"/>
              <a:t>your email address exists in our database, you will receive a password recovery link at your email address in a few minutes</a:t>
            </a:r>
            <a:r>
              <a:rPr lang="en-US" dirty="0" smtClean="0"/>
              <a:t>.”…</a:t>
            </a:r>
            <a:r>
              <a:rPr lang="en-US" dirty="0" err="1" smtClean="0"/>
              <a:t>mais</a:t>
            </a:r>
            <a:r>
              <a:rPr lang="en-US" dirty="0" smtClean="0"/>
              <a:t> pas </a:t>
            </a:r>
            <a:r>
              <a:rPr lang="en-US" dirty="0" err="1" smtClean="0"/>
              <a:t>d’email</a:t>
            </a:r>
            <a:r>
              <a:rPr lang="en-US" dirty="0" smtClean="0"/>
              <a:t> </a:t>
            </a:r>
            <a:r>
              <a:rPr lang="en-US" dirty="0" err="1" smtClean="0"/>
              <a:t>en</a:t>
            </a:r>
            <a:r>
              <a:rPr lang="en-US" dirty="0" smtClean="0"/>
              <a:t> retour et la </a:t>
            </a:r>
            <a:r>
              <a:rPr lang="en-US" dirty="0" err="1" smtClean="0"/>
              <a:t>plupart</a:t>
            </a:r>
            <a:r>
              <a:rPr lang="en-US" dirty="0" smtClean="0"/>
              <a:t> des URL obsoletes </a:t>
            </a:r>
            <a:r>
              <a:rPr lang="en-US" dirty="0" err="1" smtClean="0"/>
              <a:t>dans</a:t>
            </a:r>
            <a:r>
              <a:rPr lang="en-US" dirty="0" smtClean="0"/>
              <a:t> le PDF. Je laisse </a:t>
            </a:r>
            <a:r>
              <a:rPr lang="en-US" dirty="0" err="1" smtClean="0"/>
              <a:t>tomber</a:t>
            </a:r>
            <a:r>
              <a:rPr lang="en-US" dirty="0" smtClean="0"/>
              <a:t> pout </a:t>
            </a:r>
            <a:r>
              <a:rPr lang="en-US" dirty="0" err="1" smtClean="0"/>
              <a:t>l’instant</a:t>
            </a:r>
            <a:r>
              <a:rPr lang="en-US" dirty="0" smtClean="0"/>
              <a:t>.</a:t>
            </a:r>
          </a:p>
          <a:p>
            <a:r>
              <a:rPr lang="en-US" dirty="0" smtClean="0"/>
              <a:t>=&gt; </a:t>
            </a:r>
            <a:r>
              <a:rPr lang="en-US" dirty="0" err="1" smtClean="0"/>
              <a:t>Comme</a:t>
            </a:r>
            <a:r>
              <a:rPr lang="en-US" dirty="0" smtClean="0"/>
              <a:t> </a:t>
            </a:r>
            <a:r>
              <a:rPr lang="en-US" dirty="0" err="1" smtClean="0"/>
              <a:t>expliqué</a:t>
            </a:r>
            <a:r>
              <a:rPr lang="en-US" dirty="0" smtClean="0"/>
              <a:t> sur CITADEL room PAF </a:t>
            </a:r>
            <a:r>
              <a:rPr lang="en-US" dirty="0" err="1" smtClean="0"/>
              <a:t>puis</a:t>
            </a:r>
            <a:r>
              <a:rPr lang="en-US" dirty="0" smtClean="0"/>
              <a:t> la room CED </a:t>
            </a:r>
            <a:r>
              <a:rPr lang="en-US" dirty="0" err="1" smtClean="0"/>
              <a:t>Suport</a:t>
            </a:r>
            <a:r>
              <a:rPr lang="en-US" dirty="0" smtClean="0"/>
              <a:t> Team, le sign-in standard </a:t>
            </a:r>
            <a:r>
              <a:rPr lang="en-US" dirty="0" err="1" smtClean="0"/>
              <a:t>n’est</a:t>
            </a:r>
            <a:r>
              <a:rPr lang="en-US" dirty="0" smtClean="0"/>
              <a:t> plus possible, </a:t>
            </a:r>
            <a:r>
              <a:rPr lang="en-US" dirty="0" err="1" smtClean="0"/>
              <a:t>il</a:t>
            </a:r>
            <a:r>
              <a:rPr lang="en-US" dirty="0" smtClean="0"/>
              <a:t> </a:t>
            </a:r>
            <a:r>
              <a:rPr lang="en-US" dirty="0" err="1" smtClean="0"/>
              <a:t>faut</a:t>
            </a:r>
            <a:r>
              <a:rPr lang="en-US" dirty="0" smtClean="0"/>
              <a:t> passer par </a:t>
            </a:r>
            <a:r>
              <a:rPr lang="en-US" dirty="0" err="1" smtClean="0"/>
              <a:t>KeyCloak</a:t>
            </a:r>
            <a:r>
              <a:rPr lang="en-US" dirty="0" smtClean="0"/>
              <a:t> un service </a:t>
            </a:r>
            <a:r>
              <a:rPr lang="en-US" dirty="0" err="1" smtClean="0"/>
              <a:t>mis</a:t>
            </a:r>
            <a:r>
              <a:rPr lang="en-US" dirty="0" smtClean="0"/>
              <a:t> </a:t>
            </a:r>
            <a:r>
              <a:rPr lang="en-US" dirty="0" err="1" smtClean="0"/>
              <a:t>en</a:t>
            </a:r>
            <a:r>
              <a:rPr lang="en-US" dirty="0" smtClean="0"/>
              <a:t> place </a:t>
            </a:r>
            <a:r>
              <a:rPr lang="en-US" dirty="0" err="1" smtClean="0"/>
              <a:t>dans</a:t>
            </a:r>
            <a:r>
              <a:rPr lang="en-US" dirty="0"/>
              <a:t> </a:t>
            </a:r>
            <a:r>
              <a:rPr lang="en-US" dirty="0" smtClean="0"/>
              <a:t>le cadre du </a:t>
            </a:r>
            <a:r>
              <a:rPr lang="en-US" dirty="0" err="1" smtClean="0"/>
              <a:t>projet</a:t>
            </a:r>
            <a:r>
              <a:rPr lang="en-US" dirty="0" smtClean="0"/>
              <a:t> ATHENA..</a:t>
            </a:r>
            <a:r>
              <a:rPr lang="en-US" dirty="0" err="1" smtClean="0"/>
              <a:t>dont</a:t>
            </a:r>
            <a:r>
              <a:rPr lang="en-US" dirty="0" smtClean="0"/>
              <a:t> je ne </a:t>
            </a:r>
            <a:r>
              <a:rPr lang="en-US" dirty="0" err="1" smtClean="0"/>
              <a:t>connait</a:t>
            </a:r>
            <a:r>
              <a:rPr lang="en-US" dirty="0" smtClean="0"/>
              <a:t> pas </a:t>
            </a:r>
            <a:r>
              <a:rPr lang="en-US" dirty="0" err="1" smtClean="0"/>
              <a:t>l’avancée</a:t>
            </a:r>
            <a:r>
              <a:rPr lang="en-US" dirty="0" smtClean="0"/>
              <a:t>, </a:t>
            </a:r>
            <a:r>
              <a:rPr lang="en-US" dirty="0" err="1" smtClean="0"/>
              <a:t>notamment</a:t>
            </a:r>
            <a:r>
              <a:rPr lang="en-US" dirty="0" smtClean="0"/>
              <a:t> les installations </a:t>
            </a:r>
            <a:r>
              <a:rPr lang="en-US" dirty="0" err="1" smtClean="0"/>
              <a:t>KeyCloak</a:t>
            </a:r>
            <a:r>
              <a:rPr lang="en-US" dirty="0" smtClean="0"/>
              <a:t> </a:t>
            </a:r>
            <a:r>
              <a:rPr lang="en-US" dirty="0" err="1" smtClean="0"/>
              <a:t>ou</a:t>
            </a:r>
            <a:r>
              <a:rPr lang="en-US" dirty="0" smtClean="0"/>
              <a:t> </a:t>
            </a:r>
            <a:r>
              <a:rPr lang="en-US" dirty="0" err="1" smtClean="0"/>
              <a:t>accès</a:t>
            </a:r>
            <a:r>
              <a:rPr lang="en-US" dirty="0" smtClean="0"/>
              <a:t> via PC Mobility.</a:t>
            </a:r>
            <a:endParaRPr lang="en-US" dirty="0"/>
          </a:p>
          <a:p>
            <a:r>
              <a:rPr lang="en-US" dirty="0" smtClean="0"/>
              <a:t>… par </a:t>
            </a:r>
            <a:r>
              <a:rPr lang="en-US" dirty="0" err="1" smtClean="0"/>
              <a:t>contre</a:t>
            </a:r>
            <a:r>
              <a:rPr lang="en-US" dirty="0" smtClean="0"/>
              <a:t> </a:t>
            </a:r>
            <a:r>
              <a:rPr lang="en-US" dirty="0" err="1" smtClean="0"/>
              <a:t>il</a:t>
            </a:r>
            <a:r>
              <a:rPr lang="en-US" dirty="0" smtClean="0"/>
              <a:t> y a des PDF sur GIT </a:t>
            </a:r>
            <a:r>
              <a:rPr lang="en-US" dirty="0" err="1" smtClean="0"/>
              <a:t>intéressants</a:t>
            </a:r>
            <a:r>
              <a:rPr lang="en-US" dirty="0" smtClean="0"/>
              <a:t> </a:t>
            </a:r>
            <a:r>
              <a:rPr lang="en-US" dirty="0" err="1" smtClean="0"/>
              <a:t>dans</a:t>
            </a:r>
            <a:r>
              <a:rPr lang="en-US" dirty="0" smtClean="0"/>
              <a:t> </a:t>
            </a:r>
            <a:r>
              <a:rPr lang="en-US" dirty="0" err="1" smtClean="0"/>
              <a:t>CheatSheets</a:t>
            </a:r>
            <a:r>
              <a:rPr lang="en-US" dirty="0" smtClean="0"/>
              <a:t>…;que je </a:t>
            </a:r>
            <a:r>
              <a:rPr lang="en-US" dirty="0" err="1" smtClean="0"/>
              <a:t>vais</a:t>
            </a:r>
            <a:r>
              <a:rPr lang="en-US" dirty="0" smtClean="0"/>
              <a:t> citer </a:t>
            </a:r>
            <a:r>
              <a:rPr lang="en-US" dirty="0" err="1" smtClean="0"/>
              <a:t>dans</a:t>
            </a:r>
            <a:r>
              <a:rPr lang="en-US" dirty="0" smtClean="0"/>
              <a:t> les plans GIT.</a:t>
            </a:r>
          </a:p>
          <a:p>
            <a:endParaRPr lang="en-US" dirty="0" smtClean="0"/>
          </a:p>
          <a:p>
            <a:endParaRPr lang="fr-FR" dirty="0" smtClean="0"/>
          </a:p>
          <a:p>
            <a:endParaRPr lang="fr-FR" dirty="0" smtClean="0"/>
          </a:p>
          <a:p>
            <a:endParaRPr lang="fr-FR" dirty="0" smtClean="0"/>
          </a:p>
        </p:txBody>
      </p:sp>
    </p:spTree>
    <p:extLst>
      <p:ext uri="{BB962C8B-B14F-4D97-AF65-F5344CB8AC3E}">
        <p14:creationId xmlns:p14="http://schemas.microsoft.com/office/powerpoint/2010/main" val="740678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Salle CITADEL sur la PAF</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r>
              <a:rPr lang="fr-FR" dirty="0" smtClean="0"/>
              <a:t>Une « salle » (=room) CITADEL a été créée pour la PAF.</a:t>
            </a:r>
          </a:p>
          <a:p>
            <a:r>
              <a:rPr lang="fr-FR" dirty="0"/>
              <a:t>Accès à l’URL : </a:t>
            </a:r>
            <a:r>
              <a:rPr lang="fr-FR" dirty="0">
                <a:hlinkClick r:id="rId3"/>
              </a:rPr>
              <a:t>https://thales.citadel.team/#/room/#</a:t>
            </a:r>
            <a:r>
              <a:rPr lang="fr-FR" dirty="0" smtClean="0">
                <a:hlinkClick r:id="rId3"/>
              </a:rPr>
              <a:t>paf.so:thales.citadel.team</a:t>
            </a:r>
            <a:endParaRPr lang="fr-FR" dirty="0" smtClean="0"/>
          </a:p>
          <a:p>
            <a:r>
              <a:rPr lang="fr-FR" dirty="0" err="1" smtClean="0"/>
              <a:t>Pass</a:t>
            </a:r>
            <a:r>
              <a:rPr lang="fr-FR" dirty="0" smtClean="0"/>
              <a:t> : Dominique..</a:t>
            </a:r>
          </a:p>
          <a:p>
            <a:r>
              <a:rPr lang="fr-FR" dirty="0" smtClean="0"/>
              <a:t>Une remarque intéressante : « l'idéal </a:t>
            </a:r>
            <a:r>
              <a:rPr lang="fr-FR" dirty="0"/>
              <a:t>ca serait de mettre les sources sur les instances national </a:t>
            </a:r>
            <a:r>
              <a:rPr lang="fr-FR" b="1" u="sng" dirty="0">
                <a:hlinkClick r:id="rId4"/>
              </a:rPr>
              <a:t>https://gitlab.agora-t.net/</a:t>
            </a:r>
            <a:r>
              <a:rPr lang="fr-FR" dirty="0"/>
              <a:t> non</a:t>
            </a:r>
            <a:r>
              <a:rPr lang="fr-FR" dirty="0" smtClean="0"/>
              <a:t>? « . Cette URL </a:t>
            </a:r>
            <a:r>
              <a:rPr lang="fr-FR" dirty="0"/>
              <a:t>renvoie vers </a:t>
            </a:r>
            <a:r>
              <a:rPr lang="fr-FR" dirty="0" smtClean="0"/>
              <a:t> </a:t>
            </a:r>
            <a:r>
              <a:rPr lang="fr-FR" dirty="0" smtClean="0">
                <a:hlinkClick r:id="rId5"/>
              </a:rPr>
              <a:t>https</a:t>
            </a:r>
            <a:r>
              <a:rPr lang="fr-FR" dirty="0">
                <a:hlinkClick r:id="rId5"/>
              </a:rPr>
              <a:t>://sso.agora-t.net/adfs/ls</a:t>
            </a:r>
            <a:r>
              <a:rPr lang="fr-FR" dirty="0" smtClean="0">
                <a:hlinkClick r:id="rId5"/>
              </a:rPr>
              <a:t>/</a:t>
            </a:r>
            <a:r>
              <a:rPr lang="fr-FR" dirty="0" smtClean="0"/>
              <a:t>  c’est-à-dire THALES </a:t>
            </a:r>
            <a:r>
              <a:rPr lang="fr-FR" dirty="0" err="1" smtClean="0"/>
              <a:t>Athena</a:t>
            </a:r>
            <a:r>
              <a:rPr lang="fr-FR" dirty="0" smtClean="0"/>
              <a:t>, plateforme où je ne suis pas enregistré.</a:t>
            </a:r>
          </a:p>
          <a:p>
            <a:r>
              <a:rPr lang="fr-FR" dirty="0" smtClean="0"/>
              <a:t>Il y a des invitations à des présentations sur Microsoft Teams et il est possible d’y assister via navigateur sans caméra et micro (comme sur PC </a:t>
            </a:r>
            <a:r>
              <a:rPr lang="fr-FR" dirty="0" err="1" smtClean="0"/>
              <a:t>Mobility</a:t>
            </a:r>
            <a:r>
              <a:rPr lang="fr-FR" dirty="0" smtClean="0"/>
              <a:t>). J’essaie demain via PC ATHENA (présentiel, le jour de la présentation activités IA CNES).</a:t>
            </a:r>
            <a:endParaRPr lang="fr-FR" dirty="0"/>
          </a:p>
          <a:p>
            <a:r>
              <a:rPr lang="fr-FR" dirty="0" smtClean="0"/>
              <a:t>URL inaccessible : </a:t>
            </a:r>
          </a:p>
          <a:p>
            <a:r>
              <a:rPr lang="fr-FR" b="1" u="sng" dirty="0">
                <a:hlinkClick r:id="rId6"/>
              </a:rPr>
              <a:t>https://</a:t>
            </a:r>
            <a:r>
              <a:rPr lang="fr-FR" b="1" u="sng" dirty="0" smtClean="0">
                <a:hlinkClick r:id="rId6"/>
              </a:rPr>
              <a:t>usine-collab-so.thales-services.fr/gitlab/dashboard/projects</a:t>
            </a:r>
            <a:endParaRPr lang="fr-FR" b="1" u="sng" dirty="0" smtClean="0"/>
          </a:p>
          <a:p>
            <a:r>
              <a:rPr lang="fr-FR" dirty="0" smtClean="0"/>
              <a:t>L’accès au GITLAB SSO doit se faire par </a:t>
            </a:r>
            <a:r>
              <a:rPr lang="fr-FR" dirty="0" err="1" smtClean="0"/>
              <a:t>KeyCloak</a:t>
            </a:r>
            <a:r>
              <a:rPr lang="fr-FR" dirty="0" smtClean="0"/>
              <a:t> (?) dixit CITADEL room CED Support Team… le </a:t>
            </a:r>
            <a:r>
              <a:rPr lang="fr-FR" dirty="0" err="1" smtClean="0"/>
              <a:t>sign</a:t>
            </a:r>
            <a:r>
              <a:rPr lang="fr-FR" dirty="0" smtClean="0"/>
              <a:t>-in standard ne fonctionne pas</a:t>
            </a:r>
          </a:p>
          <a:p>
            <a:r>
              <a:rPr lang="fr-FR" dirty="0" smtClean="0"/>
              <a:t>Voir </a:t>
            </a:r>
            <a:r>
              <a:rPr lang="fr-FR" dirty="0" err="1" smtClean="0"/>
              <a:t>powerpoint</a:t>
            </a:r>
            <a:r>
              <a:rPr lang="fr-FR" dirty="0" smtClean="0"/>
              <a:t> de présentation projet ATHENA Avril 2020.</a:t>
            </a:r>
          </a:p>
          <a:p>
            <a:r>
              <a:rPr lang="fr-FR" dirty="0" smtClean="0"/>
              <a:t>De manière générale, pour un non initié, le développement logiciel (en raccourci « </a:t>
            </a:r>
            <a:r>
              <a:rPr lang="fr-FR" dirty="0" err="1" smtClean="0"/>
              <a:t>DevOps</a:t>
            </a:r>
            <a:r>
              <a:rPr lang="fr-FR" dirty="0" smtClean="0"/>
              <a:t> ») chez Thales Services, c’est la jungle ou l’auberge espagnole : il y a des moyens de développement en cours (ATHENA), des essais de tels ou tels outils, des développements spécifiques clients ….</a:t>
            </a:r>
          </a:p>
          <a:p>
            <a:r>
              <a:rPr lang="fr-FR" dirty="0" smtClean="0"/>
              <a:t>Les COTS sont légion…et même les industriels ne s’y retrouvent pas : lire par exemple, </a:t>
            </a:r>
            <a:r>
              <a:rPr lang="fr-FR" b="1" u="sng" dirty="0">
                <a:hlinkClick r:id="rId7"/>
              </a:rPr>
              <a:t>https://blog.container-solutions.com/fluxcd-argocd-or-jenkins-x-which-is-the-right-gitops-tool-for-you</a:t>
            </a:r>
            <a:endParaRPr lang="fr-FR" dirty="0"/>
          </a:p>
          <a:p>
            <a:endParaRPr lang="fr-FR" dirty="0" smtClean="0"/>
          </a:p>
          <a:p>
            <a:endParaRPr lang="fr-FR" dirty="0" smtClean="0"/>
          </a:p>
          <a:p>
            <a:endParaRPr lang="fr-FR" dirty="0" smtClean="0"/>
          </a:p>
          <a:p>
            <a:endParaRPr lang="fr-FR" dirty="0" smtClean="0"/>
          </a:p>
          <a:p>
            <a:endParaRPr lang="fr-FR" dirty="0" smtClean="0"/>
          </a:p>
        </p:txBody>
      </p:sp>
    </p:spTree>
    <p:extLst>
      <p:ext uri="{BB962C8B-B14F-4D97-AF65-F5344CB8AC3E}">
        <p14:creationId xmlns:p14="http://schemas.microsoft.com/office/powerpoint/2010/main" val="2478600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65862" y="399413"/>
            <a:ext cx="10515600" cy="967474"/>
          </a:xfrm>
        </p:spPr>
        <p:txBody>
          <a:bodyPr/>
          <a:lstStyle/>
          <a:p>
            <a:r>
              <a:rPr lang="fr-FR" dirty="0" smtClean="0"/>
              <a:t>Contenu</a:t>
            </a:r>
            <a:endParaRPr lang="fr-FR" dirty="0"/>
          </a:p>
        </p:txBody>
      </p:sp>
      <p:sp>
        <p:nvSpPr>
          <p:cNvPr id="5" name="Espace réservé du texte 4"/>
          <p:cNvSpPr>
            <a:spLocks noGrp="1"/>
          </p:cNvSpPr>
          <p:nvPr>
            <p:ph type="body" idx="1"/>
          </p:nvPr>
        </p:nvSpPr>
        <p:spPr>
          <a:xfrm>
            <a:off x="765862" y="1366887"/>
            <a:ext cx="10515600" cy="5326144"/>
          </a:xfrm>
        </p:spPr>
        <p:txBody>
          <a:bodyPr>
            <a:normAutofit fontScale="55000" lnSpcReduction="20000"/>
          </a:bodyPr>
          <a:lstStyle/>
          <a:p>
            <a:pPr marL="342900" indent="-342900">
              <a:buFontTx/>
              <a:buChar char="-"/>
            </a:pPr>
            <a:r>
              <a:rPr lang="fr-FR" dirty="0" smtClean="0"/>
              <a:t>ATTENTION : document dans un </a:t>
            </a:r>
            <a:r>
              <a:rPr lang="fr-FR" b="1" dirty="0" smtClean="0"/>
              <a:t>état PROVISOIRE </a:t>
            </a:r>
            <a:r>
              <a:rPr lang="fr-FR" dirty="0" smtClean="0"/>
              <a:t>… écriture dans ces planches Powerpoint, car c’est plus simple de gérer les grandes lignes de mes activités ici</a:t>
            </a:r>
            <a:endParaRPr lang="fr-FR" dirty="0"/>
          </a:p>
          <a:p>
            <a:pPr marL="342900" indent="-342900">
              <a:buFontTx/>
              <a:buChar char="-"/>
            </a:pPr>
            <a:r>
              <a:rPr lang="fr-FR" dirty="0" smtClean="0"/>
              <a:t>Objectifs et moyens de l’autoformation sur les outils GIT </a:t>
            </a:r>
          </a:p>
          <a:p>
            <a:pPr marL="342900" indent="-342900">
              <a:buFontTx/>
              <a:buChar char="-"/>
            </a:pPr>
            <a:r>
              <a:rPr lang="fr-FR" dirty="0" smtClean="0"/>
              <a:t>Utilisation de site web GITHUB et des commandes GIT</a:t>
            </a:r>
          </a:p>
          <a:p>
            <a:pPr marL="342900" indent="-342900">
              <a:buFontTx/>
              <a:buChar char="-"/>
            </a:pPr>
            <a:r>
              <a:rPr lang="fr-FR" dirty="0" smtClean="0"/>
              <a:t>Processus de développement GIT</a:t>
            </a:r>
          </a:p>
          <a:p>
            <a:pPr marL="342900" indent="-342900">
              <a:buFontTx/>
              <a:buChar char="-"/>
            </a:pPr>
            <a:r>
              <a:rPr lang="fr-FR" dirty="0" smtClean="0"/>
              <a:t>Application pratique avec un projet ECDSA</a:t>
            </a:r>
          </a:p>
          <a:p>
            <a:pPr marL="342900" indent="-342900">
              <a:buFontTx/>
              <a:buChar char="-"/>
            </a:pPr>
            <a:r>
              <a:rPr lang="fr-FR" dirty="0" smtClean="0"/>
              <a:t>Utilisation </a:t>
            </a:r>
            <a:r>
              <a:rPr lang="fr-FR" dirty="0" err="1" smtClean="0"/>
              <a:t>Mermaid</a:t>
            </a:r>
            <a:r>
              <a:rPr lang="fr-FR" dirty="0" smtClean="0"/>
              <a:t>, Docker</a:t>
            </a:r>
          </a:p>
          <a:p>
            <a:pPr marL="342900" indent="-342900">
              <a:buFontTx/>
              <a:buChar char="-"/>
            </a:pPr>
            <a:endParaRPr lang="fr-FR" dirty="0"/>
          </a:p>
          <a:p>
            <a:pPr marL="342900" indent="-342900">
              <a:buFontTx/>
              <a:buChar char="-"/>
            </a:pPr>
            <a:r>
              <a:rPr lang="fr-FR" dirty="0" smtClean="0"/>
              <a:t>Les grandes lignes de la formation pour Thales Services viennent à peine d’être publiées (novembre 2020) sous forme d’un document provisoire : </a:t>
            </a:r>
            <a:r>
              <a:rPr lang="fr-FR" dirty="0" smtClean="0">
                <a:hlinkClick r:id="rId2"/>
              </a:rPr>
              <a:t>https</a:t>
            </a:r>
            <a:r>
              <a:rPr lang="fr-FR" dirty="0">
                <a:hlinkClick r:id="rId2"/>
              </a:rPr>
              <a:t>://</a:t>
            </a:r>
            <a:r>
              <a:rPr lang="fr-FR" dirty="0" smtClean="0">
                <a:hlinkClick r:id="rId2"/>
              </a:rPr>
              <a:t>intranet.peopleonline.corp.thales/docs/1982/documents/Notes%20d'Orientations%20G%C3%A9n%C3%A9rales%20de%20Formation%20Thales%20Services%202020-2022%20%20.pdf</a:t>
            </a:r>
            <a:endParaRPr lang="fr-FR" dirty="0" smtClean="0"/>
          </a:p>
          <a:p>
            <a:pPr marL="342900" indent="-342900">
              <a:buFontTx/>
              <a:buChar char="-"/>
            </a:pPr>
            <a:r>
              <a:rPr lang="fr-FR" dirty="0" smtClean="0"/>
              <a:t>Essentiellement :</a:t>
            </a:r>
          </a:p>
          <a:p>
            <a:pPr marL="342900" indent="-342900">
              <a:buFontTx/>
              <a:buChar char="-"/>
            </a:pPr>
            <a:r>
              <a:rPr lang="fr-FR" dirty="0" smtClean="0"/>
              <a:t>« Intégrer </a:t>
            </a:r>
            <a:r>
              <a:rPr lang="fr-FR" dirty="0"/>
              <a:t>des technologies et </a:t>
            </a:r>
            <a:r>
              <a:rPr lang="fr-FR" dirty="0" err="1"/>
              <a:t>assets</a:t>
            </a:r>
            <a:r>
              <a:rPr lang="fr-FR" dirty="0"/>
              <a:t> numériques innovants tels que : </a:t>
            </a:r>
            <a:r>
              <a:rPr lang="fr-FR" dirty="0" err="1"/>
              <a:t>IIoT</a:t>
            </a:r>
            <a:r>
              <a:rPr lang="fr-FR" dirty="0"/>
              <a:t>, </a:t>
            </a:r>
            <a:r>
              <a:rPr lang="fr-FR" dirty="0" err="1"/>
              <a:t>Big</a:t>
            </a:r>
            <a:r>
              <a:rPr lang="fr-FR" dirty="0"/>
              <a:t> Data, IA, </a:t>
            </a:r>
            <a:r>
              <a:rPr lang="fr-FR" dirty="0" err="1"/>
              <a:t>Blockchain</a:t>
            </a:r>
            <a:r>
              <a:rPr lang="fr-FR" dirty="0"/>
              <a:t>, RA/RV, Data </a:t>
            </a:r>
            <a:r>
              <a:rPr lang="fr-FR" dirty="0" err="1"/>
              <a:t>Valorization</a:t>
            </a:r>
            <a:r>
              <a:rPr lang="fr-FR" dirty="0"/>
              <a:t>, Platform-</a:t>
            </a:r>
            <a:r>
              <a:rPr lang="fr-FR" dirty="0" err="1"/>
              <a:t>based</a:t>
            </a:r>
            <a:r>
              <a:rPr lang="fr-FR" dirty="0"/>
              <a:t> services, Smart </a:t>
            </a:r>
            <a:r>
              <a:rPr lang="fr-FR" dirty="0" err="1"/>
              <a:t>Industry</a:t>
            </a:r>
            <a:r>
              <a:rPr lang="fr-FR" dirty="0"/>
              <a:t>. </a:t>
            </a:r>
            <a:r>
              <a:rPr lang="fr-FR" dirty="0" smtClean="0"/>
              <a:t>« </a:t>
            </a:r>
          </a:p>
          <a:p>
            <a:pPr marL="342900" indent="-342900">
              <a:buFontTx/>
              <a:buChar char="-"/>
            </a:pPr>
            <a:r>
              <a:rPr lang="fr-FR" dirty="0" smtClean="0"/>
              <a:t>« Sécurité et cyber-sécurité » à développer.</a:t>
            </a:r>
          </a:p>
          <a:p>
            <a:pPr marL="342900" indent="-342900">
              <a:buFontTx/>
              <a:buChar char="-"/>
            </a:pPr>
            <a:r>
              <a:rPr lang="fr-FR" dirty="0"/>
              <a:t>« Infuser les nouvelles pratiques managériales au sein de l’entreprise notamment via la formation de tous les nouveaux managers (mener des entretiens « Check in », savoir donner un retour d’informations (feedback) aux salariés tout au long de l’année, encadrer et motiver les collaborateurs, contribuer à leur développement de carrière, déléguer, et assumer les situations inconfortables</a:t>
            </a:r>
            <a:r>
              <a:rPr lang="fr-FR" dirty="0" smtClean="0"/>
              <a:t>). »</a:t>
            </a:r>
          </a:p>
          <a:p>
            <a:pPr marL="342900" indent="-342900">
              <a:buFontTx/>
              <a:buChar char="-"/>
            </a:pPr>
            <a:r>
              <a:rPr lang="fr-FR" dirty="0"/>
              <a:t>« Les Check In sont également le moment pour le manager de faire un feedback au salarié et pour chacun de faire un bilan sur les plans d’actions de développement de l’année précédente. Le feedback doit être réalisé tout au long de l’année et pas seulement une fois. </a:t>
            </a:r>
            <a:r>
              <a:rPr lang="fr-FR" dirty="0" smtClean="0"/>
              <a:t>« </a:t>
            </a:r>
          </a:p>
          <a:p>
            <a:pPr marL="342900" indent="-342900">
              <a:buFontTx/>
              <a:buChar char="-"/>
            </a:pPr>
            <a:r>
              <a:rPr lang="fr-FR" dirty="0"/>
              <a:t>«  Thales Learning Hub qui joue un rôle majeur dans la formation des collaborateurs sur les métiers et qui adapte son offre selon les retours d’évaluation, processus et outils clés pour le Groupe, ainsi que les formations de management</a:t>
            </a:r>
            <a:r>
              <a:rPr lang="fr-FR" dirty="0" smtClean="0"/>
              <a:t>, »</a:t>
            </a:r>
          </a:p>
          <a:p>
            <a:pPr marL="342900" indent="-342900">
              <a:buFontTx/>
              <a:buChar char="-"/>
            </a:pPr>
            <a:r>
              <a:rPr lang="fr-FR" dirty="0"/>
              <a:t>Visionnage vidéo : </a:t>
            </a:r>
            <a:r>
              <a:rPr lang="fr-FR" dirty="0">
                <a:hlinkClick r:id="rId3"/>
              </a:rPr>
              <a:t>https://</a:t>
            </a:r>
            <a:r>
              <a:rPr lang="fr-FR" dirty="0" smtClean="0">
                <a:hlinkClick r:id="rId3"/>
              </a:rPr>
              <a:t>intranet.peopleonline.corp.thales/webtv/index.cfm?watch=10484</a:t>
            </a:r>
            <a:r>
              <a:rPr lang="fr-FR" dirty="0" smtClean="0"/>
              <a:t>  (comme demandé dans l’email sur les </a:t>
            </a:r>
            <a:r>
              <a:rPr lang="fr-FR" dirty="0" err="1" smtClean="0"/>
              <a:t>CheckIn</a:t>
            </a:r>
            <a:r>
              <a:rPr lang="fr-FR" dirty="0" smtClean="0"/>
              <a:t>):</a:t>
            </a:r>
          </a:p>
          <a:p>
            <a:pPr marL="342900" indent="-342900">
              <a:buFontTx/>
              <a:buChar char="-"/>
            </a:pPr>
            <a:r>
              <a:rPr lang="fr-FR" dirty="0" smtClean="0"/>
              <a:t>Plan de développement des compétences : 10% formations (e-learning,..) 20% interactions (communauté,..) 70% expériences et mises en situation</a:t>
            </a:r>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9057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Signature numérique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Deux services fondamentaux </a:t>
            </a:r>
          </a:p>
          <a:p>
            <a:pPr marL="285750" indent="-285750">
              <a:buFont typeface="Arial" panose="020B0604020202020204" pitchFamily="34" charset="0"/>
              <a:buChar char="•"/>
            </a:pPr>
            <a:r>
              <a:rPr lang="fr-FR" b="1" dirty="0" smtClean="0"/>
              <a:t>authentification</a:t>
            </a:r>
            <a:r>
              <a:rPr lang="fr-FR" dirty="0" smtClean="0"/>
              <a:t> de l’émetteur</a:t>
            </a:r>
          </a:p>
          <a:p>
            <a:pPr marL="285750" indent="-285750">
              <a:buFont typeface="Arial" panose="020B0604020202020204" pitchFamily="34" charset="0"/>
              <a:buChar char="•"/>
            </a:pPr>
            <a:r>
              <a:rPr lang="fr-FR" b="1" dirty="0" smtClean="0"/>
              <a:t>non altération </a:t>
            </a:r>
            <a:r>
              <a:rPr lang="fr-FR" dirty="0" smtClean="0"/>
              <a:t>des données jointes</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Chiffrement </a:t>
            </a:r>
            <a:r>
              <a:rPr lang="fr-FR" sz="1500" u="sng" dirty="0" smtClean="0"/>
              <a:t>asymétrique</a:t>
            </a:r>
            <a:r>
              <a:rPr lang="fr-FR" sz="1500" dirty="0" smtClean="0"/>
              <a:t>   (clé p</a:t>
            </a:r>
            <a:r>
              <a:rPr lang="fr-FR" dirty="0" smtClean="0"/>
              <a:t>rivées difficilement calculables) :</a:t>
            </a:r>
          </a:p>
          <a:p>
            <a:pPr marL="285750" indent="-285750">
              <a:buFont typeface="Arial" panose="020B0604020202020204" pitchFamily="34" charset="0"/>
              <a:buChar char="•"/>
            </a:pPr>
            <a:r>
              <a:rPr lang="fr-FR" dirty="0" smtClean="0"/>
              <a:t>- </a:t>
            </a:r>
            <a:r>
              <a:rPr lang="fr-FR" dirty="0"/>
              <a:t>Clés : clé de chiffrement (</a:t>
            </a:r>
            <a:r>
              <a:rPr lang="fr-FR" dirty="0" err="1" smtClean="0"/>
              <a:t>Kc</a:t>
            </a:r>
            <a:r>
              <a:rPr lang="fr-FR" dirty="0" smtClean="0"/>
              <a:t>), </a:t>
            </a:r>
            <a:r>
              <a:rPr lang="fr-FR" dirty="0"/>
              <a:t>clé publique (</a:t>
            </a:r>
            <a:r>
              <a:rPr lang="fr-FR" dirty="0" err="1"/>
              <a:t>Kpub</a:t>
            </a:r>
            <a:r>
              <a:rPr lang="fr-FR" dirty="0"/>
              <a:t>), clé de déchiffrement (</a:t>
            </a:r>
            <a:r>
              <a:rPr lang="fr-FR" dirty="0" err="1" smtClean="0"/>
              <a:t>Kd</a:t>
            </a:r>
            <a:r>
              <a:rPr lang="fr-FR" dirty="0" smtClean="0"/>
              <a:t>)</a:t>
            </a:r>
          </a:p>
          <a:p>
            <a:pPr marL="285750" indent="-285750">
              <a:buFont typeface="Arial" panose="020B0604020202020204" pitchFamily="34" charset="0"/>
              <a:buChar char="•"/>
            </a:pPr>
            <a:endParaRPr lang="fr-FR" dirty="0"/>
          </a:p>
          <a:p>
            <a:pPr marL="285750" indent="-285750">
              <a:buFont typeface="Wingdings" panose="05000000000000000000" pitchFamily="2" charset="2"/>
              <a:buChar char="Ø"/>
            </a:pPr>
            <a:r>
              <a:rPr lang="fr-FR" u="sng" dirty="0"/>
              <a:t>Principe </a:t>
            </a:r>
            <a:r>
              <a:rPr lang="fr-FR" u="sng" dirty="0" smtClean="0"/>
              <a:t>d’envoi  de données signées</a:t>
            </a:r>
            <a:endParaRPr lang="fr-FR" dirty="0"/>
          </a:p>
          <a:p>
            <a:pPr marL="285750" indent="-285750">
              <a:buFont typeface="Arial" panose="020B0604020202020204" pitchFamily="34" charset="0"/>
              <a:buChar char="•"/>
            </a:pPr>
            <a:r>
              <a:rPr lang="fr-FR" dirty="0" smtClean="0"/>
              <a:t>application </a:t>
            </a:r>
            <a:r>
              <a:rPr lang="fr-FR" dirty="0"/>
              <a:t>d’une fonction de « hachage » sur les données</a:t>
            </a:r>
          </a:p>
          <a:p>
            <a:pPr marL="285750" indent="-285750">
              <a:buFont typeface="Arial" panose="020B0604020202020204" pitchFamily="34" charset="0"/>
              <a:buChar char="•"/>
            </a:pPr>
            <a:r>
              <a:rPr lang="fr-FR" dirty="0" smtClean="0"/>
              <a:t>chiffrement </a:t>
            </a:r>
            <a:r>
              <a:rPr lang="fr-FR" dirty="0"/>
              <a:t>du </a:t>
            </a:r>
            <a:r>
              <a:rPr lang="fr-FR" dirty="0" smtClean="0"/>
              <a:t>résultat « empreinte » ( =hash) avec </a:t>
            </a:r>
            <a:r>
              <a:rPr lang="fr-FR" dirty="0" err="1" smtClean="0"/>
              <a:t>Kc</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e</a:t>
            </a:r>
            <a:r>
              <a:rPr lang="fr-FR" dirty="0" smtClean="0"/>
              <a:t>nvoi  groupé des données et empreinte</a:t>
            </a:r>
          </a:p>
          <a:p>
            <a:endParaRPr lang="fr-FR" dirty="0" smtClean="0"/>
          </a:p>
          <a:p>
            <a:pPr marL="285750" indent="-285750">
              <a:buFont typeface="Wingdings" panose="05000000000000000000" pitchFamily="2" charset="2"/>
              <a:buChar char="Ø"/>
            </a:pPr>
            <a:r>
              <a:rPr lang="fr-FR" sz="1500" u="sng" dirty="0"/>
              <a:t>Principe </a:t>
            </a:r>
            <a:r>
              <a:rPr lang="fr-FR" sz="1500" u="sng" dirty="0" smtClean="0"/>
              <a:t>de réception  </a:t>
            </a:r>
            <a:r>
              <a:rPr lang="fr-FR" sz="1500" u="sng" dirty="0"/>
              <a:t>de données </a:t>
            </a:r>
            <a:r>
              <a:rPr lang="fr-FR" sz="1500" u="sng" dirty="0" smtClean="0"/>
              <a:t>signées</a:t>
            </a:r>
            <a:endParaRPr lang="fr-FR" sz="1500" dirty="0"/>
          </a:p>
          <a:p>
            <a:pPr marL="285750" indent="-285750">
              <a:buFont typeface="Arial" panose="020B0604020202020204" pitchFamily="34" charset="0"/>
              <a:buChar char="•"/>
            </a:pPr>
            <a:r>
              <a:rPr lang="fr-FR" dirty="0"/>
              <a:t>r</a:t>
            </a:r>
            <a:r>
              <a:rPr lang="fr-FR" dirty="0" smtClean="0"/>
              <a:t>éception des données et empreinte</a:t>
            </a:r>
          </a:p>
          <a:p>
            <a:pPr marL="285750" indent="-285750">
              <a:buFont typeface="Arial" panose="020B0604020202020204" pitchFamily="34" charset="0"/>
              <a:buChar char="•"/>
            </a:pPr>
            <a:r>
              <a:rPr lang="fr-FR" dirty="0"/>
              <a:t>h</a:t>
            </a:r>
            <a:r>
              <a:rPr lang="fr-FR" dirty="0" smtClean="0"/>
              <a:t>achage sur </a:t>
            </a:r>
            <a:r>
              <a:rPr lang="fr-FR" dirty="0"/>
              <a:t>les </a:t>
            </a:r>
            <a:r>
              <a:rPr lang="fr-FR" dirty="0" smtClean="0"/>
              <a:t>données pour produite « empreinte » calculée</a:t>
            </a:r>
            <a:endParaRPr lang="fr-FR" dirty="0"/>
          </a:p>
          <a:p>
            <a:pPr marL="285750" indent="-285750">
              <a:buFont typeface="Arial" panose="020B0604020202020204" pitchFamily="34" charset="0"/>
              <a:buChar char="•"/>
            </a:pPr>
            <a:r>
              <a:rPr lang="fr-FR" dirty="0" smtClean="0"/>
              <a:t>déchiffrement de l’ «</a:t>
            </a:r>
            <a:r>
              <a:rPr lang="fr-FR" dirty="0"/>
              <a:t> empreinte » </a:t>
            </a:r>
            <a:r>
              <a:rPr lang="fr-FR" dirty="0" smtClean="0"/>
              <a:t>reçue avec </a:t>
            </a:r>
            <a:r>
              <a:rPr lang="fr-FR" dirty="0" err="1" smtClean="0"/>
              <a:t>Kd</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s</a:t>
            </a:r>
            <a:r>
              <a:rPr lang="fr-FR" dirty="0" smtClean="0"/>
              <a:t>i les deux empreintes sont identiques, les données sont « authentiques »</a:t>
            </a:r>
            <a:endParaRPr lang="fr-FR" dirty="0"/>
          </a:p>
        </p:txBody>
      </p:sp>
    </p:spTree>
    <p:extLst>
      <p:ext uri="{BB962C8B-B14F-4D97-AF65-F5344CB8AC3E}">
        <p14:creationId xmlns:p14="http://schemas.microsoft.com/office/powerpoint/2010/main" val="3408312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Hachage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fontScale="85000" lnSpcReduction="20000"/>
          </a:bodyPr>
          <a:lstStyle/>
          <a:p>
            <a:pPr marL="285750" indent="-285750">
              <a:buFont typeface="Arial" panose="020B0604020202020204" pitchFamily="34" charset="0"/>
              <a:buChar char="•"/>
            </a:pPr>
            <a:r>
              <a:rPr lang="fr-FR" dirty="0"/>
              <a:t>Une fonction de hachage (« hash »)  est une fonction </a:t>
            </a:r>
            <a:r>
              <a:rPr lang="fr-FR" dirty="0" smtClean="0"/>
              <a:t>H appliquée </a:t>
            </a:r>
            <a:r>
              <a:rPr lang="fr-FR" dirty="0"/>
              <a:t>sur une donnée (usuellement un bloc binaire m de l octets) retournant un identifiant (usuellement une valeur numérique entière H(m) comprise entre 0 et n-1).</a:t>
            </a:r>
          </a:p>
          <a:p>
            <a:pPr marL="285750" indent="-285750">
              <a:buFont typeface="Arial" panose="020B0604020202020204" pitchFamily="34" charset="0"/>
              <a:buChar char="•"/>
            </a:pPr>
            <a:r>
              <a:rPr lang="fr-FR" dirty="0" smtClean="0"/>
              <a:t>L’entier H(m) sert d’ordinaire d’indice dans un tableau : clair( H(m) ) = (m, informations(m))</a:t>
            </a:r>
          </a:p>
          <a:p>
            <a:pPr marL="285750" indent="-285750">
              <a:buFont typeface="Arial" panose="020B0604020202020204" pitchFamily="34" charset="0"/>
              <a:buChar char="•"/>
            </a:pPr>
            <a:r>
              <a:rPr lang="fr-FR" dirty="0" smtClean="0"/>
              <a:t>La fonction peut produire des doublons (H(m1) = H(m2) avec m1 différent de m2). Dans ce cas les données m1,m2,.. sont rangés séquentiellement dans le tableau. Alternative : H(m) contient une valeur d’une autre fonction de hachage.</a:t>
            </a:r>
          </a:p>
          <a:p>
            <a:pPr marL="285750" indent="-285750">
              <a:buFont typeface="Arial" panose="020B0604020202020204" pitchFamily="34" charset="0"/>
              <a:buChar char="•"/>
            </a:pPr>
            <a:r>
              <a:rPr lang="fr-FR" dirty="0" smtClean="0"/>
              <a:t>L’existence de doublons interdit de deviner à coup sûr la donnée m à partir de la valeur de hachage H(m). La qualité de la fonction H est une probabilité faible de doublon pour deux données m1,m2 choisies aléatoirement dans  un ensemble de données.</a:t>
            </a:r>
          </a:p>
          <a:p>
            <a:pPr marL="285750" indent="-285750">
              <a:buFont typeface="Arial" panose="020B0604020202020204" pitchFamily="34" charset="0"/>
              <a:buChar char="•"/>
            </a:pPr>
            <a:r>
              <a:rPr lang="fr-FR" dirty="0" smtClean="0"/>
              <a:t>Le hachage est une méthode pour accélérer la recherche des informations sur une donnée m mais c’est aussi une caractéristique calculée de m, une </a:t>
            </a:r>
            <a:r>
              <a:rPr lang="fr-FR" b="1" dirty="0" smtClean="0"/>
              <a:t>signature numérique </a:t>
            </a:r>
            <a:r>
              <a:rPr lang="fr-FR" dirty="0" smtClean="0"/>
              <a:t>de celle-ci. Elle peut être vue comme un condensat, un résumé de m.</a:t>
            </a:r>
          </a:p>
          <a:p>
            <a:pPr marL="285750" indent="-285750">
              <a:buFont typeface="Arial" panose="020B0604020202020204" pitchFamily="34" charset="0"/>
              <a:buChar char="•"/>
            </a:pPr>
            <a:r>
              <a:rPr lang="fr-FR" dirty="0" smtClean="0"/>
              <a:t>La fonction principale de la signature numérique H est de prouver la non-intégrité d’une donnée corrompue m…..comme un test ADN qui permet d’exclure des suspects innocents.</a:t>
            </a:r>
          </a:p>
          <a:p>
            <a:pPr marL="285750" indent="-285750">
              <a:buFont typeface="Arial" panose="020B0604020202020204" pitchFamily="34" charset="0"/>
              <a:buChar char="•"/>
            </a:pPr>
            <a:r>
              <a:rPr lang="fr-FR" dirty="0" smtClean="0"/>
              <a:t>Exemple de hachage avec une </a:t>
            </a:r>
            <a:r>
              <a:rPr lang="fr-FR" b="1" dirty="0" smtClean="0"/>
              <a:t>somme de contrôle </a:t>
            </a:r>
            <a:r>
              <a:rPr lang="fr-FR" dirty="0" smtClean="0"/>
              <a:t>:  calculer la somme modulo 2 d’un entier m, H(m) = 0 si l’entier est pair et H(m) = 1 si l’entier est impair.</a:t>
            </a:r>
          </a:p>
          <a:p>
            <a:pPr marL="285750" indent="-285750">
              <a:buFont typeface="Arial" panose="020B0604020202020204" pitchFamily="34" charset="0"/>
              <a:buChar char="•"/>
            </a:pPr>
            <a:r>
              <a:rPr lang="fr-FR" dirty="0" smtClean="0"/>
              <a:t>Des sommes de contrôles ont été définies pour permettre une détection des erreurs dans la données. Exemple : CRC basé sur le reste de division de polynômes à coefficient entiers.</a:t>
            </a:r>
          </a:p>
        </p:txBody>
      </p:sp>
    </p:spTree>
    <p:extLst>
      <p:ext uri="{BB962C8B-B14F-4D97-AF65-F5344CB8AC3E}">
        <p14:creationId xmlns:p14="http://schemas.microsoft.com/office/powerpoint/2010/main" val="2283665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5039804" cy="909145"/>
          </a:xfrm>
        </p:spPr>
        <p:txBody>
          <a:bodyPr>
            <a:normAutofit/>
          </a:bodyPr>
          <a:lstStyle/>
          <a:p>
            <a:r>
              <a:rPr lang="fr-FR" dirty="0" smtClean="0"/>
              <a:t>Hachage cryptographique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a:bodyPr>
          <a:lstStyle/>
          <a:p>
            <a:pPr marL="285750" indent="-285750">
              <a:buFont typeface="Arial" panose="020B0604020202020204" pitchFamily="34" charset="0"/>
              <a:buChar char="•"/>
            </a:pPr>
            <a:r>
              <a:rPr lang="fr-FR" dirty="0" smtClean="0"/>
              <a:t>Les fonctions de hachages pour la cryptographie numérique « </a:t>
            </a:r>
            <a:r>
              <a:rPr lang="fr-FR" b="1" dirty="0" err="1" smtClean="0"/>
              <a:t>C</a:t>
            </a:r>
            <a:r>
              <a:rPr lang="fr-FR" dirty="0" err="1" smtClean="0"/>
              <a:t>ryptographic</a:t>
            </a:r>
            <a:r>
              <a:rPr lang="fr-FR" dirty="0" smtClean="0"/>
              <a:t> </a:t>
            </a:r>
            <a:r>
              <a:rPr lang="fr-FR" b="1" dirty="0" smtClean="0"/>
              <a:t>H</a:t>
            </a:r>
            <a:r>
              <a:rPr lang="fr-FR" dirty="0" smtClean="0"/>
              <a:t>ash </a:t>
            </a:r>
            <a:r>
              <a:rPr lang="fr-FR" b="1" dirty="0" err="1" smtClean="0"/>
              <a:t>F</a:t>
            </a:r>
            <a:r>
              <a:rPr lang="fr-FR" dirty="0" err="1" smtClean="0"/>
              <a:t>unction</a:t>
            </a:r>
            <a:r>
              <a:rPr lang="fr-FR" dirty="0" smtClean="0"/>
              <a:t> » sont celles garantissant une sécurité et des performances de calcul optimales : très peu de doublons, calcul H(m) rapide.</a:t>
            </a:r>
          </a:p>
          <a:p>
            <a:pPr marL="285750" indent="-285750">
              <a:buFont typeface="Arial" panose="020B0604020202020204" pitchFamily="34" charset="0"/>
              <a:buChar char="•"/>
            </a:pPr>
            <a:r>
              <a:rPr lang="fr-FR" dirty="0" smtClean="0"/>
              <a:t>Une fonction de hachage cryptographique est souvent paramétrable et s’appuie sur un « salage » de la donnée m : la donnée m est modifiée par un paramètre aléatoire défini au dernier moment (avant envoi pour un message). Le hachage H(m) est donc différent à chaque envoi.</a:t>
            </a:r>
          </a:p>
          <a:p>
            <a:pPr marL="285750" indent="-285750">
              <a:buFont typeface="Arial" panose="020B0604020202020204" pitchFamily="34" charset="0"/>
              <a:buChar char="•"/>
            </a:pPr>
            <a:r>
              <a:rPr lang="fr-FR" dirty="0" smtClean="0"/>
              <a:t>Chaque état définit les normes cryptographiques en vigueur pour les systèmes informatiques sous sa juridiction. Aux US, c’est le NIST (dépendant du ministre du commerce) qui est chargé de la définition et l’application de ces normes. Pour la signature numérique,  c’est le Digital Standard Signature (DSA) qui est la norme.</a:t>
            </a:r>
          </a:p>
          <a:p>
            <a:pPr marL="285750" indent="-285750">
              <a:buFont typeface="Arial" panose="020B0604020202020204" pitchFamily="34" charset="0"/>
              <a:buChar char="•"/>
            </a:pPr>
            <a:r>
              <a:rPr lang="fr-FR" dirty="0" smtClean="0"/>
              <a:t>Le DSA se décline en pratique sous forme de différents hachages cryptographique, DSA et RSA, et plus récemment ECDSA, un hachage basé sur le concept mathématique des courbes elliptiques.</a:t>
            </a:r>
            <a:endParaRPr lang="fr-FR" dirty="0"/>
          </a:p>
        </p:txBody>
      </p:sp>
    </p:spTree>
    <p:extLst>
      <p:ext uri="{BB962C8B-B14F-4D97-AF65-F5344CB8AC3E}">
        <p14:creationId xmlns:p14="http://schemas.microsoft.com/office/powerpoint/2010/main" val="3407918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Courbe elliptique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364" y="1710489"/>
            <a:ext cx="7346704" cy="4602176"/>
          </a:xfrm>
        </p:spPr>
      </p:pic>
      <p:sp>
        <p:nvSpPr>
          <p:cNvPr id="4" name="Espace réservé du texte 3"/>
          <p:cNvSpPr>
            <a:spLocks noGrp="1"/>
          </p:cNvSpPr>
          <p:nvPr>
            <p:ph type="body" sz="half" idx="2"/>
          </p:nvPr>
        </p:nvSpPr>
        <p:spPr>
          <a:xfrm>
            <a:off x="503997" y="1677603"/>
            <a:ext cx="4574780" cy="4635062"/>
          </a:xfrm>
        </p:spPr>
        <p:txBody>
          <a:bodyPr>
            <a:normAutofit lnSpcReduction="10000"/>
          </a:bodyPr>
          <a:lstStyle/>
          <a:p>
            <a:pPr marL="285750" indent="-285750">
              <a:buFont typeface="Wingdings" panose="05000000000000000000" pitchFamily="2" charset="2"/>
              <a:buChar char="Ø"/>
            </a:pPr>
            <a:r>
              <a:rPr lang="fr-FR" sz="1500" u="sng" dirty="0" smtClean="0"/>
              <a:t>Courbe </a:t>
            </a:r>
            <a:r>
              <a:rPr lang="fr-FR" sz="1500" u="sng" dirty="0"/>
              <a:t>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smtClean="0"/>
              <a:t>C’est la base mathématique du hachage cryptographique de la norme ECDSA </a:t>
            </a:r>
          </a:p>
          <a:p>
            <a:pPr marL="285750" indent="-285750">
              <a:buFont typeface="Arial" panose="020B0604020202020204" pitchFamily="34" charset="0"/>
              <a:buChar char="•"/>
            </a:pPr>
            <a:r>
              <a:rPr lang="fr-FR" dirty="0" smtClean="0"/>
              <a:t>La sécurité de ce mode de cryptage est la difficulté de calculer en temps raisonnable la clé privé d’encryptage d’une signature numérique.</a:t>
            </a:r>
          </a:p>
          <a:p>
            <a:pPr marL="285750" indent="-285750">
              <a:buFont typeface="Arial" panose="020B0604020202020204" pitchFamily="34" charset="0"/>
              <a:buChar char="•"/>
            </a:pPr>
            <a:r>
              <a:rPr lang="fr-FR" dirty="0" smtClean="0"/>
              <a:t>Pour le RSA, c’est la difficulté de factoriser un nombre entier m donné en deux nombres </a:t>
            </a:r>
            <a:r>
              <a:rPr lang="fr-FR" dirty="0" err="1" smtClean="0"/>
              <a:t>p,q</a:t>
            </a:r>
            <a:r>
              <a:rPr lang="fr-FR" dirty="0" smtClean="0"/>
              <a:t> modulo un entier n : la durée de calcul est une fonction exponentielle du nombre de bits de m.</a:t>
            </a:r>
          </a:p>
          <a:p>
            <a:pPr marL="285750" indent="-285750">
              <a:buFont typeface="Arial" panose="020B0604020202020204" pitchFamily="34" charset="0"/>
              <a:buChar char="•"/>
            </a:pPr>
            <a:r>
              <a:rPr lang="fr-FR" dirty="0" smtClean="0"/>
              <a:t>La faiblesse du RSA est que cette factorisation est devenue plus aisée avec les techniques mathématiques et moyens informatiques les plus modernes (factorisation quantique dans quelques années ;-) )</a:t>
            </a:r>
          </a:p>
          <a:p>
            <a:pPr marL="285750" indent="-285750">
              <a:buFont typeface="Arial" panose="020B0604020202020204" pitchFamily="34" charset="0"/>
              <a:buChar char="•"/>
            </a:pPr>
            <a:r>
              <a:rPr lang="fr-FR" dirty="0" smtClean="0"/>
              <a:t>D’où l’idée d’utiliser un cryptage par courbe elliptique où la </a:t>
            </a:r>
            <a:r>
              <a:rPr lang="fr-FR" smtClean="0"/>
              <a:t>difficulté d’attaque </a:t>
            </a:r>
            <a:r>
              <a:rPr lang="fr-FR" dirty="0" smtClean="0"/>
              <a:t>est de trouver le nombre entier k tel que </a:t>
            </a:r>
            <a:r>
              <a:rPr lang="fr-FR" dirty="0" err="1" smtClean="0"/>
              <a:t>kG</a:t>
            </a:r>
            <a:r>
              <a:rPr lang="fr-FR" dirty="0" smtClean="0"/>
              <a:t> = (</a:t>
            </a:r>
            <a:r>
              <a:rPr lang="fr-FR" dirty="0" err="1" smtClean="0"/>
              <a:t>x,y</a:t>
            </a:r>
            <a:r>
              <a:rPr lang="fr-FR" dirty="0" smtClean="0"/>
              <a:t>) </a:t>
            </a:r>
            <a:r>
              <a:rPr lang="fr-FR" dirty="0" err="1" smtClean="0"/>
              <a:t>mod</a:t>
            </a:r>
            <a:r>
              <a:rPr lang="fr-FR" dirty="0" smtClean="0"/>
              <a:t> n à partir de la clé publique (E,G) et de la signature (</a:t>
            </a:r>
            <a:r>
              <a:rPr lang="fr-FR" dirty="0" err="1" smtClean="0"/>
              <a:t>x,y</a:t>
            </a:r>
            <a:r>
              <a:rPr lang="fr-FR" dirty="0" smtClean="0"/>
              <a:t>).</a:t>
            </a:r>
          </a:p>
        </p:txBody>
      </p:sp>
    </p:spTree>
    <p:extLst>
      <p:ext uri="{BB962C8B-B14F-4D97-AF65-F5344CB8AC3E}">
        <p14:creationId xmlns:p14="http://schemas.microsoft.com/office/powerpoint/2010/main" val="3659643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ECDSA</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5715739" cy="4635062"/>
          </a:xfrm>
        </p:spPr>
        <p:txBody>
          <a:bodyPr>
            <a:normAutofit fontScale="70000" lnSpcReduction="20000"/>
          </a:bodyPr>
          <a:lstStyle/>
          <a:p>
            <a:pPr marL="285750" indent="-285750">
              <a:buFont typeface="Wingdings" panose="05000000000000000000" pitchFamily="2" charset="2"/>
              <a:buChar char="Ø"/>
            </a:pPr>
            <a:r>
              <a:rPr lang="fr-FR" u="sng" dirty="0" smtClean="0"/>
              <a:t>Grandes lignes</a:t>
            </a:r>
          </a:p>
          <a:p>
            <a:pPr marL="285750" indent="-285750">
              <a:buFont typeface="Arial" panose="020B0604020202020204" pitchFamily="34" charset="0"/>
              <a:buChar char="•"/>
            </a:pPr>
            <a:r>
              <a:rPr lang="fr-FR" b="1" dirty="0" err="1" smtClean="0"/>
              <a:t>E</a:t>
            </a:r>
            <a:r>
              <a:rPr lang="fr-FR" dirty="0" err="1" smtClean="0"/>
              <a:t>lliptic</a:t>
            </a:r>
            <a:r>
              <a:rPr lang="fr-FR" dirty="0" smtClean="0"/>
              <a:t> </a:t>
            </a:r>
            <a:r>
              <a:rPr lang="fr-FR" b="1" dirty="0" err="1"/>
              <a:t>C</a:t>
            </a:r>
            <a:r>
              <a:rPr lang="fr-FR" dirty="0" err="1" smtClean="0"/>
              <a:t>urve</a:t>
            </a:r>
            <a:r>
              <a:rPr lang="fr-FR" dirty="0" smtClean="0"/>
              <a:t> </a:t>
            </a:r>
            <a:r>
              <a:rPr lang="fr-FR" b="1" dirty="0" smtClean="0"/>
              <a:t>D</a:t>
            </a:r>
            <a:r>
              <a:rPr lang="fr-FR" dirty="0" smtClean="0"/>
              <a:t>igital </a:t>
            </a:r>
            <a:r>
              <a:rPr lang="fr-FR" b="1" dirty="0" smtClean="0"/>
              <a:t>S</a:t>
            </a:r>
            <a:r>
              <a:rPr lang="fr-FR" dirty="0" smtClean="0"/>
              <a:t>ignature </a:t>
            </a:r>
            <a:r>
              <a:rPr lang="fr-FR" b="1" dirty="0" err="1" smtClean="0"/>
              <a:t>A</a:t>
            </a:r>
            <a:r>
              <a:rPr lang="fr-FR" dirty="0" err="1" smtClean="0"/>
              <a:t>lgorithm</a:t>
            </a:r>
            <a:r>
              <a:rPr lang="fr-FR" dirty="0" smtClean="0"/>
              <a:t>  (norme ANSI X9.62)</a:t>
            </a:r>
          </a:p>
          <a:p>
            <a:pPr marL="285750" indent="-285750">
              <a:buFont typeface="Arial" panose="020B0604020202020204" pitchFamily="34" charset="0"/>
              <a:buChar char="•"/>
            </a:pPr>
            <a:r>
              <a:rPr lang="fr-FR" dirty="0" smtClean="0"/>
              <a:t>Un des systèmes de chiffrements à clé publique</a:t>
            </a:r>
          </a:p>
          <a:p>
            <a:pPr marL="285750" indent="-285750">
              <a:buFont typeface="Arial" panose="020B0604020202020204" pitchFamily="34" charset="0"/>
              <a:buChar char="•"/>
            </a:pPr>
            <a:r>
              <a:rPr lang="fr-FR" dirty="0" smtClean="0"/>
              <a:t>Avantages vs DSA et RSA : clés plus courtes et opérations plus rapides</a:t>
            </a:r>
          </a:p>
          <a:p>
            <a:pPr marL="285750" indent="-285750">
              <a:buFont typeface="Wingdings" panose="05000000000000000000" pitchFamily="2" charset="2"/>
              <a:buChar char="Ø"/>
            </a:pPr>
            <a:r>
              <a:rPr lang="fr-FR" sz="1500" u="sng" dirty="0"/>
              <a:t>Courbe 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a:t>Courbe du </a:t>
            </a:r>
            <a:r>
              <a:rPr lang="fr-FR" dirty="0" smtClean="0"/>
              <a:t>plan cartésien d’équation : y^2 </a:t>
            </a:r>
            <a:r>
              <a:rPr lang="fr-FR" dirty="0"/>
              <a:t>= x^3 + </a:t>
            </a:r>
            <a:r>
              <a:rPr lang="fr-FR" dirty="0" smtClean="0"/>
              <a:t>a x </a:t>
            </a:r>
            <a:r>
              <a:rPr lang="fr-FR" dirty="0"/>
              <a:t>+ </a:t>
            </a:r>
            <a:r>
              <a:rPr lang="fr-FR" dirty="0" smtClean="0"/>
              <a:t>b</a:t>
            </a:r>
          </a:p>
          <a:p>
            <a:pPr marL="285750" indent="-285750">
              <a:buFont typeface="Arial" panose="020B0604020202020204" pitchFamily="34" charset="0"/>
              <a:buChar char="•"/>
            </a:pPr>
            <a:r>
              <a:rPr lang="fr-FR" dirty="0" smtClean="0"/>
              <a:t>ECDSA courbe elliptique  :  a =  n – 3 avec n premier  ; b aléatoire</a:t>
            </a:r>
          </a:p>
          <a:p>
            <a:pPr marL="285750" indent="-285750">
              <a:buFont typeface="Arial" panose="020B0604020202020204" pitchFamily="34" charset="0"/>
              <a:buChar char="•"/>
            </a:pPr>
            <a:r>
              <a:rPr lang="fr-FR" dirty="0" smtClean="0"/>
              <a:t>Points de coordonnées entières (</a:t>
            </a:r>
            <a:r>
              <a:rPr lang="fr-FR" dirty="0" err="1" smtClean="0"/>
              <a:t>x,y</a:t>
            </a:r>
            <a:r>
              <a:rPr lang="fr-FR" dirty="0" smtClean="0"/>
              <a:t>) sur cette courbe</a:t>
            </a:r>
          </a:p>
          <a:p>
            <a:pPr marL="285750" indent="-285750">
              <a:buFont typeface="Arial" panose="020B0604020202020204" pitchFamily="34" charset="0"/>
              <a:buChar char="•"/>
            </a:pPr>
            <a:r>
              <a:rPr lang="fr-FR" dirty="0" smtClean="0"/>
              <a:t>Loi de groupe fini GF(n)d’ordre n, additif sur ces points : P + Q  = -R</a:t>
            </a:r>
          </a:p>
          <a:p>
            <a:pPr marL="285750" indent="-285750">
              <a:buFont typeface="Arial" panose="020B0604020202020204" pitchFamily="34" charset="0"/>
              <a:buChar char="•"/>
            </a:pPr>
            <a:r>
              <a:rPr lang="fr-FR" dirty="0" smtClean="0"/>
              <a:t>P(</a:t>
            </a:r>
            <a:r>
              <a:rPr lang="fr-FR" dirty="0" err="1" smtClean="0"/>
              <a:t>x,y</a:t>
            </a:r>
            <a:r>
              <a:rPr lang="fr-FR" dirty="0" smtClean="0"/>
              <a:t>) and –P(x,-y) sont symétriques par rapport à l’axe  des abscisses</a:t>
            </a:r>
          </a:p>
          <a:p>
            <a:pPr marL="285750" indent="-285750">
              <a:buFont typeface="Wingdings" panose="05000000000000000000" pitchFamily="2" charset="2"/>
              <a:buChar char="Ø"/>
            </a:pPr>
            <a:r>
              <a:rPr lang="fr-FR" u="sng" dirty="0" smtClean="0"/>
              <a:t>Chiffrement ECDSA </a:t>
            </a:r>
            <a:endParaRPr lang="fr-FR" dirty="0"/>
          </a:p>
          <a:p>
            <a:pPr marL="285750" indent="-285750">
              <a:buFont typeface="Arial" panose="020B0604020202020204" pitchFamily="34" charset="0"/>
              <a:buChar char="•"/>
            </a:pPr>
            <a:r>
              <a:rPr lang="fr-FR" dirty="0" smtClean="0"/>
              <a:t>Clé publique  : la courbe elliptique, un point G « point de base »  de cette courbe tel </a:t>
            </a:r>
            <a:r>
              <a:rPr lang="fr-FR" dirty="0"/>
              <a:t> </a:t>
            </a:r>
            <a:r>
              <a:rPr lang="fr-FR" dirty="0" smtClean="0"/>
              <a:t>que </a:t>
            </a:r>
            <a:r>
              <a:rPr lang="fr-FR" dirty="0" err="1" smtClean="0"/>
              <a:t>nG</a:t>
            </a:r>
            <a:r>
              <a:rPr lang="fr-FR" dirty="0" smtClean="0"/>
              <a:t> = O point à l’</a:t>
            </a:r>
            <a:r>
              <a:rPr lang="fr-FR" smtClean="0"/>
              <a:t>infin)</a:t>
            </a:r>
            <a:endParaRPr lang="fr-FR" dirty="0" smtClean="0"/>
          </a:p>
          <a:p>
            <a:pPr marL="285750" indent="-285750">
              <a:buFont typeface="Arial" panose="020B0604020202020204" pitchFamily="34" charset="0"/>
              <a:buChar char="•"/>
            </a:pPr>
            <a:r>
              <a:rPr lang="fr-FR" dirty="0" smtClean="0"/>
              <a:t>Clé privée :  un entier s quelconque entre 1 et n-1</a:t>
            </a:r>
          </a:p>
          <a:p>
            <a:pPr marL="285750" indent="-285750">
              <a:buFont typeface="Arial" panose="020B0604020202020204" pitchFamily="34" charset="0"/>
              <a:buChar char="•"/>
            </a:pPr>
            <a:r>
              <a:rPr lang="fr-FR" dirty="0" smtClean="0"/>
              <a:t>Hash : un entier k entre 1 et n - 1</a:t>
            </a:r>
          </a:p>
          <a:p>
            <a:pPr marL="285750" indent="-285750">
              <a:buFont typeface="Arial" panose="020B0604020202020204" pitchFamily="34" charset="0"/>
              <a:buChar char="•"/>
            </a:pPr>
            <a:r>
              <a:rPr lang="fr-FR" dirty="0" smtClean="0"/>
              <a:t>Empreinte est constitué des coordonnées cartésiennes (</a:t>
            </a:r>
            <a:r>
              <a:rPr lang="fr-FR" dirty="0" err="1" smtClean="0"/>
              <a:t>x,y</a:t>
            </a:r>
            <a:r>
              <a:rPr lang="fr-FR" dirty="0" smtClean="0"/>
              <a:t>) de </a:t>
            </a:r>
            <a:r>
              <a:rPr lang="fr-FR" dirty="0" err="1" smtClean="0"/>
              <a:t>kG</a:t>
            </a:r>
            <a:r>
              <a:rPr lang="fr-FR" dirty="0" smtClean="0"/>
              <a:t> modulo n et à un « salage » près fonction de s</a:t>
            </a:r>
          </a:p>
          <a:p>
            <a:pPr marL="285750" indent="-285750">
              <a:buFont typeface="Wingdings" panose="05000000000000000000" pitchFamily="2" charset="2"/>
              <a:buChar char="Ø"/>
            </a:pPr>
            <a:r>
              <a:rPr lang="fr-FR" u="sng" dirty="0" smtClean="0"/>
              <a:t>Déchiffrement </a:t>
            </a:r>
            <a:r>
              <a:rPr lang="fr-FR" u="sng" dirty="0"/>
              <a:t>ECDSA </a:t>
            </a:r>
            <a:endParaRPr lang="fr-FR" dirty="0"/>
          </a:p>
          <a:p>
            <a:pPr marL="285750" indent="-285750">
              <a:buFont typeface="Arial" panose="020B0604020202020204" pitchFamily="34" charset="0"/>
              <a:buChar char="•"/>
            </a:pPr>
            <a:r>
              <a:rPr lang="fr-FR" dirty="0" smtClean="0"/>
              <a:t>Vérification que n(</a:t>
            </a:r>
            <a:r>
              <a:rPr lang="fr-FR" dirty="0" err="1" smtClean="0"/>
              <a:t>kG</a:t>
            </a:r>
            <a:r>
              <a:rPr lang="fr-FR" dirty="0" smtClean="0"/>
              <a:t>) = O (addition commutative et </a:t>
            </a:r>
            <a:r>
              <a:rPr lang="fr-FR" dirty="0" err="1" smtClean="0"/>
              <a:t>nG</a:t>
            </a:r>
            <a:r>
              <a:rPr lang="fr-FR" dirty="0" smtClean="0"/>
              <a:t> = O) et que le déchiffrement basé sur la clé publique et (</a:t>
            </a:r>
            <a:r>
              <a:rPr lang="fr-FR" dirty="0" err="1" smtClean="0"/>
              <a:t>x,y</a:t>
            </a:r>
            <a:r>
              <a:rPr lang="fr-FR" dirty="0" smtClean="0"/>
              <a:t>) donne </a:t>
            </a:r>
            <a:r>
              <a:rPr lang="fr-FR" dirty="0" err="1" smtClean="0"/>
              <a:t>kG</a:t>
            </a:r>
            <a:endParaRPr lang="fr-FR" dirty="0" smtClean="0"/>
          </a:p>
        </p:txBody>
      </p:sp>
    </p:spTree>
    <p:extLst>
      <p:ext uri="{BB962C8B-B14F-4D97-AF65-F5344CB8AC3E}">
        <p14:creationId xmlns:p14="http://schemas.microsoft.com/office/powerpoint/2010/main" val="2108602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normAutofit fontScale="90000"/>
          </a:bodyPr>
          <a:lstStyle/>
          <a:p>
            <a:r>
              <a:rPr lang="fr-FR" dirty="0" smtClean="0"/>
              <a:t>Implémentation ECDSA</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5715739" cy="4635062"/>
          </a:xfrm>
        </p:spPr>
        <p:txBody>
          <a:bodyPr>
            <a:normAutofit/>
          </a:bodyPr>
          <a:lstStyle/>
          <a:p>
            <a:r>
              <a:rPr lang="fr-FR" dirty="0" smtClean="0"/>
              <a:t>Il y a un module C++ </a:t>
            </a:r>
            <a:r>
              <a:rPr lang="fr-FR" dirty="0" err="1" smtClean="0"/>
              <a:t>mathCurve</a:t>
            </a:r>
            <a:r>
              <a:rPr lang="fr-FR" dirty="0"/>
              <a:t> </a:t>
            </a:r>
            <a:r>
              <a:rPr lang="fr-FR" dirty="0" smtClean="0"/>
              <a:t>dans le projet </a:t>
            </a:r>
            <a:r>
              <a:rPr lang="fr-FR" dirty="0" err="1" smtClean="0"/>
              <a:t>fastecda</a:t>
            </a:r>
            <a:r>
              <a:rPr lang="fr-FR" dirty="0" smtClean="0"/>
              <a:t> qui est intégré dans une librairie dynamique (.</a:t>
            </a:r>
            <a:r>
              <a:rPr lang="fr-FR" dirty="0" err="1" smtClean="0"/>
              <a:t>so</a:t>
            </a:r>
            <a:r>
              <a:rPr lang="fr-FR" dirty="0" smtClean="0"/>
              <a:t>) de l’arborescence paquetage python.</a:t>
            </a:r>
          </a:p>
          <a:p>
            <a:r>
              <a:rPr lang="fr-FR" dirty="0" smtClean="0"/>
              <a:t>Ce module utilise une librairie mathématique standard Gnu de calcul </a:t>
            </a:r>
            <a:r>
              <a:rPr lang="fr-FR" dirty="0" err="1" smtClean="0"/>
              <a:t>multiprécision</a:t>
            </a:r>
            <a:r>
              <a:rPr lang="fr-FR" dirty="0" smtClean="0"/>
              <a:t>.</a:t>
            </a:r>
          </a:p>
          <a:p>
            <a:r>
              <a:rPr lang="fr-FR" dirty="0" smtClean="0"/>
              <a:t>Documentation ici pour </a:t>
            </a:r>
            <a:r>
              <a:rPr lang="fr-FR" dirty="0" err="1" smtClean="0"/>
              <a:t>mpz_t</a:t>
            </a:r>
            <a:r>
              <a:rPr lang="fr-FR" dirty="0"/>
              <a:t> : </a:t>
            </a:r>
            <a:r>
              <a:rPr lang="fr-FR" dirty="0">
                <a:hlinkClick r:id="rId3"/>
              </a:rPr>
              <a:t>https://</a:t>
            </a:r>
            <a:r>
              <a:rPr lang="fr-FR" dirty="0" smtClean="0">
                <a:hlinkClick r:id="rId3"/>
              </a:rPr>
              <a:t>machinecognitis.github.io/Math.Gmp.Native/html/0fcbb911-bc5a-1b11-90c5-96babff86526.htm</a:t>
            </a:r>
            <a:endParaRPr lang="fr-FR" dirty="0" smtClean="0"/>
          </a:p>
          <a:p>
            <a:endParaRPr lang="fr-FR" dirty="0"/>
          </a:p>
          <a:p>
            <a:r>
              <a:rPr lang="fr-FR" u="sng" dirty="0" err="1" smtClean="0"/>
              <a:t>Backporting</a:t>
            </a:r>
            <a:r>
              <a:rPr lang="fr-FR" u="sng" dirty="0" smtClean="0"/>
              <a:t> Python 3 Vers Python 2 </a:t>
            </a:r>
            <a:r>
              <a:rPr lang="fr-FR" dirty="0" smtClean="0"/>
              <a:t>:</a:t>
            </a:r>
          </a:p>
          <a:p>
            <a:pPr marL="285750" indent="-285750">
              <a:buFontTx/>
              <a:buChar char="-"/>
            </a:pPr>
            <a:r>
              <a:rPr lang="fr-FR" dirty="0" smtClean="0"/>
              <a:t>Ajout des commentaires</a:t>
            </a:r>
            <a:endParaRPr lang="fr-FR" dirty="0"/>
          </a:p>
          <a:p>
            <a:pPr marL="285750" indent="-285750">
              <a:buFontTx/>
              <a:buChar char="-"/>
            </a:pPr>
            <a:r>
              <a:rPr lang="fr-FR" dirty="0" smtClean="0"/>
              <a:t>Suppression des contrôles de types </a:t>
            </a:r>
          </a:p>
          <a:p>
            <a:pPr marL="285750" indent="-285750">
              <a:buFontTx/>
              <a:buChar char="-"/>
            </a:pPr>
            <a:r>
              <a:rPr lang="fr-FR" dirty="0" smtClean="0"/>
              <a:t>Correction d’un bug (?) sur calcul de </a:t>
            </a:r>
            <a:r>
              <a:rPr lang="fr-FR" dirty="0" err="1" smtClean="0"/>
              <a:t>nG</a:t>
            </a:r>
            <a:r>
              <a:rPr lang="fr-FR" dirty="0" smtClean="0"/>
              <a:t>  </a:t>
            </a:r>
          </a:p>
          <a:p>
            <a:r>
              <a:rPr lang="fr-FR" dirty="0" smtClean="0"/>
              <a:t>Recompilation et exécution des tests de performance (benchmark) : résultat 100 % OK dans l’encodage de la signature ECDSA et sa vérification, pour les 2000 messages.</a:t>
            </a:r>
          </a:p>
        </p:txBody>
      </p:sp>
    </p:spTree>
    <p:extLst>
      <p:ext uri="{BB962C8B-B14F-4D97-AF65-F5344CB8AC3E}">
        <p14:creationId xmlns:p14="http://schemas.microsoft.com/office/powerpoint/2010/main" val="1399351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Conception modulaire en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47500" lnSpcReduction="20000"/>
          </a:bodyPr>
          <a:lstStyle/>
          <a:p>
            <a:r>
              <a:rPr lang="fr-FR" dirty="0" smtClean="0"/>
              <a:t>La formation basique python explique la « syntaxe » du langage en donnant des exemples de code source dans un fichier (suffixe .</a:t>
            </a:r>
            <a:r>
              <a:rPr lang="fr-FR" dirty="0" err="1" smtClean="0"/>
              <a:t>py</a:t>
            </a:r>
            <a:r>
              <a:rPr lang="fr-FR" dirty="0" smtClean="0"/>
              <a:t>, comme form.py) désigné à être exécuté (=interprété). Exemple : python form.py  ou en environnement </a:t>
            </a:r>
            <a:r>
              <a:rPr lang="fr-FR" dirty="0" err="1" smtClean="0"/>
              <a:t>shell</a:t>
            </a:r>
            <a:r>
              <a:rPr lang="fr-FR" dirty="0" smtClean="0"/>
              <a:t>  par ligne de commande  (&gt;&gt;&gt; désigne la sollicitation interpréteur) :</a:t>
            </a:r>
          </a:p>
          <a:p>
            <a:r>
              <a:rPr lang="fr-FR" b="1" dirty="0"/>
              <a:t>p</a:t>
            </a:r>
            <a:r>
              <a:rPr lang="fr-FR" b="1" dirty="0" smtClean="0"/>
              <a:t>ython</a:t>
            </a:r>
            <a:r>
              <a:rPr lang="fr-FR" dirty="0" smtClean="0"/>
              <a:t> </a:t>
            </a:r>
          </a:p>
          <a:p>
            <a:r>
              <a:rPr lang="fr-FR" dirty="0" smtClean="0"/>
              <a:t>&gt;&gt;&gt; </a:t>
            </a:r>
            <a:r>
              <a:rPr lang="fr-FR" b="1" dirty="0" err="1" smtClean="0"/>
              <a:t>exec</a:t>
            </a:r>
            <a:r>
              <a:rPr lang="fr-FR" b="1" dirty="0" smtClean="0"/>
              <a:t>(« form.py »)</a:t>
            </a:r>
          </a:p>
          <a:p>
            <a:r>
              <a:rPr lang="fr-FR" dirty="0" smtClean="0"/>
              <a:t>L’étape suivante de formation est de « compiler » le code source pour le rendre plus rapidement exécutée. La manière la plus simple est :    </a:t>
            </a:r>
          </a:p>
          <a:p>
            <a:r>
              <a:rPr lang="fr-FR" dirty="0" smtClean="0"/>
              <a:t> </a:t>
            </a:r>
            <a:r>
              <a:rPr lang="fr-FR" b="1" dirty="0" smtClean="0"/>
              <a:t>python </a:t>
            </a:r>
            <a:r>
              <a:rPr lang="fr-FR" b="1" dirty="0"/>
              <a:t>–m </a:t>
            </a:r>
            <a:r>
              <a:rPr lang="fr-FR" b="1" dirty="0" err="1"/>
              <a:t>compileall</a:t>
            </a:r>
            <a:r>
              <a:rPr lang="fr-FR" b="1" dirty="0"/>
              <a:t>  </a:t>
            </a:r>
            <a:r>
              <a:rPr lang="fr-FR" dirty="0" smtClean="0"/>
              <a:t>.    (noter le caractère « . «  à la fin pour désigner le répertoire courant)</a:t>
            </a:r>
            <a:endParaRPr lang="fr-FR" dirty="0"/>
          </a:p>
          <a:p>
            <a:r>
              <a:rPr lang="fr-FR" dirty="0" smtClean="0"/>
              <a:t>L’option ‘-m’ de la commande python sert à spécifier un « module </a:t>
            </a:r>
            <a:r>
              <a:rPr lang="fr-FR" dirty="0" err="1" smtClean="0"/>
              <a:t>built</a:t>
            </a:r>
            <a:r>
              <a:rPr lang="fr-FR" dirty="0" smtClean="0"/>
              <a:t>-in python », un programme pour compiler un simple fichier (si le paramètre est un fichier) ou de manière récursive tout un répertoire (si le paramètre est un répertoire, ici le répertoire courant).</a:t>
            </a:r>
          </a:p>
          <a:p>
            <a:r>
              <a:rPr lang="fr-FR" dirty="0" smtClean="0"/>
              <a:t>Pour compiler un simple fichier de code source (exemple : form.py) :</a:t>
            </a:r>
          </a:p>
          <a:p>
            <a:r>
              <a:rPr lang="fr-FR" b="1" dirty="0"/>
              <a:t>p</a:t>
            </a:r>
            <a:r>
              <a:rPr lang="fr-FR" b="1" dirty="0" smtClean="0"/>
              <a:t>ython –m </a:t>
            </a:r>
            <a:r>
              <a:rPr lang="fr-FR" b="1" dirty="0" err="1" smtClean="0"/>
              <a:t>py_compile</a:t>
            </a:r>
            <a:r>
              <a:rPr lang="fr-FR" b="1" dirty="0" smtClean="0"/>
              <a:t>  form.py</a:t>
            </a:r>
          </a:p>
          <a:p>
            <a:r>
              <a:rPr lang="fr-FR" dirty="0" smtClean="0"/>
              <a:t>Un projet ne se limitant pas a un seul fichier source, il devient vide nécessaire d’organiser les fichiers source en « modules » dans une hiérarchie de fichier où chaque répertoire est un « paquetage » (=package). Ce répertoire doit nécessairement contenir un fichier (même vide) __init__.py qui sert à l’initialisation du paquetage et qui sert au module de compilation python, à identifier le répertoire comme un paquetage contenant des modules.</a:t>
            </a:r>
          </a:p>
          <a:p>
            <a:r>
              <a:rPr lang="fr-FR" dirty="0" smtClean="0"/>
              <a:t>La hiérarchie la plus simple projet est donc :</a:t>
            </a:r>
          </a:p>
          <a:p>
            <a:pPr marL="342900" indent="-342900">
              <a:buFontTx/>
              <a:buChar char="-"/>
            </a:pPr>
            <a:r>
              <a:rPr lang="fr-FR" dirty="0" smtClean="0"/>
              <a:t>un répertoire principal contenant la fonction principale  (NDR : j’éviterais d’utiliser « main » comme nom de fonction principale, pour ne pas créer la confusion avec C) dans un fichier (exemple : service.py). Ce fichier contient des définitions de fonction, mais également les instructions (au premier niveau d’indentation) du code source programme principal.</a:t>
            </a:r>
          </a:p>
          <a:p>
            <a:pPr marL="342900" indent="-342900">
              <a:buFontTx/>
              <a:buChar char="-"/>
            </a:pPr>
            <a:r>
              <a:rPr lang="fr-FR" dirty="0"/>
              <a:t>l</a:t>
            </a:r>
            <a:r>
              <a:rPr lang="fr-FR" dirty="0" smtClean="0"/>
              <a:t>e répertoire principal  peut contenir des modules simples (=autres fichiers .</a:t>
            </a:r>
            <a:r>
              <a:rPr lang="fr-FR" dirty="0" err="1" smtClean="0"/>
              <a:t>py</a:t>
            </a:r>
            <a:r>
              <a:rPr lang="fr-FR" dirty="0" smtClean="0"/>
              <a:t>) pour une simple raison de découpage du programme principal</a:t>
            </a:r>
          </a:p>
          <a:p>
            <a:pPr marL="342900" indent="-342900">
              <a:buFontTx/>
              <a:buChar char="-"/>
            </a:pPr>
            <a:r>
              <a:rPr lang="fr-FR" dirty="0" smtClean="0"/>
              <a:t>Un sous-répertoire (exemple : </a:t>
            </a:r>
            <a:r>
              <a:rPr lang="fr-FR" dirty="0" err="1" smtClean="0"/>
              <a:t>utils</a:t>
            </a:r>
            <a:r>
              <a:rPr lang="fr-FR" dirty="0" smtClean="0"/>
              <a:t>) contenant un fichier vide __init__.py et une fonction aide() dans le fichier source module operations.py. Cette fonction est importée dans le programme principal par</a:t>
            </a:r>
            <a:r>
              <a:rPr lang="fr-FR" b="1" dirty="0" smtClean="0"/>
              <a:t>   </a:t>
            </a:r>
            <a:r>
              <a:rPr lang="fr-FR" b="1" dirty="0" err="1" smtClean="0"/>
              <a:t>from</a:t>
            </a:r>
            <a:r>
              <a:rPr lang="fr-FR" b="1" dirty="0" smtClean="0"/>
              <a:t>  </a:t>
            </a:r>
            <a:r>
              <a:rPr lang="fr-FR" b="1" dirty="0" err="1" smtClean="0"/>
              <a:t>utils.operation</a:t>
            </a:r>
            <a:r>
              <a:rPr lang="fr-FR" b="1" dirty="0" smtClean="0"/>
              <a:t>  import aide  </a:t>
            </a:r>
            <a:r>
              <a:rPr lang="fr-FR" dirty="0" smtClean="0"/>
              <a:t>soit donc en énumérant la </a:t>
            </a:r>
            <a:r>
              <a:rPr lang="fr-FR" dirty="0" err="1" smtClean="0"/>
              <a:t>hiiérarchie</a:t>
            </a:r>
            <a:r>
              <a:rPr lang="fr-FR" dirty="0" smtClean="0"/>
              <a:t>  (le caractère « . » sert à désigner un sous-module, c’est-à-dire un sous –répertoire)</a:t>
            </a:r>
          </a:p>
          <a:p>
            <a:r>
              <a:rPr lang="fr-FR" dirty="0" smtClean="0"/>
              <a:t>Dans un package il est autorisé d’utiliser des chemins relatifs (avec « . » ou « .. ») dans l’instruction d’import, pour localiser le répertoire d’un module.</a:t>
            </a:r>
          </a:p>
          <a:p>
            <a:pPr marL="342900" indent="-342900">
              <a:buFontTx/>
              <a:buChar char="-"/>
            </a:pPr>
            <a:endParaRPr lang="fr-FR" dirty="0" smtClean="0"/>
          </a:p>
        </p:txBody>
      </p:sp>
    </p:spTree>
    <p:extLst>
      <p:ext uri="{BB962C8B-B14F-4D97-AF65-F5344CB8AC3E}">
        <p14:creationId xmlns:p14="http://schemas.microsoft.com/office/powerpoint/2010/main" val="324121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Environnement exécution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55000" lnSpcReduction="20000"/>
          </a:bodyPr>
          <a:lstStyle/>
          <a:p>
            <a:r>
              <a:rPr lang="fr-FR" dirty="0" smtClean="0"/>
              <a:t>L’environnement d’exécution python est enrobé par un utilitaire « </a:t>
            </a:r>
            <a:r>
              <a:rPr lang="fr-FR" dirty="0" err="1" smtClean="0"/>
              <a:t>setuptools</a:t>
            </a:r>
            <a:r>
              <a:rPr lang="fr-FR" dirty="0" smtClean="0"/>
              <a:t> » qui permet de construire un environnement d’exécution, en particulier avec le chargement des librairies dynamiques.</a:t>
            </a:r>
          </a:p>
          <a:p>
            <a:r>
              <a:rPr lang="fr-FR" dirty="0" smtClean="0"/>
              <a:t>Le programme </a:t>
            </a:r>
            <a:r>
              <a:rPr lang="fr-FR" dirty="0" err="1" smtClean="0"/>
              <a:t>pincipal</a:t>
            </a:r>
            <a:r>
              <a:rPr lang="fr-FR" dirty="0" smtClean="0"/>
              <a:t> de cet utilitaire est « setup.py ». Il permet de lancer différents programmes comme :</a:t>
            </a:r>
          </a:p>
          <a:p>
            <a:r>
              <a:rPr lang="fr-FR" b="1" dirty="0" smtClean="0"/>
              <a:t>python</a:t>
            </a:r>
            <a:r>
              <a:rPr lang="fr-FR" dirty="0" smtClean="0"/>
              <a:t>   </a:t>
            </a:r>
            <a:r>
              <a:rPr lang="fr-FR" b="1" dirty="0" smtClean="0"/>
              <a:t>setup.py   </a:t>
            </a:r>
            <a:r>
              <a:rPr lang="fr-FR" b="1" dirty="0" err="1" smtClean="0"/>
              <a:t>install</a:t>
            </a:r>
            <a:r>
              <a:rPr lang="fr-FR" b="1" dirty="0" smtClean="0"/>
              <a:t>   </a:t>
            </a:r>
            <a:r>
              <a:rPr lang="fr-FR" dirty="0" smtClean="0"/>
              <a:t>(*)</a:t>
            </a:r>
          </a:p>
          <a:p>
            <a:r>
              <a:rPr lang="fr-FR" dirty="0" smtClean="0"/>
              <a:t>qui installe l’environnement .</a:t>
            </a:r>
          </a:p>
          <a:p>
            <a:r>
              <a:rPr lang="fr-FR" dirty="0" smtClean="0"/>
              <a:t>Pour l’exécution des tests de benchmark :</a:t>
            </a:r>
          </a:p>
          <a:p>
            <a:r>
              <a:rPr lang="fr-FR" b="1" dirty="0"/>
              <a:t>p</a:t>
            </a:r>
            <a:r>
              <a:rPr lang="fr-FR" b="1" dirty="0" smtClean="0"/>
              <a:t>ython setup.py benchmark</a:t>
            </a:r>
          </a:p>
          <a:p>
            <a:r>
              <a:rPr lang="fr-FR" dirty="0" smtClean="0"/>
              <a:t>Cette exécution utilise le module standard Python 2  /</a:t>
            </a:r>
            <a:r>
              <a:rPr lang="fr-FR" dirty="0" err="1" smtClean="0"/>
              <a:t>usr</a:t>
            </a:r>
            <a:r>
              <a:rPr lang="fr-FR" dirty="0" smtClean="0"/>
              <a:t>/lib4/python2.7/</a:t>
            </a:r>
            <a:r>
              <a:rPr lang="fr-FR" dirty="0" err="1" smtClean="0"/>
              <a:t>run_py</a:t>
            </a:r>
            <a:endParaRPr lang="fr-FR" dirty="0" smtClean="0"/>
          </a:p>
          <a:p>
            <a:r>
              <a:rPr lang="fr-FR" dirty="0"/>
              <a:t> </a:t>
            </a:r>
            <a:r>
              <a:rPr lang="fr-FR" dirty="0" smtClean="0"/>
              <a:t>avec l’appel à la fonction __</a:t>
            </a:r>
            <a:r>
              <a:rPr lang="fr-FR" dirty="0" err="1" smtClean="0"/>
              <a:t>run_module_as_main</a:t>
            </a:r>
            <a:r>
              <a:rPr lang="fr-FR" dirty="0" smtClean="0"/>
              <a:t>__ qui sert à exécuter un paquetage comme si c’était un module python de plus haut niveau d’appel.</a:t>
            </a:r>
          </a:p>
          <a:p>
            <a:endParaRPr lang="fr-FR" dirty="0"/>
          </a:p>
          <a:p>
            <a:r>
              <a:rPr lang="fr-FR" dirty="0" smtClean="0"/>
              <a:t>(*) Le script setup.py fait partie de « </a:t>
            </a:r>
            <a:r>
              <a:rPr lang="fr-FR" dirty="0" err="1" smtClean="0"/>
              <a:t>setuptools</a:t>
            </a:r>
            <a:r>
              <a:rPr lang="fr-FR" dirty="0" smtClean="0"/>
              <a:t> » un ensemble de modules Python pour générer un environnement d’exécution python projet. Il y a des astuces comme par exemple pour ne pas avoir a construire sous </a:t>
            </a:r>
            <a:r>
              <a:rPr lang="fr-FR" dirty="0" err="1" smtClean="0"/>
              <a:t>root</a:t>
            </a:r>
            <a:r>
              <a:rPr lang="fr-FR" dirty="0" smtClean="0"/>
              <a:t> :</a:t>
            </a:r>
          </a:p>
          <a:p>
            <a:pPr marL="342900" indent="-342900">
              <a:buFontTx/>
              <a:buChar char="-"/>
            </a:pPr>
            <a:r>
              <a:rPr lang="fr-FR" dirty="0" smtClean="0"/>
              <a:t>Il faut positionner la variable d’environnement : export PYTHONUSERBASE /home/</a:t>
            </a:r>
            <a:r>
              <a:rPr lang="fr-FR" dirty="0" err="1" smtClean="0"/>
              <a:t>monprojet</a:t>
            </a:r>
            <a:endParaRPr lang="fr-FR" dirty="0" smtClean="0"/>
          </a:p>
          <a:p>
            <a:pPr marL="342900" indent="-342900">
              <a:buFontTx/>
              <a:buChar char="-"/>
            </a:pPr>
            <a:r>
              <a:rPr lang="fr-FR" b="1" dirty="0"/>
              <a:t>python</a:t>
            </a:r>
            <a:r>
              <a:rPr lang="fr-FR" dirty="0"/>
              <a:t>   </a:t>
            </a:r>
            <a:r>
              <a:rPr lang="fr-FR" b="1" dirty="0"/>
              <a:t>setup.py   </a:t>
            </a:r>
            <a:r>
              <a:rPr lang="fr-FR" b="1" dirty="0" err="1" smtClean="0"/>
              <a:t>install</a:t>
            </a:r>
            <a:r>
              <a:rPr lang="fr-FR" b="1" dirty="0" smtClean="0"/>
              <a:t>  --user</a:t>
            </a:r>
            <a:endParaRPr lang="fr-FR" dirty="0" smtClean="0"/>
          </a:p>
          <a:p>
            <a:r>
              <a:rPr lang="fr-FR" dirty="0" smtClean="0"/>
              <a:t>Comme expliqué à l’URL </a:t>
            </a:r>
            <a:r>
              <a:rPr lang="fr-FR" dirty="0" smtClean="0">
                <a:hlinkClick r:id="rId2"/>
              </a:rPr>
              <a:t>https</a:t>
            </a:r>
            <a:r>
              <a:rPr lang="fr-FR" dirty="0">
                <a:hlinkClick r:id="rId2"/>
              </a:rPr>
              <a:t>://</a:t>
            </a:r>
            <a:r>
              <a:rPr lang="fr-FR" dirty="0" smtClean="0">
                <a:hlinkClick r:id="rId2"/>
              </a:rPr>
              <a:t>setuptools.readthedocs.io/en/latest/deprecated/easy_install.html#custom-installation-locations</a:t>
            </a:r>
            <a:r>
              <a:rPr lang="fr-FR" dirty="0" smtClean="0"/>
              <a:t> après ‘Use the –user option and </a:t>
            </a:r>
            <a:r>
              <a:rPr lang="fr-FR" dirty="0" err="1" smtClean="0"/>
              <a:t>customize</a:t>
            </a:r>
            <a:r>
              <a:rPr lang="fr-FR" dirty="0" smtClean="0"/>
              <a:t> PYTHONUSERBASE. L’explication est « </a:t>
            </a:r>
            <a:r>
              <a:rPr lang="fr-FR" dirty="0" err="1" smtClean="0"/>
              <a:t>deprecated</a:t>
            </a:r>
            <a:r>
              <a:rPr lang="fr-FR" dirty="0" smtClean="0"/>
              <a:t> » mais reste valable. </a:t>
            </a:r>
          </a:p>
          <a:p>
            <a:r>
              <a:rPr lang="fr-FR" dirty="0" smtClean="0"/>
              <a:t>Infos générales : </a:t>
            </a:r>
            <a:r>
              <a:rPr lang="fr-FR" dirty="0" smtClean="0">
                <a:hlinkClick r:id="rId3"/>
              </a:rPr>
              <a:t>https</a:t>
            </a:r>
            <a:r>
              <a:rPr lang="fr-FR" dirty="0">
                <a:hlinkClick r:id="rId3"/>
              </a:rPr>
              <a:t>://codingcompiler.com/python-setup-py</a:t>
            </a:r>
            <a:r>
              <a:rPr lang="fr-FR" dirty="0" smtClean="0">
                <a:hlinkClick r:id="rId3"/>
              </a:rPr>
              <a:t>/</a:t>
            </a:r>
            <a:r>
              <a:rPr lang="fr-FR" dirty="0"/>
              <a:t>  et </a:t>
            </a:r>
            <a:r>
              <a:rPr lang="fr-FR" dirty="0">
                <a:hlinkClick r:id="rId4"/>
              </a:rPr>
              <a:t>https://</a:t>
            </a:r>
            <a:r>
              <a:rPr lang="fr-FR" dirty="0" smtClean="0">
                <a:hlinkClick r:id="rId4"/>
              </a:rPr>
              <a:t>docs.python.org/2/distutils/setupscript.html</a:t>
            </a:r>
            <a:r>
              <a:rPr lang="fr-FR" dirty="0" smtClean="0"/>
              <a:t> </a:t>
            </a:r>
          </a:p>
          <a:p>
            <a:endParaRPr lang="fr-FR" dirty="0" smtClean="0"/>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233189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Construction et distribution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70000" lnSpcReduction="20000"/>
          </a:bodyPr>
          <a:lstStyle/>
          <a:p>
            <a:r>
              <a:rPr lang="fr-FR" dirty="0" smtClean="0"/>
              <a:t>Le script setup.py et le module </a:t>
            </a:r>
            <a:r>
              <a:rPr lang="fr-FR" dirty="0" err="1" smtClean="0"/>
              <a:t>setuptools</a:t>
            </a:r>
            <a:r>
              <a:rPr lang="fr-FR" dirty="0" smtClean="0"/>
              <a:t> ne représentent qu’une partie infirme du processus de construction et de distribution des modules.</a:t>
            </a:r>
          </a:p>
          <a:p>
            <a:r>
              <a:rPr lang="fr-FR" dirty="0" smtClean="0"/>
              <a:t>Celui-ci est en fait la version « </a:t>
            </a:r>
            <a:r>
              <a:rPr lang="fr-FR" dirty="0" err="1" smtClean="0"/>
              <a:t>legacy</a:t>
            </a:r>
            <a:r>
              <a:rPr lang="fr-FR" dirty="0" smtClean="0"/>
              <a:t> » décrite ici pour Python 2 :</a:t>
            </a:r>
          </a:p>
          <a:p>
            <a:r>
              <a:rPr lang="fr-FR" dirty="0" smtClean="0">
                <a:hlinkClick r:id="rId2"/>
              </a:rPr>
              <a:t>https</a:t>
            </a:r>
            <a:r>
              <a:rPr lang="fr-FR" dirty="0">
                <a:hlinkClick r:id="rId2"/>
              </a:rPr>
              <a:t>://</a:t>
            </a:r>
            <a:r>
              <a:rPr lang="fr-FR" dirty="0" smtClean="0">
                <a:hlinkClick r:id="rId2"/>
              </a:rPr>
              <a:t>docs.python.org/2/distutils/index.html</a:t>
            </a:r>
            <a:endParaRPr lang="fr-FR" dirty="0" smtClean="0"/>
          </a:p>
          <a:p>
            <a:endParaRPr lang="fr-FR" dirty="0" smtClean="0"/>
          </a:p>
          <a:p>
            <a:r>
              <a:rPr lang="fr-FR" dirty="0" smtClean="0"/>
              <a:t>Les exemples </a:t>
            </a:r>
            <a:r>
              <a:rPr lang="fr-FR" dirty="0"/>
              <a:t>donnés ici : </a:t>
            </a:r>
            <a:r>
              <a:rPr lang="fr-FR" dirty="0">
                <a:hlinkClick r:id="rId3"/>
              </a:rPr>
              <a:t>https://</a:t>
            </a:r>
            <a:r>
              <a:rPr lang="fr-FR" dirty="0" smtClean="0">
                <a:hlinkClick r:id="rId3"/>
              </a:rPr>
              <a:t>docs.python.org/2/distutils/examples.html</a:t>
            </a:r>
            <a:r>
              <a:rPr lang="fr-FR" dirty="0" smtClean="0"/>
              <a:t> </a:t>
            </a:r>
          </a:p>
          <a:p>
            <a:r>
              <a:rPr lang="fr-FR" dirty="0"/>
              <a:t>s</a:t>
            </a:r>
            <a:r>
              <a:rPr lang="fr-FR" dirty="0" smtClean="0"/>
              <a:t>ont un bon point de départ de construction de l’arborescence fichiers.</a:t>
            </a:r>
          </a:p>
          <a:p>
            <a:endParaRPr lang="fr-FR" dirty="0" smtClean="0"/>
          </a:p>
          <a:p>
            <a:r>
              <a:rPr lang="fr-FR" dirty="0" smtClean="0"/>
              <a:t>Je ne vais pas l’utiliser mais il y a moyen de distribuer complètement les fichiers d’un projet au moyen de Python « </a:t>
            </a:r>
            <a:r>
              <a:rPr lang="fr-FR" dirty="0" err="1" smtClean="0"/>
              <a:t>eggs</a:t>
            </a:r>
            <a:r>
              <a:rPr lang="fr-FR" dirty="0" smtClean="0"/>
              <a:t> ». Comme </a:t>
            </a:r>
            <a:r>
              <a:rPr lang="fr-FR" dirty="0"/>
              <a:t>expliqué ici : </a:t>
            </a:r>
            <a:r>
              <a:rPr lang="fr-FR" dirty="0">
                <a:hlinkClick r:id="rId4"/>
              </a:rPr>
              <a:t>https://</a:t>
            </a:r>
            <a:r>
              <a:rPr lang="fr-FR" dirty="0" smtClean="0">
                <a:hlinkClick r:id="rId4"/>
              </a:rPr>
              <a:t>stackoverflow.com/questions/2051192/what-is-a-python-egg</a:t>
            </a:r>
            <a:r>
              <a:rPr lang="fr-FR" dirty="0" smtClean="0"/>
              <a:t> un </a:t>
            </a:r>
            <a:r>
              <a:rPr lang="fr-FR" dirty="0" err="1" smtClean="0"/>
              <a:t>egg</a:t>
            </a:r>
            <a:r>
              <a:rPr lang="fr-FR" dirty="0" smtClean="0"/>
              <a:t> est un rassemblement au sein d’une archive compressée un peu comme une archive Java.</a:t>
            </a:r>
          </a:p>
          <a:p>
            <a:r>
              <a:rPr lang="fr-FR" dirty="0" smtClean="0"/>
              <a:t>Le successeur de « Egg » est « Wheel » (</a:t>
            </a:r>
            <a:r>
              <a:rPr lang="fr-FR" dirty="0" err="1" smtClean="0"/>
              <a:t>cf</a:t>
            </a:r>
            <a:r>
              <a:rPr lang="fr-FR" dirty="0"/>
              <a:t> </a:t>
            </a:r>
            <a:r>
              <a:rPr lang="fr-FR" dirty="0">
                <a:hlinkClick r:id="rId5"/>
              </a:rPr>
              <a:t>https://packaging.python.org/discussions/wheel-vs-egg</a:t>
            </a:r>
            <a:r>
              <a:rPr lang="fr-FR" dirty="0" smtClean="0">
                <a:hlinkClick r:id="rId5"/>
              </a:rPr>
              <a:t>/</a:t>
            </a:r>
            <a:r>
              <a:rPr lang="fr-FR" dirty="0" smtClean="0"/>
              <a:t>) avec pour son successeur l’avantage d’avoir été adoubée par PEP 427 en 2012 </a:t>
            </a:r>
          </a:p>
          <a:p>
            <a:endParaRPr lang="fr-FR" dirty="0"/>
          </a:p>
          <a:p>
            <a:r>
              <a:rPr lang="fr-FR" dirty="0"/>
              <a:t>Lire aussi : </a:t>
            </a:r>
            <a:r>
              <a:rPr lang="fr-FR" dirty="0">
                <a:hlinkClick r:id="rId6"/>
              </a:rPr>
              <a:t>https://</a:t>
            </a:r>
            <a:r>
              <a:rPr lang="fr-FR" dirty="0" smtClean="0">
                <a:hlinkClick r:id="rId6"/>
              </a:rPr>
              <a:t>makina-corpus.com/blog/metier/2015/gerer-ses-dependances-de-paquets-python</a:t>
            </a:r>
            <a:r>
              <a:rPr lang="fr-FR" dirty="0" smtClean="0"/>
              <a:t> qui présente bien les anciens outils, c’est-à-dire ceux pour Python 2.</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4268324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Python temps-réel</a:t>
            </a:r>
            <a:endParaRPr lang="fr-FR" dirty="0"/>
          </a:p>
        </p:txBody>
      </p:sp>
      <p:sp>
        <p:nvSpPr>
          <p:cNvPr id="5" name="Espace réservé du texte 4"/>
          <p:cNvSpPr>
            <a:spLocks noGrp="1"/>
          </p:cNvSpPr>
          <p:nvPr>
            <p:ph type="body" idx="1"/>
          </p:nvPr>
        </p:nvSpPr>
        <p:spPr>
          <a:xfrm>
            <a:off x="831850" y="2138494"/>
            <a:ext cx="10515600" cy="4384854"/>
          </a:xfrm>
        </p:spPr>
        <p:txBody>
          <a:bodyPr>
            <a:normAutofit/>
          </a:bodyPr>
          <a:lstStyle/>
          <a:p>
            <a:r>
              <a:rPr lang="fr-FR" dirty="0" smtClean="0"/>
              <a:t>J’insère une planche sur le python « temps réel » car lors d’un entretien récent, il m’a été demandé si j’avais des compétences dans le domaine.</a:t>
            </a:r>
          </a:p>
          <a:p>
            <a:r>
              <a:rPr lang="fr-FR" dirty="0" smtClean="0"/>
              <a:t>Le python n’est pas de base temps-réel mais il peut s’intégrer à des modules qui en font.</a:t>
            </a:r>
          </a:p>
          <a:p>
            <a:r>
              <a:rPr lang="fr-FR" dirty="0" smtClean="0"/>
              <a:t>Pour un début </a:t>
            </a:r>
            <a:r>
              <a:rPr lang="fr-FR" dirty="0"/>
              <a:t>d’apprentissage : </a:t>
            </a:r>
            <a:r>
              <a:rPr lang="fr-FR" dirty="0">
                <a:hlinkClick r:id="rId2"/>
              </a:rPr>
              <a:t>https://</a:t>
            </a:r>
            <a:r>
              <a:rPr lang="fr-FR" dirty="0" smtClean="0">
                <a:hlinkClick r:id="rId2"/>
              </a:rPr>
              <a:t>fr.wikibooks.org/wiki/Programmation_Python/Les_threads</a:t>
            </a:r>
            <a:r>
              <a:rPr lang="fr-FR" dirty="0" smtClean="0"/>
              <a:t> </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41783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citations </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4246" y="2438400"/>
            <a:ext cx="1310083" cy="1971675"/>
          </a:xfrm>
        </p:spPr>
      </p:pic>
      <p:sp>
        <p:nvSpPr>
          <p:cNvPr id="4" name="Espace réservé du texte 3"/>
          <p:cNvSpPr>
            <a:spLocks noGrp="1"/>
          </p:cNvSpPr>
          <p:nvPr>
            <p:ph type="body" sz="half" idx="2"/>
          </p:nvPr>
        </p:nvSpPr>
        <p:spPr>
          <a:xfrm>
            <a:off x="839788" y="2057400"/>
            <a:ext cx="5782393" cy="3811588"/>
          </a:xfrm>
        </p:spPr>
        <p:txBody>
          <a:bodyPr>
            <a:normAutofit lnSpcReduction="10000"/>
          </a:bodyPr>
          <a:lstStyle/>
          <a:p>
            <a:r>
              <a:rPr lang="fr-FR" dirty="0"/>
              <a:t>Extraits de </a:t>
            </a:r>
            <a:r>
              <a:rPr lang="fr-FR" dirty="0">
                <a:hlinkClick r:id="rId3"/>
              </a:rPr>
              <a:t>https://</a:t>
            </a:r>
            <a:r>
              <a:rPr lang="fr-FR" dirty="0" smtClean="0">
                <a:hlinkClick r:id="rId3"/>
              </a:rPr>
              <a:t>www.thoughtco.com/grace-hopper-quotes-3530092</a:t>
            </a:r>
            <a:r>
              <a:rPr lang="fr-FR" dirty="0" smtClean="0"/>
              <a:t> :</a:t>
            </a:r>
          </a:p>
          <a:p>
            <a:r>
              <a:rPr lang="fr-FR" dirty="0" smtClean="0"/>
              <a:t>« </a:t>
            </a:r>
            <a:r>
              <a:rPr lang="en-US" dirty="0"/>
              <a:t>I’ve always objected to doing anything over again if I had already done it </a:t>
            </a:r>
            <a:r>
              <a:rPr lang="en-US" dirty="0" smtClean="0"/>
              <a:t>once “</a:t>
            </a:r>
          </a:p>
          <a:p>
            <a:r>
              <a:rPr lang="en-US" dirty="0" smtClean="0"/>
              <a:t>“</a:t>
            </a:r>
            <a:r>
              <a:rPr lang="en-US" dirty="0"/>
              <a:t>If it's a good idea, go ahead and do it. It's much easier to apologize than it is to get permission</a:t>
            </a:r>
            <a:r>
              <a:rPr lang="en-US" dirty="0" smtClean="0"/>
              <a:t>.”</a:t>
            </a:r>
          </a:p>
          <a:p>
            <a:r>
              <a:rPr lang="fr-FR" dirty="0" smtClean="0"/>
              <a:t>« </a:t>
            </a:r>
            <a:r>
              <a:rPr lang="en-US" dirty="0"/>
              <a:t>The most dangerous phrase in the language is, "We've always done it this way</a:t>
            </a:r>
            <a:r>
              <a:rPr lang="en-US" dirty="0" smtClean="0"/>
              <a:t>.“ “</a:t>
            </a:r>
          </a:p>
          <a:p>
            <a:r>
              <a:rPr lang="en-US" dirty="0" smtClean="0"/>
              <a:t>“A </a:t>
            </a:r>
            <a:r>
              <a:rPr lang="en-US" dirty="0"/>
              <a:t>ship in port is safe, but that is not what ships are for. Sail out to sea and do new things</a:t>
            </a:r>
            <a:r>
              <a:rPr lang="en-US" dirty="0" smtClean="0"/>
              <a:t>.”   (NDR : Grace Hopper a </a:t>
            </a:r>
            <a:r>
              <a:rPr lang="en-US" dirty="0" err="1" smtClean="0"/>
              <a:t>fini</a:t>
            </a:r>
            <a:r>
              <a:rPr lang="en-US" dirty="0" smtClean="0"/>
              <a:t> </a:t>
            </a:r>
            <a:r>
              <a:rPr lang="en-US" dirty="0" err="1" smtClean="0"/>
              <a:t>sa</a:t>
            </a:r>
            <a:r>
              <a:rPr lang="en-US" dirty="0" smtClean="0"/>
              <a:t> </a:t>
            </a:r>
            <a:r>
              <a:rPr lang="en-US" dirty="0" err="1" smtClean="0"/>
              <a:t>carrière</a:t>
            </a:r>
            <a:r>
              <a:rPr lang="en-US" dirty="0" smtClean="0"/>
              <a:t> </a:t>
            </a:r>
            <a:r>
              <a:rPr lang="en-US" dirty="0" err="1" smtClean="0"/>
              <a:t>militaire</a:t>
            </a:r>
            <a:r>
              <a:rPr lang="en-US" dirty="0" smtClean="0"/>
              <a:t> </a:t>
            </a:r>
            <a:r>
              <a:rPr lang="en-US" dirty="0" err="1" smtClean="0"/>
              <a:t>contre</a:t>
            </a:r>
            <a:r>
              <a:rPr lang="en-US" dirty="0" smtClean="0"/>
              <a:t>- </a:t>
            </a:r>
            <a:r>
              <a:rPr lang="en-US" dirty="0" err="1" smtClean="0"/>
              <a:t>amiral</a:t>
            </a:r>
            <a:r>
              <a:rPr lang="en-US" dirty="0" smtClean="0"/>
              <a:t>, un </a:t>
            </a:r>
            <a:r>
              <a:rPr lang="en-US" dirty="0" err="1" smtClean="0"/>
              <a:t>très</a:t>
            </a:r>
            <a:r>
              <a:rPr lang="en-US" dirty="0" smtClean="0"/>
              <a:t> haut poste </a:t>
            </a:r>
            <a:r>
              <a:rPr lang="en-US" dirty="0" smtClean="0">
                <a:sym typeface="Wingdings" panose="05000000000000000000" pitchFamily="2" charset="2"/>
              </a:rPr>
              <a:t> )</a:t>
            </a:r>
          </a:p>
          <a:p>
            <a:r>
              <a:rPr lang="fr-FR" dirty="0" smtClean="0"/>
              <a:t>« </a:t>
            </a:r>
            <a:r>
              <a:rPr lang="en-US" dirty="0"/>
              <a:t>You don't manage people, you manage things. You lead people</a:t>
            </a:r>
            <a:r>
              <a:rPr lang="en-US" dirty="0" smtClean="0"/>
              <a:t>.”</a:t>
            </a:r>
          </a:p>
          <a:p>
            <a:r>
              <a:rPr lang="en-US" dirty="0" smtClean="0"/>
              <a:t>“</a:t>
            </a:r>
            <a:r>
              <a:rPr lang="en-US" dirty="0"/>
              <a:t>Leadership is a two-way street, loyalty up and loyalty down. Respect for one's superiors; care for one's crew</a:t>
            </a:r>
            <a:r>
              <a:rPr lang="en-US" dirty="0" smtClean="0"/>
              <a:t>.”</a:t>
            </a:r>
            <a:endParaRPr lang="fr-FR" dirty="0"/>
          </a:p>
        </p:txBody>
      </p:sp>
      <p:sp>
        <p:nvSpPr>
          <p:cNvPr id="3" name="ZoneTexte 2"/>
          <p:cNvSpPr txBox="1"/>
          <p:nvPr/>
        </p:nvSpPr>
        <p:spPr>
          <a:xfrm>
            <a:off x="6756934" y="4581624"/>
            <a:ext cx="3272590" cy="369332"/>
          </a:xfrm>
          <a:prstGeom prst="rect">
            <a:avLst/>
          </a:prstGeom>
          <a:noFill/>
        </p:spPr>
        <p:txBody>
          <a:bodyPr wrap="square" rtlCol="0">
            <a:spAutoFit/>
          </a:bodyPr>
          <a:lstStyle/>
          <a:p>
            <a:r>
              <a:rPr lang="fr-FR" dirty="0" smtClean="0"/>
              <a:t>Grace Brewster Murray Hopper</a:t>
            </a:r>
            <a:endParaRPr lang="fr-FR" dirty="0"/>
          </a:p>
        </p:txBody>
      </p:sp>
    </p:spTree>
    <p:extLst>
      <p:ext uri="{BB962C8B-B14F-4D97-AF65-F5344CB8AC3E}">
        <p14:creationId xmlns:p14="http://schemas.microsoft.com/office/powerpoint/2010/main" val="3384859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Analyse des dépendances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a:bodyPr>
          <a:lstStyle/>
          <a:p>
            <a:r>
              <a:rPr lang="fr-FR" dirty="0" smtClean="0"/>
              <a:t>Il existe un outil d’analyse de dépendances entre modules Python : « </a:t>
            </a:r>
            <a:r>
              <a:rPr lang="fr-FR" dirty="0" err="1" smtClean="0"/>
              <a:t>snakefood</a:t>
            </a:r>
            <a:r>
              <a:rPr lang="fr-FR" dirty="0" smtClean="0"/>
              <a:t> ».</a:t>
            </a:r>
          </a:p>
          <a:p>
            <a:r>
              <a:rPr lang="fr-FR" dirty="0" smtClean="0"/>
              <a:t>Il est disponible à </a:t>
            </a:r>
            <a:r>
              <a:rPr lang="fr-FR" dirty="0"/>
              <a:t>l’URL suivante : </a:t>
            </a:r>
            <a:r>
              <a:rPr lang="fr-FR" dirty="0">
                <a:hlinkClick r:id="rId2"/>
              </a:rPr>
              <a:t>http://furius.ca/snakefood</a:t>
            </a:r>
            <a:r>
              <a:rPr lang="fr-FR" dirty="0" smtClean="0">
                <a:hlinkClick r:id="rId2"/>
              </a:rPr>
              <a:t>/</a:t>
            </a:r>
            <a:endParaRPr lang="fr-FR" dirty="0" smtClean="0"/>
          </a:p>
          <a:p>
            <a:r>
              <a:rPr lang="fr-FR" dirty="0" err="1" smtClean="0"/>
              <a:t>Snakefood</a:t>
            </a:r>
            <a:r>
              <a:rPr lang="fr-FR" dirty="0" smtClean="0"/>
              <a:t> produit un fichier DOT exploitable ensuite par GRAPHVIZ pour le traduire en fichier PDF ou fichier image SVG ou PNG.</a:t>
            </a:r>
          </a:p>
          <a:p>
            <a:endParaRPr lang="fr-FR" dirty="0"/>
          </a:p>
          <a:p>
            <a:endParaRPr lang="fr-FR" dirty="0" smtClean="0"/>
          </a:p>
          <a:p>
            <a:endParaRPr lang="fr-FR" dirty="0">
              <a:hlinkClick r:id="rId3"/>
            </a:endParaRP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878393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PEP</a:t>
            </a:r>
            <a:endParaRPr lang="fr-FR" dirty="0"/>
          </a:p>
        </p:txBody>
      </p:sp>
      <p:sp>
        <p:nvSpPr>
          <p:cNvPr id="5" name="Espace réservé du texte 4"/>
          <p:cNvSpPr>
            <a:spLocks noGrp="1"/>
          </p:cNvSpPr>
          <p:nvPr>
            <p:ph type="body" idx="1"/>
          </p:nvPr>
        </p:nvSpPr>
        <p:spPr>
          <a:xfrm>
            <a:off x="831850" y="2138494"/>
            <a:ext cx="10515600" cy="4384854"/>
          </a:xfrm>
        </p:spPr>
        <p:txBody>
          <a:bodyPr>
            <a:normAutofit/>
          </a:bodyPr>
          <a:lstStyle/>
          <a:p>
            <a:r>
              <a:rPr lang="fr-FR" dirty="0" smtClean="0"/>
              <a:t>Les PEP (Python </a:t>
            </a:r>
            <a:r>
              <a:rPr lang="fr-FR" dirty="0" err="1" smtClean="0"/>
              <a:t>Enhancement</a:t>
            </a:r>
            <a:r>
              <a:rPr lang="fr-FR" dirty="0" smtClean="0"/>
              <a:t> </a:t>
            </a:r>
            <a:r>
              <a:rPr lang="fr-FR" dirty="0" err="1" smtClean="0"/>
              <a:t>Proposals</a:t>
            </a:r>
            <a:r>
              <a:rPr lang="fr-FR" dirty="0" smtClean="0"/>
              <a:t>) sont des recommandations d’amélioration du langage Python ou des normes de codage, suivies généralement d’implémentations sous forme de modification de syntaxe, paquetages et outils.</a:t>
            </a:r>
          </a:p>
          <a:p>
            <a:r>
              <a:rPr lang="fr-FR" dirty="0"/>
              <a:t>Une petite liste ici : </a:t>
            </a:r>
            <a:r>
              <a:rPr lang="fr-FR" dirty="0">
                <a:hlinkClick r:id="rId2"/>
              </a:rPr>
              <a:t>https://www.python.org/dev/peps</a:t>
            </a:r>
            <a:r>
              <a:rPr lang="fr-FR" dirty="0" smtClean="0">
                <a:hlinkClick r:id="rId2"/>
              </a:rPr>
              <a:t>/</a:t>
            </a:r>
            <a:endParaRPr lang="fr-FR" dirty="0" smtClean="0"/>
          </a:p>
          <a:p>
            <a:r>
              <a:rPr lang="fr-FR" dirty="0" smtClean="0"/>
              <a:t>Une petite </a:t>
            </a:r>
            <a:r>
              <a:rPr lang="fr-FR" dirty="0"/>
              <a:t>explication historique ici : </a:t>
            </a:r>
            <a:r>
              <a:rPr lang="fr-FR" dirty="0">
                <a:hlinkClick r:id="rId3"/>
              </a:rPr>
              <a:t>https://</a:t>
            </a:r>
            <a:r>
              <a:rPr lang="fr-FR" dirty="0" smtClean="0">
                <a:hlinkClick r:id="rId3"/>
              </a:rPr>
              <a:t>openclassrooms.com/fr/courses/4425111-perfectionnez-vous-en-python/4464230-assimilez-les-bonnes-pratiques-de-la-pep-8</a:t>
            </a:r>
            <a:r>
              <a:rPr lang="fr-FR" dirty="0" smtClean="0"/>
              <a:t> </a:t>
            </a:r>
          </a:p>
          <a:p>
            <a:r>
              <a:rPr lang="fr-FR" dirty="0"/>
              <a:t>Ou </a:t>
            </a:r>
            <a:r>
              <a:rPr lang="fr-FR" dirty="0">
                <a:hlinkClick r:id="rId4"/>
              </a:rPr>
              <a:t>https://</a:t>
            </a:r>
            <a:r>
              <a:rPr lang="fr-FR" dirty="0" smtClean="0">
                <a:hlinkClick r:id="rId4"/>
              </a:rPr>
              <a:t>openclassrooms.com/fr/courses/235344-apprenez-a-programmer-en-python/235263-de-bonnes-pratiques</a:t>
            </a:r>
            <a:r>
              <a:rPr lang="fr-FR" dirty="0" smtClean="0"/>
              <a:t> </a:t>
            </a:r>
          </a:p>
          <a:p>
            <a:r>
              <a:rPr lang="fr-FR" dirty="0"/>
              <a:t>Ou </a:t>
            </a:r>
            <a:r>
              <a:rPr lang="fr-FR" dirty="0">
                <a:hlinkClick r:id="rId5"/>
              </a:rPr>
              <a:t>http://sametmax.com/le-pep8-en-resume</a:t>
            </a:r>
            <a:r>
              <a:rPr lang="fr-FR" dirty="0" smtClean="0">
                <a:hlinkClick r:id="rId5"/>
              </a:rPr>
              <a:t>/</a:t>
            </a:r>
            <a:r>
              <a:rPr lang="fr-FR" dirty="0" smtClean="0"/>
              <a:t> (sur un ton plus drôle, un résumé de PEP8)</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280705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Astuce fatale </a:t>
            </a:r>
            <a:r>
              <a:rPr lang="fr-FR" dirty="0" err="1" smtClean="0"/>
              <a:t>aka</a:t>
            </a:r>
            <a:r>
              <a:rPr lang="fr-FR" dirty="0" smtClean="0"/>
              <a:t> Python 2 EOL</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77500" lnSpcReduction="20000"/>
          </a:bodyPr>
          <a:lstStyle/>
          <a:p>
            <a:pPr marL="342900" indent="-342900">
              <a:buFontTx/>
              <a:buChar char="-"/>
            </a:pPr>
            <a:r>
              <a:rPr lang="fr-FR" dirty="0" smtClean="0"/>
              <a:t>Le sujet est « Python 2 EOL » , en clair la fin de vie de Python 2 au 1</a:t>
            </a:r>
            <a:r>
              <a:rPr lang="fr-FR" baseline="30000" dirty="0" smtClean="0"/>
              <a:t>er</a:t>
            </a:r>
            <a:r>
              <a:rPr lang="fr-FR" dirty="0" smtClean="0"/>
              <a:t> janvier 2020. </a:t>
            </a:r>
          </a:p>
          <a:p>
            <a:pPr marL="342900" indent="-342900">
              <a:buFontTx/>
              <a:buChar char="-"/>
            </a:pPr>
            <a:r>
              <a:rPr lang="fr-FR" dirty="0" smtClean="0"/>
              <a:t>Lire le sujet de inforworld.com du 20 avril 2020</a:t>
            </a:r>
          </a:p>
          <a:p>
            <a:pPr marL="342900" indent="-342900">
              <a:buFontTx/>
              <a:buChar char="-"/>
            </a:pPr>
            <a:r>
              <a:rPr lang="fr-FR" dirty="0" smtClean="0"/>
              <a:t>La version « 2 » ou « 3 » de Python c’est ce que l’on appelle la « pile python » : cela désigne à la fois le numéro de version (exemple : le 2 dans 2.7.5) et l’ensemble des outils et librairies et sources associés.</a:t>
            </a:r>
          </a:p>
          <a:p>
            <a:pPr marL="342900" indent="-342900">
              <a:buFontTx/>
              <a:buChar char="-"/>
            </a:pPr>
            <a:r>
              <a:rPr lang="fr-FR" dirty="0" smtClean="0"/>
              <a:t>L’EOL, c’est l’argument fatal pour forcer au recodage et passage en Python 3.</a:t>
            </a:r>
          </a:p>
          <a:p>
            <a:pPr marL="342900" indent="-342900">
              <a:buFontTx/>
              <a:buChar char="-"/>
            </a:pPr>
            <a:r>
              <a:rPr lang="fr-FR" dirty="0" smtClean="0"/>
              <a:t>Pourquoi recodage ? … car syntaxiquement incompatible ou librairies inutilisables.</a:t>
            </a:r>
          </a:p>
          <a:p>
            <a:pPr marL="342900" indent="-342900">
              <a:buFontTx/>
              <a:buChar char="-"/>
            </a:pPr>
            <a:r>
              <a:rPr lang="fr-FR" dirty="0" smtClean="0"/>
              <a:t>Le passage en force vient de la « communauté » python, ceux qui font les outils.</a:t>
            </a:r>
          </a:p>
          <a:p>
            <a:pPr marL="342900" indent="-342900">
              <a:buFontTx/>
              <a:buChar char="-"/>
            </a:pPr>
            <a:r>
              <a:rPr lang="fr-FR" dirty="0" smtClean="0"/>
              <a:t>Au mépris des industriels ou des développeurs qui ne peuvent pas recoder (sources trop longs ou trop importants, binaires sans les sources etc..). D’un autre côté, cela nécessite un gros travail de maintenir une vieille version de langage.</a:t>
            </a:r>
          </a:p>
          <a:p>
            <a:pPr marL="342900" indent="-342900">
              <a:buFontTx/>
              <a:buChar char="-"/>
            </a:pPr>
            <a:r>
              <a:rPr lang="fr-FR" dirty="0" smtClean="0"/>
              <a:t>Un exemple perso : PEP256  ou PEP3107 « annotations type » des variables paramètres de fonction  (</a:t>
            </a:r>
            <a:r>
              <a:rPr lang="fr-FR" dirty="0" err="1" smtClean="0"/>
              <a:t>cf</a:t>
            </a:r>
            <a:r>
              <a:rPr lang="fr-FR" dirty="0" smtClean="0"/>
              <a:t> site python.org  </a:t>
            </a:r>
            <a:r>
              <a:rPr lang="fr-FR" dirty="0" err="1" smtClean="0"/>
              <a:t>dev</a:t>
            </a:r>
            <a:r>
              <a:rPr lang="fr-FR" dirty="0" smtClean="0"/>
              <a:t>/peps/peps-3107). Il paraît que c’est même une question d’entretien d’embauche de développeur python (?!?).</a:t>
            </a:r>
          </a:p>
          <a:p>
            <a:pPr marL="342900" indent="-342900">
              <a:buFontTx/>
              <a:buChar char="-"/>
            </a:pPr>
            <a:r>
              <a:rPr lang="fr-FR" dirty="0" smtClean="0"/>
              <a:t>Certains se sont déjà lancé dans le « </a:t>
            </a:r>
            <a:r>
              <a:rPr lang="fr-FR" dirty="0" err="1" smtClean="0"/>
              <a:t>backporting</a:t>
            </a:r>
            <a:r>
              <a:rPr lang="fr-FR" dirty="0" smtClean="0"/>
              <a:t> » : </a:t>
            </a:r>
            <a:r>
              <a:rPr lang="fr-FR" dirty="0" err="1" smtClean="0"/>
              <a:t>cf</a:t>
            </a:r>
            <a:r>
              <a:rPr lang="fr-FR" dirty="0" smtClean="0"/>
              <a:t> </a:t>
            </a:r>
            <a:r>
              <a:rPr lang="fr-FR" dirty="0" err="1" smtClean="0"/>
              <a:t>Thauton</a:t>
            </a:r>
            <a:r>
              <a:rPr lang="fr-FR" dirty="0"/>
              <a:t>  </a:t>
            </a:r>
            <a:r>
              <a:rPr lang="fr-FR" dirty="0" smtClean="0">
                <a:hlinkClick r:id="rId2"/>
              </a:rPr>
              <a:t>https</a:t>
            </a:r>
            <a:r>
              <a:rPr lang="fr-FR" dirty="0">
                <a:hlinkClick r:id="rId2"/>
              </a:rPr>
              <a:t>://</a:t>
            </a:r>
            <a:r>
              <a:rPr lang="fr-FR" dirty="0" smtClean="0">
                <a:hlinkClick r:id="rId2"/>
              </a:rPr>
              <a:t>github.com/naftaliharris/tauthon</a:t>
            </a:r>
            <a:r>
              <a:rPr lang="fr-FR" dirty="0" smtClean="0"/>
              <a:t> </a:t>
            </a:r>
            <a:r>
              <a:rPr lang="fr-FR" dirty="0"/>
              <a:t>et </a:t>
            </a:r>
            <a:r>
              <a:rPr lang="fr-FR" dirty="0">
                <a:hlinkClick r:id="rId3"/>
              </a:rPr>
              <a:t>https://www.python.org/dev/peps/pep-0404</a:t>
            </a:r>
            <a:r>
              <a:rPr lang="fr-FR" dirty="0" smtClean="0">
                <a:hlinkClick r:id="rId3"/>
              </a:rPr>
              <a:t>/</a:t>
            </a:r>
            <a:r>
              <a:rPr lang="fr-FR" dirty="0" smtClean="0"/>
              <a:t> et je vais d’ailleurs m’inspirer de ce travail pour une formation à Python 2 ET Python 3.</a:t>
            </a:r>
          </a:p>
          <a:p>
            <a:pPr marL="342900" indent="-342900">
              <a:buFontTx/>
              <a:buChar char="-"/>
            </a:pPr>
            <a:endParaRPr lang="fr-FR" dirty="0" smtClean="0"/>
          </a:p>
        </p:txBody>
      </p:sp>
    </p:spTree>
    <p:extLst>
      <p:ext uri="{BB962C8B-B14F-4D97-AF65-F5344CB8AC3E}">
        <p14:creationId xmlns:p14="http://schemas.microsoft.com/office/powerpoint/2010/main" val="2110262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Pré-requis</a:t>
            </a:r>
            <a:r>
              <a:rPr lang="fr-FR" dirty="0" smtClean="0"/>
              <a:t>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40000" lnSpcReduction="20000"/>
          </a:bodyPr>
          <a:lstStyle/>
          <a:p>
            <a:r>
              <a:rPr lang="fr-FR" dirty="0" smtClean="0"/>
              <a:t>L’autoformation Python précède ces autoformations GIT,GITHUB. </a:t>
            </a:r>
          </a:p>
          <a:p>
            <a:r>
              <a:rPr lang="fr-FR" dirty="0" smtClean="0"/>
              <a:t>Un tutorial intéressant (pour Python 2.7.5) est </a:t>
            </a:r>
            <a:r>
              <a:rPr lang="fr-FR" dirty="0"/>
              <a:t>à l’URL : </a:t>
            </a:r>
            <a:r>
              <a:rPr lang="fr-FR" dirty="0">
                <a:hlinkClick r:id="rId2"/>
              </a:rPr>
              <a:t>https://</a:t>
            </a:r>
            <a:r>
              <a:rPr lang="fr-FR" dirty="0" smtClean="0">
                <a:hlinkClick r:id="rId2"/>
              </a:rPr>
              <a:t>docs.python.org/2.7/tutorial</a:t>
            </a:r>
            <a:endParaRPr lang="fr-FR" dirty="0" smtClean="0"/>
          </a:p>
          <a:p>
            <a:r>
              <a:rPr lang="fr-FR" dirty="0" smtClean="0"/>
              <a:t>Il explique notamment (en plus de la syntaxe) que l’exécution se fait par l’interpréteur « python », un programme installé sur le calculateur.</a:t>
            </a:r>
          </a:p>
          <a:p>
            <a:r>
              <a:rPr lang="fr-FR" dirty="0" smtClean="0"/>
              <a:t>Les points intéressants à relever sont :</a:t>
            </a:r>
          </a:p>
          <a:p>
            <a:pPr marL="342900" indent="-342900">
              <a:buFontTx/>
              <a:buChar char="-"/>
            </a:pPr>
            <a:r>
              <a:rPr lang="fr-FR" dirty="0" smtClean="0"/>
              <a:t>Le « modules </a:t>
            </a:r>
            <a:r>
              <a:rPr lang="fr-FR" dirty="0" err="1" smtClean="0"/>
              <a:t>search</a:t>
            </a:r>
            <a:r>
              <a:rPr lang="fr-FR" dirty="0" smtClean="0"/>
              <a:t> </a:t>
            </a:r>
            <a:r>
              <a:rPr lang="fr-FR" dirty="0" err="1" smtClean="0"/>
              <a:t>path</a:t>
            </a:r>
            <a:r>
              <a:rPr lang="fr-FR" dirty="0" smtClean="0"/>
              <a:t> » expliqué sur la page : </a:t>
            </a:r>
            <a:r>
              <a:rPr lang="fr-FR" dirty="0" smtClean="0">
                <a:hlinkClick r:id="rId3"/>
              </a:rPr>
              <a:t>https</a:t>
            </a:r>
            <a:r>
              <a:rPr lang="fr-FR" dirty="0">
                <a:hlinkClick r:id="rId3"/>
              </a:rPr>
              <a:t>://</a:t>
            </a:r>
            <a:r>
              <a:rPr lang="fr-FR" dirty="0" smtClean="0">
                <a:hlinkClick r:id="rId3"/>
              </a:rPr>
              <a:t>docs.python.org/2.7/tutorial/modules.html</a:t>
            </a:r>
            <a:r>
              <a:rPr lang="fr-FR" dirty="0" smtClean="0"/>
              <a:t> avec le positionnement d’une variable PYTHONPATH (syntaxe similaire à celle de PATH) donnant les chemins d’accès aux fichiers Python.</a:t>
            </a:r>
          </a:p>
          <a:p>
            <a:pPr marL="342900" indent="-342900">
              <a:buFontTx/>
              <a:buChar char="-"/>
            </a:pPr>
            <a:r>
              <a:rPr lang="fr-FR" dirty="0" smtClean="0"/>
              <a:t>Les fichiers sources texte ont le suffixe .</a:t>
            </a:r>
            <a:r>
              <a:rPr lang="fr-FR" dirty="0" err="1" smtClean="0"/>
              <a:t>py</a:t>
            </a:r>
            <a:r>
              <a:rPr lang="fr-FR" dirty="0" smtClean="0"/>
              <a:t> et les fichiers sources binaires compilés ont le suffixe .</a:t>
            </a:r>
            <a:r>
              <a:rPr lang="fr-FR" dirty="0" err="1" smtClean="0"/>
              <a:t>pyc</a:t>
            </a:r>
            <a:r>
              <a:rPr lang="fr-FR" dirty="0" smtClean="0"/>
              <a:t>. Si dans un répertoire, il y a à la fois le fichier texte et le fichier binaire compilé, c’est ce dernier qui est utilisé par l’interpréteur.</a:t>
            </a:r>
          </a:p>
          <a:p>
            <a:r>
              <a:rPr lang="fr-FR" dirty="0" smtClean="0"/>
              <a:t>Des évolutions entre de Python 2 vers Python 3 rendent le code de « </a:t>
            </a:r>
            <a:r>
              <a:rPr lang="fr-FR" dirty="0" err="1" smtClean="0"/>
              <a:t>fastecdsa</a:t>
            </a:r>
            <a:r>
              <a:rPr lang="fr-FR" dirty="0" smtClean="0"/>
              <a:t> » non compilables en python 2, ce qui impose le « </a:t>
            </a:r>
            <a:r>
              <a:rPr lang="fr-FR" dirty="0" err="1" smtClean="0"/>
              <a:t>backporting</a:t>
            </a:r>
            <a:r>
              <a:rPr lang="fr-FR" dirty="0" smtClean="0"/>
              <a:t> » suivant :</a:t>
            </a:r>
          </a:p>
          <a:p>
            <a:pPr marL="342900" indent="-342900">
              <a:buFontTx/>
              <a:buChar char="-"/>
            </a:pPr>
            <a:r>
              <a:rPr lang="fr-FR" dirty="0" smtClean="0"/>
              <a:t>Suppression des « annotations » (notamment typage des paramètres et valeur de retour de fonction) et module </a:t>
            </a:r>
            <a:r>
              <a:rPr lang="fr-FR" dirty="0" err="1"/>
              <a:t>typing</a:t>
            </a:r>
            <a:r>
              <a:rPr lang="fr-FR" dirty="0"/>
              <a:t> introduit en Python3 : </a:t>
            </a:r>
            <a:r>
              <a:rPr lang="fr-FR" dirty="0">
                <a:hlinkClick r:id="rId4"/>
              </a:rPr>
              <a:t>https://</a:t>
            </a:r>
            <a:r>
              <a:rPr lang="fr-FR" dirty="0" smtClean="0">
                <a:hlinkClick r:id="rId4"/>
              </a:rPr>
              <a:t>www.python.org/dev/peps/pep-0484</a:t>
            </a:r>
            <a:endParaRPr lang="fr-FR" dirty="0" smtClean="0"/>
          </a:p>
          <a:p>
            <a:pPr marL="342900" indent="-342900">
              <a:buFontTx/>
              <a:buChar char="-"/>
            </a:pPr>
            <a:r>
              <a:rPr lang="fr-FR" dirty="0" smtClean="0"/>
              <a:t>Ne pas utiliser une référence relative de fichier à l’import (exemple : ..keys) qui provoque des erreurs comme « </a:t>
            </a:r>
            <a:r>
              <a:rPr lang="fr-FR" dirty="0" err="1" smtClean="0"/>
              <a:t>ValueError</a:t>
            </a:r>
            <a:r>
              <a:rPr lang="fr-FR" dirty="0" smtClean="0"/>
              <a:t> : </a:t>
            </a:r>
            <a:r>
              <a:rPr lang="fr-FR" dirty="0" err="1" smtClean="0"/>
              <a:t>Attempted</a:t>
            </a:r>
            <a:r>
              <a:rPr lang="fr-FR" dirty="0" smtClean="0"/>
              <a:t> relative import in non-package ». Contrôle sans doute introduit pour de raisons de sécurité en Python3. Préférer le renseignement de la variable comme PYTHONPATH pour permettre à l’interpréteur de localiser les sources et modules compilés. Garder les références relatives pour une décomposition « descendante » des modules (autoriser « ./</a:t>
            </a:r>
            <a:r>
              <a:rPr lang="fr-FR" dirty="0" err="1" smtClean="0"/>
              <a:t>subdir</a:t>
            </a:r>
            <a:r>
              <a:rPr lang="fr-FR" dirty="0" smtClean="0"/>
              <a:t>/keys » mais pas « ../</a:t>
            </a:r>
            <a:r>
              <a:rPr lang="fr-FR" dirty="0" err="1" smtClean="0"/>
              <a:t>subdir</a:t>
            </a:r>
            <a:r>
              <a:rPr lang="fr-FR" dirty="0" smtClean="0"/>
              <a:t>/keys » ). Explication ici </a:t>
            </a:r>
            <a:r>
              <a:rPr lang="fr-FR" dirty="0"/>
              <a:t>: </a:t>
            </a:r>
            <a:r>
              <a:rPr lang="fr-FR" dirty="0">
                <a:hlinkClick r:id="rId5"/>
              </a:rPr>
              <a:t>https://</a:t>
            </a:r>
            <a:r>
              <a:rPr lang="fr-FR" dirty="0" smtClean="0">
                <a:hlinkClick r:id="rId5"/>
              </a:rPr>
              <a:t>www.python.org/dev/peps/pep-0366</a:t>
            </a:r>
            <a:r>
              <a:rPr lang="fr-FR" dirty="0" smtClean="0"/>
              <a:t> </a:t>
            </a:r>
          </a:p>
          <a:p>
            <a:r>
              <a:rPr lang="fr-FR" dirty="0" smtClean="0"/>
              <a:t>Autoformation supplémentaire nécessaire sur Python-</a:t>
            </a:r>
            <a:r>
              <a:rPr lang="fr-FR" dirty="0" err="1" smtClean="0"/>
              <a:t>eggs</a:t>
            </a:r>
            <a:r>
              <a:rPr lang="fr-FR" dirty="0" smtClean="0"/>
              <a:t> :</a:t>
            </a:r>
          </a:p>
          <a:p>
            <a:pPr marL="342900" indent="-342900">
              <a:buFontTx/>
              <a:buChar char="-"/>
            </a:pPr>
            <a:r>
              <a:rPr lang="fr-FR" dirty="0" smtClean="0"/>
              <a:t>Explication : </a:t>
            </a:r>
            <a:r>
              <a:rPr lang="fr-FR" dirty="0" smtClean="0">
                <a:hlinkClick r:id="rId6"/>
              </a:rPr>
              <a:t>https</a:t>
            </a:r>
            <a:r>
              <a:rPr lang="fr-FR" dirty="0">
                <a:hlinkClick r:id="rId6"/>
              </a:rPr>
              <a:t>://</a:t>
            </a:r>
            <a:r>
              <a:rPr lang="fr-FR" dirty="0" smtClean="0">
                <a:hlinkClick r:id="rId6"/>
              </a:rPr>
              <a:t>stackoverflow.com/questions/2051192/what-is-a-python-egg</a:t>
            </a:r>
            <a:endParaRPr lang="fr-FR" dirty="0" smtClean="0"/>
          </a:p>
          <a:p>
            <a:pPr marL="342900" indent="-342900">
              <a:buFontTx/>
              <a:buChar char="-"/>
            </a:pPr>
            <a:endParaRPr lang="fr-FR" dirty="0" smtClean="0"/>
          </a:p>
          <a:p>
            <a:r>
              <a:rPr lang="fr-FR" dirty="0" smtClean="0"/>
              <a:t>Paquetages : </a:t>
            </a:r>
          </a:p>
          <a:p>
            <a:pPr marL="342900" indent="-342900">
              <a:buFontTx/>
              <a:buChar char="-"/>
            </a:pPr>
            <a:r>
              <a:rPr lang="fr-FR" dirty="0"/>
              <a:t> </a:t>
            </a:r>
            <a:r>
              <a:rPr lang="fr-FR" sz="2500" dirty="0"/>
              <a:t>- voir </a:t>
            </a:r>
            <a:r>
              <a:rPr lang="fr-FR" sz="2500" dirty="0">
                <a:hlinkClick r:id="rId7"/>
              </a:rPr>
              <a:t>https://</a:t>
            </a:r>
            <a:r>
              <a:rPr lang="fr-FR" sz="2500" dirty="0" smtClean="0">
                <a:hlinkClick r:id="rId7"/>
              </a:rPr>
              <a:t>python.doctor/page-python-modules-package-module-cours-debutants-informatique-programmation</a:t>
            </a:r>
            <a:r>
              <a:rPr lang="fr-FR" sz="2500" dirty="0"/>
              <a:t>  et </a:t>
            </a:r>
            <a:r>
              <a:rPr lang="fr-FR" sz="2500" dirty="0">
                <a:hlinkClick r:id="rId8"/>
              </a:rPr>
              <a:t>https://</a:t>
            </a:r>
            <a:r>
              <a:rPr lang="fr-FR" sz="2500" dirty="0" smtClean="0">
                <a:hlinkClick r:id="rId8"/>
              </a:rPr>
              <a:t>realpython.com/python-import</a:t>
            </a:r>
            <a:r>
              <a:rPr lang="fr-FR" sz="2500" dirty="0" smtClean="0"/>
              <a:t> </a:t>
            </a:r>
            <a:endParaRPr lang="fr-FR" sz="2500" dirty="0"/>
          </a:p>
          <a:p>
            <a:pPr marL="342900" indent="-342900">
              <a:buFontTx/>
              <a:buChar char="-"/>
            </a:pPr>
            <a:r>
              <a:rPr lang="fr-FR" dirty="0" smtClean="0"/>
              <a:t>Pour compiler toute une arborescence fichiers (paquetages compris) : </a:t>
            </a:r>
            <a:r>
              <a:rPr lang="fr-FR" b="1" dirty="0" smtClean="0"/>
              <a:t>python –m </a:t>
            </a:r>
            <a:r>
              <a:rPr lang="fr-FR" b="1" dirty="0" err="1" smtClean="0"/>
              <a:t>compilall</a:t>
            </a:r>
            <a:r>
              <a:rPr lang="fr-FR" b="1" dirty="0" smtClean="0"/>
              <a:t>  </a:t>
            </a:r>
            <a:r>
              <a:rPr lang="fr-FR" b="1" dirty="0" err="1" smtClean="0"/>
              <a:t>chemin_repertoire</a:t>
            </a:r>
            <a:endParaRPr lang="fr-FR" b="1" dirty="0" smtClean="0"/>
          </a:p>
          <a:p>
            <a:pPr marL="342900" indent="-342900">
              <a:buFontTx/>
              <a:buChar char="-"/>
            </a:pPr>
            <a:r>
              <a:rPr lang="fr-FR" dirty="0" smtClean="0"/>
              <a:t>Exécution d’un module (exemple, </a:t>
            </a:r>
            <a:r>
              <a:rPr lang="fr-FR" dirty="0" err="1" smtClean="0"/>
              <a:t>test_keygen</a:t>
            </a:r>
            <a:r>
              <a:rPr lang="fr-FR" dirty="0" smtClean="0"/>
              <a:t>) dans un paquetage : python –m </a:t>
            </a:r>
            <a:r>
              <a:rPr lang="fr-FR" dirty="0" err="1" smtClean="0"/>
              <a:t>fastecdsa.tests.test_keygen</a:t>
            </a:r>
            <a:endParaRPr lang="fr-FR" dirty="0" smtClean="0"/>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814595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Essais simple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92500" lnSpcReduction="20000"/>
          </a:bodyPr>
          <a:lstStyle/>
          <a:p>
            <a:pPr marL="342900" indent="-342900">
              <a:buFontTx/>
              <a:buChar char="-"/>
            </a:pPr>
            <a:r>
              <a:rPr lang="fr-FR" dirty="0" smtClean="0"/>
              <a:t>L’installation VM </a:t>
            </a:r>
            <a:r>
              <a:rPr lang="fr-FR" dirty="0" err="1" smtClean="0"/>
              <a:t>CentOS</a:t>
            </a:r>
            <a:r>
              <a:rPr lang="fr-FR" dirty="0" smtClean="0"/>
              <a:t> 7 en configuration « développeur + bureau » installe des librairies python « </a:t>
            </a:r>
            <a:r>
              <a:rPr lang="fr-FR" b="1" dirty="0" err="1" smtClean="0"/>
              <a:t>gtk</a:t>
            </a:r>
            <a:r>
              <a:rPr lang="fr-FR" dirty="0" smtClean="0"/>
              <a:t> » (GNU </a:t>
            </a:r>
            <a:r>
              <a:rPr lang="fr-FR" dirty="0" err="1" smtClean="0"/>
              <a:t>Toolkit</a:t>
            </a:r>
            <a:r>
              <a:rPr lang="fr-FR" dirty="0" smtClean="0"/>
              <a:t>, avec notamment des fenêtre comme sous X11), « </a:t>
            </a:r>
            <a:r>
              <a:rPr lang="fr-FR" b="1" dirty="0" err="1" smtClean="0"/>
              <a:t>cairo</a:t>
            </a:r>
            <a:r>
              <a:rPr lang="fr-FR" dirty="0" smtClean="0"/>
              <a:t> » (librairie graphique), « </a:t>
            </a:r>
            <a:r>
              <a:rPr lang="fr-FR" b="1" dirty="0" err="1" smtClean="0"/>
              <a:t>pycairo</a:t>
            </a:r>
            <a:r>
              <a:rPr lang="fr-FR" dirty="0" smtClean="0"/>
              <a:t> » (interface Python à </a:t>
            </a:r>
            <a:r>
              <a:rPr lang="fr-FR" dirty="0" err="1" smtClean="0"/>
              <a:t>cairo</a:t>
            </a:r>
            <a:r>
              <a:rPr lang="fr-FR" dirty="0" smtClean="0"/>
              <a:t>).</a:t>
            </a:r>
          </a:p>
          <a:p>
            <a:pPr marL="342900" indent="-342900">
              <a:buFontTx/>
              <a:buChar char="-"/>
            </a:pPr>
            <a:r>
              <a:rPr lang="fr-FR" dirty="0" smtClean="0"/>
              <a:t>Remarques : certains logiciels (comme « </a:t>
            </a:r>
            <a:r>
              <a:rPr lang="fr-FR" dirty="0" err="1" smtClean="0"/>
              <a:t>chromium</a:t>
            </a:r>
            <a:r>
              <a:rPr lang="fr-FR" dirty="0" smtClean="0"/>
              <a:t> ») dont partie des extras </a:t>
            </a:r>
            <a:r>
              <a:rPr lang="fr-FR" dirty="0" err="1" smtClean="0"/>
              <a:t>CentOS</a:t>
            </a:r>
            <a:r>
              <a:rPr lang="fr-FR" dirty="0" smtClean="0"/>
              <a:t> 7, d’où les extensions « </a:t>
            </a:r>
            <a:r>
              <a:rPr lang="fr-FR" b="1" dirty="0" smtClean="0"/>
              <a:t>el7</a:t>
            </a:r>
            <a:r>
              <a:rPr lang="fr-FR" dirty="0" smtClean="0"/>
              <a:t> » pour les </a:t>
            </a:r>
            <a:r>
              <a:rPr lang="fr-FR" dirty="0" err="1" smtClean="0"/>
              <a:t>RPMs</a:t>
            </a:r>
            <a:r>
              <a:rPr lang="fr-FR" dirty="0" smtClean="0"/>
              <a:t>.</a:t>
            </a:r>
          </a:p>
          <a:p>
            <a:pPr marL="342900" indent="-342900">
              <a:buFontTx/>
              <a:buChar char="-"/>
            </a:pPr>
            <a:r>
              <a:rPr lang="fr-FR" dirty="0" smtClean="0"/>
              <a:t>Pour essayer (par exemple) un affichage d’un graphique dans une fenêtre GTK : </a:t>
            </a:r>
          </a:p>
          <a:p>
            <a:pPr marL="800100" lvl="1" indent="-342900">
              <a:buFont typeface="Arial" panose="020B0604020202020204" pitchFamily="34" charset="0"/>
              <a:buChar char="•"/>
            </a:pPr>
            <a:r>
              <a:rPr lang="fr-FR" dirty="0"/>
              <a:t>c</a:t>
            </a:r>
            <a:r>
              <a:rPr lang="fr-FR" dirty="0" smtClean="0"/>
              <a:t>d /</a:t>
            </a:r>
            <a:r>
              <a:rPr lang="fr-FR" dirty="0" err="1" smtClean="0"/>
              <a:t>usr</a:t>
            </a:r>
            <a:r>
              <a:rPr lang="fr-FR" dirty="0" smtClean="0"/>
              <a:t>/</a:t>
            </a:r>
            <a:r>
              <a:rPr lang="fr-FR" dirty="0" err="1" smtClean="0"/>
              <a:t>share</a:t>
            </a:r>
            <a:r>
              <a:rPr lang="fr-FR" dirty="0" smtClean="0"/>
              <a:t>/doc/pycairo-1.8.10/</a:t>
            </a:r>
            <a:r>
              <a:rPr lang="fr-FR" dirty="0" err="1" smtClean="0"/>
              <a:t>examples</a:t>
            </a:r>
            <a:r>
              <a:rPr lang="fr-FR" dirty="0" smtClean="0"/>
              <a:t>/</a:t>
            </a:r>
            <a:r>
              <a:rPr lang="fr-FR" dirty="0" err="1" smtClean="0"/>
              <a:t>gtk</a:t>
            </a:r>
            <a:r>
              <a:rPr lang="fr-FR" dirty="0" smtClean="0"/>
              <a:t> </a:t>
            </a:r>
          </a:p>
          <a:p>
            <a:pPr marL="800100" lvl="1" indent="-342900">
              <a:buFont typeface="Arial" panose="020B0604020202020204" pitchFamily="34" charset="0"/>
              <a:buChar char="•"/>
            </a:pPr>
            <a:r>
              <a:rPr lang="fr-FR" dirty="0"/>
              <a:t>p</a:t>
            </a:r>
            <a:r>
              <a:rPr lang="fr-FR" dirty="0" smtClean="0"/>
              <a:t>ython cairo-demo.py</a:t>
            </a:r>
            <a:endParaRPr lang="fr-FR" dirty="0"/>
          </a:p>
          <a:p>
            <a:pPr marL="342900" indent="-342900">
              <a:buFontTx/>
              <a:buChar char="-"/>
            </a:pPr>
            <a:r>
              <a:rPr lang="fr-FR" dirty="0" smtClean="0"/>
              <a:t>Les « python </a:t>
            </a:r>
            <a:r>
              <a:rPr lang="fr-FR" dirty="0" err="1" smtClean="0"/>
              <a:t>snippets</a:t>
            </a:r>
            <a:r>
              <a:rPr lang="fr-FR" dirty="0" smtClean="0"/>
              <a:t> » sont des scripts d’astuces, développés au gré des besoins utilisateurs (sur </a:t>
            </a:r>
            <a:r>
              <a:rPr lang="fr-FR" dirty="0" err="1" smtClean="0"/>
              <a:t>stackoverflow</a:t>
            </a:r>
            <a:r>
              <a:rPr lang="fr-FR" dirty="0" smtClean="0"/>
              <a:t> ou autre forum communautaire) :</a:t>
            </a:r>
          </a:p>
          <a:p>
            <a:pPr marL="800100" lvl="1" indent="-342900">
              <a:buFont typeface="Arial" panose="020B0604020202020204" pitchFamily="34" charset="0"/>
              <a:buChar char="•"/>
            </a:pPr>
            <a:r>
              <a:rPr lang="fr-FR" sz="2100" dirty="0">
                <a:hlinkClick r:id="rId2"/>
              </a:rPr>
              <a:t>https://snippets.readthedocs.io/en/latest/</a:t>
            </a:r>
            <a:endParaRPr lang="fr-FR" sz="2100" dirty="0"/>
          </a:p>
          <a:p>
            <a:pPr marL="342900" indent="-342900">
              <a:buFontTx/>
              <a:buChar char="-"/>
            </a:pPr>
            <a:r>
              <a:rPr lang="fr-FR" dirty="0" smtClean="0"/>
              <a:t>Il est bon de se familier avec ceux-ci, car certains sont très usités. Exemple pour un appel de sous-programme externe :</a:t>
            </a:r>
          </a:p>
          <a:p>
            <a:pPr marL="800100" lvl="1" indent="-342900">
              <a:buFont typeface="Arial" panose="020B0604020202020204" pitchFamily="34" charset="0"/>
              <a:buChar char="•"/>
            </a:pPr>
            <a:r>
              <a:rPr lang="fr-FR" sz="2100" dirty="0">
                <a:hlinkClick r:id="rId3"/>
              </a:rPr>
              <a:t>https://</a:t>
            </a:r>
            <a:r>
              <a:rPr lang="fr-FR" sz="2100" dirty="0" smtClean="0">
                <a:hlinkClick r:id="rId3"/>
              </a:rPr>
              <a:t>snippets.readthedocs.io/en/latest/subprocess.html#calling-an-external-command</a:t>
            </a:r>
            <a:r>
              <a:rPr lang="fr-FR" sz="2100" dirty="0" smtClean="0"/>
              <a:t> </a:t>
            </a:r>
            <a:endParaRPr lang="fr-FR" sz="2100" dirty="0"/>
          </a:p>
          <a:p>
            <a:pPr marL="800100" lvl="1" indent="-342900">
              <a:buFont typeface="Arial" panose="020B0604020202020204" pitchFamily="34" charset="0"/>
              <a:buChar char="•"/>
            </a:pPr>
            <a:endParaRPr lang="fr-FR" dirty="0" smtClean="0"/>
          </a:p>
        </p:txBody>
      </p:sp>
    </p:spTree>
    <p:extLst>
      <p:ext uri="{BB962C8B-B14F-4D97-AF65-F5344CB8AC3E}">
        <p14:creationId xmlns:p14="http://schemas.microsoft.com/office/powerpoint/2010/main" val="18668029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Moyens d’auto-formation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55000" lnSpcReduction="20000"/>
          </a:bodyPr>
          <a:lstStyle/>
          <a:p>
            <a:r>
              <a:rPr lang="fr-FR" dirty="0" smtClean="0"/>
              <a:t>Les moyens d’autoformation sont assez limités. </a:t>
            </a:r>
          </a:p>
          <a:p>
            <a:r>
              <a:rPr lang="fr-FR" dirty="0" smtClean="0"/>
              <a:t>Manques :</a:t>
            </a:r>
          </a:p>
          <a:p>
            <a:pPr marL="342900" indent="-342900">
              <a:buFontTx/>
              <a:buChar char="-"/>
            </a:pPr>
            <a:r>
              <a:rPr lang="fr-FR" dirty="0" smtClean="0"/>
              <a:t>Pas de guide général, surtout dans mon cas où c’est « sujet libre » n’ayant pas eu de consignes claires sur le sujet de formation, à part des grandes lignes comme « python », « docker »,..</a:t>
            </a:r>
          </a:p>
          <a:p>
            <a:pPr marL="342900" indent="-342900">
              <a:buFontTx/>
              <a:buChar char="-"/>
            </a:pPr>
            <a:r>
              <a:rPr lang="fr-FR" dirty="0" smtClean="0"/>
              <a:t>La PAF ne propose pas grand-chose dans ce sens, car pour l’instant cela reste essentiellement un renvoi sur des formations organisées par des sociétés tierces ou d’accès libre sur Internet. Pour l’instant je ne vois que trois points possibles en intranet: - des échanges chat sur </a:t>
            </a:r>
            <a:r>
              <a:rPr lang="fr-FR" dirty="0" err="1" smtClean="0"/>
              <a:t>Citadel</a:t>
            </a:r>
            <a:r>
              <a:rPr lang="fr-FR" dirty="0" smtClean="0"/>
              <a:t> PAF – un </a:t>
            </a:r>
            <a:r>
              <a:rPr lang="fr-FR" dirty="0" err="1" smtClean="0"/>
              <a:t>redmine</a:t>
            </a:r>
            <a:r>
              <a:rPr lang="fr-FR" dirty="0" smtClean="0"/>
              <a:t> (consultation seulement, les « collaborateurs » sur les doigts d’une main et demie) – un </a:t>
            </a:r>
            <a:r>
              <a:rPr lang="fr-FR" dirty="0" err="1" smtClean="0"/>
              <a:t>gitlab</a:t>
            </a:r>
            <a:r>
              <a:rPr lang="fr-FR" dirty="0" smtClean="0"/>
              <a:t> où il faut apparemment être connu.</a:t>
            </a:r>
          </a:p>
          <a:p>
            <a:pPr marL="342900" indent="-342900">
              <a:buFontTx/>
              <a:buChar char="-"/>
            </a:pPr>
            <a:r>
              <a:rPr lang="fr-FR" dirty="0" smtClean="0"/>
              <a:t>Le PC </a:t>
            </a:r>
            <a:r>
              <a:rPr lang="fr-FR" dirty="0" err="1" smtClean="0"/>
              <a:t>Mobility</a:t>
            </a:r>
            <a:r>
              <a:rPr lang="fr-FR" dirty="0" smtClean="0"/>
              <a:t> permet une manière de télé-travailler et en particulier de s’auto-former, mais il comporte des lacunes :  impossibilité d’exfiltrer du PC des fichiers (autrement que par email), les clés USB sont cryptées en écriture de dossier, pas de graveur de CD/DVD, pas d’outils comme ORACLE </a:t>
            </a:r>
            <a:r>
              <a:rPr lang="fr-FR" dirty="0" err="1" smtClean="0"/>
              <a:t>Virtualbox</a:t>
            </a:r>
            <a:r>
              <a:rPr lang="fr-FR" dirty="0" smtClean="0"/>
              <a:t> pour avoir un petit système informatique de tests, pas d’accès réseau aux plateformes de tests ou développement logiciel société.</a:t>
            </a:r>
          </a:p>
          <a:p>
            <a:pPr marL="342900" indent="-342900">
              <a:buFontTx/>
              <a:buChar char="-"/>
            </a:pPr>
            <a:r>
              <a:rPr lang="fr-FR" dirty="0" smtClean="0"/>
              <a:t>Le cryptage des fichiers en sortie du PC </a:t>
            </a:r>
            <a:r>
              <a:rPr lang="fr-FR" dirty="0" err="1" smtClean="0"/>
              <a:t>Mobility</a:t>
            </a:r>
            <a:r>
              <a:rPr lang="fr-FR" dirty="0" smtClean="0"/>
              <a:t> pose le souci suivant d’utilisation d’une archive COTS issu de l’Internet : 1. le site web doit être autorisé (et cette gestion est compliquée : demande d’inscription du site, changements des autorisations,..) 2. le téléchargement peut être long (même si le site est autorisé, un antivirus société peut rendre rédhibitoire un téléchargement).</a:t>
            </a:r>
          </a:p>
          <a:p>
            <a:pPr marL="342900" indent="-342900">
              <a:buFontTx/>
              <a:buChar char="-"/>
            </a:pPr>
            <a:r>
              <a:rPr lang="fr-FR" dirty="0" smtClean="0"/>
              <a:t>Des formations clairement organisées ne sont pas proposés, la capitalisation ou organisation n’est présente qu’au travers de telle ou telle présentation, forcément trop « haut niveau » (pas assez de principes formateurs) ou trop « bas niveau » (trop de </a:t>
            </a:r>
            <a:r>
              <a:rPr lang="fr-FR" dirty="0" err="1" smtClean="0"/>
              <a:t>pré-requis</a:t>
            </a:r>
            <a:r>
              <a:rPr lang="fr-FR" dirty="0"/>
              <a:t> </a:t>
            </a:r>
            <a:r>
              <a:rPr lang="fr-FR" dirty="0" smtClean="0"/>
              <a:t>techniques ou projets pour la suivre).</a:t>
            </a:r>
          </a:p>
          <a:p>
            <a:pPr marL="342900" indent="-342900">
              <a:buFontTx/>
              <a:buChar char="-"/>
            </a:pPr>
            <a:r>
              <a:rPr lang="fr-FR" dirty="0" smtClean="0"/>
              <a:t>La formation devrait permettre  d’acquérir les compétences pour travailler sur un projet … mais malheureusement sans  l’organiser au niveau société, le succès parait improbable dans la généralité des cas (formation forcément de haut-niveau). Par exemple : obtention d’un habilitation confidentiel défense, implication dans une RAO</a:t>
            </a:r>
          </a:p>
          <a:p>
            <a:endParaRPr lang="fr-FR" dirty="0"/>
          </a:p>
          <a:p>
            <a:r>
              <a:rPr lang="fr-FR" dirty="0" smtClean="0"/>
              <a:t>Le gros des moyens d’autoformation se situe donc plus sur Internet, en mode développeur communautaire off-shore.</a:t>
            </a:r>
          </a:p>
        </p:txBody>
      </p:sp>
    </p:spTree>
    <p:extLst>
      <p:ext uri="{BB962C8B-B14F-4D97-AF65-F5344CB8AC3E}">
        <p14:creationId xmlns:p14="http://schemas.microsoft.com/office/powerpoint/2010/main" val="703257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normAutofit fontScale="90000"/>
          </a:bodyPr>
          <a:lstStyle/>
          <a:p>
            <a:r>
              <a:rPr lang="fr-FR" dirty="0" smtClean="0"/>
              <a:t>Moyens d’auto-formation - </a:t>
            </a:r>
            <a:r>
              <a:rPr lang="fr-FR" dirty="0" err="1" smtClean="0"/>
              <a:t>Udemy</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85000" lnSpcReduction="20000"/>
          </a:bodyPr>
          <a:lstStyle/>
          <a:p>
            <a:r>
              <a:rPr lang="fr-FR" dirty="0" smtClean="0"/>
              <a:t>C’est relativement nouveau (au moins pour moi, pas informé avant): THALES propose un parcours de formation spécifique THALES , explicité ici sur Intranet :</a:t>
            </a:r>
          </a:p>
          <a:p>
            <a:r>
              <a:rPr lang="fr-FR" dirty="0">
                <a:hlinkClick r:id="rId2"/>
              </a:rPr>
              <a:t>https://intranet.peopleonline.corp.thales/sites/international/europe/united-kingdom/uk-services--</a:t>
            </a:r>
            <a:r>
              <a:rPr lang="fr-FR" dirty="0" smtClean="0">
                <a:hlinkClick r:id="rId2"/>
              </a:rPr>
              <a:t>functions/information-systems/udemy</a:t>
            </a:r>
            <a:r>
              <a:rPr lang="fr-FR" dirty="0" smtClean="0"/>
              <a:t>   (page web publiée en septembre 2020).</a:t>
            </a:r>
          </a:p>
          <a:p>
            <a:r>
              <a:rPr lang="fr-FR" dirty="0" smtClean="0"/>
              <a:t>Clic sur le lien </a:t>
            </a:r>
            <a:r>
              <a:rPr lang="fr-FR" dirty="0"/>
              <a:t>=&gt; envoi sur l’URL </a:t>
            </a:r>
            <a:r>
              <a:rPr lang="fr-FR" dirty="0">
                <a:hlinkClick r:id="rId3"/>
              </a:rPr>
              <a:t>https://thales.udemy.com</a:t>
            </a:r>
            <a:r>
              <a:rPr lang="fr-FR" dirty="0" smtClean="0">
                <a:hlinkClick r:id="rId3"/>
              </a:rPr>
              <a:t>/</a:t>
            </a:r>
            <a:r>
              <a:rPr lang="fr-FR" dirty="0" smtClean="0"/>
              <a:t> où il est possible de se </a:t>
            </a:r>
            <a:r>
              <a:rPr lang="fr-FR" dirty="0" err="1" smtClean="0"/>
              <a:t>logger</a:t>
            </a:r>
            <a:r>
              <a:rPr lang="fr-FR" dirty="0" smtClean="0"/>
              <a:t> en sélectionner « continuer avec SSO » et l’on atterrit </a:t>
            </a:r>
            <a:r>
              <a:rPr lang="fr-FR" dirty="0"/>
              <a:t>sur </a:t>
            </a:r>
            <a:r>
              <a:rPr lang="fr-FR" dirty="0">
                <a:hlinkClick r:id="rId4"/>
              </a:rPr>
              <a:t>https://thales.udemy.com/organization/home</a:t>
            </a:r>
            <a:r>
              <a:rPr lang="fr-FR" dirty="0" smtClean="0">
                <a:hlinkClick r:id="rId4"/>
              </a:rPr>
              <a:t>/</a:t>
            </a:r>
            <a:r>
              <a:rPr lang="fr-FR" dirty="0" smtClean="0"/>
              <a:t> après une authentification intranet société automatique. Là je retombe sur une page avec référence de la vidéo que j’avais visionné en octobre (« Introduction to Cloud </a:t>
            </a:r>
            <a:r>
              <a:rPr lang="fr-FR" dirty="0" err="1" smtClean="0"/>
              <a:t>computing</a:t>
            </a:r>
            <a:r>
              <a:rPr lang="fr-FR" dirty="0" smtClean="0"/>
              <a:t> », et suspendu, il restait 3mn)</a:t>
            </a:r>
          </a:p>
          <a:p>
            <a:r>
              <a:rPr lang="fr-FR" dirty="0" smtClean="0"/>
              <a:t>Une seule vidéo en réponse à la recherche sur « Thales » mais comme indiqué par le mail </a:t>
            </a:r>
            <a:endParaRPr lang="fr-FR" dirty="0"/>
          </a:p>
          <a:p>
            <a:r>
              <a:rPr lang="fr-FR" dirty="0" err="1" smtClean="0"/>
              <a:t>cf</a:t>
            </a:r>
            <a:r>
              <a:rPr lang="fr-FR" dirty="0" smtClean="0"/>
              <a:t> mail 26/11/20 Digital </a:t>
            </a:r>
            <a:r>
              <a:rPr lang="fr-FR" dirty="0"/>
              <a:t>ACADEMY </a:t>
            </a:r>
            <a:r>
              <a:rPr lang="fr-FR" dirty="0" smtClean="0">
                <a:hlinkClick r:id="rId5"/>
              </a:rPr>
              <a:t>academy@thalesdigital.io</a:t>
            </a:r>
            <a:r>
              <a:rPr lang="fr-FR" dirty="0"/>
              <a:t> </a:t>
            </a:r>
            <a:r>
              <a:rPr lang="en-US" dirty="0" smtClean="0"/>
              <a:t>[UDEMY</a:t>
            </a:r>
            <a:r>
              <a:rPr lang="en-US" dirty="0"/>
              <a:t>] - Go beyond </a:t>
            </a:r>
            <a:r>
              <a:rPr lang="en-US" dirty="0" err="1"/>
              <a:t>Udemy</a:t>
            </a:r>
            <a:r>
              <a:rPr lang="en-US" dirty="0"/>
              <a:t> with Thales Learning Paths</a:t>
            </a:r>
            <a:r>
              <a:rPr lang="en-US" dirty="0" smtClean="0"/>
              <a:t>! Des “Learning Paths” </a:t>
            </a:r>
            <a:r>
              <a:rPr lang="en-US" dirty="0" err="1" smtClean="0"/>
              <a:t>ont</a:t>
            </a:r>
            <a:r>
              <a:rPr lang="en-US" dirty="0" smtClean="0"/>
              <a:t> </a:t>
            </a:r>
            <a:r>
              <a:rPr lang="en-US" dirty="0" err="1" smtClean="0"/>
              <a:t>été</a:t>
            </a:r>
            <a:r>
              <a:rPr lang="en-US" dirty="0" smtClean="0"/>
              <a:t> </a:t>
            </a:r>
            <a:r>
              <a:rPr lang="en-US" dirty="0" err="1" smtClean="0"/>
              <a:t>créés</a:t>
            </a:r>
            <a:r>
              <a:rPr lang="en-US" dirty="0" smtClean="0"/>
              <a:t> </a:t>
            </a:r>
            <a:r>
              <a:rPr lang="en-US" dirty="0" err="1" smtClean="0"/>
              <a:t>specifiquement</a:t>
            </a:r>
            <a:r>
              <a:rPr lang="en-US" dirty="0" smtClean="0"/>
              <a:t> avec le tag THALES : </a:t>
            </a:r>
            <a:r>
              <a:rPr lang="fr-FR" dirty="0">
                <a:hlinkClick r:id="rId6"/>
              </a:rPr>
              <a:t>Agile for </a:t>
            </a:r>
            <a:r>
              <a:rPr lang="fr-FR" dirty="0" smtClean="0">
                <a:hlinkClick r:id="rId6"/>
              </a:rPr>
              <a:t>Thales</a:t>
            </a:r>
            <a:r>
              <a:rPr lang="fr-FR" dirty="0" smtClean="0"/>
              <a:t>, </a:t>
            </a:r>
            <a:r>
              <a:rPr lang="fr-FR" dirty="0" smtClean="0">
                <a:hlinkClick r:id="rId7"/>
              </a:rPr>
              <a:t>Certifications </a:t>
            </a:r>
            <a:r>
              <a:rPr lang="fr-FR" dirty="0">
                <a:hlinkClick r:id="rId7"/>
              </a:rPr>
              <a:t>for Thales (</a:t>
            </a:r>
            <a:r>
              <a:rPr lang="fr-FR" dirty="0" err="1">
                <a:hlinkClick r:id="rId7"/>
              </a:rPr>
              <a:t>under</a:t>
            </a:r>
            <a:r>
              <a:rPr lang="fr-FR" dirty="0">
                <a:hlinkClick r:id="rId7"/>
              </a:rPr>
              <a:t> </a:t>
            </a:r>
            <a:r>
              <a:rPr lang="fr-FR" dirty="0" smtClean="0">
                <a:hlinkClick r:id="rId7"/>
              </a:rPr>
              <a:t>construction)</a:t>
            </a:r>
            <a:r>
              <a:rPr lang="fr-FR" dirty="0" smtClean="0"/>
              <a:t>, </a:t>
            </a:r>
            <a:r>
              <a:rPr lang="fr-FR" dirty="0" smtClean="0">
                <a:hlinkClick r:id="rId8"/>
              </a:rPr>
              <a:t>Cloud </a:t>
            </a:r>
            <a:r>
              <a:rPr lang="fr-FR" dirty="0">
                <a:hlinkClick r:id="rId8"/>
              </a:rPr>
              <a:t>for </a:t>
            </a:r>
            <a:r>
              <a:rPr lang="fr-FR" dirty="0" smtClean="0">
                <a:hlinkClick r:id="rId8"/>
              </a:rPr>
              <a:t>Thales</a:t>
            </a:r>
            <a:r>
              <a:rPr lang="fr-FR" dirty="0" smtClean="0"/>
              <a:t>, </a:t>
            </a:r>
            <a:r>
              <a:rPr lang="fr-FR" dirty="0" err="1" smtClean="0">
                <a:hlinkClick r:id="rId9"/>
              </a:rPr>
              <a:t>Craftmanship</a:t>
            </a:r>
            <a:r>
              <a:rPr lang="fr-FR" dirty="0" smtClean="0">
                <a:hlinkClick r:id="rId9"/>
              </a:rPr>
              <a:t> </a:t>
            </a:r>
            <a:r>
              <a:rPr lang="fr-FR" dirty="0">
                <a:hlinkClick r:id="rId9"/>
              </a:rPr>
              <a:t>for </a:t>
            </a:r>
            <a:r>
              <a:rPr lang="fr-FR" dirty="0" smtClean="0">
                <a:hlinkClick r:id="rId9"/>
              </a:rPr>
              <a:t>Thales</a:t>
            </a:r>
            <a:r>
              <a:rPr lang="fr-FR" dirty="0" smtClean="0"/>
              <a:t>, </a:t>
            </a:r>
            <a:r>
              <a:rPr lang="fr-FR" dirty="0" err="1" smtClean="0">
                <a:hlinkClick r:id="rId10"/>
              </a:rPr>
              <a:t>Cybersecurity</a:t>
            </a:r>
            <a:r>
              <a:rPr lang="fr-FR" dirty="0" smtClean="0">
                <a:hlinkClick r:id="rId10"/>
              </a:rPr>
              <a:t> </a:t>
            </a:r>
            <a:r>
              <a:rPr lang="fr-FR" dirty="0">
                <a:hlinkClick r:id="rId10"/>
              </a:rPr>
              <a:t>for </a:t>
            </a:r>
            <a:r>
              <a:rPr lang="fr-FR" dirty="0" smtClean="0">
                <a:hlinkClick r:id="rId10"/>
              </a:rPr>
              <a:t>Thales</a:t>
            </a:r>
            <a:r>
              <a:rPr lang="fr-FR" dirty="0" smtClean="0"/>
              <a:t>, </a:t>
            </a:r>
            <a:r>
              <a:rPr lang="fr-FR" dirty="0" smtClean="0">
                <a:hlinkClick r:id="rId11"/>
              </a:rPr>
              <a:t>Data </a:t>
            </a:r>
            <a:r>
              <a:rPr lang="fr-FR" dirty="0">
                <a:hlinkClick r:id="rId11"/>
              </a:rPr>
              <a:t>Management for </a:t>
            </a:r>
            <a:r>
              <a:rPr lang="fr-FR" dirty="0" smtClean="0">
                <a:hlinkClick r:id="rId11"/>
              </a:rPr>
              <a:t>Thales</a:t>
            </a:r>
            <a:r>
              <a:rPr lang="fr-FR" dirty="0" smtClean="0"/>
              <a:t>, </a:t>
            </a:r>
            <a:r>
              <a:rPr lang="fr-FR" dirty="0" smtClean="0">
                <a:hlinkClick r:id="rId12"/>
              </a:rPr>
              <a:t>Data </a:t>
            </a:r>
            <a:r>
              <a:rPr lang="fr-FR" dirty="0">
                <a:hlinkClick r:id="rId12"/>
              </a:rPr>
              <a:t>Science for </a:t>
            </a:r>
            <a:r>
              <a:rPr lang="fr-FR" dirty="0" smtClean="0">
                <a:hlinkClick r:id="rId12"/>
              </a:rPr>
              <a:t>Thales</a:t>
            </a:r>
            <a:r>
              <a:rPr lang="fr-FR" dirty="0" smtClean="0"/>
              <a:t>, </a:t>
            </a:r>
            <a:r>
              <a:rPr lang="fr-FR" dirty="0" err="1" smtClean="0">
                <a:hlinkClick r:id="rId13"/>
              </a:rPr>
              <a:t>DevOps</a:t>
            </a:r>
            <a:r>
              <a:rPr lang="fr-FR" dirty="0" smtClean="0">
                <a:hlinkClick r:id="rId13"/>
              </a:rPr>
              <a:t> </a:t>
            </a:r>
            <a:r>
              <a:rPr lang="fr-FR" dirty="0">
                <a:hlinkClick r:id="rId13"/>
              </a:rPr>
              <a:t>for </a:t>
            </a:r>
            <a:r>
              <a:rPr lang="fr-FR" dirty="0" smtClean="0">
                <a:hlinkClick r:id="rId13"/>
              </a:rPr>
              <a:t>Thales</a:t>
            </a:r>
            <a:r>
              <a:rPr lang="fr-FR" dirty="0" smtClean="0"/>
              <a:t>, </a:t>
            </a:r>
            <a:r>
              <a:rPr lang="fr-FR" dirty="0" smtClean="0">
                <a:hlinkClick r:id="rId14"/>
              </a:rPr>
              <a:t>Digital </a:t>
            </a:r>
            <a:r>
              <a:rPr lang="fr-FR" dirty="0">
                <a:hlinkClick r:id="rId14"/>
              </a:rPr>
              <a:t>Business for </a:t>
            </a:r>
            <a:r>
              <a:rPr lang="fr-FR" dirty="0" smtClean="0">
                <a:hlinkClick r:id="rId14"/>
              </a:rPr>
              <a:t>Thales</a:t>
            </a:r>
            <a:r>
              <a:rPr lang="fr-FR" dirty="0" smtClean="0"/>
              <a:t>, </a:t>
            </a:r>
            <a:r>
              <a:rPr lang="fr-FR" dirty="0" err="1" smtClean="0">
                <a:hlinkClick r:id="rId15"/>
              </a:rPr>
              <a:t>IoT</a:t>
            </a:r>
            <a:r>
              <a:rPr lang="fr-FR" dirty="0" smtClean="0">
                <a:hlinkClick r:id="rId15"/>
              </a:rPr>
              <a:t> </a:t>
            </a:r>
            <a:r>
              <a:rPr lang="fr-FR" dirty="0">
                <a:hlinkClick r:id="rId15"/>
              </a:rPr>
              <a:t>for </a:t>
            </a:r>
            <a:r>
              <a:rPr lang="fr-FR" dirty="0" smtClean="0">
                <a:hlinkClick r:id="rId15"/>
              </a:rPr>
              <a:t>Thales</a:t>
            </a:r>
            <a:r>
              <a:rPr lang="fr-FR" dirty="0" smtClean="0"/>
              <a:t>, </a:t>
            </a:r>
            <a:r>
              <a:rPr lang="fr-FR" dirty="0" err="1" smtClean="0">
                <a:hlinkClick r:id="rId16"/>
              </a:rPr>
              <a:t>Programming</a:t>
            </a:r>
            <a:r>
              <a:rPr lang="fr-FR" dirty="0" smtClean="0">
                <a:hlinkClick r:id="rId16"/>
              </a:rPr>
              <a:t> </a:t>
            </a:r>
            <a:r>
              <a:rPr lang="fr-FR" dirty="0" err="1">
                <a:hlinkClick r:id="rId16"/>
              </a:rPr>
              <a:t>Languages</a:t>
            </a:r>
            <a:r>
              <a:rPr lang="fr-FR" dirty="0">
                <a:hlinkClick r:id="rId16"/>
              </a:rPr>
              <a:t> for </a:t>
            </a:r>
            <a:r>
              <a:rPr lang="fr-FR" dirty="0" smtClean="0">
                <a:hlinkClick r:id="rId16"/>
              </a:rPr>
              <a:t>Thales</a:t>
            </a:r>
            <a:r>
              <a:rPr lang="fr-FR" dirty="0" smtClean="0"/>
              <a:t>; </a:t>
            </a:r>
            <a:r>
              <a:rPr lang="fr-FR" dirty="0" smtClean="0">
                <a:hlinkClick r:id="rId17"/>
              </a:rPr>
              <a:t>Software</a:t>
            </a:r>
            <a:r>
              <a:rPr lang="fr-FR" dirty="0">
                <a:hlinkClick r:id="rId17"/>
              </a:rPr>
              <a:t>, Solution &amp; Enterprise Architecture for </a:t>
            </a:r>
            <a:r>
              <a:rPr lang="fr-FR" dirty="0" smtClean="0">
                <a:hlinkClick r:id="rId17"/>
              </a:rPr>
              <a:t>Thales</a:t>
            </a:r>
            <a:endParaRPr lang="fr-FR" dirty="0" smtClean="0"/>
          </a:p>
          <a:p>
            <a:r>
              <a:rPr lang="fr-FR" dirty="0"/>
              <a:t>Site web : </a:t>
            </a:r>
            <a:r>
              <a:rPr lang="fr-FR" dirty="0">
                <a:hlinkClick r:id="rId18"/>
              </a:rPr>
              <a:t>https://</a:t>
            </a:r>
            <a:r>
              <a:rPr lang="fr-FR" dirty="0" smtClean="0">
                <a:hlinkClick r:id="rId18"/>
              </a:rPr>
              <a:t>thales.lms.crossknowledge.com/site/search/home</a:t>
            </a:r>
            <a:r>
              <a:rPr lang="fr-FR" dirty="0" smtClean="0"/>
              <a:t> </a:t>
            </a:r>
          </a:p>
          <a:p>
            <a:endParaRPr lang="fr-FR" dirty="0"/>
          </a:p>
          <a:p>
            <a:endParaRPr lang="en-US" dirty="0" smtClean="0"/>
          </a:p>
          <a:p>
            <a:endParaRPr lang="en-US" dirty="0"/>
          </a:p>
          <a:p>
            <a:endParaRPr lang="fr-FR" dirty="0" smtClean="0"/>
          </a:p>
        </p:txBody>
      </p:sp>
    </p:spTree>
    <p:extLst>
      <p:ext uri="{BB962C8B-B14F-4D97-AF65-F5344CB8AC3E}">
        <p14:creationId xmlns:p14="http://schemas.microsoft.com/office/powerpoint/2010/main" val="3714922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Processus de développement</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55000" lnSpcReduction="20000"/>
          </a:bodyPr>
          <a:lstStyle/>
          <a:p>
            <a:r>
              <a:rPr lang="fr-FR" dirty="0" smtClean="0"/>
              <a:t>Le processus de développement est un résumé du fichier DEVELOPERS.md du projet « </a:t>
            </a:r>
            <a:r>
              <a:rPr lang="fr-FR" dirty="0" err="1" smtClean="0"/>
              <a:t>graphviz</a:t>
            </a:r>
            <a:r>
              <a:rPr lang="fr-FR" dirty="0" smtClean="0"/>
              <a:t> » (version 2.44.1).</a:t>
            </a:r>
          </a:p>
          <a:p>
            <a:r>
              <a:rPr lang="fr-FR" dirty="0" smtClean="0"/>
              <a:t>C’est un projet très mature, ce qui va de soit, car cette librairie graphique est très utilisée et est énorme en terme de fichiers et de fonctionnalités.</a:t>
            </a:r>
          </a:p>
          <a:p>
            <a:pPr marL="342900" indent="-342900">
              <a:buFontTx/>
              <a:buChar char="-"/>
            </a:pPr>
            <a:r>
              <a:rPr lang="fr-FR" dirty="0" smtClean="0"/>
              <a:t>Fork ou clone du dépôt initial =&gt; création d’une branche de développement à partir de la branche « master » du dépôt initial</a:t>
            </a:r>
          </a:p>
          <a:p>
            <a:pPr marL="342900" indent="-342900">
              <a:buFontTx/>
              <a:buChar char="-"/>
            </a:pPr>
            <a:r>
              <a:rPr lang="fr-FR" dirty="0" smtClean="0"/>
              <a:t>Décider si c’est une version « majeure » (=major), « mineure » (=minor) ou « patch ». Le script python 3 gen_version.py affiche la version sous d’une chaîne de caractères de format normalisé. Exemple : 2.44.2-dev.20201117.0951</a:t>
            </a:r>
          </a:p>
          <a:p>
            <a:pPr marL="342900" indent="-342900">
              <a:buFontTx/>
              <a:buChar char="-"/>
            </a:pPr>
            <a:r>
              <a:rPr lang="fr-FR" dirty="0" smtClean="0"/>
              <a:t>Vérifier que le « pipeline est vide » 555..c’est sans doute un moyen pour juguler un surnombre de </a:t>
            </a:r>
            <a:r>
              <a:rPr lang="fr-FR" dirty="0" err="1" smtClean="0"/>
              <a:t>merge</a:t>
            </a:r>
            <a:r>
              <a:rPr lang="fr-FR" dirty="0" smtClean="0"/>
              <a:t> dans la branche master</a:t>
            </a:r>
          </a:p>
          <a:p>
            <a:pPr marL="342900" indent="-342900">
              <a:buFontTx/>
              <a:buChar char="-"/>
            </a:pPr>
            <a:r>
              <a:rPr lang="fr-FR" dirty="0" smtClean="0"/>
              <a:t>Création d’une branche git locale et modification de gen_version.py</a:t>
            </a:r>
          </a:p>
          <a:p>
            <a:pPr marL="342900" indent="-342900">
              <a:buFontTx/>
              <a:buChar char="-"/>
            </a:pPr>
            <a:r>
              <a:rPr lang="fr-FR" dirty="0" smtClean="0"/>
              <a:t>Compléter le fichier CHANGELOG.md</a:t>
            </a:r>
          </a:p>
          <a:p>
            <a:pPr marL="342900" indent="-342900">
              <a:buFontTx/>
              <a:buChar char="-"/>
            </a:pPr>
            <a:r>
              <a:rPr lang="fr-FR" dirty="0" smtClean="0"/>
              <a:t>Commit et push</a:t>
            </a:r>
          </a:p>
          <a:p>
            <a:pPr marL="342900" indent="-342900">
              <a:buFontTx/>
              <a:buChar char="-"/>
            </a:pPr>
            <a:r>
              <a:rPr lang="fr-FR" dirty="0" smtClean="0"/>
              <a:t>Attendre que le « pipeline » ait traité la demande est soit repassé « vert »</a:t>
            </a:r>
          </a:p>
          <a:p>
            <a:pPr marL="342900" indent="-342900">
              <a:buFontTx/>
              <a:buChar char="-"/>
            </a:pPr>
            <a:r>
              <a:rPr lang="fr-FR" dirty="0" smtClean="0"/>
              <a:t>Faire une requête de </a:t>
            </a:r>
            <a:r>
              <a:rPr lang="fr-FR" dirty="0" err="1" smtClean="0"/>
              <a:t>merge</a:t>
            </a:r>
            <a:r>
              <a:rPr lang="fr-FR" dirty="0" smtClean="0"/>
              <a:t> (et idem attendre pipeline vert)</a:t>
            </a:r>
          </a:p>
          <a:p>
            <a:pPr marL="342900" indent="-342900">
              <a:buFontTx/>
              <a:buChar char="-"/>
            </a:pPr>
            <a:r>
              <a:rPr lang="fr-FR" dirty="0" smtClean="0"/>
              <a:t>Créer une version sous </a:t>
            </a:r>
            <a:r>
              <a:rPr lang="fr-FR" dirty="0" err="1" smtClean="0"/>
              <a:t>github</a:t>
            </a:r>
            <a:endParaRPr lang="fr-FR" dirty="0" smtClean="0"/>
          </a:p>
          <a:p>
            <a:endParaRPr lang="fr-FR" dirty="0"/>
          </a:p>
          <a:p>
            <a:r>
              <a:rPr lang="fr-FR" dirty="0" smtClean="0"/>
              <a:t>Les fichiers </a:t>
            </a:r>
            <a:r>
              <a:rPr lang="fr-FR" dirty="0" err="1" smtClean="0"/>
              <a:t>Markdown</a:t>
            </a:r>
            <a:r>
              <a:rPr lang="fr-FR" dirty="0" smtClean="0"/>
              <a:t> utilisent le « </a:t>
            </a:r>
            <a:r>
              <a:rPr lang="fr-FR" dirty="0" err="1" smtClean="0"/>
              <a:t>Gitlab</a:t>
            </a:r>
            <a:r>
              <a:rPr lang="fr-FR" dirty="0" smtClean="0"/>
              <a:t> </a:t>
            </a:r>
            <a:r>
              <a:rPr lang="fr-FR" dirty="0" err="1" smtClean="0"/>
              <a:t>Flavor</a:t>
            </a:r>
            <a:r>
              <a:rPr lang="fr-FR" dirty="0" smtClean="0"/>
              <a:t> </a:t>
            </a:r>
            <a:r>
              <a:rPr lang="fr-FR" dirty="0" err="1" smtClean="0"/>
              <a:t>Markdown</a:t>
            </a:r>
            <a:r>
              <a:rPr lang="fr-FR" dirty="0" smtClean="0"/>
              <a:t> (GFM) » en quelque sorte, un guide de pratique rédactionnelle et de visualisation des fichiers avec cette syntaxe, dans la cadre de projets GITLAB : Lire </a:t>
            </a:r>
            <a:r>
              <a:rPr lang="fr-FR" dirty="0" smtClean="0">
                <a:hlinkClick r:id="rId2"/>
              </a:rPr>
              <a:t>https</a:t>
            </a:r>
            <a:r>
              <a:rPr lang="fr-FR" dirty="0">
                <a:hlinkClick r:id="rId2"/>
              </a:rPr>
              <a:t>://</a:t>
            </a:r>
            <a:r>
              <a:rPr lang="fr-FR" dirty="0" smtClean="0">
                <a:hlinkClick r:id="rId2"/>
              </a:rPr>
              <a:t>docs.gitlab.com/ce/user/markdown.html</a:t>
            </a:r>
            <a:endParaRPr lang="fr-FR" dirty="0" smtClean="0"/>
          </a:p>
          <a:p>
            <a:r>
              <a:rPr lang="fr-FR" dirty="0" smtClean="0"/>
              <a:t>La visualisation graphique (=</a:t>
            </a:r>
            <a:r>
              <a:rPr lang="fr-FR" dirty="0" err="1" smtClean="0"/>
              <a:t>rendering</a:t>
            </a:r>
            <a:r>
              <a:rPr lang="fr-FR" dirty="0" smtClean="0"/>
              <a:t>) se fait sous GITLAB ou sous un outil « </a:t>
            </a:r>
            <a:r>
              <a:rPr lang="fr-FR" dirty="0" err="1" smtClean="0"/>
              <a:t>View</a:t>
            </a:r>
            <a:r>
              <a:rPr lang="fr-FR" dirty="0" smtClean="0"/>
              <a:t> </a:t>
            </a:r>
            <a:r>
              <a:rPr lang="fr-FR" dirty="0" err="1" smtClean="0"/>
              <a:t>it</a:t>
            </a:r>
            <a:r>
              <a:rPr lang="fr-FR" dirty="0" smtClean="0"/>
              <a:t> on </a:t>
            </a:r>
            <a:r>
              <a:rPr lang="fr-FR" dirty="0" err="1" smtClean="0"/>
              <a:t>Gilab</a:t>
            </a:r>
            <a:r>
              <a:rPr lang="fr-FR" dirty="0" smtClean="0"/>
              <a:t> ».</a:t>
            </a:r>
          </a:p>
          <a:p>
            <a:r>
              <a:rPr lang="fr-FR" dirty="0" smtClean="0"/>
              <a:t>Pour générer des diagrammes : « </a:t>
            </a:r>
            <a:r>
              <a:rPr lang="fr-FR" dirty="0" err="1" smtClean="0"/>
              <a:t>Mermaid</a:t>
            </a:r>
            <a:r>
              <a:rPr lang="fr-FR" dirty="0" smtClean="0"/>
              <a:t> » et « </a:t>
            </a:r>
            <a:r>
              <a:rPr lang="fr-FR" dirty="0" err="1" smtClean="0"/>
              <a:t>PlantUML</a:t>
            </a:r>
            <a:r>
              <a:rPr lang="fr-FR" dirty="0" smtClean="0"/>
              <a:t> »</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271511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GITLAB internet</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92500" lnSpcReduction="20000"/>
          </a:bodyPr>
          <a:lstStyle/>
          <a:p>
            <a:r>
              <a:rPr lang="fr-FR" dirty="0" smtClean="0"/>
              <a:t>Le GITLAB société (= GITLAB administré à Pastel Toulouse ou la national) étant d’accès impossible pour le commun des développeurs (</a:t>
            </a:r>
            <a:r>
              <a:rPr lang="fr-FR" dirty="0" err="1" smtClean="0"/>
              <a:t>cf</a:t>
            </a:r>
            <a:r>
              <a:rPr lang="fr-FR" dirty="0" smtClean="0"/>
              <a:t> planche citant </a:t>
            </a:r>
            <a:r>
              <a:rPr lang="fr-FR" dirty="0" err="1" smtClean="0"/>
              <a:t>KeyCloak</a:t>
            </a:r>
            <a:r>
              <a:rPr lang="fr-FR" dirty="0" smtClean="0"/>
              <a:t>, </a:t>
            </a:r>
            <a:r>
              <a:rPr lang="fr-FR" dirty="0" err="1" smtClean="0"/>
              <a:t>Artemis</a:t>
            </a:r>
            <a:r>
              <a:rPr lang="fr-FR" dirty="0" smtClean="0"/>
              <a:t> </a:t>
            </a:r>
            <a:r>
              <a:rPr lang="fr-FR" dirty="0" err="1" smtClean="0"/>
              <a:t>etc</a:t>
            </a:r>
            <a:r>
              <a:rPr lang="fr-FR" dirty="0" smtClean="0"/>
              <a:t>) , j’utilise les services libres de GITLAB sur internet.</a:t>
            </a:r>
          </a:p>
          <a:p>
            <a:pPr marL="342900" indent="-342900">
              <a:buFontTx/>
              <a:buChar char="-"/>
            </a:pPr>
            <a:r>
              <a:rPr lang="fr-FR" dirty="0" smtClean="0"/>
              <a:t>Documentation : </a:t>
            </a:r>
            <a:r>
              <a:rPr lang="fr-FR" dirty="0" smtClean="0">
                <a:hlinkClick r:id="rId2"/>
              </a:rPr>
              <a:t>https</a:t>
            </a:r>
            <a:r>
              <a:rPr lang="fr-FR" dirty="0">
                <a:hlinkClick r:id="rId2"/>
              </a:rPr>
              <a:t>://</a:t>
            </a:r>
            <a:r>
              <a:rPr lang="fr-FR" dirty="0" smtClean="0">
                <a:hlinkClick r:id="rId2"/>
              </a:rPr>
              <a:t>docs.gitlab.com</a:t>
            </a:r>
            <a:r>
              <a:rPr lang="fr-FR" dirty="0" smtClean="0"/>
              <a:t>   </a:t>
            </a:r>
          </a:p>
          <a:p>
            <a:pPr marL="342900" indent="-342900">
              <a:buFontTx/>
              <a:buChar char="-"/>
            </a:pPr>
            <a:r>
              <a:rPr lang="fr-FR" dirty="0" smtClean="0"/>
              <a:t>Enregistrement (après vérification du navigateur, </a:t>
            </a:r>
            <a:r>
              <a:rPr lang="fr-FR" dirty="0" err="1" smtClean="0"/>
              <a:t>MSEdge</a:t>
            </a:r>
            <a:r>
              <a:rPr lang="fr-FR" dirty="0" smtClean="0"/>
              <a:t> pour moi) : https</a:t>
            </a:r>
            <a:r>
              <a:rPr lang="fr-FR" dirty="0"/>
              <a:t>://</a:t>
            </a:r>
            <a:r>
              <a:rPr lang="fr-FR" dirty="0" smtClean="0"/>
              <a:t>gitlab.com/users/sign_up  </a:t>
            </a:r>
          </a:p>
          <a:p>
            <a:pPr marL="342900" indent="-342900">
              <a:buFontTx/>
              <a:buChar char="-"/>
            </a:pPr>
            <a:r>
              <a:rPr lang="fr-FR" dirty="0" smtClean="0"/>
              <a:t>Dominique LAURAIN dom31fr </a:t>
            </a:r>
            <a:r>
              <a:rPr lang="fr-FR" dirty="0" err="1" smtClean="0"/>
              <a:t>emailperso</a:t>
            </a:r>
            <a:r>
              <a:rPr lang="fr-FR" dirty="0" smtClean="0"/>
              <a:t> </a:t>
            </a:r>
            <a:r>
              <a:rPr lang="fr-FR" dirty="0" err="1" smtClean="0"/>
              <a:t>pwdperso</a:t>
            </a:r>
            <a:r>
              <a:rPr lang="fr-FR" dirty="0" smtClean="0"/>
              <a:t> </a:t>
            </a:r>
            <a:r>
              <a:rPr lang="fr-FR" dirty="0" err="1" smtClean="0"/>
              <a:t>Role</a:t>
            </a:r>
            <a:r>
              <a:rPr lang="fr-FR" dirty="0" smtClean="0"/>
              <a:t> : </a:t>
            </a:r>
            <a:r>
              <a:rPr lang="fr-FR" dirty="0" err="1" smtClean="0"/>
              <a:t>Other</a:t>
            </a:r>
            <a:r>
              <a:rPr lang="fr-FR" dirty="0" smtClean="0"/>
              <a:t> </a:t>
            </a:r>
            <a:r>
              <a:rPr lang="fr-FR" dirty="0" err="1" smtClean="0"/>
              <a:t>Using</a:t>
            </a:r>
            <a:r>
              <a:rPr lang="fr-FR" dirty="0" smtClean="0"/>
              <a:t> (</a:t>
            </a:r>
            <a:r>
              <a:rPr lang="fr-FR" dirty="0" err="1" smtClean="0"/>
              <a:t>Company</a:t>
            </a:r>
            <a:r>
              <a:rPr lang="fr-FR" dirty="0" smtClean="0"/>
              <a:t> and/or </a:t>
            </a:r>
            <a:r>
              <a:rPr lang="fr-FR" dirty="0" err="1" smtClean="0"/>
              <a:t>you</a:t>
            </a:r>
            <a:r>
              <a:rPr lang="fr-FR" dirty="0" smtClean="0"/>
              <a:t>) : </a:t>
            </a:r>
            <a:r>
              <a:rPr lang="fr-FR" dirty="0" err="1" smtClean="0"/>
              <a:t>Justme</a:t>
            </a:r>
            <a:r>
              <a:rPr lang="fr-FR" dirty="0" smtClean="0"/>
              <a:t>!</a:t>
            </a:r>
          </a:p>
          <a:p>
            <a:pPr marL="342900" indent="-342900">
              <a:buFontTx/>
              <a:buChar char="-"/>
            </a:pPr>
            <a:r>
              <a:rPr lang="fr-FR" dirty="0" smtClean="0"/>
              <a:t>L’affichage est étrange après s’être logé : juste le bandeau en haut (?)…je ne peux même pas sortir ou naviguer dans les projets =&gt; j’imagine un souci navigateur.</a:t>
            </a:r>
          </a:p>
          <a:p>
            <a:pPr marL="342900" indent="-342900">
              <a:buFontTx/>
              <a:buChar char="-"/>
            </a:pPr>
            <a:r>
              <a:rPr lang="fr-FR" dirty="0"/>
              <a:t>Si on va l’URL : </a:t>
            </a:r>
            <a:r>
              <a:rPr lang="fr-FR" dirty="0">
                <a:hlinkClick r:id="rId3"/>
              </a:rPr>
              <a:t>https://</a:t>
            </a:r>
            <a:r>
              <a:rPr lang="fr-FR" dirty="0" smtClean="0">
                <a:hlinkClick r:id="rId3"/>
              </a:rPr>
              <a:t>gitlab.com/gitlab-org/gitlab/blob/master/doc/user/markdown.md</a:t>
            </a:r>
            <a:r>
              <a:rPr lang="fr-FR" dirty="0" smtClean="0"/>
              <a:t>  c’est un peu mieux avec un bandeau à gauche, mais toujours rien d’affiché dans la partie de droite de la fenêtre</a:t>
            </a:r>
          </a:p>
          <a:p>
            <a:pPr marL="342900" indent="-342900">
              <a:buFontTx/>
              <a:buChar char="-"/>
            </a:pPr>
            <a:r>
              <a:rPr lang="fr-FR" dirty="0" smtClean="0"/>
              <a:t>Remarque : en fait « GITLAB » c’est à la fois du logiciel, mais aussi une société !!</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0759452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endParaRPr lang="fr-FR" dirty="0"/>
          </a:p>
        </p:txBody>
      </p:sp>
      <p:sp>
        <p:nvSpPr>
          <p:cNvPr id="5" name="Espace réservé du texte 4"/>
          <p:cNvSpPr>
            <a:spLocks noGrp="1"/>
          </p:cNvSpPr>
          <p:nvPr>
            <p:ph type="body" idx="1"/>
          </p:nvPr>
        </p:nvSpPr>
        <p:spPr>
          <a:xfrm>
            <a:off x="831850" y="2138494"/>
            <a:ext cx="7011251" cy="4384854"/>
          </a:xfrm>
        </p:spPr>
        <p:txBody>
          <a:bodyPr>
            <a:normAutofit fontScale="55000" lnSpcReduction="20000"/>
          </a:bodyPr>
          <a:lstStyle/>
          <a:p>
            <a:r>
              <a:rPr lang="fr-FR" b="1" dirty="0" err="1" smtClean="0"/>
              <a:t>Mermaid</a:t>
            </a:r>
            <a:r>
              <a:rPr lang="fr-FR" dirty="0" smtClean="0"/>
              <a:t> est une librairie graphique en </a:t>
            </a:r>
            <a:r>
              <a:rPr lang="fr-FR" dirty="0" err="1" smtClean="0"/>
              <a:t>Javascript</a:t>
            </a:r>
            <a:r>
              <a:rPr lang="fr-FR" dirty="0" smtClean="0"/>
              <a:t> permettant de visualiser et éditer des diagrammes.</a:t>
            </a:r>
          </a:p>
          <a:p>
            <a:r>
              <a:rPr lang="fr-FR" dirty="0" smtClean="0"/>
              <a:t>Elle existe aussi dans un sous forme d’un container docker, mais pour l’instant je n’ai pas trouvé comment faire pour la générer (</a:t>
            </a:r>
            <a:r>
              <a:rPr lang="fr-FR" dirty="0" err="1" smtClean="0"/>
              <a:t>build</a:t>
            </a:r>
            <a:r>
              <a:rPr lang="fr-FR" dirty="0" smtClean="0"/>
              <a:t> pour </a:t>
            </a:r>
            <a:r>
              <a:rPr lang="fr-FR" dirty="0" err="1" smtClean="0"/>
              <a:t>CentOS</a:t>
            </a:r>
            <a:r>
              <a:rPr lang="fr-FR" dirty="0" smtClean="0"/>
              <a:t> 7 par exemple).</a:t>
            </a:r>
          </a:p>
          <a:p>
            <a:r>
              <a:rPr lang="fr-FR" dirty="0" smtClean="0"/>
              <a:t>Il y a un éditeur en ligne gratuit à l’URL :</a:t>
            </a:r>
          </a:p>
          <a:p>
            <a:pPr marL="342900" indent="-342900">
              <a:buFontTx/>
              <a:buChar char="-"/>
            </a:pPr>
            <a:r>
              <a:rPr lang="fr-FR" dirty="0">
                <a:hlinkClick r:id="rId2"/>
              </a:rPr>
              <a:t>https://</a:t>
            </a:r>
            <a:r>
              <a:rPr lang="fr-FR" dirty="0" smtClean="0">
                <a:hlinkClick r:id="rId2"/>
              </a:rPr>
              <a:t>mermaid-js.github.io/mermaid-live-editor</a:t>
            </a:r>
            <a:endParaRPr lang="fr-FR" dirty="0" smtClean="0"/>
          </a:p>
          <a:p>
            <a:r>
              <a:rPr lang="fr-FR" b="1" dirty="0"/>
              <a:t>graph</a:t>
            </a:r>
            <a:r>
              <a:rPr lang="fr-FR" dirty="0"/>
              <a:t> TD;</a:t>
            </a:r>
          </a:p>
          <a:p>
            <a:r>
              <a:rPr lang="fr-FR" dirty="0"/>
              <a:t>    </a:t>
            </a:r>
            <a:r>
              <a:rPr lang="fr-FR" dirty="0" err="1"/>
              <a:t>GraphDrawScript</a:t>
            </a:r>
            <a:r>
              <a:rPr lang="fr-FR" b="1" dirty="0"/>
              <a:t>--&gt;</a:t>
            </a:r>
            <a:r>
              <a:rPr lang="fr-FR" dirty="0" err="1"/>
              <a:t>Embedding</a:t>
            </a:r>
            <a:r>
              <a:rPr lang="fr-FR" dirty="0"/>
              <a:t>;</a:t>
            </a:r>
          </a:p>
          <a:p>
            <a:r>
              <a:rPr lang="fr-FR" dirty="0"/>
              <a:t>    </a:t>
            </a:r>
            <a:r>
              <a:rPr lang="fr-FR" dirty="0" err="1"/>
              <a:t>Embedding</a:t>
            </a:r>
            <a:r>
              <a:rPr lang="fr-FR" b="1" dirty="0"/>
              <a:t>--&gt;</a:t>
            </a:r>
            <a:r>
              <a:rPr lang="fr-FR" dirty="0"/>
              <a:t>DOT;</a:t>
            </a:r>
          </a:p>
          <a:p>
            <a:r>
              <a:rPr lang="fr-FR" dirty="0"/>
              <a:t>    DOT</a:t>
            </a:r>
            <a:r>
              <a:rPr lang="fr-FR" b="1" dirty="0"/>
              <a:t>--&gt;</a:t>
            </a:r>
            <a:r>
              <a:rPr lang="fr-FR" dirty="0" err="1"/>
              <a:t>PictureFile</a:t>
            </a:r>
            <a:endParaRPr lang="fr-FR" dirty="0"/>
          </a:p>
          <a:p>
            <a:pPr marL="342900" indent="-342900">
              <a:buFontTx/>
              <a:buChar char="-"/>
            </a:pPr>
            <a:endParaRPr lang="fr-FR" dirty="0"/>
          </a:p>
          <a:p>
            <a:r>
              <a:rPr lang="fr-FR" dirty="0" smtClean="0"/>
              <a:t>Pour la syntaxe, la </a:t>
            </a:r>
            <a:r>
              <a:rPr lang="fr-FR" dirty="0" err="1" smtClean="0"/>
              <a:t>cheat-sheet</a:t>
            </a:r>
            <a:r>
              <a:rPr lang="fr-FR" dirty="0" smtClean="0"/>
              <a:t> :</a:t>
            </a:r>
          </a:p>
          <a:p>
            <a:r>
              <a:rPr lang="fr-FR" dirty="0">
                <a:hlinkClick r:id="rId3"/>
              </a:rPr>
              <a:t>https://</a:t>
            </a:r>
            <a:r>
              <a:rPr lang="fr-FR" dirty="0" smtClean="0">
                <a:hlinkClick r:id="rId3"/>
              </a:rPr>
              <a:t>jojozhuang.github.io/tutorial/mermaid-cheat-sheet</a:t>
            </a:r>
            <a:endParaRPr lang="fr-FR" dirty="0" smtClean="0"/>
          </a:p>
          <a:p>
            <a:r>
              <a:rPr lang="fr-FR" dirty="0" smtClean="0"/>
              <a:t>Ou </a:t>
            </a:r>
            <a:r>
              <a:rPr lang="fr-FR" dirty="0"/>
              <a:t>la référence : </a:t>
            </a:r>
            <a:r>
              <a:rPr lang="fr-FR" dirty="0">
                <a:hlinkClick r:id="rId4"/>
              </a:rPr>
              <a:t>https://mermaid-js.github.io/mermaid/#/</a:t>
            </a:r>
            <a:r>
              <a:rPr lang="fr-FR" dirty="0" smtClean="0">
                <a:hlinkClick r:id="rId4"/>
              </a:rPr>
              <a:t>flowchart?id=flowcharts-basic-syntax</a:t>
            </a:r>
            <a:r>
              <a:rPr lang="fr-FR" dirty="0" smtClean="0"/>
              <a:t> </a:t>
            </a:r>
          </a:p>
          <a:p>
            <a:r>
              <a:rPr lang="fr-FR" dirty="0"/>
              <a:t>Voir aussi : </a:t>
            </a:r>
            <a:r>
              <a:rPr lang="fr-FR" dirty="0">
                <a:hlinkClick r:id="rId5"/>
              </a:rPr>
              <a:t>https://markdownmonster.west-wind.com/docs/_</a:t>
            </a:r>
            <a:r>
              <a:rPr lang="fr-FR" dirty="0" smtClean="0">
                <a:hlinkClick r:id="rId5"/>
              </a:rPr>
              <a:t>4t90rhfy9.htm</a:t>
            </a:r>
            <a:r>
              <a:rPr lang="fr-FR" dirty="0" smtClean="0"/>
              <a:t> </a:t>
            </a:r>
            <a:endParaRPr lang="fr-FR" dirty="0"/>
          </a:p>
          <a:p>
            <a:r>
              <a:rPr lang="fr-FR" dirty="0" smtClean="0"/>
              <a:t>L’export en image SVG n’est pas terrible mais l’export en image PNG est bien mieux. Voir image à droite.</a:t>
            </a:r>
          </a:p>
          <a:p>
            <a:r>
              <a:rPr lang="fr-FR" dirty="0" smtClean="0"/>
              <a:t>L’intérêt de </a:t>
            </a:r>
            <a:r>
              <a:rPr lang="fr-FR" dirty="0" err="1" smtClean="0"/>
              <a:t>Mermaid</a:t>
            </a:r>
            <a:r>
              <a:rPr lang="fr-FR" dirty="0"/>
              <a:t> </a:t>
            </a:r>
            <a:r>
              <a:rPr lang="fr-FR" dirty="0" smtClean="0"/>
              <a:t>et qu’il est possible d’avoir des images des étapes de développement GITLAB.</a:t>
            </a:r>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5170" y="1857081"/>
            <a:ext cx="3088585" cy="4542521"/>
          </a:xfrm>
          <a:prstGeom prst="rect">
            <a:avLst/>
          </a:prstGeom>
        </p:spPr>
      </p:pic>
    </p:spTree>
    <p:extLst>
      <p:ext uri="{BB962C8B-B14F-4D97-AF65-F5344CB8AC3E}">
        <p14:creationId xmlns:p14="http://schemas.microsoft.com/office/powerpoint/2010/main" val="2055025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de développement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p:txBody>
          <a:bodyPr/>
          <a:lstStyle/>
          <a:p>
            <a:r>
              <a:rPr lang="fr-FR" dirty="0" smtClean="0"/>
              <a:t>Le développement GIT est collaboratif et s’appuie à minima sur un serveur où les outils GIT sont installés.</a:t>
            </a:r>
          </a:p>
          <a:p>
            <a:r>
              <a:rPr lang="fr-FR" dirty="0" smtClean="0"/>
              <a:t>Une utilisation « </a:t>
            </a:r>
            <a:r>
              <a:rPr lang="fr-FR" dirty="0" err="1" smtClean="0"/>
              <a:t>en_ligne</a:t>
            </a:r>
            <a:r>
              <a:rPr lang="fr-FR" dirty="0" smtClean="0"/>
              <a:t> » est possible à travers un outil « GITHUB ». Le site web Internet github.com propose des comptes gratuits avec une aide « </a:t>
            </a:r>
            <a:r>
              <a:rPr lang="fr-FR" dirty="0" err="1" smtClean="0"/>
              <a:t>Github</a:t>
            </a:r>
            <a:r>
              <a:rPr lang="fr-FR" dirty="0" smtClean="0"/>
              <a:t> docs ».</a:t>
            </a:r>
          </a:p>
          <a:p>
            <a:endParaRPr lang="fr-FR" dirty="0"/>
          </a:p>
          <a:p>
            <a:r>
              <a:rPr lang="fr-FR" dirty="0" smtClean="0"/>
              <a:t>Aide en anglais à l’URL : </a:t>
            </a:r>
            <a:r>
              <a:rPr lang="fr-FR" dirty="0">
                <a:hlinkClick r:id="rId3"/>
              </a:rPr>
              <a:t>https://</a:t>
            </a:r>
            <a:r>
              <a:rPr lang="fr-FR" dirty="0" smtClean="0">
                <a:hlinkClick r:id="rId3"/>
              </a:rPr>
              <a:t>docs.github.com/en</a:t>
            </a:r>
            <a:endParaRPr lang="fr-FR" dirty="0" smtClean="0"/>
          </a:p>
          <a:p>
            <a:r>
              <a:rPr lang="fr-FR" dirty="0" smtClean="0"/>
              <a:t>La page principale sur « </a:t>
            </a:r>
            <a:r>
              <a:rPr lang="fr-FR" dirty="0" err="1" smtClean="0"/>
              <a:t>github</a:t>
            </a:r>
            <a:r>
              <a:rPr lang="fr-FR" dirty="0" smtClean="0"/>
              <a:t> » est : </a:t>
            </a:r>
            <a:r>
              <a:rPr lang="fr-FR" dirty="0">
                <a:hlinkClick r:id="rId4"/>
              </a:rPr>
              <a:t>https://</a:t>
            </a:r>
            <a:r>
              <a:rPr lang="fr-FR" dirty="0" smtClean="0">
                <a:hlinkClick r:id="rId4"/>
              </a:rPr>
              <a:t>docs.github.com/en/free-pro-team@latest/github</a:t>
            </a:r>
            <a:r>
              <a:rPr lang="fr-FR" dirty="0" smtClean="0"/>
              <a:t> . Nous recopierons l’essentiel ici dans le présent document.</a:t>
            </a:r>
            <a:endParaRPr lang="fr-FR" dirty="0"/>
          </a:p>
        </p:txBody>
      </p:sp>
    </p:spTree>
    <p:extLst>
      <p:ext uri="{BB962C8B-B14F-4D97-AF65-F5344CB8AC3E}">
        <p14:creationId xmlns:p14="http://schemas.microsoft.com/office/powerpoint/2010/main" val="34351641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exemple GANTT</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596" y="3975990"/>
            <a:ext cx="6510201" cy="2421475"/>
          </a:xfrm>
          <a:prstGeom prst="rect">
            <a:avLst/>
          </a:prstGeom>
        </p:spPr>
      </p:pic>
      <p:sp>
        <p:nvSpPr>
          <p:cNvPr id="7" name="Espace réservé du texte 4"/>
          <p:cNvSpPr txBox="1">
            <a:spLocks/>
          </p:cNvSpPr>
          <p:nvPr/>
        </p:nvSpPr>
        <p:spPr>
          <a:xfrm>
            <a:off x="831849" y="1857083"/>
            <a:ext cx="10515601" cy="3475314"/>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Un exemple </a:t>
            </a:r>
            <a:r>
              <a:rPr lang="fr-FR" dirty="0" err="1" smtClean="0"/>
              <a:t>Mermaid</a:t>
            </a:r>
            <a:r>
              <a:rPr lang="fr-FR" dirty="0" smtClean="0"/>
              <a:t> avec un diagramme de GANTT.</a:t>
            </a:r>
          </a:p>
          <a:p>
            <a:r>
              <a:rPr lang="fr-FR" dirty="0"/>
              <a:t>Issu de </a:t>
            </a:r>
            <a:r>
              <a:rPr lang="fr-FR" dirty="0">
                <a:hlinkClick r:id="rId3"/>
              </a:rPr>
              <a:t>https://</a:t>
            </a:r>
            <a:r>
              <a:rPr lang="fr-FR" dirty="0" smtClean="0">
                <a:hlinkClick r:id="rId3"/>
              </a:rPr>
              <a:t>github.com/mermaid-js/mermaid</a:t>
            </a:r>
            <a:endParaRPr lang="fr-FR" dirty="0" smtClean="0"/>
          </a:p>
          <a:p>
            <a:r>
              <a:rPr lang="fr-FR" b="1" dirty="0" err="1"/>
              <a:t>gantt</a:t>
            </a:r>
            <a:endParaRPr lang="fr-FR" dirty="0"/>
          </a:p>
          <a:p>
            <a:r>
              <a:rPr lang="fr-FR" dirty="0"/>
              <a:t>section </a:t>
            </a:r>
            <a:r>
              <a:rPr lang="fr-FR" dirty="0" err="1"/>
              <a:t>Section</a:t>
            </a:r>
            <a:endParaRPr lang="fr-FR" dirty="0"/>
          </a:p>
          <a:p>
            <a:r>
              <a:rPr lang="fr-FR" dirty="0" err="1"/>
              <a:t>Completed</a:t>
            </a:r>
            <a:r>
              <a:rPr lang="fr-FR" dirty="0"/>
              <a:t> :</a:t>
            </a:r>
            <a:r>
              <a:rPr lang="fr-FR" dirty="0" err="1"/>
              <a:t>done</a:t>
            </a:r>
            <a:r>
              <a:rPr lang="fr-FR" dirty="0"/>
              <a:t>,    des1, 2014-01-06,2014-01-08</a:t>
            </a:r>
          </a:p>
          <a:p>
            <a:r>
              <a:rPr lang="fr-FR" dirty="0"/>
              <a:t>Active        :active,  des2, 2014-01-07, 3d</a:t>
            </a:r>
          </a:p>
          <a:p>
            <a:r>
              <a:rPr lang="fr-FR" dirty="0" err="1"/>
              <a:t>Parallel</a:t>
            </a:r>
            <a:r>
              <a:rPr lang="fr-FR" dirty="0"/>
              <a:t> 1   :         des3, </a:t>
            </a:r>
            <a:r>
              <a:rPr lang="fr-FR" dirty="0" err="1"/>
              <a:t>after</a:t>
            </a:r>
            <a:r>
              <a:rPr lang="fr-FR" dirty="0"/>
              <a:t> des1, 1d</a:t>
            </a:r>
          </a:p>
          <a:p>
            <a:r>
              <a:rPr lang="fr-FR" dirty="0" err="1"/>
              <a:t>Parallel</a:t>
            </a:r>
            <a:r>
              <a:rPr lang="fr-FR" dirty="0"/>
              <a:t> 2   :         des4, </a:t>
            </a:r>
            <a:r>
              <a:rPr lang="fr-FR" dirty="0" err="1"/>
              <a:t>after</a:t>
            </a:r>
            <a:r>
              <a:rPr lang="fr-FR" dirty="0"/>
              <a:t> des1, 1d</a:t>
            </a:r>
          </a:p>
          <a:p>
            <a:r>
              <a:rPr lang="fr-FR" dirty="0" err="1"/>
              <a:t>Parallel</a:t>
            </a:r>
            <a:r>
              <a:rPr lang="fr-FR" dirty="0"/>
              <a:t> 3   :         des5, </a:t>
            </a:r>
            <a:r>
              <a:rPr lang="fr-FR" dirty="0" err="1"/>
              <a:t>after</a:t>
            </a:r>
            <a:r>
              <a:rPr lang="fr-FR" dirty="0"/>
              <a:t> des3, 1d</a:t>
            </a:r>
          </a:p>
          <a:p>
            <a:r>
              <a:rPr lang="fr-FR" dirty="0" err="1"/>
              <a:t>Parallel</a:t>
            </a:r>
            <a:r>
              <a:rPr lang="fr-FR" dirty="0"/>
              <a:t> 4   :         des6, </a:t>
            </a:r>
            <a:r>
              <a:rPr lang="fr-FR" dirty="0" err="1"/>
              <a:t>after</a:t>
            </a:r>
            <a:r>
              <a:rPr lang="fr-FR" dirty="0"/>
              <a:t> des4, 1d</a:t>
            </a:r>
          </a:p>
          <a:p>
            <a:endParaRPr lang="fr-FR" dirty="0" smtClean="0"/>
          </a:p>
          <a:p>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418031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exemple statistiques</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743" y="2792706"/>
            <a:ext cx="5254939" cy="3604760"/>
          </a:xfrm>
          <a:prstGeom prst="rect">
            <a:avLst/>
          </a:prstGeom>
        </p:spPr>
      </p:pic>
      <p:sp>
        <p:nvSpPr>
          <p:cNvPr id="7" name="Espace réservé du texte 4"/>
          <p:cNvSpPr txBox="1">
            <a:spLocks/>
          </p:cNvSpPr>
          <p:nvPr/>
        </p:nvSpPr>
        <p:spPr>
          <a:xfrm>
            <a:off x="831849" y="1857083"/>
            <a:ext cx="7713437" cy="2954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Un exemple </a:t>
            </a:r>
            <a:r>
              <a:rPr lang="fr-FR" dirty="0" err="1" smtClean="0"/>
              <a:t>Mermaid</a:t>
            </a:r>
            <a:r>
              <a:rPr lang="fr-FR" dirty="0" smtClean="0"/>
              <a:t> avec un diagramme de statistiques</a:t>
            </a:r>
          </a:p>
          <a:p>
            <a:r>
              <a:rPr lang="fr-FR" dirty="0"/>
              <a:t>Issu de </a:t>
            </a:r>
            <a:r>
              <a:rPr lang="fr-FR" dirty="0">
                <a:hlinkClick r:id="rId3"/>
              </a:rPr>
              <a:t>https://</a:t>
            </a:r>
            <a:r>
              <a:rPr lang="fr-FR" dirty="0" smtClean="0">
                <a:hlinkClick r:id="rId3"/>
              </a:rPr>
              <a:t>github.com/mermaid-js/mermaid</a:t>
            </a:r>
            <a:endParaRPr lang="fr-FR" dirty="0" smtClean="0"/>
          </a:p>
          <a:p>
            <a:r>
              <a:rPr lang="fr-FR" b="1" dirty="0"/>
              <a:t>pie</a:t>
            </a:r>
            <a:endParaRPr lang="fr-FR" dirty="0"/>
          </a:p>
          <a:p>
            <a:r>
              <a:rPr lang="fr-FR" dirty="0"/>
              <a:t>"</a:t>
            </a:r>
            <a:r>
              <a:rPr lang="fr-FR" dirty="0" err="1"/>
              <a:t>Dogs</a:t>
            </a:r>
            <a:r>
              <a:rPr lang="fr-FR" dirty="0"/>
              <a:t>" : 386</a:t>
            </a:r>
          </a:p>
          <a:p>
            <a:r>
              <a:rPr lang="fr-FR" dirty="0"/>
              <a:t>"Cats" : 85</a:t>
            </a:r>
          </a:p>
          <a:p>
            <a:r>
              <a:rPr lang="fr-FR" dirty="0"/>
              <a:t>"Rats" : 15</a:t>
            </a:r>
          </a:p>
          <a:p>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0557161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exemple GIT workflow</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458" y="2619058"/>
            <a:ext cx="6255842" cy="1430451"/>
          </a:xfrm>
          <a:prstGeom prst="rect">
            <a:avLst/>
          </a:prstGeom>
        </p:spPr>
      </p:pic>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Un exemple </a:t>
            </a:r>
            <a:r>
              <a:rPr lang="fr-FR" dirty="0" err="1" smtClean="0"/>
              <a:t>Mermaid</a:t>
            </a:r>
            <a:r>
              <a:rPr lang="fr-FR" dirty="0" smtClean="0"/>
              <a:t> avec un exemple évolutions projet GIT. Issu </a:t>
            </a:r>
            <a:r>
              <a:rPr lang="fr-FR" dirty="0"/>
              <a:t>de </a:t>
            </a:r>
            <a:r>
              <a:rPr lang="fr-FR" dirty="0" smtClean="0">
                <a:hlinkClick r:id="rId3"/>
              </a:rPr>
              <a:t>https</a:t>
            </a:r>
            <a:r>
              <a:rPr lang="fr-FR" dirty="0">
                <a:hlinkClick r:id="rId3"/>
              </a:rPr>
              <a:t>://</a:t>
            </a:r>
            <a:r>
              <a:rPr lang="fr-FR" dirty="0" smtClean="0">
                <a:hlinkClick r:id="rId3"/>
              </a:rPr>
              <a:t>mermaid-js.github.io/mermaid</a:t>
            </a:r>
            <a:endParaRPr lang="fr-FR" dirty="0" smtClean="0"/>
          </a:p>
          <a:p>
            <a:r>
              <a:rPr lang="fr-FR" b="1" dirty="0" err="1"/>
              <a:t>gitGraph</a:t>
            </a:r>
            <a:r>
              <a:rPr lang="fr-FR" dirty="0"/>
              <a:t>:</a:t>
            </a:r>
          </a:p>
          <a:p>
            <a:r>
              <a:rPr lang="fr-FR" dirty="0"/>
              <a:t>options</a:t>
            </a:r>
          </a:p>
          <a:p>
            <a:r>
              <a:rPr lang="fr-FR" b="1" dirty="0"/>
              <a:t>{</a:t>
            </a:r>
            <a:endParaRPr lang="fr-FR" dirty="0"/>
          </a:p>
          <a:p>
            <a:r>
              <a:rPr lang="fr-FR" dirty="0"/>
              <a:t>    "</a:t>
            </a:r>
            <a:r>
              <a:rPr lang="fr-FR" dirty="0" err="1"/>
              <a:t>nodeSpacing</a:t>
            </a:r>
            <a:r>
              <a:rPr lang="fr-FR" dirty="0"/>
              <a:t>": 120,</a:t>
            </a:r>
          </a:p>
          <a:p>
            <a:r>
              <a:rPr lang="fr-FR" dirty="0"/>
              <a:t>    "</a:t>
            </a:r>
            <a:r>
              <a:rPr lang="fr-FR" dirty="0" err="1"/>
              <a:t>nodeRadius</a:t>
            </a:r>
            <a:r>
              <a:rPr lang="fr-FR" dirty="0"/>
              <a:t>": 15</a:t>
            </a:r>
          </a:p>
          <a:p>
            <a:r>
              <a:rPr lang="fr-FR" b="1" dirty="0"/>
              <a:t>}</a:t>
            </a:r>
            <a:endParaRPr lang="fr-FR" dirty="0"/>
          </a:p>
          <a:p>
            <a:r>
              <a:rPr lang="fr-FR" dirty="0"/>
              <a:t>end</a:t>
            </a:r>
          </a:p>
          <a:p>
            <a:r>
              <a:rPr lang="fr-FR" dirty="0"/>
              <a:t>commit</a:t>
            </a:r>
          </a:p>
          <a:p>
            <a:r>
              <a:rPr lang="fr-FR" dirty="0" err="1"/>
              <a:t>branch</a:t>
            </a:r>
            <a:r>
              <a:rPr lang="fr-FR" dirty="0"/>
              <a:t> </a:t>
            </a:r>
            <a:r>
              <a:rPr lang="fr-FR" dirty="0" err="1"/>
              <a:t>newbranch</a:t>
            </a:r>
            <a:endParaRPr lang="fr-FR" dirty="0"/>
          </a:p>
          <a:p>
            <a:r>
              <a:rPr lang="fr-FR" dirty="0" err="1"/>
              <a:t>checkout</a:t>
            </a:r>
            <a:r>
              <a:rPr lang="fr-FR" dirty="0"/>
              <a:t> </a:t>
            </a:r>
            <a:r>
              <a:rPr lang="fr-FR" dirty="0" err="1"/>
              <a:t>newbranch</a:t>
            </a:r>
            <a:endParaRPr lang="fr-FR" dirty="0"/>
          </a:p>
          <a:p>
            <a:r>
              <a:rPr lang="fr-FR" dirty="0"/>
              <a:t>commit</a:t>
            </a:r>
          </a:p>
          <a:p>
            <a:r>
              <a:rPr lang="fr-FR" dirty="0" err="1"/>
              <a:t>checkout</a:t>
            </a:r>
            <a:r>
              <a:rPr lang="fr-FR" dirty="0"/>
              <a:t> master</a:t>
            </a:r>
          </a:p>
          <a:p>
            <a:r>
              <a:rPr lang="fr-FR" dirty="0"/>
              <a:t>commit</a:t>
            </a:r>
          </a:p>
          <a:p>
            <a:r>
              <a:rPr lang="fr-FR" dirty="0" err="1"/>
              <a:t>merge</a:t>
            </a:r>
            <a:r>
              <a:rPr lang="fr-FR" dirty="0"/>
              <a:t> </a:t>
            </a:r>
            <a:r>
              <a:rPr lang="fr-FR" dirty="0" err="1"/>
              <a:t>newbranch</a:t>
            </a:r>
            <a:endParaRPr lang="fr-FR" dirty="0"/>
          </a:p>
          <a:p>
            <a:r>
              <a:rPr lang="fr-FR" dirty="0" smtClean="0"/>
              <a:t>commit</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803101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installation locale</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Il est possible d’utiliser </a:t>
            </a:r>
            <a:r>
              <a:rPr lang="fr-FR" dirty="0" err="1" smtClean="0"/>
              <a:t>Mermaid</a:t>
            </a:r>
            <a:r>
              <a:rPr lang="fr-FR" dirty="0" smtClean="0"/>
              <a:t> dans une VM hors réseau et avec le navigateur web Firefox.</a:t>
            </a:r>
          </a:p>
          <a:p>
            <a:r>
              <a:rPr lang="fr-FR" dirty="0" smtClean="0"/>
              <a:t>Il s’agit donc d’une installation « hors bundle » (c’est à dire sans </a:t>
            </a:r>
            <a:r>
              <a:rPr lang="fr-FR" dirty="0" err="1" smtClean="0"/>
              <a:t>Node</a:t>
            </a:r>
            <a:r>
              <a:rPr lang="fr-FR" dirty="0" smtClean="0"/>
              <a:t>, </a:t>
            </a:r>
            <a:r>
              <a:rPr lang="fr-FR" dirty="0" err="1" smtClean="0"/>
              <a:t>yarn</a:t>
            </a:r>
            <a:r>
              <a:rPr lang="fr-FR" dirty="0" smtClean="0"/>
              <a:t> </a:t>
            </a:r>
            <a:r>
              <a:rPr lang="fr-FR" dirty="0" err="1" smtClean="0"/>
              <a:t>etc</a:t>
            </a:r>
            <a:r>
              <a:rPr lang="fr-FR" dirty="0" smtClean="0"/>
              <a:t>) :</a:t>
            </a:r>
          </a:p>
          <a:p>
            <a:pPr marL="342900" indent="-342900">
              <a:buFontTx/>
              <a:buChar char="-"/>
            </a:pPr>
            <a:r>
              <a:rPr lang="fr-FR" dirty="0" smtClean="0"/>
              <a:t>s’assurer que le démon </a:t>
            </a:r>
            <a:r>
              <a:rPr lang="fr-FR" dirty="0" err="1" smtClean="0"/>
              <a:t>httpd</a:t>
            </a:r>
            <a:r>
              <a:rPr lang="fr-FR" dirty="0"/>
              <a:t> </a:t>
            </a:r>
            <a:r>
              <a:rPr lang="fr-FR" dirty="0" smtClean="0"/>
              <a:t>tourne (pour que Firefox ait accès aux fichiers locaux)</a:t>
            </a:r>
          </a:p>
          <a:p>
            <a:pPr marL="342900" indent="-342900">
              <a:buFontTx/>
              <a:buChar char="-"/>
            </a:pPr>
            <a:r>
              <a:rPr lang="fr-FR" dirty="0" smtClean="0"/>
              <a:t>Déplacer le contenu du répertoire </a:t>
            </a:r>
            <a:r>
              <a:rPr lang="fr-FR" dirty="0" err="1" smtClean="0"/>
              <a:t>dist</a:t>
            </a:r>
            <a:r>
              <a:rPr lang="fr-FR" dirty="0" smtClean="0"/>
              <a:t> avec les fichiers </a:t>
            </a:r>
            <a:r>
              <a:rPr lang="fr-FR" dirty="0" err="1" smtClean="0"/>
              <a:t>Javascript</a:t>
            </a:r>
            <a:r>
              <a:rPr lang="fr-FR" dirty="0" smtClean="0"/>
              <a:t> de </a:t>
            </a:r>
            <a:r>
              <a:rPr lang="fr-FR" dirty="0" err="1" smtClean="0"/>
              <a:t>Mermaid</a:t>
            </a:r>
            <a:r>
              <a:rPr lang="fr-FR" dirty="0" smtClean="0"/>
              <a:t> sous un répertoire fixe (/var/www/</a:t>
            </a:r>
            <a:r>
              <a:rPr lang="fr-FR" dirty="0" err="1" smtClean="0"/>
              <a:t>mermaid</a:t>
            </a:r>
            <a:r>
              <a:rPr lang="fr-FR" dirty="0" smtClean="0"/>
              <a:t>)</a:t>
            </a:r>
          </a:p>
          <a:p>
            <a:pPr marL="342900" indent="-342900">
              <a:buFontTx/>
              <a:buChar char="-"/>
            </a:pPr>
            <a:r>
              <a:rPr lang="fr-FR" dirty="0" smtClean="0"/>
              <a:t>Référencer le script min-mermaid.js de manière absolu dans l’</a:t>
            </a:r>
            <a:r>
              <a:rPr lang="fr-FR" dirty="0" err="1" smtClean="0"/>
              <a:t>entete</a:t>
            </a:r>
            <a:r>
              <a:rPr lang="fr-FR" dirty="0" smtClean="0"/>
              <a:t> HEAD du fichier HTML à visualiser contenant des rubriques DIV </a:t>
            </a:r>
            <a:r>
              <a:rPr lang="fr-FR" dirty="0" err="1" smtClean="0"/>
              <a:t>mermaid</a:t>
            </a:r>
            <a:endParaRPr lang="fr-FR" dirty="0"/>
          </a:p>
          <a:p>
            <a:pPr marL="342900" indent="-342900">
              <a:buFontTx/>
              <a:buChar char="-"/>
            </a:pPr>
            <a:r>
              <a:rPr lang="fr-FR" dirty="0" smtClean="0"/>
              <a:t>Aller à l’URL file:// du fichier HTML à visualiser</a:t>
            </a:r>
          </a:p>
          <a:p>
            <a:r>
              <a:rPr lang="fr-FR" dirty="0" smtClean="0"/>
              <a:t>Il est possible de dérouler la page web à la souris, puis clic bouton droit pour prendre une copie graphique (sous Firefox !) d’un élément de la page, en général le graphique SVG ou PNG.</a:t>
            </a:r>
          </a:p>
          <a:p>
            <a:r>
              <a:rPr lang="fr-FR" dirty="0" smtClean="0"/>
              <a:t>Celui-ci se retrouve sous format PNG dans le dossier Téléchargements.</a:t>
            </a:r>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7637254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local exemple</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243" y="2321229"/>
            <a:ext cx="4350806" cy="3964068"/>
          </a:xfrm>
          <a:prstGeom prst="rect">
            <a:avLst/>
          </a:prstGeom>
        </p:spPr>
      </p:pic>
      <p:sp>
        <p:nvSpPr>
          <p:cNvPr id="7" name="Espace réservé du texte 4"/>
          <p:cNvSpPr txBox="1">
            <a:spLocks/>
          </p:cNvSpPr>
          <p:nvPr/>
        </p:nvSpPr>
        <p:spPr>
          <a:xfrm>
            <a:off x="701870" y="1948523"/>
            <a:ext cx="6930964" cy="4909477"/>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Le répertoire </a:t>
            </a:r>
            <a:r>
              <a:rPr lang="fr-FR" dirty="0" err="1" smtClean="0"/>
              <a:t>dist</a:t>
            </a:r>
            <a:r>
              <a:rPr lang="fr-FR" dirty="0" smtClean="0"/>
              <a:t> contenant les scripts </a:t>
            </a:r>
            <a:r>
              <a:rPr lang="fr-FR" dirty="0" err="1" smtClean="0"/>
              <a:t>Javascript</a:t>
            </a:r>
            <a:r>
              <a:rPr lang="fr-FR" dirty="0" smtClean="0"/>
              <a:t> est restauré sous /var/www/html/</a:t>
            </a:r>
            <a:r>
              <a:rPr lang="fr-FR" dirty="0" err="1" smtClean="0"/>
              <a:t>mermaid</a:t>
            </a:r>
            <a:r>
              <a:rPr lang="fr-FR" dirty="0" smtClean="0"/>
              <a:t>.</a:t>
            </a:r>
          </a:p>
          <a:p>
            <a:r>
              <a:rPr lang="fr-FR" dirty="0" smtClean="0"/>
              <a:t>Lancer le navigateur Mozilla et aller à l’URL : </a:t>
            </a:r>
            <a:r>
              <a:rPr lang="fr-FR" dirty="0" smtClean="0">
                <a:hlinkClick r:id="rId3" action="ppaction://hlinkfile"/>
              </a:rPr>
              <a:t>file:///chemin/MermaidSample.html</a:t>
            </a:r>
            <a:r>
              <a:rPr lang="fr-FR" dirty="0" smtClean="0"/>
              <a:t> contenant : </a:t>
            </a:r>
            <a:endParaRPr lang="fr-FR" dirty="0"/>
          </a:p>
          <a:p>
            <a:pPr>
              <a:spcBef>
                <a:spcPts val="500"/>
              </a:spcBef>
            </a:pPr>
            <a:r>
              <a:rPr lang="fr-FR" dirty="0"/>
              <a:t>&lt;!DOCTYPE html&gt;</a:t>
            </a:r>
          </a:p>
          <a:p>
            <a:pPr>
              <a:spcBef>
                <a:spcPts val="500"/>
              </a:spcBef>
            </a:pPr>
            <a:r>
              <a:rPr lang="fr-FR" dirty="0"/>
              <a:t>&lt;html&gt;</a:t>
            </a:r>
          </a:p>
          <a:p>
            <a:pPr>
              <a:spcBef>
                <a:spcPts val="500"/>
              </a:spcBef>
            </a:pPr>
            <a:r>
              <a:rPr lang="fr-FR" dirty="0"/>
              <a:t>&lt;</a:t>
            </a:r>
            <a:r>
              <a:rPr lang="fr-FR" dirty="0" err="1"/>
              <a:t>head</a:t>
            </a:r>
            <a:r>
              <a:rPr lang="fr-FR" dirty="0"/>
              <a:t>&gt;</a:t>
            </a:r>
          </a:p>
          <a:p>
            <a:pPr>
              <a:spcBef>
                <a:spcPts val="500"/>
              </a:spcBef>
            </a:pPr>
            <a:r>
              <a:rPr lang="fr-FR" dirty="0"/>
              <a:t>  &lt;</a:t>
            </a:r>
            <a:r>
              <a:rPr lang="fr-FR" dirty="0" err="1"/>
              <a:t>meta</a:t>
            </a:r>
            <a:r>
              <a:rPr lang="fr-FR" dirty="0"/>
              <a:t> </a:t>
            </a:r>
            <a:r>
              <a:rPr lang="fr-FR" dirty="0" err="1"/>
              <a:t>charset</a:t>
            </a:r>
            <a:r>
              <a:rPr lang="fr-FR" dirty="0"/>
              <a:t>="utf-8"&gt;</a:t>
            </a:r>
          </a:p>
          <a:p>
            <a:pPr>
              <a:spcBef>
                <a:spcPts val="500"/>
              </a:spcBef>
            </a:pPr>
            <a:r>
              <a:rPr lang="fr-FR" dirty="0"/>
              <a:t>  &lt;</a:t>
            </a:r>
            <a:r>
              <a:rPr lang="fr-FR" dirty="0" err="1"/>
              <a:t>meta</a:t>
            </a:r>
            <a:r>
              <a:rPr lang="fr-FR" dirty="0"/>
              <a:t> http-</a:t>
            </a:r>
            <a:r>
              <a:rPr lang="fr-FR" dirty="0" err="1"/>
              <a:t>equiv</a:t>
            </a:r>
            <a:r>
              <a:rPr lang="fr-FR" dirty="0"/>
              <a:t>="X-UA-Compatible" content="IE=</a:t>
            </a:r>
            <a:r>
              <a:rPr lang="fr-FR" dirty="0" err="1"/>
              <a:t>edge</a:t>
            </a:r>
            <a:r>
              <a:rPr lang="fr-FR" dirty="0"/>
              <a:t>"&gt;</a:t>
            </a:r>
          </a:p>
          <a:p>
            <a:pPr>
              <a:spcBef>
                <a:spcPts val="500"/>
              </a:spcBef>
            </a:pPr>
            <a:r>
              <a:rPr lang="fr-FR" dirty="0"/>
              <a:t>  </a:t>
            </a:r>
            <a:r>
              <a:rPr lang="fr-FR" b="1" dirty="0"/>
              <a:t>&lt;script </a:t>
            </a:r>
            <a:r>
              <a:rPr lang="fr-FR" b="1" dirty="0" err="1"/>
              <a:t>src</a:t>
            </a:r>
            <a:r>
              <a:rPr lang="fr-FR" b="1" dirty="0"/>
              <a:t>="file:///var/www/html/mermaid/dist/mermaid.min.js"&gt;&lt;/script&gt;</a:t>
            </a:r>
          </a:p>
          <a:p>
            <a:pPr>
              <a:spcBef>
                <a:spcPts val="500"/>
              </a:spcBef>
            </a:pPr>
            <a:r>
              <a:rPr lang="fr-FR" b="1" dirty="0"/>
              <a:t>  &lt;script&gt;</a:t>
            </a:r>
            <a:r>
              <a:rPr lang="fr-FR" b="1" dirty="0" err="1"/>
              <a:t>mermaid.initialize</a:t>
            </a:r>
            <a:r>
              <a:rPr lang="fr-FR" b="1" dirty="0"/>
              <a:t>({</a:t>
            </a:r>
            <a:r>
              <a:rPr lang="fr-FR" b="1" dirty="0" err="1"/>
              <a:t>startOnLoad:true</a:t>
            </a:r>
            <a:r>
              <a:rPr lang="fr-FR" b="1" dirty="0"/>
              <a:t>});&lt;/script&gt;</a:t>
            </a:r>
          </a:p>
          <a:p>
            <a:pPr>
              <a:spcBef>
                <a:spcPts val="500"/>
              </a:spcBef>
            </a:pPr>
            <a:r>
              <a:rPr lang="fr-FR" dirty="0"/>
              <a:t>  &lt;</a:t>
            </a:r>
            <a:r>
              <a:rPr lang="fr-FR" dirty="0" err="1"/>
              <a:t>title</a:t>
            </a:r>
            <a:r>
              <a:rPr lang="fr-FR" dirty="0"/>
              <a:t>&gt;</a:t>
            </a:r>
            <a:r>
              <a:rPr lang="fr-FR" dirty="0" err="1"/>
              <a:t>Mermaid</a:t>
            </a:r>
            <a:r>
              <a:rPr lang="fr-FR" dirty="0"/>
              <a:t> </a:t>
            </a:r>
            <a:r>
              <a:rPr lang="fr-FR" dirty="0" err="1"/>
              <a:t>Sample</a:t>
            </a:r>
            <a:r>
              <a:rPr lang="fr-FR" dirty="0"/>
              <a:t>&lt;/</a:t>
            </a:r>
            <a:r>
              <a:rPr lang="fr-FR" dirty="0" err="1"/>
              <a:t>title</a:t>
            </a:r>
            <a:r>
              <a:rPr lang="fr-FR" dirty="0"/>
              <a:t>&gt;</a:t>
            </a:r>
          </a:p>
          <a:p>
            <a:pPr>
              <a:spcBef>
                <a:spcPts val="500"/>
              </a:spcBef>
            </a:pPr>
            <a:r>
              <a:rPr lang="fr-FR" dirty="0"/>
              <a:t>&lt;/</a:t>
            </a:r>
            <a:r>
              <a:rPr lang="fr-FR" dirty="0" err="1"/>
              <a:t>head</a:t>
            </a:r>
            <a:r>
              <a:rPr lang="fr-FR" dirty="0"/>
              <a:t>&gt;</a:t>
            </a:r>
          </a:p>
          <a:p>
            <a:pPr>
              <a:spcBef>
                <a:spcPts val="500"/>
              </a:spcBef>
            </a:pPr>
            <a:r>
              <a:rPr lang="fr-FR" dirty="0"/>
              <a:t>&lt;body&gt;</a:t>
            </a:r>
          </a:p>
          <a:p>
            <a:pPr>
              <a:spcBef>
                <a:spcPts val="500"/>
              </a:spcBef>
            </a:pPr>
            <a:r>
              <a:rPr lang="fr-FR" dirty="0"/>
              <a:t>  &lt;div class="</a:t>
            </a:r>
            <a:r>
              <a:rPr lang="fr-FR" dirty="0" err="1"/>
              <a:t>mermaid</a:t>
            </a:r>
            <a:r>
              <a:rPr lang="fr-FR" dirty="0"/>
              <a:t>"&gt;</a:t>
            </a:r>
          </a:p>
          <a:p>
            <a:pPr>
              <a:spcBef>
                <a:spcPts val="500"/>
              </a:spcBef>
            </a:pPr>
            <a:r>
              <a:rPr lang="fr-FR" dirty="0"/>
              <a:t>    </a:t>
            </a:r>
            <a:r>
              <a:rPr lang="fr-FR" dirty="0" err="1"/>
              <a:t>sequenceDiagram</a:t>
            </a:r>
            <a:endParaRPr lang="fr-FR" dirty="0"/>
          </a:p>
          <a:p>
            <a:pPr>
              <a:spcBef>
                <a:spcPts val="500"/>
              </a:spcBef>
            </a:pPr>
            <a:r>
              <a:rPr lang="fr-FR" dirty="0"/>
              <a:t>    </a:t>
            </a:r>
            <a:r>
              <a:rPr lang="fr-FR" dirty="0" err="1"/>
              <a:t>autonumber</a:t>
            </a:r>
            <a:endParaRPr lang="fr-FR" dirty="0"/>
          </a:p>
          <a:p>
            <a:pPr>
              <a:spcBef>
                <a:spcPts val="500"/>
              </a:spcBef>
            </a:pPr>
            <a:r>
              <a:rPr lang="fr-FR" dirty="0"/>
              <a:t>    Alice-&gt;&gt;John: Hello John,&lt;</a:t>
            </a:r>
            <a:r>
              <a:rPr lang="fr-FR" dirty="0" err="1"/>
              <a:t>br</a:t>
            </a:r>
            <a:r>
              <a:rPr lang="fr-FR" dirty="0"/>
              <a:t>&gt;how are </a:t>
            </a:r>
            <a:r>
              <a:rPr lang="fr-FR" dirty="0" err="1"/>
              <a:t>you</a:t>
            </a:r>
            <a:r>
              <a:rPr lang="fr-FR" dirty="0"/>
              <a:t>?</a:t>
            </a:r>
          </a:p>
          <a:p>
            <a:pPr>
              <a:spcBef>
                <a:spcPts val="500"/>
              </a:spcBef>
            </a:pPr>
            <a:r>
              <a:rPr lang="fr-FR" dirty="0"/>
              <a:t>    Alice-&gt;&gt;John: John,&lt;</a:t>
            </a:r>
            <a:r>
              <a:rPr lang="fr-FR" dirty="0" err="1"/>
              <a:t>br</a:t>
            </a:r>
            <a:r>
              <a:rPr lang="fr-FR" dirty="0"/>
              <a:t>/&gt;</a:t>
            </a:r>
            <a:r>
              <a:rPr lang="fr-FR" dirty="0" err="1"/>
              <a:t>can</a:t>
            </a:r>
            <a:r>
              <a:rPr lang="fr-FR" dirty="0"/>
              <a:t> </a:t>
            </a:r>
            <a:r>
              <a:rPr lang="fr-FR" dirty="0" err="1"/>
              <a:t>you</a:t>
            </a:r>
            <a:r>
              <a:rPr lang="fr-FR" dirty="0"/>
              <a:t> </a:t>
            </a:r>
            <a:r>
              <a:rPr lang="fr-FR" dirty="0" err="1"/>
              <a:t>hear</a:t>
            </a:r>
            <a:r>
              <a:rPr lang="fr-FR" dirty="0"/>
              <a:t> me?</a:t>
            </a:r>
          </a:p>
          <a:p>
            <a:pPr>
              <a:spcBef>
                <a:spcPts val="500"/>
              </a:spcBef>
            </a:pPr>
            <a:r>
              <a:rPr lang="fr-FR" dirty="0"/>
              <a:t>    John--&gt;&gt;Alice: Hi Alice,&lt;</a:t>
            </a:r>
            <a:r>
              <a:rPr lang="fr-FR" dirty="0" err="1"/>
              <a:t>br</a:t>
            </a:r>
            <a:r>
              <a:rPr lang="fr-FR" dirty="0"/>
              <a:t> /&gt;I </a:t>
            </a:r>
            <a:r>
              <a:rPr lang="fr-FR" dirty="0" err="1"/>
              <a:t>can</a:t>
            </a:r>
            <a:r>
              <a:rPr lang="fr-FR" dirty="0"/>
              <a:t> </a:t>
            </a:r>
            <a:r>
              <a:rPr lang="fr-FR" dirty="0" err="1"/>
              <a:t>hear</a:t>
            </a:r>
            <a:r>
              <a:rPr lang="fr-FR" dirty="0"/>
              <a:t> </a:t>
            </a:r>
            <a:r>
              <a:rPr lang="fr-FR" dirty="0" err="1"/>
              <a:t>you</a:t>
            </a:r>
            <a:r>
              <a:rPr lang="fr-FR" dirty="0"/>
              <a:t>!</a:t>
            </a:r>
          </a:p>
          <a:p>
            <a:pPr>
              <a:spcBef>
                <a:spcPts val="500"/>
              </a:spcBef>
            </a:pPr>
            <a:r>
              <a:rPr lang="fr-FR" dirty="0"/>
              <a:t>    John--&gt;&gt;Alice: I </a:t>
            </a:r>
            <a:r>
              <a:rPr lang="fr-FR" dirty="0" err="1"/>
              <a:t>feel</a:t>
            </a:r>
            <a:r>
              <a:rPr lang="fr-FR" dirty="0"/>
              <a:t> </a:t>
            </a:r>
            <a:r>
              <a:rPr lang="fr-FR" dirty="0" err="1"/>
              <a:t>great</a:t>
            </a:r>
            <a:r>
              <a:rPr lang="fr-FR" dirty="0"/>
              <a:t>!</a:t>
            </a:r>
          </a:p>
          <a:p>
            <a:pPr>
              <a:spcBef>
                <a:spcPts val="500"/>
              </a:spcBef>
            </a:pPr>
            <a:r>
              <a:rPr lang="fr-FR" dirty="0"/>
              <a:t>  &lt;/div&gt;</a:t>
            </a:r>
          </a:p>
          <a:p>
            <a:pPr>
              <a:spcBef>
                <a:spcPts val="500"/>
              </a:spcBef>
            </a:pPr>
            <a:r>
              <a:rPr lang="fr-FR" dirty="0"/>
              <a:t>  &lt;script&gt;</a:t>
            </a:r>
            <a:r>
              <a:rPr lang="fr-FR" dirty="0" err="1"/>
              <a:t>mermaid.initialize</a:t>
            </a:r>
            <a:r>
              <a:rPr lang="fr-FR" dirty="0"/>
              <a:t>({</a:t>
            </a:r>
            <a:r>
              <a:rPr lang="fr-FR" dirty="0" err="1"/>
              <a:t>theme</a:t>
            </a:r>
            <a:r>
              <a:rPr lang="fr-FR" dirty="0"/>
              <a:t>: '</a:t>
            </a:r>
            <a:r>
              <a:rPr lang="fr-FR" dirty="0" err="1"/>
              <a:t>forest</a:t>
            </a:r>
            <a:r>
              <a:rPr lang="fr-FR" dirty="0"/>
              <a:t>'}); &lt;/script&gt;</a:t>
            </a:r>
          </a:p>
          <a:p>
            <a:pPr>
              <a:spcBef>
                <a:spcPts val="500"/>
              </a:spcBef>
            </a:pPr>
            <a:r>
              <a:rPr lang="fr-FR" dirty="0"/>
              <a:t>&lt;/body&gt;</a:t>
            </a:r>
          </a:p>
          <a:p>
            <a:pPr>
              <a:spcBef>
                <a:spcPts val="500"/>
              </a:spcBef>
            </a:pPr>
            <a:r>
              <a:rPr lang="fr-FR" dirty="0"/>
              <a:t>&lt;/html</a:t>
            </a:r>
            <a:r>
              <a:rPr lang="fr-FR" dirty="0" smtClean="0"/>
              <a:t>&gt;</a:t>
            </a:r>
          </a:p>
          <a:p>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952555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806079"/>
          </a:xfrm>
        </p:spPr>
        <p:txBody>
          <a:bodyPr>
            <a:normAutofit fontScale="90000"/>
          </a:bodyPr>
          <a:lstStyle/>
          <a:p>
            <a:r>
              <a:rPr lang="fr-FR" dirty="0" err="1" smtClean="0"/>
              <a:t>Mermaid</a:t>
            </a:r>
            <a:r>
              <a:rPr lang="fr-FR" dirty="0" smtClean="0"/>
              <a:t> exemple complet</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048" y="1555424"/>
            <a:ext cx="4794382" cy="5220761"/>
          </a:xfrm>
          <a:prstGeom prst="rect">
            <a:avLst/>
          </a:prstGeom>
        </p:spPr>
      </p:pic>
      <p:sp>
        <p:nvSpPr>
          <p:cNvPr id="7" name="Espace réservé du texte 4"/>
          <p:cNvSpPr txBox="1">
            <a:spLocks/>
          </p:cNvSpPr>
          <p:nvPr/>
        </p:nvSpPr>
        <p:spPr>
          <a:xfrm>
            <a:off x="701869" y="1948523"/>
            <a:ext cx="6650275" cy="4909477"/>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Un exemple plus complet de diagramme de séquence est disponible sur </a:t>
            </a:r>
            <a:r>
              <a:rPr lang="fr-FR" dirty="0" err="1" smtClean="0"/>
              <a:t>github</a:t>
            </a:r>
            <a:r>
              <a:rPr lang="fr-FR" dirty="0" smtClean="0"/>
              <a:t> </a:t>
            </a:r>
            <a:r>
              <a:rPr lang="fr-FR" dirty="0" err="1" smtClean="0"/>
              <a:t>didenko</a:t>
            </a:r>
            <a:r>
              <a:rPr lang="fr-FR" dirty="0" smtClean="0"/>
              <a:t>/mermaid_sd.html</a:t>
            </a:r>
            <a:endParaRPr lang="fr-FR" dirty="0"/>
          </a:p>
          <a:p>
            <a:r>
              <a:rPr lang="fr-FR" dirty="0">
                <a:hlinkClick r:id="rId3"/>
              </a:rPr>
              <a:t>https://</a:t>
            </a:r>
            <a:r>
              <a:rPr lang="fr-FR" dirty="0" smtClean="0">
                <a:hlinkClick r:id="rId3"/>
              </a:rPr>
              <a:t>gist.github.com/didenko/bfa25f04e4a5b6ca6c18145a96afa8e6</a:t>
            </a:r>
            <a:r>
              <a:rPr lang="fr-FR" dirty="0" smtClean="0"/>
              <a:t> </a:t>
            </a:r>
          </a:p>
          <a:p>
            <a:endParaRPr lang="fr-FR" dirty="0" smtClean="0"/>
          </a:p>
          <a:p>
            <a:r>
              <a:rPr lang="fr-FR" dirty="0" smtClean="0"/>
              <a:t>Paramétrage </a:t>
            </a:r>
            <a:r>
              <a:rPr lang="fr-FR" dirty="0"/>
              <a:t>d’affichage sous : </a:t>
            </a:r>
            <a:r>
              <a:rPr lang="fr-FR" dirty="0">
                <a:hlinkClick r:id="rId4"/>
              </a:rPr>
              <a:t>https://mermaid-js.github.io/mermaid/#/</a:t>
            </a:r>
            <a:r>
              <a:rPr lang="fr-FR" dirty="0" smtClean="0">
                <a:hlinkClick r:id="rId4"/>
              </a:rPr>
              <a:t>Setup</a:t>
            </a:r>
            <a:r>
              <a:rPr lang="fr-FR" dirty="0" smtClean="0"/>
              <a:t> (paramètre de </a:t>
            </a:r>
            <a:r>
              <a:rPr lang="fr-FR" dirty="0" err="1" smtClean="0"/>
              <a:t>mermaid.initialize</a:t>
            </a:r>
            <a:r>
              <a:rPr lang="fr-FR" dirty="0" smtClean="0"/>
              <a:t>() avec pour le cas diagramme de séquence :</a:t>
            </a:r>
          </a:p>
          <a:p>
            <a:r>
              <a:rPr lang="fr-FR" dirty="0" err="1"/>
              <a:t>sequence</a:t>
            </a:r>
            <a:r>
              <a:rPr lang="fr-FR" dirty="0"/>
              <a:t>:{ </a:t>
            </a:r>
            <a:endParaRPr lang="fr-FR" dirty="0" smtClean="0"/>
          </a:p>
          <a:p>
            <a:r>
              <a:rPr lang="fr-FR" dirty="0" smtClean="0"/>
              <a:t>diagramMarginX:50</a:t>
            </a:r>
            <a:r>
              <a:rPr lang="fr-FR" dirty="0"/>
              <a:t>, diagramMarginY:10, actorMargin:50</a:t>
            </a:r>
            <a:r>
              <a:rPr lang="fr-FR" dirty="0" smtClean="0"/>
              <a:t>,</a:t>
            </a:r>
          </a:p>
          <a:p>
            <a:r>
              <a:rPr lang="fr-FR" dirty="0" smtClean="0"/>
              <a:t> </a:t>
            </a:r>
            <a:r>
              <a:rPr lang="fr-FR" dirty="0"/>
              <a:t>width:150, height:65, boxMargin:10, boxTextMargin:5, </a:t>
            </a:r>
            <a:endParaRPr lang="fr-FR" dirty="0" smtClean="0"/>
          </a:p>
          <a:p>
            <a:r>
              <a:rPr lang="fr-FR" dirty="0" smtClean="0"/>
              <a:t>noteMargin:10</a:t>
            </a:r>
            <a:r>
              <a:rPr lang="fr-FR" dirty="0"/>
              <a:t>, </a:t>
            </a:r>
            <a:r>
              <a:rPr lang="fr-FR" dirty="0" smtClean="0"/>
              <a:t>messageMargin:35, </a:t>
            </a:r>
            <a:r>
              <a:rPr lang="fr-FR" dirty="0" err="1" smtClean="0"/>
              <a:t>messageAlign</a:t>
            </a:r>
            <a:r>
              <a:rPr lang="fr-FR" dirty="0"/>
              <a:t>:'center', </a:t>
            </a:r>
            <a:endParaRPr lang="fr-FR" dirty="0" smtClean="0"/>
          </a:p>
          <a:p>
            <a:r>
              <a:rPr lang="fr-FR" dirty="0" err="1" smtClean="0"/>
              <a:t>mirrorActors:true</a:t>
            </a:r>
            <a:r>
              <a:rPr lang="fr-FR" dirty="0"/>
              <a:t>, bottomMarginAdj:1, </a:t>
            </a:r>
            <a:r>
              <a:rPr lang="fr-FR" dirty="0" err="1"/>
              <a:t>useMaxWidth:true</a:t>
            </a:r>
            <a:r>
              <a:rPr lang="fr-FR" dirty="0"/>
              <a:t>, </a:t>
            </a:r>
            <a:endParaRPr lang="fr-FR" dirty="0" smtClean="0"/>
          </a:p>
          <a:p>
            <a:r>
              <a:rPr lang="fr-FR" dirty="0" err="1" smtClean="0"/>
              <a:t>rightAngles:false</a:t>
            </a:r>
            <a:r>
              <a:rPr lang="fr-FR" dirty="0"/>
              <a:t>, </a:t>
            </a:r>
            <a:r>
              <a:rPr lang="fr-FR" dirty="0" err="1"/>
              <a:t>showSequenceNumbers:false</a:t>
            </a:r>
            <a:r>
              <a:rPr lang="fr-FR" dirty="0"/>
              <a:t>, </a:t>
            </a:r>
            <a:r>
              <a:rPr lang="fr-FR" dirty="0" smtClean="0"/>
              <a:t>}</a:t>
            </a:r>
          </a:p>
        </p:txBody>
      </p:sp>
    </p:spTree>
    <p:extLst>
      <p:ext uri="{BB962C8B-B14F-4D97-AF65-F5344CB8AC3E}">
        <p14:creationId xmlns:p14="http://schemas.microsoft.com/office/powerpoint/2010/main" val="30781393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910971" cy="967474"/>
          </a:xfrm>
        </p:spPr>
        <p:txBody>
          <a:bodyPr>
            <a:normAutofit fontScale="90000"/>
          </a:bodyPr>
          <a:lstStyle/>
          <a:p>
            <a:r>
              <a:rPr lang="fr-FR" dirty="0" smtClean="0"/>
              <a:t>Documentation affichée en </a:t>
            </a:r>
            <a:r>
              <a:rPr lang="fr-FR" dirty="0" err="1" smtClean="0"/>
              <a:t>Markdown</a:t>
            </a:r>
            <a:endParaRPr lang="fr-FR" dirty="0"/>
          </a:p>
        </p:txBody>
      </p:sp>
      <p:sp>
        <p:nvSpPr>
          <p:cNvPr id="5" name="Espace réservé du texte 4"/>
          <p:cNvSpPr>
            <a:spLocks noGrp="1"/>
          </p:cNvSpPr>
          <p:nvPr>
            <p:ph type="body" idx="1"/>
          </p:nvPr>
        </p:nvSpPr>
        <p:spPr>
          <a:xfrm>
            <a:off x="831850" y="2138494"/>
            <a:ext cx="11036099" cy="4384854"/>
          </a:xfrm>
        </p:spPr>
        <p:txBody>
          <a:bodyPr>
            <a:normAutofit/>
          </a:bodyPr>
          <a:lstStyle/>
          <a:p>
            <a:pPr marL="342900" indent="-342900">
              <a:buFontTx/>
              <a:buChar char="-"/>
            </a:pPr>
            <a:r>
              <a:rPr lang="fr-FR" dirty="0" smtClean="0"/>
              <a:t> </a:t>
            </a: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404261" y="1857083"/>
            <a:ext cx="11463688" cy="4909477"/>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Il y a un navigateur Firefox 68 installé avec le reste des paquetages lors de l’installation VM </a:t>
            </a:r>
            <a:r>
              <a:rPr lang="fr-FR" dirty="0" err="1" smtClean="0"/>
              <a:t>CentOS</a:t>
            </a:r>
            <a:r>
              <a:rPr lang="fr-FR" dirty="0" smtClean="0"/>
              <a:t> 7 configuration desktop. </a:t>
            </a:r>
          </a:p>
          <a:p>
            <a:r>
              <a:rPr lang="fr-FR" dirty="0" smtClean="0"/>
              <a:t>J’ai installé en plus un navigateur supplémentaire </a:t>
            </a:r>
            <a:r>
              <a:rPr lang="fr-FR" dirty="0" err="1" smtClean="0"/>
              <a:t>Chromium</a:t>
            </a:r>
            <a:r>
              <a:rPr lang="fr-FR" dirty="0" smtClean="0"/>
              <a:t> open source par </a:t>
            </a:r>
            <a:r>
              <a:rPr lang="fr-FR" dirty="0" err="1" smtClean="0"/>
              <a:t>rpm</a:t>
            </a:r>
            <a:r>
              <a:rPr lang="fr-FR" dirty="0" smtClean="0"/>
              <a:t>. Ce navigateur ressemble beaucoup à Chrome. Les extensions sont plus difficiles à installer car via réseau internet sous chrome://extensions. L’auteur de l’extension « </a:t>
            </a:r>
            <a:r>
              <a:rPr lang="fr-FR" dirty="0" err="1" smtClean="0"/>
              <a:t>Markfdown</a:t>
            </a:r>
            <a:r>
              <a:rPr lang="fr-FR" dirty="0" smtClean="0"/>
              <a:t> Viewer » pour plusieurs navigateurs renvoie d’ailleurs vers ce site (  </a:t>
            </a:r>
            <a:r>
              <a:rPr lang="fr-FR" dirty="0" smtClean="0">
                <a:hlinkClick r:id="rId2"/>
              </a:rPr>
              <a:t>https://github/simov/markdown-viewer</a:t>
            </a:r>
            <a:r>
              <a:rPr lang="fr-FR" dirty="0" smtClean="0"/>
              <a:t> )</a:t>
            </a:r>
          </a:p>
          <a:p>
            <a:r>
              <a:rPr lang="fr-FR" dirty="0" smtClean="0"/>
              <a:t>Les fichiers au format </a:t>
            </a:r>
            <a:r>
              <a:rPr lang="fr-FR" dirty="0" err="1" smtClean="0"/>
              <a:t>Markdown</a:t>
            </a:r>
            <a:r>
              <a:rPr lang="fr-FR" dirty="0" smtClean="0"/>
              <a:t> (fichiers texte respectant la syntaxe de texte brut enrichi par des tags  comme #, ## , -) peuvent être visualisés sous Firefox à deux conditions : 1. Installation de l’extension </a:t>
            </a:r>
            <a:r>
              <a:rPr lang="fr-FR" dirty="0" err="1" smtClean="0"/>
              <a:t>Markdown</a:t>
            </a:r>
            <a:r>
              <a:rPr lang="fr-FR" dirty="0" smtClean="0"/>
              <a:t> pour Firefox 2. Démarrage du serveur </a:t>
            </a:r>
            <a:r>
              <a:rPr lang="fr-FR" dirty="0" err="1" smtClean="0"/>
              <a:t>httpd</a:t>
            </a:r>
            <a:r>
              <a:rPr lang="fr-FR" dirty="0" smtClean="0"/>
              <a:t> sur la VM (de base l’extension ne peut lire que des fichiers sur des sites web distants en protocole https:// et pas file:// ).</a:t>
            </a:r>
          </a:p>
          <a:p>
            <a:r>
              <a:rPr lang="fr-FR" dirty="0" smtClean="0"/>
              <a:t>Le fichier extension est à installer sous Firefox, puis cliquer sur la nouvelle icone « m » (=</a:t>
            </a:r>
            <a:r>
              <a:rPr lang="fr-FR" dirty="0" err="1" smtClean="0"/>
              <a:t>Markdown</a:t>
            </a:r>
            <a:r>
              <a:rPr lang="fr-FR" dirty="0" smtClean="0"/>
              <a:t>) et dans Advanced Options, autoriser l’accès à « https://localhost » pour pouvoir lire les fichiers sous /var/www/html.</a:t>
            </a:r>
          </a:p>
          <a:p>
            <a:r>
              <a:rPr lang="fr-FR" dirty="0" smtClean="0"/>
              <a:t>Démarrer le service </a:t>
            </a:r>
            <a:r>
              <a:rPr lang="fr-FR" dirty="0" err="1" smtClean="0"/>
              <a:t>httpd</a:t>
            </a:r>
            <a:r>
              <a:rPr lang="fr-FR" dirty="0" smtClean="0"/>
              <a:t> par :  </a:t>
            </a:r>
            <a:r>
              <a:rPr lang="fr-FR" b="1" dirty="0" smtClean="0"/>
              <a:t>service </a:t>
            </a:r>
            <a:r>
              <a:rPr lang="fr-FR" b="1" dirty="0" err="1" smtClean="0"/>
              <a:t>httpd</a:t>
            </a:r>
            <a:r>
              <a:rPr lang="fr-FR" b="1" dirty="0" smtClean="0"/>
              <a:t> </a:t>
            </a:r>
            <a:r>
              <a:rPr lang="fr-FR" b="1" dirty="0" err="1" smtClean="0"/>
              <a:t>start</a:t>
            </a:r>
            <a:r>
              <a:rPr lang="fr-FR" b="1" dirty="0" smtClean="0"/>
              <a:t> </a:t>
            </a:r>
            <a:r>
              <a:rPr lang="fr-FR" dirty="0" smtClean="0"/>
              <a:t>et le rendre permanent </a:t>
            </a:r>
            <a:r>
              <a:rPr lang="fr-FR" b="1" dirty="0" smtClean="0"/>
              <a:t>service </a:t>
            </a:r>
            <a:r>
              <a:rPr lang="fr-FR" b="1" dirty="0" err="1" smtClean="0"/>
              <a:t>httpd</a:t>
            </a:r>
            <a:r>
              <a:rPr lang="fr-FR" b="1" dirty="0" smtClean="0"/>
              <a:t> on </a:t>
            </a:r>
            <a:r>
              <a:rPr lang="fr-FR" dirty="0" smtClean="0"/>
              <a:t>(ou </a:t>
            </a:r>
            <a:r>
              <a:rPr lang="fr-FR" b="1" dirty="0" err="1" smtClean="0"/>
              <a:t>systemctl</a:t>
            </a:r>
            <a:r>
              <a:rPr lang="fr-FR" b="1" dirty="0" smtClean="0"/>
              <a:t> </a:t>
            </a:r>
            <a:r>
              <a:rPr lang="fr-FR" b="1" dirty="0" err="1" smtClean="0"/>
              <a:t>enable</a:t>
            </a:r>
            <a:r>
              <a:rPr lang="fr-FR" b="1" dirty="0" smtClean="0"/>
              <a:t> </a:t>
            </a:r>
            <a:r>
              <a:rPr lang="fr-FR" b="1" dirty="0" err="1" smtClean="0"/>
              <a:t>httpd.service</a:t>
            </a:r>
            <a:r>
              <a:rPr lang="fr-FR" b="1" dirty="0" smtClean="0"/>
              <a:t>  </a:t>
            </a:r>
            <a:r>
              <a:rPr lang="fr-FR" dirty="0" smtClean="0"/>
              <a:t>)</a:t>
            </a:r>
          </a:p>
          <a:p>
            <a:r>
              <a:rPr lang="fr-FR" dirty="0" smtClean="0"/>
              <a:t>Créer un fichier /var/www/html/DLA_SAMPLE.md contenant :</a:t>
            </a:r>
          </a:p>
          <a:p>
            <a:pPr lvl="1"/>
            <a:r>
              <a:rPr lang="fr-FR" dirty="0" smtClean="0"/>
              <a:t># </a:t>
            </a:r>
            <a:r>
              <a:rPr lang="fr-FR" dirty="0" err="1" smtClean="0"/>
              <a:t>Chapter</a:t>
            </a:r>
            <a:r>
              <a:rPr lang="fr-FR" dirty="0" smtClean="0"/>
              <a:t> 1</a:t>
            </a:r>
          </a:p>
          <a:p>
            <a:pPr lvl="1"/>
            <a:r>
              <a:rPr lang="fr-FR" dirty="0" smtClean="0"/>
              <a:t>It </a:t>
            </a:r>
            <a:r>
              <a:rPr lang="fr-FR" dirty="0" err="1" smtClean="0"/>
              <a:t>is</a:t>
            </a:r>
            <a:r>
              <a:rPr lang="fr-FR" dirty="0" smtClean="0"/>
              <a:t> the /var/ww/html/DLA_SAMPLE.md file</a:t>
            </a:r>
          </a:p>
          <a:p>
            <a:pPr lvl="1"/>
            <a:r>
              <a:rPr lang="fr-FR" dirty="0" smtClean="0"/>
              <a:t>![ </a:t>
            </a:r>
            <a:r>
              <a:rPr lang="fr-FR" dirty="0" err="1" smtClean="0"/>
              <a:t>alternate</a:t>
            </a:r>
            <a:r>
              <a:rPr lang="fr-FR" dirty="0" smtClean="0"/>
              <a:t> </a:t>
            </a:r>
            <a:r>
              <a:rPr lang="fr-FR" dirty="0" err="1" smtClean="0"/>
              <a:t>text</a:t>
            </a:r>
            <a:r>
              <a:rPr lang="fr-FR" dirty="0" smtClean="0"/>
              <a:t> ] (sany0065.png « Wat Po </a:t>
            </a:r>
            <a:r>
              <a:rPr lang="fr-FR" dirty="0" err="1" smtClean="0"/>
              <a:t>picture</a:t>
            </a:r>
            <a:r>
              <a:rPr lang="fr-FR" dirty="0" smtClean="0"/>
              <a:t> » )</a:t>
            </a:r>
          </a:p>
          <a:p>
            <a:endParaRPr lang="fr-FR" dirty="0" smtClean="0"/>
          </a:p>
          <a:p>
            <a:r>
              <a:rPr lang="fr-FR" dirty="0" smtClean="0"/>
              <a:t>Sous Firefox aller à l’URL : </a:t>
            </a:r>
            <a:r>
              <a:rPr lang="fr-FR" dirty="0" smtClean="0">
                <a:hlinkClick r:id="rId3"/>
              </a:rPr>
              <a:t>https</a:t>
            </a:r>
            <a:r>
              <a:rPr lang="fr-FR" dirty="0">
                <a:hlinkClick r:id="rId3"/>
              </a:rPr>
              <a:t>://</a:t>
            </a:r>
            <a:r>
              <a:rPr lang="fr-FR" dirty="0" smtClean="0">
                <a:hlinkClick r:id="rId3"/>
              </a:rPr>
              <a:t>localhost/DLA_SAMPLE.md</a:t>
            </a:r>
            <a:endParaRPr lang="fr-FR" dirty="0" smtClean="0"/>
          </a:p>
          <a:p>
            <a:r>
              <a:rPr lang="fr-FR" dirty="0" smtClean="0"/>
              <a:t>Sous l’icone « m », il y a un choix HTML / </a:t>
            </a:r>
            <a:r>
              <a:rPr lang="fr-FR" dirty="0" err="1" smtClean="0"/>
              <a:t>Markdown</a:t>
            </a:r>
            <a:r>
              <a:rPr lang="fr-FR" dirty="0" smtClean="0"/>
              <a:t> qui permet de basculer de l’affichage HTML de base vers l’affichage </a:t>
            </a:r>
            <a:r>
              <a:rPr lang="fr-FR" dirty="0" err="1" smtClean="0"/>
              <a:t>Markdown</a:t>
            </a:r>
            <a:r>
              <a:rPr lang="fr-FR" dirty="0" smtClean="0"/>
              <a:t> et réciproquement.</a:t>
            </a:r>
          </a:p>
          <a:p>
            <a:r>
              <a:rPr lang="fr-FR" dirty="0" smtClean="0"/>
              <a:t>Remarque : le fichier README.md de certaines applications </a:t>
            </a:r>
            <a:r>
              <a:rPr lang="fr-FR" dirty="0" err="1" smtClean="0"/>
              <a:t>github</a:t>
            </a:r>
            <a:r>
              <a:rPr lang="fr-FR" dirty="0" smtClean="0"/>
              <a:t> (exemple :</a:t>
            </a:r>
            <a:r>
              <a:rPr lang="fr-FR" dirty="0" err="1" smtClean="0"/>
              <a:t>Mermaid</a:t>
            </a:r>
            <a:r>
              <a:rPr lang="fr-FR" dirty="0" smtClean="0"/>
              <a:t>) a une syntaxe très spécifique qui semple ne pouvoir être visualisé par ces simples extensions </a:t>
            </a:r>
            <a:r>
              <a:rPr lang="fr-FR" dirty="0" err="1" smtClean="0"/>
              <a:t>Markdown</a:t>
            </a:r>
            <a:r>
              <a:rPr lang="fr-FR" dirty="0" smtClean="0"/>
              <a:t>.</a:t>
            </a:r>
          </a:p>
          <a:p>
            <a:r>
              <a:rPr lang="fr-FR" dirty="0" smtClean="0"/>
              <a:t>Remarque : il y a des extensions </a:t>
            </a:r>
            <a:r>
              <a:rPr lang="fr-FR" dirty="0" err="1" smtClean="0"/>
              <a:t>Markdown</a:t>
            </a:r>
            <a:r>
              <a:rPr lang="fr-FR" dirty="0" smtClean="0"/>
              <a:t> pour des outils comme </a:t>
            </a:r>
            <a:r>
              <a:rPr lang="fr-FR" dirty="0" err="1" smtClean="0"/>
              <a:t>vim</a:t>
            </a:r>
            <a:r>
              <a:rPr lang="fr-FR" dirty="0" smtClean="0"/>
              <a:t> et </a:t>
            </a:r>
            <a:r>
              <a:rPr lang="fr-FR" dirty="0" err="1" smtClean="0"/>
              <a:t>gedit</a:t>
            </a:r>
            <a:r>
              <a:rPr lang="fr-FR" dirty="0" smtClean="0"/>
              <a:t>, mais là aussi, c’est pour une syntaxe « simple ».</a:t>
            </a:r>
          </a:p>
          <a:p>
            <a:r>
              <a:rPr lang="fr-FR" dirty="0" smtClean="0"/>
              <a:t>TBD :  rechercher si une installation d’extension </a:t>
            </a:r>
            <a:r>
              <a:rPr lang="fr-FR" dirty="0" err="1" smtClean="0"/>
              <a:t>Chromium</a:t>
            </a:r>
            <a:r>
              <a:rPr lang="fr-FR" dirty="0" smtClean="0"/>
              <a:t> est possible hors-ligne. Pour l’instant sur le site </a:t>
            </a:r>
            <a:r>
              <a:rPr lang="fr-FR" dirty="0" err="1" smtClean="0"/>
              <a:t>Markdown</a:t>
            </a:r>
            <a:r>
              <a:rPr lang="fr-FR" dirty="0" smtClean="0"/>
              <a:t> je n’ai pas trouve de fichier pour installer cette extension.</a:t>
            </a:r>
          </a:p>
        </p:txBody>
      </p:sp>
    </p:spTree>
    <p:extLst>
      <p:ext uri="{BB962C8B-B14F-4D97-AF65-F5344CB8AC3E}">
        <p14:creationId xmlns:p14="http://schemas.microsoft.com/office/powerpoint/2010/main" val="9503268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lstStyle/>
          <a:p>
            <a:r>
              <a:rPr lang="fr-FR" dirty="0" smtClean="0"/>
              <a:t>Architecture projet FASTECDSA</a:t>
            </a:r>
            <a:endParaRPr lang="fr-FR" dirty="0"/>
          </a:p>
        </p:txBody>
      </p:sp>
      <p:sp>
        <p:nvSpPr>
          <p:cNvPr id="3" name="Espace réservé du texte 2"/>
          <p:cNvSpPr>
            <a:spLocks noGrp="1"/>
          </p:cNvSpPr>
          <p:nvPr>
            <p:ph type="body" sz="half" idx="2"/>
          </p:nvPr>
        </p:nvSpPr>
        <p:spPr>
          <a:xfrm>
            <a:off x="317633" y="1540042"/>
            <a:ext cx="6381549" cy="4328946"/>
          </a:xfrm>
        </p:spPr>
        <p:txBody>
          <a:bodyPr>
            <a:normAutofit fontScale="77500" lnSpcReduction="20000"/>
          </a:bodyPr>
          <a:lstStyle/>
          <a:p>
            <a:r>
              <a:rPr lang="fr-FR" dirty="0" smtClean="0"/>
              <a:t>L’architecture projet (graphes d’import) du projet </a:t>
            </a:r>
            <a:r>
              <a:rPr lang="fr-FR" dirty="0" err="1" smtClean="0"/>
              <a:t>fastecdsa</a:t>
            </a:r>
            <a:r>
              <a:rPr lang="fr-FR" dirty="0" smtClean="0"/>
              <a:t> a été analysée au moyen de l’outil </a:t>
            </a:r>
            <a:r>
              <a:rPr lang="fr-FR" b="1" dirty="0" smtClean="0"/>
              <a:t>« </a:t>
            </a:r>
            <a:r>
              <a:rPr lang="fr-FR" b="1" dirty="0" err="1" smtClean="0"/>
              <a:t>snakefood</a:t>
            </a:r>
            <a:r>
              <a:rPr lang="fr-FR" b="1" dirty="0" smtClean="0"/>
              <a:t> » </a:t>
            </a:r>
            <a:r>
              <a:rPr lang="fr-FR" dirty="0" smtClean="0"/>
              <a:t>permettant de produire un graphe d’import (fichier format DOT).</a:t>
            </a:r>
          </a:p>
          <a:p>
            <a:r>
              <a:rPr lang="fr-FR" dirty="0" smtClean="0"/>
              <a:t>Ce fichier a été découpé puis transformé dans la syntaxe </a:t>
            </a:r>
            <a:r>
              <a:rPr lang="fr-FR" dirty="0" err="1"/>
              <a:t>M</a:t>
            </a:r>
            <a:r>
              <a:rPr lang="fr-FR" dirty="0" err="1" smtClean="0"/>
              <a:t>ermaid</a:t>
            </a:r>
            <a:r>
              <a:rPr lang="fr-FR" dirty="0" smtClean="0"/>
              <a:t> pour produire les graphiques de ces planches d’architecture.</a:t>
            </a:r>
          </a:p>
          <a:p>
            <a:endParaRPr lang="fr-FR" dirty="0"/>
          </a:p>
          <a:p>
            <a:r>
              <a:rPr lang="fr-FR" dirty="0" smtClean="0"/>
              <a:t>L’architecture a été simplifiée en mettant de côté (hors des graphiques) les COTS python et C ne faisant par partie des sources projet.</a:t>
            </a:r>
          </a:p>
          <a:p>
            <a:endParaRPr lang="fr-FR" dirty="0"/>
          </a:p>
          <a:p>
            <a:r>
              <a:rPr lang="fr-FR" dirty="0" smtClean="0"/>
              <a:t>benchmark.py : module de tests de performances (benchmark)</a:t>
            </a:r>
          </a:p>
          <a:p>
            <a:r>
              <a:rPr lang="fr-FR" dirty="0" smtClean="0"/>
              <a:t>À exécuter par :</a:t>
            </a:r>
          </a:p>
          <a:p>
            <a:r>
              <a:rPr lang="fr-FR" dirty="0"/>
              <a:t> </a:t>
            </a:r>
            <a:r>
              <a:rPr lang="fr-FR" dirty="0" smtClean="0"/>
              <a:t> </a:t>
            </a:r>
            <a:r>
              <a:rPr lang="fr-FR" b="1" dirty="0" smtClean="0"/>
              <a:t>python –m </a:t>
            </a:r>
            <a:r>
              <a:rPr lang="fr-FR" b="1" dirty="0" err="1" smtClean="0"/>
              <a:t>fastecdsa.benchmark</a:t>
            </a:r>
            <a:endParaRPr lang="fr-FR" b="1" dirty="0" smtClean="0"/>
          </a:p>
          <a:p>
            <a:endParaRPr lang="fr-FR" dirty="0" smtClean="0"/>
          </a:p>
          <a:p>
            <a:pPr marL="285750" indent="-285750">
              <a:buFont typeface="Wingdings" panose="05000000000000000000" pitchFamily="2" charset="2"/>
              <a:buChar char="§"/>
            </a:pPr>
            <a:r>
              <a:rPr lang="fr-FR" dirty="0"/>
              <a:t>e</a:t>
            </a:r>
            <a:r>
              <a:rPr lang="fr-FR" dirty="0" smtClean="0"/>
              <a:t>cdsa.py : le module de signature numérique par courbe elliptique</a:t>
            </a:r>
          </a:p>
          <a:p>
            <a:pPr marL="285750" indent="-285750">
              <a:buFont typeface="Wingdings" panose="05000000000000000000" pitchFamily="2" charset="2"/>
              <a:buChar char="§"/>
            </a:pPr>
            <a:r>
              <a:rPr lang="fr-FR" dirty="0" smtClean="0"/>
              <a:t>keys.py : le module de gestions des clés</a:t>
            </a:r>
          </a:p>
          <a:p>
            <a:pPr marL="285750" indent="-285750">
              <a:buFont typeface="Wingdings" panose="05000000000000000000" pitchFamily="2" charset="2"/>
              <a:buChar char="§"/>
            </a:pPr>
            <a:r>
              <a:rPr lang="fr-FR" dirty="0" smtClean="0"/>
              <a:t>der.py :</a:t>
            </a:r>
          </a:p>
          <a:p>
            <a:pPr marL="285750" indent="-285750">
              <a:buFont typeface="Wingdings" panose="05000000000000000000" pitchFamily="2" charset="2"/>
              <a:buChar char="§"/>
            </a:pPr>
            <a:r>
              <a:rPr lang="fr-FR" dirty="0" smtClean="0"/>
              <a:t>point.py : la classe des points sur une courbe elliptique</a:t>
            </a:r>
          </a:p>
          <a:p>
            <a:pPr marL="285750" indent="-285750">
              <a:buFont typeface="Wingdings" panose="05000000000000000000" pitchFamily="2" charset="2"/>
              <a:buChar char="§"/>
            </a:pPr>
            <a:r>
              <a:rPr lang="fr-FR" dirty="0" err="1"/>
              <a:t>l</a:t>
            </a:r>
            <a:r>
              <a:rPr lang="fr-FR" dirty="0" err="1" smtClean="0"/>
              <a:t>ibs</a:t>
            </a:r>
            <a:r>
              <a:rPr lang="fr-FR" dirty="0" smtClean="0"/>
              <a:t> : les librairies C applicatives curvemath.so et _ecdsa.so</a:t>
            </a:r>
          </a:p>
          <a:p>
            <a:pPr marL="285750" indent="-285750">
              <a:buFont typeface="Wingdings" panose="05000000000000000000" pitchFamily="2" charset="2"/>
              <a:buChar char="§"/>
            </a:pPr>
            <a:r>
              <a:rPr lang="fr-FR" dirty="0" err="1"/>
              <a:t>u</a:t>
            </a:r>
            <a:r>
              <a:rPr lang="fr-FR" dirty="0" err="1" smtClean="0"/>
              <a:t>til</a:t>
            </a:r>
            <a:r>
              <a:rPr lang="fr-FR" dirty="0" smtClean="0"/>
              <a:t> : des utilitaires</a:t>
            </a:r>
            <a:endParaRPr lang="fr-FR" dirty="0"/>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6" y="792794"/>
            <a:ext cx="4028392" cy="5499547"/>
          </a:xfrm>
          <a:prstGeom prst="rect">
            <a:avLst/>
          </a:prstGeom>
        </p:spPr>
      </p:pic>
    </p:spTree>
    <p:extLst>
      <p:ext uri="{BB962C8B-B14F-4D97-AF65-F5344CB8AC3E}">
        <p14:creationId xmlns:p14="http://schemas.microsoft.com/office/powerpoint/2010/main" val="13880241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normAutofit fontScale="90000"/>
          </a:bodyPr>
          <a:lstStyle/>
          <a:p>
            <a:r>
              <a:rPr lang="fr-FR" dirty="0" smtClean="0"/>
              <a:t>Architecture FASTECDSA – </a:t>
            </a:r>
            <a:r>
              <a:rPr lang="fr-FR" dirty="0" err="1" smtClean="0"/>
              <a:t>Encoding</a:t>
            </a:r>
            <a:endParaRPr lang="fr-FR" dirty="0"/>
          </a:p>
        </p:txBody>
      </p:sp>
      <p:sp>
        <p:nvSpPr>
          <p:cNvPr id="3" name="Espace réservé du texte 2"/>
          <p:cNvSpPr>
            <a:spLocks noGrp="1"/>
          </p:cNvSpPr>
          <p:nvPr>
            <p:ph type="body" sz="half" idx="2"/>
          </p:nvPr>
        </p:nvSpPr>
        <p:spPr>
          <a:xfrm>
            <a:off x="317633" y="1540042"/>
            <a:ext cx="6381549" cy="4328946"/>
          </a:xfrm>
        </p:spPr>
        <p:txBody>
          <a:bodyPr/>
          <a:lstStyle/>
          <a:p>
            <a:r>
              <a:rPr lang="fr-FR" dirty="0" smtClean="0"/>
              <a:t>Le paquetage « </a:t>
            </a:r>
            <a:r>
              <a:rPr lang="fr-FR" b="1" dirty="0" err="1" smtClean="0"/>
              <a:t>encoding</a:t>
            </a:r>
            <a:r>
              <a:rPr lang="fr-FR" dirty="0" smtClean="0"/>
              <a:t> » de niveau 2 :</a:t>
            </a:r>
          </a:p>
          <a:p>
            <a:pPr marL="285750" indent="-285750">
              <a:buFont typeface="Wingdings" panose="05000000000000000000" pitchFamily="2" charset="2"/>
              <a:buChar char="§"/>
            </a:pPr>
            <a:r>
              <a:rPr lang="fr-FR" dirty="0" smtClean="0"/>
              <a:t>pem.py : </a:t>
            </a:r>
          </a:p>
          <a:p>
            <a:pPr marL="285750" indent="-285750">
              <a:buFont typeface="Wingdings" panose="05000000000000000000" pitchFamily="2" charset="2"/>
              <a:buChar char="§"/>
            </a:pPr>
            <a:r>
              <a:rPr lang="fr-FR" dirty="0" smtClean="0"/>
              <a:t>der.py : </a:t>
            </a:r>
          </a:p>
          <a:p>
            <a:pPr marL="285750" indent="-285750">
              <a:buFont typeface="Wingdings" panose="05000000000000000000" pitchFamily="2" charset="2"/>
              <a:buChar char="§"/>
            </a:pPr>
            <a:r>
              <a:rPr lang="fr-FR" dirty="0" smtClean="0"/>
              <a:t>asn1.py :</a:t>
            </a:r>
          </a:p>
          <a:p>
            <a:pPr marL="285750" indent="-285750">
              <a:buFont typeface="Wingdings" panose="05000000000000000000" pitchFamily="2" charset="2"/>
              <a:buChar char="§"/>
            </a:pPr>
            <a:r>
              <a:rPr lang="fr-FR" dirty="0" smtClean="0"/>
              <a:t>sec1.py :</a:t>
            </a:r>
          </a:p>
          <a:p>
            <a:pPr marL="285750" indent="-285750">
              <a:buFont typeface="Wingdings" panose="05000000000000000000" pitchFamily="2" charset="2"/>
              <a:buChar char="§"/>
            </a:pPr>
            <a:r>
              <a:rPr lang="fr-FR" dirty="0" err="1"/>
              <a:t>e</a:t>
            </a:r>
            <a:r>
              <a:rPr lang="fr-FR" dirty="0" err="1" smtClean="0"/>
              <a:t>ncoding.util</a:t>
            </a:r>
            <a:r>
              <a:rPr lang="fr-FR" dirty="0" smtClean="0"/>
              <a:t> :</a:t>
            </a:r>
            <a:endParaRPr lang="fr-FR" dirty="0"/>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068" y="2660073"/>
            <a:ext cx="7994269" cy="3054911"/>
          </a:xfrm>
          <a:prstGeom prst="rect">
            <a:avLst/>
          </a:prstGeom>
        </p:spPr>
      </p:pic>
    </p:spTree>
    <p:extLst>
      <p:ext uri="{BB962C8B-B14F-4D97-AF65-F5344CB8AC3E}">
        <p14:creationId xmlns:p14="http://schemas.microsoft.com/office/powerpoint/2010/main" val="32722115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lstStyle/>
          <a:p>
            <a:r>
              <a:rPr lang="fr-FR" dirty="0" smtClean="0"/>
              <a:t>Architecture FASTECDSA – Tests</a:t>
            </a:r>
            <a:endParaRPr lang="fr-FR" dirty="0"/>
          </a:p>
        </p:txBody>
      </p:sp>
      <p:sp>
        <p:nvSpPr>
          <p:cNvPr id="3" name="Espace réservé du texte 2"/>
          <p:cNvSpPr>
            <a:spLocks noGrp="1"/>
          </p:cNvSpPr>
          <p:nvPr>
            <p:ph type="body" sz="half" idx="2"/>
          </p:nvPr>
        </p:nvSpPr>
        <p:spPr>
          <a:xfrm>
            <a:off x="317633" y="1540042"/>
            <a:ext cx="6381549" cy="664143"/>
          </a:xfrm>
        </p:spPr>
        <p:txBody>
          <a:bodyPr>
            <a:normAutofit/>
          </a:bodyPr>
          <a:lstStyle/>
          <a:p>
            <a:r>
              <a:rPr lang="fr-FR" dirty="0" smtClean="0"/>
              <a:t>Une première partie du paquetage « </a:t>
            </a:r>
            <a:r>
              <a:rPr lang="fr-FR" b="1" dirty="0" smtClean="0"/>
              <a:t>tests</a:t>
            </a:r>
            <a:r>
              <a:rPr lang="fr-FR" dirty="0" smtClean="0"/>
              <a:t> »</a:t>
            </a:r>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2" y="2435192"/>
            <a:ext cx="11694694" cy="4013734"/>
          </a:xfrm>
          <a:prstGeom prst="rect">
            <a:avLst/>
          </a:prstGeom>
        </p:spPr>
      </p:pic>
    </p:spTree>
    <p:extLst>
      <p:ext uri="{BB962C8B-B14F-4D97-AF65-F5344CB8AC3E}">
        <p14:creationId xmlns:p14="http://schemas.microsoft.com/office/powerpoint/2010/main" val="4021904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Mise en œuvre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Serveur GIT en machine virtuelle </a:t>
            </a:r>
          </a:p>
          <a:p>
            <a:pPr marL="285750" indent="-285750">
              <a:buFont typeface="Arial" panose="020B0604020202020204" pitchFamily="34" charset="0"/>
              <a:buChar char="•"/>
            </a:pPr>
            <a:r>
              <a:rPr lang="fr-FR" dirty="0"/>
              <a:t>Pourquoi faire ? …. </a:t>
            </a:r>
            <a:r>
              <a:rPr lang="fr-FR" dirty="0" smtClean="0"/>
              <a:t>Utilisation de GIT en </a:t>
            </a:r>
            <a:r>
              <a:rPr lang="fr-FR" b="1" dirty="0" smtClean="0"/>
              <a:t>« ligne de commande » </a:t>
            </a:r>
            <a:r>
              <a:rPr lang="fr-FR" dirty="0" smtClean="0"/>
              <a:t>à but de formation sur les commandes élémentaires de gestion de configuration</a:t>
            </a:r>
          </a:p>
          <a:p>
            <a:pPr marL="285750" indent="-285750">
              <a:buFont typeface="Arial" panose="020B0604020202020204" pitchFamily="34" charset="0"/>
              <a:buChar char="•"/>
            </a:pPr>
            <a:r>
              <a:rPr lang="fr-FR" dirty="0" smtClean="0"/>
              <a:t>Hors réseau « stand-</a:t>
            </a:r>
            <a:r>
              <a:rPr lang="fr-FR" dirty="0" err="1" smtClean="0"/>
              <a:t>alone</a:t>
            </a:r>
            <a:r>
              <a:rPr lang="fr-FR" dirty="0" smtClean="0"/>
              <a:t> », formation </a:t>
            </a:r>
            <a:r>
              <a:rPr lang="fr-FR" dirty="0"/>
              <a:t>création de </a:t>
            </a:r>
            <a:r>
              <a:rPr lang="fr-FR" dirty="0" smtClean="0"/>
              <a:t>« </a:t>
            </a:r>
            <a:r>
              <a:rPr lang="fr-FR" dirty="0" err="1" smtClean="0"/>
              <a:t>repository</a:t>
            </a:r>
            <a:r>
              <a:rPr lang="fr-FR" dirty="0" smtClean="0"/>
              <a:t> » </a:t>
            </a:r>
            <a:r>
              <a:rPr lang="fr-FR" dirty="0"/>
              <a:t>et </a:t>
            </a:r>
            <a:r>
              <a:rPr lang="fr-FR" dirty="0" smtClean="0"/>
              <a:t>autres commandes GIT</a:t>
            </a:r>
          </a:p>
          <a:p>
            <a:pPr marL="285750" indent="-285750">
              <a:buFont typeface="Arial" panose="020B0604020202020204" pitchFamily="34" charset="0"/>
              <a:buChar char="•"/>
            </a:pPr>
            <a:r>
              <a:rPr lang="fr-FR" dirty="0" smtClean="0"/>
              <a:t>Installation</a:t>
            </a:r>
            <a:r>
              <a:rPr lang="fr-FR" b="1" dirty="0" smtClean="0"/>
              <a:t> </a:t>
            </a:r>
            <a:r>
              <a:rPr lang="fr-FR" dirty="0"/>
              <a:t>d</a:t>
            </a:r>
            <a:r>
              <a:rPr lang="fr-FR" dirty="0" smtClean="0"/>
              <a:t>’une</a:t>
            </a:r>
            <a:r>
              <a:rPr lang="fr-FR" b="1" dirty="0" smtClean="0"/>
              <a:t> </a:t>
            </a:r>
            <a:r>
              <a:rPr lang="fr-FR" dirty="0" smtClean="0"/>
              <a:t>machine virtuelle </a:t>
            </a:r>
            <a:r>
              <a:rPr lang="fr-FR" dirty="0" err="1" smtClean="0"/>
              <a:t>CentOS</a:t>
            </a:r>
            <a:r>
              <a:rPr lang="fr-FR" dirty="0" smtClean="0"/>
              <a:t> 7 sur PC ATHENA (ORACLE Virtual Box)</a:t>
            </a:r>
          </a:p>
          <a:p>
            <a:pPr marL="285750" indent="-285750">
              <a:buFont typeface="Arial" panose="020B0604020202020204" pitchFamily="34" charset="0"/>
              <a:buChar char="•"/>
            </a:pPr>
            <a:r>
              <a:rPr lang="fr-FR" dirty="0" smtClean="0"/>
              <a:t>Alternative :  installation sur hyperviseur KVM</a:t>
            </a:r>
          </a:p>
          <a:p>
            <a:pPr marL="285750" indent="-285750">
              <a:buFont typeface="Arial" panose="020B0604020202020204" pitchFamily="34" charset="0"/>
              <a:buChar char="•"/>
            </a:pPr>
            <a:r>
              <a:rPr lang="fr-FR" dirty="0" smtClean="0"/>
              <a:t>Motifs de choix </a:t>
            </a:r>
            <a:r>
              <a:rPr lang="fr-FR" dirty="0" err="1" smtClean="0"/>
              <a:t>CentOS</a:t>
            </a:r>
            <a:r>
              <a:rPr lang="fr-FR" dirty="0" smtClean="0"/>
              <a:t> 7 : disponibilités </a:t>
            </a:r>
            <a:r>
              <a:rPr lang="fr-FR" dirty="0" err="1" smtClean="0"/>
              <a:t>rpm</a:t>
            </a:r>
            <a:r>
              <a:rPr lang="fr-FR" dirty="0" smtClean="0"/>
              <a:t> GIT, dépendances produit SIKULIX, python2</a:t>
            </a:r>
          </a:p>
          <a:p>
            <a:pPr marL="285750" indent="-285750">
              <a:buFont typeface="Arial" panose="020B0604020202020204" pitchFamily="34" charset="0"/>
              <a:buChar char="•"/>
            </a:pPr>
            <a:r>
              <a:rPr lang="fr-FR" dirty="0" smtClean="0"/>
              <a:t>Pourquoi pas un système d’exploitation Ubuntu récent ?  … plus lourd à l’installation, python3</a:t>
            </a:r>
          </a:p>
          <a:p>
            <a:pPr marL="285750" indent="-285750">
              <a:buFont typeface="Arial" panose="020B0604020202020204" pitchFamily="34" charset="0"/>
              <a:buChar char="•"/>
            </a:pPr>
            <a:r>
              <a:rPr lang="fr-FR" dirty="0" smtClean="0"/>
              <a:t>Ne nécessite pas le réseau, les échanges de fichiers se font via média montés dans machine virtuelle</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Serveur GITHUB </a:t>
            </a:r>
            <a:r>
              <a:rPr lang="fr-FR" sz="1500" dirty="0" smtClean="0"/>
              <a:t>  </a:t>
            </a:r>
            <a:endParaRPr lang="fr-FR" dirty="0" smtClean="0"/>
          </a:p>
          <a:p>
            <a:pPr marL="285750" indent="-285750">
              <a:buFont typeface="Arial" panose="020B0604020202020204" pitchFamily="34" charset="0"/>
              <a:buChar char="•"/>
            </a:pPr>
            <a:r>
              <a:rPr lang="fr-FR" dirty="0"/>
              <a:t>Pourquoi faire ? … Développement collaboratif, formation </a:t>
            </a:r>
            <a:r>
              <a:rPr lang="fr-FR" dirty="0" smtClean="0"/>
              <a:t>GITHUB</a:t>
            </a:r>
          </a:p>
          <a:p>
            <a:pPr marL="285750" indent="-285750">
              <a:buFont typeface="Arial" panose="020B0604020202020204" pitchFamily="34" charset="0"/>
              <a:buChar char="•"/>
            </a:pPr>
            <a:r>
              <a:rPr lang="fr-FR" dirty="0" smtClean="0"/>
              <a:t>Outils GIT basiques déjà installés utilisables via un interface graphique</a:t>
            </a:r>
          </a:p>
          <a:p>
            <a:pPr marL="285750" indent="-285750">
              <a:buFont typeface="Arial" panose="020B0604020202020204" pitchFamily="34" charset="0"/>
              <a:buChar char="•"/>
            </a:pPr>
            <a:r>
              <a:rPr lang="fr-FR" dirty="0" smtClean="0"/>
              <a:t>Accès réseau Internet</a:t>
            </a:r>
          </a:p>
          <a:p>
            <a:pPr marL="285750" indent="-285750">
              <a:buFont typeface="Arial" panose="020B0604020202020204" pitchFamily="34" charset="0"/>
              <a:buChar char="•"/>
            </a:pPr>
            <a:r>
              <a:rPr lang="fr-FR" dirty="0" smtClean="0"/>
              <a:t>Compte gratuit </a:t>
            </a:r>
            <a:r>
              <a:rPr lang="fr-FR" dirty="0"/>
              <a:t>sur Internet : </a:t>
            </a:r>
            <a:r>
              <a:rPr lang="fr-FR" dirty="0">
                <a:hlinkClick r:id="rId3"/>
              </a:rPr>
              <a:t>https://</a:t>
            </a:r>
            <a:r>
              <a:rPr lang="fr-FR" dirty="0" smtClean="0">
                <a:hlinkClick r:id="rId3"/>
              </a:rPr>
              <a:t>github.com/login</a:t>
            </a:r>
            <a:r>
              <a:rPr lang="fr-FR" dirty="0" smtClean="0"/>
              <a:t>, menu </a:t>
            </a:r>
            <a:r>
              <a:rPr lang="fr-FR" dirty="0" err="1" smtClean="0"/>
              <a:t>SignUp</a:t>
            </a:r>
            <a:r>
              <a:rPr lang="fr-FR" dirty="0" smtClean="0"/>
              <a:t> pour le créer</a:t>
            </a:r>
          </a:p>
          <a:p>
            <a:pPr marL="285750" indent="-285750">
              <a:buFont typeface="Arial" panose="020B0604020202020204" pitchFamily="34" charset="0"/>
              <a:buChar char="•"/>
            </a:pPr>
            <a:r>
              <a:rPr lang="fr-FR" dirty="0"/>
              <a:t>Remarque : le login est protégé par une demande de code d’identification sur 6 chiffres reçu par </a:t>
            </a:r>
            <a:r>
              <a:rPr lang="fr-FR" dirty="0" smtClean="0"/>
              <a:t>email (fourni à la création du compte) si une connexion à partir d’un PC inconnu (ce qui est le cas pour les PC </a:t>
            </a:r>
            <a:r>
              <a:rPr lang="fr-FR" dirty="0" err="1" smtClean="0"/>
              <a:t>Mobility</a:t>
            </a:r>
            <a:r>
              <a:rPr lang="fr-FR" dirty="0" smtClean="0"/>
              <a:t>)</a:t>
            </a: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9475430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6388785" cy="745833"/>
          </a:xfrm>
        </p:spPr>
        <p:txBody>
          <a:bodyPr>
            <a:normAutofit fontScale="90000"/>
          </a:bodyPr>
          <a:lstStyle/>
          <a:p>
            <a:r>
              <a:rPr lang="fr-FR" dirty="0" smtClean="0"/>
              <a:t>Architecture FASTECDSA – Tests (suite)</a:t>
            </a:r>
            <a:endParaRPr lang="fr-FR" dirty="0"/>
          </a:p>
        </p:txBody>
      </p:sp>
      <p:sp>
        <p:nvSpPr>
          <p:cNvPr id="3" name="Espace réservé du texte 2"/>
          <p:cNvSpPr>
            <a:spLocks noGrp="1"/>
          </p:cNvSpPr>
          <p:nvPr>
            <p:ph type="body" sz="half" idx="2"/>
          </p:nvPr>
        </p:nvSpPr>
        <p:spPr>
          <a:xfrm>
            <a:off x="317633" y="1540042"/>
            <a:ext cx="6381549" cy="664143"/>
          </a:xfrm>
        </p:spPr>
        <p:txBody>
          <a:bodyPr>
            <a:normAutofit/>
          </a:bodyPr>
          <a:lstStyle/>
          <a:p>
            <a:r>
              <a:rPr lang="fr-FR" dirty="0" smtClean="0"/>
              <a:t>La suite du paquetage « </a:t>
            </a:r>
            <a:r>
              <a:rPr lang="fr-FR" b="1" dirty="0" smtClean="0"/>
              <a:t>tests</a:t>
            </a:r>
            <a:r>
              <a:rPr lang="fr-FR" dirty="0" smtClean="0"/>
              <a:t> »</a:t>
            </a:r>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81" y="2039550"/>
            <a:ext cx="9311713" cy="2222268"/>
          </a:xfrm>
          <a:prstGeom prst="rect">
            <a:avLst/>
          </a:prstGeom>
        </p:spPr>
      </p:pic>
      <p:pic>
        <p:nvPicPr>
          <p:cNvPr id="5" name="Espace réservé du contenu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82" y="4335709"/>
            <a:ext cx="9311711" cy="2222268"/>
          </a:xfrm>
          <a:prstGeom prst="rect">
            <a:avLst/>
          </a:prstGeom>
        </p:spPr>
      </p:pic>
    </p:spTree>
    <p:extLst>
      <p:ext uri="{BB962C8B-B14F-4D97-AF65-F5344CB8AC3E}">
        <p14:creationId xmlns:p14="http://schemas.microsoft.com/office/powerpoint/2010/main" val="30395197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6802671" cy="745833"/>
          </a:xfrm>
        </p:spPr>
        <p:txBody>
          <a:bodyPr>
            <a:normAutofit/>
          </a:bodyPr>
          <a:lstStyle/>
          <a:p>
            <a:r>
              <a:rPr lang="fr-FR" dirty="0" smtClean="0"/>
              <a:t>Architecture FASTECDSA - Dépendances</a:t>
            </a:r>
            <a:endParaRPr lang="fr-FR" dirty="0"/>
          </a:p>
        </p:txBody>
      </p:sp>
      <p:sp>
        <p:nvSpPr>
          <p:cNvPr id="3" name="Espace réservé du texte 2"/>
          <p:cNvSpPr>
            <a:spLocks noGrp="1"/>
          </p:cNvSpPr>
          <p:nvPr>
            <p:ph type="body" sz="half" idx="2"/>
          </p:nvPr>
        </p:nvSpPr>
        <p:spPr>
          <a:xfrm>
            <a:off x="317633" y="1540042"/>
            <a:ext cx="10886076" cy="4328946"/>
          </a:xfrm>
        </p:spPr>
        <p:txBody>
          <a:bodyPr>
            <a:normAutofit/>
          </a:bodyPr>
          <a:lstStyle/>
          <a:p>
            <a:r>
              <a:rPr lang="fr-FR" dirty="0" smtClean="0"/>
              <a:t>Les librairies applicatives en C utilisées sont :</a:t>
            </a:r>
          </a:p>
          <a:p>
            <a:pPr marL="285750" indent="-285750">
              <a:buFont typeface="Wingdings" panose="05000000000000000000" pitchFamily="2" charset="2"/>
              <a:buChar char="§"/>
            </a:pPr>
            <a:r>
              <a:rPr lang="fr-FR" dirty="0" smtClean="0"/>
              <a:t>curvemath.so</a:t>
            </a:r>
          </a:p>
          <a:p>
            <a:pPr marL="285750" indent="-285750">
              <a:buFont typeface="Wingdings" panose="05000000000000000000" pitchFamily="2" charset="2"/>
              <a:buChar char="§"/>
            </a:pPr>
            <a:r>
              <a:rPr lang="fr-FR" dirty="0"/>
              <a:t>c</a:t>
            </a:r>
            <a:r>
              <a:rPr lang="fr-FR" dirty="0" smtClean="0"/>
              <a:t>urve.so </a:t>
            </a:r>
          </a:p>
          <a:p>
            <a:pPr marL="285750" indent="-285750">
              <a:buFont typeface="Wingdings" panose="05000000000000000000" pitchFamily="2" charset="2"/>
              <a:buChar char="§"/>
            </a:pPr>
            <a:endParaRPr lang="fr-FR" b="1" dirty="0"/>
          </a:p>
          <a:p>
            <a:r>
              <a:rPr lang="fr-FR" dirty="0" smtClean="0"/>
              <a:t>Les librairies C COTS utilisées sont :</a:t>
            </a:r>
            <a:endParaRPr lang="fr-FR" dirty="0"/>
          </a:p>
          <a:p>
            <a:pPr marL="285750" indent="-285750">
              <a:buFont typeface="Wingdings" panose="05000000000000000000" pitchFamily="2" charset="2"/>
              <a:buChar char="§"/>
            </a:pPr>
            <a:r>
              <a:rPr lang="fr-FR" dirty="0" smtClean="0"/>
              <a:t>binascii.so</a:t>
            </a:r>
            <a:endParaRPr lang="fr-FR" dirty="0"/>
          </a:p>
          <a:p>
            <a:pPr marL="285750" indent="-285750">
              <a:buFont typeface="Wingdings" panose="05000000000000000000" pitchFamily="2" charset="2"/>
              <a:buChar char="§"/>
            </a:pPr>
            <a:r>
              <a:rPr lang="fr-FR" dirty="0"/>
              <a:t>curve.so </a:t>
            </a:r>
          </a:p>
          <a:p>
            <a:endParaRPr lang="fr-FR" dirty="0" smtClean="0"/>
          </a:p>
          <a:p>
            <a:r>
              <a:rPr lang="fr-FR" dirty="0" smtClean="0"/>
              <a:t>Modules python COTS : </a:t>
            </a:r>
          </a:p>
          <a:p>
            <a:pPr marL="285750" indent="-285750">
              <a:buFont typeface="Wingdings" panose="05000000000000000000" pitchFamily="2" charset="2"/>
              <a:buChar char="§"/>
            </a:pPr>
            <a:r>
              <a:rPr lang="fr-FR" dirty="0"/>
              <a:t>a</a:t>
            </a:r>
            <a:r>
              <a:rPr lang="fr-FR" dirty="0" smtClean="0"/>
              <a:t>bc, </a:t>
            </a:r>
            <a:r>
              <a:rPr lang="fr-FR" dirty="0" err="1" smtClean="0"/>
              <a:t>hashlib</a:t>
            </a:r>
            <a:r>
              <a:rPr lang="fr-FR" dirty="0" smtClean="0"/>
              <a:t>, </a:t>
            </a:r>
            <a:r>
              <a:rPr lang="fr-FR" dirty="0" err="1" smtClean="0"/>
              <a:t>hmac</a:t>
            </a:r>
            <a:r>
              <a:rPr lang="fr-FR" dirty="0" smtClean="0"/>
              <a:t>, </a:t>
            </a:r>
            <a:r>
              <a:rPr lang="fr-FR" dirty="0" err="1" smtClean="0"/>
              <a:t>json</a:t>
            </a:r>
            <a:r>
              <a:rPr lang="fr-FR" dirty="0" smtClean="0"/>
              <a:t>, os, </a:t>
            </a:r>
            <a:r>
              <a:rPr lang="fr-FR" dirty="0" err="1" smtClean="0"/>
              <a:t>random</a:t>
            </a:r>
            <a:r>
              <a:rPr lang="fr-FR" dirty="0" smtClean="0"/>
              <a:t>, </a:t>
            </a:r>
            <a:r>
              <a:rPr lang="fr-FR" dirty="0" err="1" smtClean="0"/>
              <a:t>re</a:t>
            </a:r>
            <a:r>
              <a:rPr lang="fr-FR" dirty="0" smtClean="0"/>
              <a:t>, </a:t>
            </a:r>
            <a:r>
              <a:rPr lang="fr-FR" dirty="0" err="1" smtClean="0"/>
              <a:t>struct</a:t>
            </a:r>
            <a:r>
              <a:rPr lang="fr-FR" dirty="0" smtClean="0"/>
              <a:t>, </a:t>
            </a:r>
            <a:r>
              <a:rPr lang="fr-FR" dirty="0" err="1" smtClean="0"/>
              <a:t>sys</a:t>
            </a:r>
            <a:r>
              <a:rPr lang="fr-FR" dirty="0" smtClean="0"/>
              <a:t>, </a:t>
            </a:r>
            <a:r>
              <a:rPr lang="fr-FR" dirty="0" err="1" smtClean="0"/>
              <a:t>textwrap</a:t>
            </a:r>
            <a:r>
              <a:rPr lang="fr-FR" dirty="0" smtClean="0"/>
              <a:t>, </a:t>
            </a:r>
            <a:r>
              <a:rPr lang="fr-FR" dirty="0" err="1" smtClean="0"/>
              <a:t>timeit</a:t>
            </a:r>
            <a:r>
              <a:rPr lang="fr-FR" dirty="0" smtClean="0"/>
              <a:t>, </a:t>
            </a:r>
            <a:r>
              <a:rPr lang="fr-FR" dirty="0" err="1" smtClean="0"/>
              <a:t>unittest</a:t>
            </a:r>
            <a:endParaRPr lang="fr-FR" dirty="0"/>
          </a:p>
        </p:txBody>
      </p:sp>
    </p:spTree>
    <p:extLst>
      <p:ext uri="{BB962C8B-B14F-4D97-AF65-F5344CB8AC3E}">
        <p14:creationId xmlns:p14="http://schemas.microsoft.com/office/powerpoint/2010/main" val="5061008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Docker - Autoformation</a:t>
            </a:r>
            <a:endParaRPr lang="fr-FR" dirty="0"/>
          </a:p>
        </p:txBody>
      </p:sp>
      <p:sp>
        <p:nvSpPr>
          <p:cNvPr id="5" name="Espace réservé du texte 4"/>
          <p:cNvSpPr>
            <a:spLocks noGrp="1"/>
          </p:cNvSpPr>
          <p:nvPr>
            <p:ph type="body" idx="1"/>
          </p:nvPr>
        </p:nvSpPr>
        <p:spPr>
          <a:xfrm>
            <a:off x="831850" y="2138494"/>
            <a:ext cx="10759786" cy="4384854"/>
          </a:xfrm>
        </p:spPr>
        <p:txBody>
          <a:bodyPr>
            <a:normAutofit fontScale="77500" lnSpcReduction="20000"/>
          </a:bodyPr>
          <a:lstStyle/>
          <a:p>
            <a:pPr marL="342900" indent="-342900">
              <a:buFontTx/>
              <a:buChar char="-"/>
            </a:pPr>
            <a:r>
              <a:rPr lang="fr-FR" dirty="0" smtClean="0"/>
              <a:t>Pour la formation il y a la documentation officielle sous </a:t>
            </a:r>
            <a:r>
              <a:rPr lang="fr-FR" dirty="0" smtClean="0">
                <a:hlinkClick r:id="rId2"/>
              </a:rPr>
              <a:t>https</a:t>
            </a:r>
            <a:r>
              <a:rPr lang="fr-FR" dirty="0">
                <a:hlinkClick r:id="rId2"/>
              </a:rPr>
              <a:t>://</a:t>
            </a:r>
            <a:r>
              <a:rPr lang="fr-FR" dirty="0" smtClean="0">
                <a:hlinkClick r:id="rId2"/>
              </a:rPr>
              <a:t>docs.docker.com/</a:t>
            </a:r>
            <a:r>
              <a:rPr lang="fr-FR" dirty="0" smtClean="0"/>
              <a:t> mais une bonne vidéo d’</a:t>
            </a:r>
            <a:r>
              <a:rPr lang="fr-FR" dirty="0"/>
              <a:t>i</a:t>
            </a:r>
            <a:r>
              <a:rPr lang="fr-FR" dirty="0" smtClean="0"/>
              <a:t>ntroduction </a:t>
            </a:r>
            <a:r>
              <a:rPr lang="fr-FR" dirty="0"/>
              <a:t>est </a:t>
            </a:r>
            <a:r>
              <a:rPr lang="fr-FR" dirty="0" smtClean="0"/>
              <a:t>« </a:t>
            </a:r>
            <a:r>
              <a:rPr lang="en-US" dirty="0" smtClean="0"/>
              <a:t>Docker </a:t>
            </a:r>
            <a:r>
              <a:rPr lang="en-US" dirty="0"/>
              <a:t>Tutorial for Beginners - A Full DevOps Course on How to Run Applications in </a:t>
            </a:r>
            <a:r>
              <a:rPr lang="en-US" dirty="0" smtClean="0"/>
              <a:t>Containers” :</a:t>
            </a:r>
            <a:r>
              <a:rPr lang="en-US" dirty="0"/>
              <a:t> </a:t>
            </a:r>
            <a:r>
              <a:rPr lang="en-US" dirty="0" smtClean="0"/>
              <a:t>:</a:t>
            </a:r>
            <a:r>
              <a:rPr lang="fr-FR" dirty="0" smtClean="0">
                <a:hlinkClick r:id="rId3"/>
              </a:rPr>
              <a:t>https</a:t>
            </a:r>
            <a:r>
              <a:rPr lang="fr-FR" dirty="0">
                <a:hlinkClick r:id="rId3"/>
              </a:rPr>
              <a:t>://</a:t>
            </a:r>
            <a:r>
              <a:rPr lang="fr-FR" dirty="0" smtClean="0">
                <a:hlinkClick r:id="rId3"/>
              </a:rPr>
              <a:t>www.youtube.com/watch?v=fqMOX6JJhGo</a:t>
            </a:r>
            <a:r>
              <a:rPr lang="fr-FR" dirty="0" smtClean="0"/>
              <a:t> </a:t>
            </a:r>
          </a:p>
          <a:p>
            <a:pPr marL="342900" indent="-342900">
              <a:buFontTx/>
              <a:buChar char="-"/>
            </a:pPr>
            <a:r>
              <a:rPr lang="fr-FR" dirty="0" smtClean="0"/>
              <a:t>Attention : l’installation conseillée sur PC local se fait par réseau internet…d’après la vidéo</a:t>
            </a:r>
          </a:p>
          <a:p>
            <a:pPr marL="342900" indent="-342900">
              <a:buFontTx/>
              <a:buChar char="-"/>
            </a:pPr>
            <a:r>
              <a:rPr lang="fr-FR" dirty="0" smtClean="0"/>
              <a:t>La vidéo référence des travaux pratiques (« </a:t>
            </a:r>
            <a:r>
              <a:rPr lang="fr-FR" dirty="0" err="1" smtClean="0"/>
              <a:t>labs</a:t>
            </a:r>
            <a:r>
              <a:rPr lang="fr-FR" dirty="0" smtClean="0"/>
              <a:t> ») </a:t>
            </a:r>
            <a:r>
              <a:rPr lang="fr-FR" dirty="0" err="1" smtClean="0"/>
              <a:t>en-ligne</a:t>
            </a:r>
            <a:r>
              <a:rPr lang="fr-FR" dirty="0" smtClean="0"/>
              <a:t> gratuits (9 cours sur docker) accessibles ici :</a:t>
            </a:r>
          </a:p>
          <a:p>
            <a:pPr marL="342900" indent="-342900">
              <a:buFontTx/>
              <a:buChar char="-"/>
            </a:pPr>
            <a:r>
              <a:rPr lang="fr-FR" dirty="0">
                <a:hlinkClick r:id="rId4"/>
              </a:rPr>
              <a:t>https://</a:t>
            </a:r>
            <a:r>
              <a:rPr lang="fr-FR" dirty="0" smtClean="0">
                <a:hlinkClick r:id="rId4"/>
              </a:rPr>
              <a:t>kodekloud.com/p/docker-labs</a:t>
            </a:r>
            <a:r>
              <a:rPr lang="fr-FR" dirty="0" smtClean="0"/>
              <a:t>  puis clic sur  « Click </a:t>
            </a:r>
            <a:r>
              <a:rPr lang="fr-FR" dirty="0" err="1" smtClean="0"/>
              <a:t>here</a:t>
            </a:r>
            <a:r>
              <a:rPr lang="fr-FR" dirty="0" smtClean="0"/>
              <a:t> to </a:t>
            </a:r>
            <a:r>
              <a:rPr lang="fr-FR" dirty="0" err="1" smtClean="0"/>
              <a:t>access</a:t>
            </a:r>
            <a:r>
              <a:rPr lang="fr-FR" dirty="0" smtClean="0"/>
              <a:t> </a:t>
            </a:r>
            <a:r>
              <a:rPr lang="fr-FR" dirty="0" err="1" smtClean="0"/>
              <a:t>labs</a:t>
            </a:r>
            <a:r>
              <a:rPr lang="fr-FR" dirty="0" smtClean="0"/>
              <a:t> »  (une fenêtre pour les commandes et une fenêtre pour le quizz)</a:t>
            </a:r>
          </a:p>
          <a:p>
            <a:pPr marL="342900" indent="-342900">
              <a:buFontTx/>
              <a:buChar char="-"/>
            </a:pPr>
            <a:r>
              <a:rPr lang="fr-FR" dirty="0" smtClean="0"/>
              <a:t>NB : la fenêtre de commandes répond un peu lentement ;-) sur lancement de container (exemple : « docker </a:t>
            </a:r>
            <a:r>
              <a:rPr lang="fr-FR" dirty="0" err="1" smtClean="0"/>
              <a:t>run</a:t>
            </a:r>
            <a:r>
              <a:rPr lang="fr-FR" dirty="0" smtClean="0"/>
              <a:t> redis ») </a:t>
            </a:r>
          </a:p>
          <a:p>
            <a:pPr marL="342900" indent="-342900">
              <a:buFontTx/>
              <a:buChar char="-"/>
            </a:pPr>
            <a:r>
              <a:rPr lang="fr-FR" dirty="0" smtClean="0"/>
              <a:t>Trois autres vidéos sur docker de 2019 en français sur la chaîne </a:t>
            </a:r>
            <a:r>
              <a:rPr lang="fr-FR" dirty="0" err="1" smtClean="0"/>
              <a:t>youtube</a:t>
            </a:r>
            <a:r>
              <a:rPr lang="fr-FR" dirty="0" smtClean="0"/>
              <a:t> « </a:t>
            </a:r>
            <a:r>
              <a:rPr lang="fr-FR" b="1" dirty="0" err="1" smtClean="0"/>
              <a:t>cocadmin</a:t>
            </a:r>
            <a:r>
              <a:rPr lang="fr-FR" dirty="0" smtClean="0"/>
              <a:t> » sur docker et une présentation de l’outil </a:t>
            </a:r>
            <a:r>
              <a:rPr lang="fr-FR" dirty="0" err="1" smtClean="0"/>
              <a:t>Kubernetes</a:t>
            </a:r>
            <a:r>
              <a:rPr lang="fr-FR" dirty="0" smtClean="0"/>
              <a:t> (=</a:t>
            </a:r>
            <a:r>
              <a:rPr lang="fr-FR" dirty="0" err="1" smtClean="0"/>
              <a:t>opensource</a:t>
            </a:r>
            <a:r>
              <a:rPr lang="fr-FR" dirty="0" smtClean="0"/>
              <a:t> containers orchestration </a:t>
            </a:r>
            <a:r>
              <a:rPr lang="fr-FR" dirty="0" err="1" smtClean="0"/>
              <a:t>tool</a:t>
            </a:r>
            <a:r>
              <a:rPr lang="fr-FR" dirty="0" smtClean="0"/>
              <a:t>) de novembre 2020 (</a:t>
            </a:r>
            <a:r>
              <a:rPr lang="fr-FR" dirty="0" smtClean="0">
                <a:hlinkClick r:id="rId5"/>
              </a:rPr>
              <a:t>https</a:t>
            </a:r>
            <a:r>
              <a:rPr lang="fr-FR" dirty="0">
                <a:hlinkClick r:id="rId5"/>
              </a:rPr>
              <a:t>://</a:t>
            </a:r>
            <a:r>
              <a:rPr lang="fr-FR" dirty="0" smtClean="0">
                <a:hlinkClick r:id="rId5"/>
              </a:rPr>
              <a:t>www.youtube.com/watch?v=X48VuDVc0d0</a:t>
            </a:r>
            <a:r>
              <a:rPr lang="fr-FR" dirty="0" smtClean="0"/>
              <a:t>) . La vidéo </a:t>
            </a:r>
            <a:r>
              <a:rPr lang="fr-FR" dirty="0" err="1" smtClean="0"/>
              <a:t>cocadmin</a:t>
            </a:r>
            <a:r>
              <a:rPr lang="fr-FR" dirty="0" smtClean="0"/>
              <a:t> sur </a:t>
            </a:r>
            <a:r>
              <a:rPr lang="fr-FR" dirty="0" err="1" smtClean="0"/>
              <a:t>DockerCompose</a:t>
            </a:r>
            <a:r>
              <a:rPr lang="fr-FR" dirty="0" smtClean="0"/>
              <a:t> explique bien la gestion d’une application avec plusieurs containers. La vidéo précédente (comment fabriquer une image Docker) illustre bien le site web </a:t>
            </a:r>
            <a:r>
              <a:rPr lang="fr-FR" dirty="0" err="1" smtClean="0"/>
              <a:t>dockers.hub</a:t>
            </a:r>
            <a:r>
              <a:rPr lang="fr-FR" dirty="0" smtClean="0"/>
              <a:t> où sont mémorisées les </a:t>
            </a:r>
            <a:r>
              <a:rPr lang="fr-FR" dirty="0" err="1" smtClean="0"/>
              <a:t>officials</a:t>
            </a:r>
            <a:r>
              <a:rPr lang="fr-FR" dirty="0" smtClean="0"/>
              <a:t> images comme celle de « python:2.7-slim » (« python » est le nom de l’image, et 2.7-slim est le tag de la </a:t>
            </a:r>
            <a:r>
              <a:rPr lang="fr-FR" dirty="0" err="1" smtClean="0"/>
              <a:t>relase</a:t>
            </a:r>
            <a:r>
              <a:rPr lang="fr-FR" dirty="0" smtClean="0"/>
              <a:t>, un environnement python simple) qu’il  utilise dans l’exemple.</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187176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Docker - Introduction</a:t>
            </a:r>
            <a:endParaRPr lang="fr-FR" dirty="0"/>
          </a:p>
        </p:txBody>
      </p:sp>
      <p:sp>
        <p:nvSpPr>
          <p:cNvPr id="5" name="Espace réservé du texte 4"/>
          <p:cNvSpPr>
            <a:spLocks noGrp="1"/>
          </p:cNvSpPr>
          <p:nvPr>
            <p:ph type="body" idx="1"/>
          </p:nvPr>
        </p:nvSpPr>
        <p:spPr>
          <a:xfrm>
            <a:off x="831850" y="2138494"/>
            <a:ext cx="10759786" cy="4384854"/>
          </a:xfrm>
        </p:spPr>
        <p:txBody>
          <a:bodyPr>
            <a:normAutofit fontScale="47500" lnSpcReduction="20000"/>
          </a:bodyPr>
          <a:lstStyle/>
          <a:p>
            <a:pPr marL="342900" indent="-342900">
              <a:buFontTx/>
              <a:buChar char="-"/>
            </a:pPr>
            <a:r>
              <a:rPr lang="fr-FR" dirty="0" smtClean="0"/>
              <a:t>Vidéo </a:t>
            </a:r>
            <a:r>
              <a:rPr lang="fr-FR" dirty="0"/>
              <a:t>générale d’introduction à Docker (3h !!) : </a:t>
            </a:r>
            <a:r>
              <a:rPr lang="fr-FR" dirty="0">
                <a:hlinkClick r:id="rId2"/>
              </a:rPr>
              <a:t>https://</a:t>
            </a:r>
            <a:r>
              <a:rPr lang="fr-FR" dirty="0" smtClean="0">
                <a:hlinkClick r:id="rId2"/>
              </a:rPr>
              <a:t>www.youtube.com/watch?v=3c-iBn73dDE</a:t>
            </a:r>
            <a:r>
              <a:rPr lang="fr-FR" dirty="0" smtClean="0"/>
              <a:t> Un point intéressant abordé est le concept de « layer » , de « Docker </a:t>
            </a:r>
            <a:r>
              <a:rPr lang="fr-FR" dirty="0" err="1" smtClean="0"/>
              <a:t>toolbox</a:t>
            </a:r>
            <a:r>
              <a:rPr lang="fr-FR" dirty="0" smtClean="0"/>
              <a:t> »  (</a:t>
            </a:r>
            <a:r>
              <a:rPr lang="fr-FR" dirty="0" err="1" smtClean="0"/>
              <a:t>example</a:t>
            </a:r>
            <a:r>
              <a:rPr lang="fr-FR" dirty="0" smtClean="0"/>
              <a:t> : container Linux sur anciens </a:t>
            </a:r>
            <a:r>
              <a:rPr lang="fr-FR" dirty="0" err="1" smtClean="0"/>
              <a:t>windows</a:t>
            </a:r>
            <a:r>
              <a:rPr lang="fr-FR" dirty="0" smtClean="0"/>
              <a:t> ou </a:t>
            </a:r>
            <a:r>
              <a:rPr lang="fr-FR" dirty="0" err="1" smtClean="0"/>
              <a:t>MacOS</a:t>
            </a:r>
            <a:r>
              <a:rPr lang="fr-FR" dirty="0" smtClean="0"/>
              <a:t>. </a:t>
            </a:r>
            <a:endParaRPr lang="fr-FR" dirty="0"/>
          </a:p>
          <a:p>
            <a:pPr marL="342900" indent="-342900">
              <a:buFontTx/>
              <a:buChar char="-"/>
            </a:pPr>
            <a:r>
              <a:rPr lang="fr-FR" dirty="0" smtClean="0"/>
              <a:t>« </a:t>
            </a:r>
            <a:r>
              <a:rPr lang="fr-FR" b="1" dirty="0" smtClean="0"/>
              <a:t>docker </a:t>
            </a:r>
            <a:r>
              <a:rPr lang="fr-FR" b="1" dirty="0" err="1" smtClean="0"/>
              <a:t>ps</a:t>
            </a:r>
            <a:r>
              <a:rPr lang="fr-FR" b="1" dirty="0" smtClean="0"/>
              <a:t> -a</a:t>
            </a:r>
            <a:r>
              <a:rPr lang="fr-FR" dirty="0" smtClean="0"/>
              <a:t> » pour lister les containers en exécution  (options –a pour voir les containers en exécution ou arrêtés ;ports = port ouvert par le container)</a:t>
            </a:r>
          </a:p>
          <a:p>
            <a:pPr marL="342900" indent="-342900">
              <a:buFontTx/>
              <a:buChar char="-"/>
            </a:pPr>
            <a:r>
              <a:rPr lang="fr-FR" dirty="0" smtClean="0"/>
              <a:t>« </a:t>
            </a:r>
            <a:r>
              <a:rPr lang="fr-FR" b="1" dirty="0" smtClean="0"/>
              <a:t>docker logs</a:t>
            </a:r>
            <a:r>
              <a:rPr lang="fr-FR" dirty="0" smtClean="0"/>
              <a:t> » : pour les log</a:t>
            </a:r>
          </a:p>
          <a:p>
            <a:pPr marL="342900" indent="-342900">
              <a:buFontTx/>
              <a:buChar char="-"/>
            </a:pPr>
            <a:r>
              <a:rPr lang="fr-FR" dirty="0" smtClean="0"/>
              <a:t>« </a:t>
            </a:r>
            <a:r>
              <a:rPr lang="fr-FR" b="1" dirty="0" smtClean="0"/>
              <a:t>docker </a:t>
            </a:r>
            <a:r>
              <a:rPr lang="fr-FR" b="1" dirty="0" err="1" smtClean="0"/>
              <a:t>run</a:t>
            </a:r>
            <a:r>
              <a:rPr lang="fr-FR" b="1" dirty="0" smtClean="0"/>
              <a:t> –d </a:t>
            </a:r>
            <a:r>
              <a:rPr lang="fr-FR" dirty="0" smtClean="0"/>
              <a:t>redis »  (d = </a:t>
            </a:r>
            <a:r>
              <a:rPr lang="fr-FR" dirty="0" err="1" smtClean="0"/>
              <a:t>detached</a:t>
            </a:r>
            <a:r>
              <a:rPr lang="fr-FR" dirty="0" smtClean="0"/>
              <a:t> mode)  (docker </a:t>
            </a:r>
            <a:r>
              <a:rPr lang="fr-FR" dirty="0" err="1" smtClean="0"/>
              <a:t>run</a:t>
            </a:r>
            <a:r>
              <a:rPr lang="fr-FR" dirty="0"/>
              <a:t> </a:t>
            </a:r>
            <a:r>
              <a:rPr lang="fr-FR" dirty="0" smtClean="0"/>
              <a:t>= docker pull + docker </a:t>
            </a:r>
            <a:r>
              <a:rPr lang="fr-FR" dirty="0" err="1" smtClean="0"/>
              <a:t>start</a:t>
            </a:r>
            <a:r>
              <a:rPr lang="fr-FR" dirty="0" smtClean="0"/>
              <a:t>)</a:t>
            </a:r>
          </a:p>
          <a:p>
            <a:pPr marL="342900" indent="-342900">
              <a:buFontTx/>
              <a:buChar char="-"/>
            </a:pPr>
            <a:r>
              <a:rPr lang="fr-FR" dirty="0" smtClean="0"/>
              <a:t>« </a:t>
            </a:r>
            <a:r>
              <a:rPr lang="fr-FR" b="1" dirty="0" smtClean="0"/>
              <a:t>docker stop </a:t>
            </a:r>
            <a:r>
              <a:rPr lang="fr-FR" dirty="0" err="1" smtClean="0"/>
              <a:t>containerid</a:t>
            </a:r>
            <a:r>
              <a:rPr lang="fr-FR" dirty="0" smtClean="0"/>
              <a:t> » : pour arrêter un container</a:t>
            </a:r>
          </a:p>
          <a:p>
            <a:pPr marL="342900" indent="-342900">
              <a:buFontTx/>
              <a:buChar char="-"/>
            </a:pPr>
            <a:r>
              <a:rPr lang="fr-FR" dirty="0" smtClean="0"/>
              <a:t>ATTENTION : un port container ne peut être lié (= « binding ») qu’à un port inutilisé du hôte Le binding peut de faire en paramètre de la commande :</a:t>
            </a:r>
          </a:p>
          <a:p>
            <a:pPr marL="342900" indent="-342900">
              <a:buFontTx/>
              <a:buChar char="-"/>
            </a:pPr>
            <a:r>
              <a:rPr lang="fr-FR" b="1" dirty="0" smtClean="0"/>
              <a:t>docker </a:t>
            </a:r>
            <a:r>
              <a:rPr lang="fr-FR" b="1" dirty="0" err="1" smtClean="0"/>
              <a:t>run</a:t>
            </a:r>
            <a:r>
              <a:rPr lang="fr-FR" b="1" dirty="0" smtClean="0"/>
              <a:t> –p</a:t>
            </a:r>
            <a:r>
              <a:rPr lang="fr-FR" dirty="0" smtClean="0"/>
              <a:t>&lt;</a:t>
            </a:r>
            <a:r>
              <a:rPr lang="fr-FR" dirty="0" err="1" smtClean="0"/>
              <a:t>port_host</a:t>
            </a:r>
            <a:r>
              <a:rPr lang="fr-FR" dirty="0" smtClean="0"/>
              <a:t>&gt; :&lt;</a:t>
            </a:r>
            <a:r>
              <a:rPr lang="fr-FR" dirty="0" err="1" smtClean="0"/>
              <a:t>port_container</a:t>
            </a:r>
            <a:r>
              <a:rPr lang="fr-FR" dirty="0" smtClean="0"/>
              <a:t>&gt;</a:t>
            </a:r>
          </a:p>
          <a:p>
            <a:pPr marL="342900" indent="-342900">
              <a:buFontTx/>
              <a:buChar char="-"/>
            </a:pPr>
            <a:r>
              <a:rPr lang="fr-FR" dirty="0" smtClean="0"/>
              <a:t>Pour avoir un terminal :  </a:t>
            </a:r>
            <a:r>
              <a:rPr lang="fr-FR" b="1" dirty="0" smtClean="0"/>
              <a:t>docker </a:t>
            </a:r>
            <a:r>
              <a:rPr lang="fr-FR" b="1" dirty="0" err="1" smtClean="0"/>
              <a:t>exec</a:t>
            </a:r>
            <a:r>
              <a:rPr lang="fr-FR" b="1" dirty="0" smtClean="0"/>
              <a:t> –</a:t>
            </a:r>
            <a:r>
              <a:rPr lang="fr-FR" b="1" dirty="0" err="1" smtClean="0"/>
              <a:t>it</a:t>
            </a:r>
            <a:r>
              <a:rPr lang="fr-FR" b="1" dirty="0" smtClean="0"/>
              <a:t> </a:t>
            </a:r>
            <a:r>
              <a:rPr lang="fr-FR" dirty="0" smtClean="0"/>
              <a:t>&lt;</a:t>
            </a:r>
            <a:r>
              <a:rPr lang="fr-FR" dirty="0" err="1" smtClean="0"/>
              <a:t>container_id</a:t>
            </a:r>
            <a:r>
              <a:rPr lang="fr-FR" dirty="0" smtClean="0"/>
              <a:t>&gt; =&gt; pour entrer en interactif (option </a:t>
            </a:r>
            <a:r>
              <a:rPr lang="fr-FR" dirty="0" err="1" smtClean="0"/>
              <a:t>it</a:t>
            </a:r>
            <a:r>
              <a:rPr lang="fr-FR" dirty="0" smtClean="0"/>
              <a:t>) sous </a:t>
            </a:r>
            <a:r>
              <a:rPr lang="fr-FR" dirty="0" err="1" smtClean="0"/>
              <a:t>root</a:t>
            </a:r>
            <a:r>
              <a:rPr lang="fr-FR" dirty="0" smtClean="0"/>
              <a:t> sur le container …. </a:t>
            </a:r>
            <a:r>
              <a:rPr lang="fr-FR" b="1" dirty="0" smtClean="0"/>
              <a:t>exit </a:t>
            </a:r>
            <a:r>
              <a:rPr lang="fr-FR" dirty="0" smtClean="0"/>
              <a:t>pour sortir</a:t>
            </a:r>
          </a:p>
          <a:p>
            <a:pPr marL="342900" indent="-342900">
              <a:buFontTx/>
              <a:buChar char="-"/>
            </a:pPr>
            <a:r>
              <a:rPr lang="fr-FR" dirty="0" smtClean="0"/>
              <a:t>« </a:t>
            </a:r>
            <a:r>
              <a:rPr lang="fr-FR" b="1" dirty="0" smtClean="0"/>
              <a:t>docker network </a:t>
            </a:r>
            <a:r>
              <a:rPr lang="fr-FR" dirty="0" err="1" smtClean="0"/>
              <a:t>ls</a:t>
            </a:r>
            <a:r>
              <a:rPr lang="fr-FR" dirty="0" smtClean="0"/>
              <a:t> » pour lister les </a:t>
            </a:r>
            <a:r>
              <a:rPr lang="fr-FR" dirty="0" smtClean="0"/>
              <a:t>réseaux</a:t>
            </a:r>
          </a:p>
          <a:p>
            <a:pPr marL="342900" indent="-342900">
              <a:buFontTx/>
              <a:buChar char="-"/>
            </a:pPr>
            <a:r>
              <a:rPr lang="fr-FR" dirty="0" smtClean="0"/>
              <a:t>«</a:t>
            </a:r>
            <a:r>
              <a:rPr lang="fr-FR" b="1" dirty="0" smtClean="0"/>
              <a:t> docker tag </a:t>
            </a:r>
            <a:r>
              <a:rPr lang="fr-FR" dirty="0" smtClean="0"/>
              <a:t>«  pour renommer une image de nom complet : « </a:t>
            </a:r>
            <a:r>
              <a:rPr lang="fr-FR" dirty="0" err="1" smtClean="0"/>
              <a:t>DomainRegistry</a:t>
            </a:r>
            <a:r>
              <a:rPr lang="fr-FR" dirty="0" smtClean="0"/>
              <a:t>/</a:t>
            </a:r>
            <a:r>
              <a:rPr lang="fr-FR" dirty="0" err="1" smtClean="0"/>
              <a:t>NomImage:Tag</a:t>
            </a:r>
            <a:r>
              <a:rPr lang="fr-FR" dirty="0" smtClean="0"/>
              <a:t> »  avec par défaut </a:t>
            </a:r>
            <a:r>
              <a:rPr lang="fr-FR" dirty="0" err="1"/>
              <a:t>DomainRegistry</a:t>
            </a:r>
            <a:r>
              <a:rPr lang="fr-FR" dirty="0" smtClean="0"/>
              <a:t>/ = docker hub</a:t>
            </a:r>
            <a:endParaRPr lang="fr-FR" dirty="0" smtClean="0"/>
          </a:p>
          <a:p>
            <a:pPr marL="342900" indent="-342900">
              <a:buFontTx/>
              <a:buChar char="-"/>
            </a:pPr>
            <a:r>
              <a:rPr lang="fr-FR" dirty="0" smtClean="0"/>
              <a:t>«  </a:t>
            </a:r>
            <a:r>
              <a:rPr lang="fr-FR" b="1" dirty="0" smtClean="0"/>
              <a:t>docker network </a:t>
            </a:r>
            <a:r>
              <a:rPr lang="fr-FR" b="1" dirty="0" err="1" smtClean="0"/>
              <a:t>create</a:t>
            </a:r>
            <a:r>
              <a:rPr lang="fr-FR" b="1" dirty="0" smtClean="0"/>
              <a:t> </a:t>
            </a:r>
            <a:r>
              <a:rPr lang="fr-FR" dirty="0" smtClean="0"/>
              <a:t>&lt;</a:t>
            </a:r>
            <a:r>
              <a:rPr lang="fr-FR" dirty="0" err="1" smtClean="0"/>
              <a:t>network_name</a:t>
            </a:r>
            <a:r>
              <a:rPr lang="fr-FR" dirty="0" smtClean="0"/>
              <a:t>&gt; » pour créer un réseau et pour l’utiliser (exemple avec: mongo8 ; -e pour les variables d’environnement) :</a:t>
            </a:r>
          </a:p>
          <a:p>
            <a:r>
              <a:rPr lang="fr-FR" dirty="0" smtClean="0"/>
              <a:t>	docker </a:t>
            </a:r>
            <a:r>
              <a:rPr lang="fr-FR" dirty="0" err="1" smtClean="0"/>
              <a:t>run</a:t>
            </a:r>
            <a:r>
              <a:rPr lang="fr-FR" dirty="0" smtClean="0"/>
              <a:t> –p27017:27017 –d  -e ….  --</a:t>
            </a:r>
            <a:r>
              <a:rPr lang="fr-FR" dirty="0" err="1" smtClean="0"/>
              <a:t>name</a:t>
            </a:r>
            <a:r>
              <a:rPr lang="fr-FR" dirty="0" smtClean="0"/>
              <a:t> mongo </a:t>
            </a:r>
            <a:r>
              <a:rPr lang="fr-FR" b="1" dirty="0" smtClean="0"/>
              <a:t>–net</a:t>
            </a:r>
            <a:r>
              <a:rPr lang="fr-FR" dirty="0" smtClean="0"/>
              <a:t> &lt;network </a:t>
            </a:r>
            <a:r>
              <a:rPr lang="fr-FR" dirty="0" err="1" smtClean="0"/>
              <a:t>name</a:t>
            </a:r>
            <a:r>
              <a:rPr lang="fr-FR" dirty="0" smtClean="0"/>
              <a:t>&gt;</a:t>
            </a:r>
          </a:p>
          <a:p>
            <a:r>
              <a:rPr lang="fr-FR" dirty="0" smtClean="0"/>
              <a:t>Remarque : docker-compose crée par un défaut un réseau commun aux containers décrits par le fichier de composition (</a:t>
            </a:r>
            <a:r>
              <a:rPr lang="fr-FR" dirty="0" err="1" smtClean="0"/>
              <a:t>mongo.yaml</a:t>
            </a:r>
            <a:r>
              <a:rPr lang="fr-FR" dirty="0" smtClean="0"/>
              <a:t>)</a:t>
            </a:r>
          </a:p>
          <a:p>
            <a:r>
              <a:rPr lang="fr-FR" dirty="0" smtClean="0"/>
              <a:t>Pour sauvegarder une image avec toutes les couches (=</a:t>
            </a:r>
            <a:r>
              <a:rPr lang="fr-FR" dirty="0" err="1" smtClean="0"/>
              <a:t>layers</a:t>
            </a:r>
            <a:r>
              <a:rPr lang="fr-FR" dirty="0"/>
              <a:t>) suivre </a:t>
            </a:r>
            <a:r>
              <a:rPr lang="fr-FR" dirty="0">
                <a:hlinkClick r:id="rId3"/>
              </a:rPr>
              <a:t>https://</a:t>
            </a:r>
            <a:r>
              <a:rPr lang="fr-FR" dirty="0" smtClean="0">
                <a:hlinkClick r:id="rId3"/>
              </a:rPr>
              <a:t>stackoverflow.com/questions/22655867/what-is-the-difference-between-save-and-export-in-docker</a:t>
            </a:r>
            <a:r>
              <a:rPr lang="fr-FR" dirty="0"/>
              <a:t> et </a:t>
            </a:r>
            <a:r>
              <a:rPr lang="fr-FR" dirty="0">
                <a:hlinkClick r:id="rId4"/>
              </a:rPr>
              <a:t>https://</a:t>
            </a:r>
            <a:r>
              <a:rPr lang="fr-FR" dirty="0" smtClean="0">
                <a:hlinkClick r:id="rId4"/>
              </a:rPr>
              <a:t>tuhrig.de/difference-between-save-and-export-in-docker</a:t>
            </a:r>
            <a:r>
              <a:rPr lang="fr-FR" dirty="0" smtClean="0"/>
              <a:t> en passant la commande :</a:t>
            </a:r>
          </a:p>
          <a:p>
            <a:pPr marL="342900" indent="-342900">
              <a:buFontTx/>
              <a:buChar char="-"/>
            </a:pPr>
            <a:r>
              <a:rPr lang="fr-FR" dirty="0" smtClean="0"/>
              <a:t>« </a:t>
            </a:r>
            <a:r>
              <a:rPr lang="fr-FR" b="1" dirty="0" smtClean="0"/>
              <a:t> docker </a:t>
            </a:r>
            <a:r>
              <a:rPr lang="fr-FR" b="1" dirty="0" err="1"/>
              <a:t>save</a:t>
            </a:r>
            <a:r>
              <a:rPr lang="fr-FR" b="1" dirty="0"/>
              <a:t> </a:t>
            </a:r>
            <a:r>
              <a:rPr lang="fr-FR" dirty="0"/>
              <a:t>image  </a:t>
            </a:r>
            <a:r>
              <a:rPr lang="fr-FR" dirty="0" smtClean="0"/>
              <a:t>&gt;  archive.tar</a:t>
            </a:r>
          </a:p>
          <a:p>
            <a:r>
              <a:rPr lang="fr-FR" sz="2300" dirty="0"/>
              <a:t>Et pour restaurer </a:t>
            </a:r>
            <a:r>
              <a:rPr lang="fr-FR" sz="2300" dirty="0" smtClean="0"/>
              <a:t> (ATTENTION : bien utiliser « docker </a:t>
            </a:r>
            <a:r>
              <a:rPr lang="fr-FR" sz="2300" dirty="0" err="1" smtClean="0"/>
              <a:t>load</a:t>
            </a:r>
            <a:r>
              <a:rPr lang="fr-FR" sz="2300" dirty="0" smtClean="0"/>
              <a:t> » et pas « docker import » </a:t>
            </a:r>
            <a:r>
              <a:rPr lang="fr-FR" sz="2300" dirty="0">
                <a:sym typeface="Wingdings" panose="05000000000000000000" pitchFamily="2" charset="2"/>
              </a:rPr>
              <a:t>)</a:t>
            </a:r>
            <a:r>
              <a:rPr lang="fr-FR" sz="2300" dirty="0" smtClean="0">
                <a:sym typeface="Wingdings" panose="05000000000000000000" pitchFamily="2" charset="2"/>
              </a:rPr>
              <a:t> :</a:t>
            </a:r>
            <a:endParaRPr lang="fr-FR" sz="2300" dirty="0"/>
          </a:p>
          <a:p>
            <a:pPr marL="342900" indent="-342900">
              <a:buFontTx/>
              <a:buChar char="-"/>
            </a:pPr>
            <a:r>
              <a:rPr lang="fr-FR" dirty="0" smtClean="0"/>
              <a:t>«</a:t>
            </a:r>
            <a:r>
              <a:rPr lang="fr-FR" b="1" dirty="0" smtClean="0"/>
              <a:t>  docker </a:t>
            </a:r>
            <a:r>
              <a:rPr lang="fr-FR" b="1" dirty="0" err="1" smtClean="0"/>
              <a:t>load</a:t>
            </a:r>
            <a:r>
              <a:rPr lang="fr-FR" b="1" dirty="0" smtClean="0"/>
              <a:t> </a:t>
            </a:r>
            <a:r>
              <a:rPr lang="fr-FR" dirty="0" smtClean="0"/>
              <a:t>&lt; archive.tar</a:t>
            </a: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692102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Docker - Construction</a:t>
            </a:r>
            <a:endParaRPr lang="fr-FR" dirty="0"/>
          </a:p>
        </p:txBody>
      </p:sp>
      <p:sp>
        <p:nvSpPr>
          <p:cNvPr id="5" name="Espace réservé du texte 4"/>
          <p:cNvSpPr>
            <a:spLocks noGrp="1"/>
          </p:cNvSpPr>
          <p:nvPr>
            <p:ph type="body" idx="1"/>
          </p:nvPr>
        </p:nvSpPr>
        <p:spPr>
          <a:xfrm>
            <a:off x="831850" y="2138494"/>
            <a:ext cx="10759786" cy="4384854"/>
          </a:xfrm>
        </p:spPr>
        <p:txBody>
          <a:bodyPr>
            <a:normAutofit/>
          </a:bodyPr>
          <a:lstStyle/>
          <a:p>
            <a:pPr marL="342900" indent="-342900">
              <a:buFontTx/>
              <a:buChar char="-"/>
            </a:pPr>
            <a:r>
              <a:rPr lang="fr-FR" dirty="0" smtClean="0"/>
              <a:t>Le principe de base est le « </a:t>
            </a:r>
            <a:r>
              <a:rPr lang="fr-FR" dirty="0" err="1" smtClean="0"/>
              <a:t>Dockerfile</a:t>
            </a:r>
            <a:r>
              <a:rPr lang="fr-FR" dirty="0" smtClean="0"/>
              <a:t> » qui décrit la construction de l’image.</a:t>
            </a:r>
          </a:p>
          <a:p>
            <a:pPr marL="342900" indent="-342900">
              <a:buFontTx/>
              <a:buChar char="-"/>
            </a:pPr>
            <a:r>
              <a:rPr lang="fr-FR" dirty="0" smtClean="0"/>
              <a:t>« </a:t>
            </a:r>
            <a:r>
              <a:rPr lang="fr-FR" dirty="0" err="1" smtClean="0"/>
              <a:t>install</a:t>
            </a:r>
            <a:r>
              <a:rPr lang="fr-FR" dirty="0" smtClean="0"/>
              <a:t> </a:t>
            </a:r>
            <a:r>
              <a:rPr lang="fr-FR" dirty="0" err="1" smtClean="0"/>
              <a:t>node</a:t>
            </a:r>
            <a:r>
              <a:rPr lang="fr-FR" dirty="0" smtClean="0"/>
              <a:t> »  correspond à « FROM </a:t>
            </a:r>
            <a:r>
              <a:rPr lang="fr-FR" dirty="0" err="1" smtClean="0"/>
              <a:t>node</a:t>
            </a:r>
            <a:r>
              <a:rPr lang="fr-FR" dirty="0" smtClean="0"/>
              <a:t> »</a:t>
            </a:r>
          </a:p>
          <a:p>
            <a:pPr marL="342900" indent="-342900">
              <a:buFontTx/>
              <a:buChar char="-"/>
            </a:pPr>
            <a:r>
              <a:rPr lang="fr-FR" dirty="0" smtClean="0"/>
              <a:t>ATTENTION : la commande COPY s’exécute sur le système hôte!!</a:t>
            </a:r>
          </a:p>
          <a:p>
            <a:pPr marL="342900" indent="-342900">
              <a:buFontTx/>
              <a:buChar char="-"/>
            </a:pPr>
            <a:r>
              <a:rPr lang="fr-FR" dirty="0" smtClean="0"/>
              <a:t>CMD [« </a:t>
            </a:r>
            <a:r>
              <a:rPr lang="fr-FR" dirty="0" err="1" smtClean="0"/>
              <a:t>node</a:t>
            </a:r>
            <a:r>
              <a:rPr lang="fr-FR" dirty="0" smtClean="0"/>
              <a:t> »,    «  server.js » ] = unique, point d’entrée (vs RUN peuvent être exister en plusieurs exemplaires)</a:t>
            </a:r>
          </a:p>
          <a:p>
            <a:pPr marL="342900" indent="-342900">
              <a:buFontTx/>
              <a:buChar char="-"/>
            </a:pPr>
            <a:r>
              <a:rPr lang="fr-FR" dirty="0" smtClean="0"/>
              <a:t>FROM node:13-alpine  signifie </a:t>
            </a:r>
            <a:r>
              <a:rPr lang="fr-FR" dirty="0" err="1" smtClean="0"/>
              <a:t>node</a:t>
            </a:r>
            <a:r>
              <a:rPr lang="fr-FR" dirty="0" smtClean="0"/>
              <a:t> version 12 pour alpine OS, et l’image « </a:t>
            </a:r>
            <a:r>
              <a:rPr lang="fr-FR" dirty="0" err="1" smtClean="0"/>
              <a:t>node</a:t>
            </a:r>
            <a:r>
              <a:rPr lang="fr-FR" dirty="0" smtClean="0"/>
              <a:t> » est elle-même basée sur une autre image (ici alpine).</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4781741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Docker - Installation</a:t>
            </a:r>
            <a:endParaRPr lang="fr-FR" dirty="0"/>
          </a:p>
        </p:txBody>
      </p:sp>
      <p:sp>
        <p:nvSpPr>
          <p:cNvPr id="5" name="Espace réservé du texte 4"/>
          <p:cNvSpPr>
            <a:spLocks noGrp="1"/>
          </p:cNvSpPr>
          <p:nvPr>
            <p:ph type="body" idx="1"/>
          </p:nvPr>
        </p:nvSpPr>
        <p:spPr>
          <a:xfrm>
            <a:off x="831850" y="2138494"/>
            <a:ext cx="10759786" cy="4384854"/>
          </a:xfrm>
        </p:spPr>
        <p:txBody>
          <a:bodyPr>
            <a:normAutofit fontScale="55000" lnSpcReduction="20000"/>
          </a:bodyPr>
          <a:lstStyle/>
          <a:p>
            <a:pPr marL="342900" indent="-342900">
              <a:buFontTx/>
              <a:buChar char="-"/>
            </a:pPr>
            <a:r>
              <a:rPr lang="fr-FR" dirty="0" smtClean="0"/>
              <a:t>J’ai déjà une VM avec docker mais elle est en version Ubuntu 18.04 LTS et c’est une version docker qui date de 2018. Le logiciel docker avait </a:t>
            </a:r>
            <a:r>
              <a:rPr lang="fr-FR" dirty="0" err="1" smtClean="0"/>
              <a:t>eté</a:t>
            </a:r>
            <a:r>
              <a:rPr lang="fr-FR" dirty="0" smtClean="0"/>
              <a:t> installé (difficilement) via réseau Internet</a:t>
            </a:r>
          </a:p>
          <a:p>
            <a:pPr marL="342900" indent="-342900">
              <a:buFontTx/>
              <a:buChar char="-"/>
            </a:pPr>
            <a:r>
              <a:rPr lang="fr-FR" dirty="0" smtClean="0">
                <a:hlinkClick r:id="rId2"/>
              </a:rPr>
              <a:t>https://whatsmyos.com</a:t>
            </a:r>
            <a:r>
              <a:rPr lang="fr-FR" dirty="0" smtClean="0"/>
              <a:t>  : identifie le système d’exploitation courante (exemple : Ubuntu Linux 64 bits)</a:t>
            </a:r>
          </a:p>
          <a:p>
            <a:pPr marL="342900" indent="-342900">
              <a:buFontTx/>
              <a:buChar char="-"/>
            </a:pPr>
            <a:r>
              <a:rPr lang="fr-FR" dirty="0" smtClean="0"/>
              <a:t>Je tente une installation dans une VM </a:t>
            </a:r>
            <a:r>
              <a:rPr lang="fr-FR" dirty="0" err="1" smtClean="0"/>
              <a:t>CentOS</a:t>
            </a:r>
            <a:r>
              <a:rPr lang="fr-FR" dirty="0" smtClean="0"/>
              <a:t> 7 au moyen des archives </a:t>
            </a:r>
            <a:r>
              <a:rPr lang="fr-FR" dirty="0"/>
              <a:t>docker sous </a:t>
            </a:r>
            <a:r>
              <a:rPr lang="fr-FR" dirty="0" smtClean="0"/>
              <a:t> </a:t>
            </a:r>
            <a:r>
              <a:rPr lang="fr-FR" dirty="0">
                <a:hlinkClick r:id="rId3"/>
              </a:rPr>
              <a:t>https://download.docker.com/linux/centos/7/x86_64/stable/Packages</a:t>
            </a:r>
            <a:r>
              <a:rPr lang="fr-FR" dirty="0" smtClean="0">
                <a:hlinkClick r:id="rId3"/>
              </a:rPr>
              <a:t>/</a:t>
            </a:r>
            <a:r>
              <a:rPr lang="fr-FR" dirty="0" smtClean="0"/>
              <a:t> :</a:t>
            </a:r>
          </a:p>
          <a:p>
            <a:pPr marL="800100" lvl="1" indent="-342900">
              <a:buFontTx/>
              <a:buChar char="-"/>
            </a:pPr>
            <a:r>
              <a:rPr lang="fr-FR" dirty="0" smtClean="0"/>
              <a:t>docker-ce-19.03.9-3.el7.x86_64.rpm</a:t>
            </a:r>
          </a:p>
          <a:p>
            <a:pPr marL="800100" lvl="1" indent="-342900">
              <a:buFontTx/>
              <a:buChar char="-"/>
            </a:pPr>
            <a:r>
              <a:rPr lang="fr-FR" dirty="0" smtClean="0"/>
              <a:t>docker-ce-cli-19.03.9-3.el7.x86_64.rpm</a:t>
            </a:r>
          </a:p>
          <a:p>
            <a:pPr marL="800100" lvl="1" indent="-342900">
              <a:buFontTx/>
              <a:buChar char="-"/>
            </a:pPr>
            <a:r>
              <a:rPr lang="fr-FR" dirty="0" smtClean="0"/>
              <a:t>container-se-linux-2.107-3.el7.x86_64.rpm (de 2019, il y a deux versions …119… en 2020)</a:t>
            </a:r>
          </a:p>
          <a:p>
            <a:pPr marL="800100" lvl="1" indent="-342900">
              <a:buFontTx/>
              <a:buChar char="-"/>
            </a:pPr>
            <a:r>
              <a:rPr lang="fr-FR" dirty="0" smtClean="0"/>
              <a:t>containerd.io-1.3.7-3.1.el7.x86_64.rpm</a:t>
            </a:r>
          </a:p>
          <a:p>
            <a:pPr marL="342900" indent="-342900">
              <a:buFontTx/>
              <a:buChar char="-"/>
            </a:pPr>
            <a:r>
              <a:rPr lang="fr-FR" dirty="0" smtClean="0"/>
              <a:t>Les paquetages peuvent également être trouvés sous «</a:t>
            </a:r>
            <a:r>
              <a:rPr lang="fr-FR" dirty="0" err="1" smtClean="0"/>
              <a:t>rpmfind</a:t>
            </a:r>
            <a:r>
              <a:rPr lang="fr-FR" dirty="0" smtClean="0"/>
              <a:t> » : https://fr2.rpmfind.net/linux/epel/7/x86_64/Packages</a:t>
            </a:r>
          </a:p>
          <a:p>
            <a:pPr marL="342900" indent="-342900">
              <a:buFontTx/>
              <a:buChar char="-"/>
            </a:pPr>
            <a:r>
              <a:rPr lang="fr-FR" dirty="0" smtClean="0"/>
              <a:t>Il s’agit de la version « </a:t>
            </a:r>
            <a:r>
              <a:rPr lang="fr-FR" dirty="0" err="1" smtClean="0"/>
              <a:t>Community</a:t>
            </a:r>
            <a:r>
              <a:rPr lang="fr-FR" dirty="0" smtClean="0"/>
              <a:t> Edition » (CE) de Docker en accès libre, pas la version « Enterprise » qui est payante et offre plus de services en terme de performance, exploitation des containers Docker.</a:t>
            </a:r>
          </a:p>
          <a:p>
            <a:pPr marL="342900" indent="-342900">
              <a:buFontTx/>
              <a:buChar char="-"/>
            </a:pPr>
            <a:r>
              <a:rPr lang="fr-FR" dirty="0" smtClean="0"/>
              <a:t>Commande d’installation dans une fenêtre terminal : </a:t>
            </a:r>
            <a:r>
              <a:rPr lang="fr-FR" dirty="0" err="1" smtClean="0"/>
              <a:t>sudo</a:t>
            </a:r>
            <a:r>
              <a:rPr lang="fr-FR" dirty="0" smtClean="0"/>
              <a:t> sh ;  </a:t>
            </a:r>
            <a:r>
              <a:rPr lang="fr-FR" b="1" dirty="0" err="1" smtClean="0"/>
              <a:t>rpm</a:t>
            </a:r>
            <a:r>
              <a:rPr lang="fr-FR" b="1" dirty="0" smtClean="0"/>
              <a:t> –</a:t>
            </a:r>
            <a:r>
              <a:rPr lang="fr-FR" b="1" dirty="0" err="1" smtClean="0"/>
              <a:t>ivh</a:t>
            </a:r>
            <a:r>
              <a:rPr lang="fr-FR" b="1" dirty="0" smtClean="0"/>
              <a:t> *.</a:t>
            </a:r>
            <a:r>
              <a:rPr lang="fr-FR" b="1" dirty="0" err="1" smtClean="0"/>
              <a:t>rpm</a:t>
            </a:r>
            <a:endParaRPr lang="fr-FR" b="1" dirty="0" smtClean="0"/>
          </a:p>
          <a:p>
            <a:pPr marL="342900" indent="-342900">
              <a:buFontTx/>
              <a:buChar char="-"/>
            </a:pPr>
            <a:r>
              <a:rPr lang="fr-FR" dirty="0" smtClean="0"/>
              <a:t>Je commence par cloner la VM formation (</a:t>
            </a:r>
            <a:r>
              <a:rPr lang="fr-FR" dirty="0" err="1" smtClean="0"/>
              <a:t>CentOS</a:t>
            </a:r>
            <a:r>
              <a:rPr lang="fr-FR" dirty="0" smtClean="0"/>
              <a:t> 7; git ; </a:t>
            </a:r>
            <a:r>
              <a:rPr lang="fr-FR" dirty="0" err="1" smtClean="0"/>
              <a:t>snakefood</a:t>
            </a:r>
            <a:r>
              <a:rPr lang="fr-FR" dirty="0" smtClean="0"/>
              <a:t> ; python 2.7.5) en une VM formation-docker : clone intégral pour garder indépendantes les deux VM</a:t>
            </a:r>
          </a:p>
          <a:p>
            <a:pPr marL="342900" indent="-342900">
              <a:buFontTx/>
              <a:buChar char="-"/>
            </a:pPr>
            <a:r>
              <a:rPr lang="fr-FR" dirty="0" smtClean="0"/>
              <a:t>Je suis la documentation d’installation (avec des fichiers RPM)  </a:t>
            </a:r>
            <a:r>
              <a:rPr lang="fr-FR" dirty="0" smtClean="0">
                <a:hlinkClick r:id="rId4"/>
              </a:rPr>
              <a:t>https</a:t>
            </a:r>
            <a:r>
              <a:rPr lang="fr-FR" dirty="0">
                <a:hlinkClick r:id="rId4"/>
              </a:rPr>
              <a:t>://</a:t>
            </a:r>
            <a:r>
              <a:rPr lang="fr-FR" dirty="0" smtClean="0">
                <a:hlinkClick r:id="rId4"/>
              </a:rPr>
              <a:t>docs.docker.com/engine/install/centos</a:t>
            </a:r>
            <a:r>
              <a:rPr lang="fr-FR" dirty="0" smtClean="0"/>
              <a:t> (« </a:t>
            </a:r>
            <a:r>
              <a:rPr lang="fr-FR" dirty="0" err="1" smtClean="0"/>
              <a:t>install</a:t>
            </a:r>
            <a:r>
              <a:rPr lang="fr-FR" dirty="0" smtClean="0"/>
              <a:t> </a:t>
            </a:r>
            <a:r>
              <a:rPr lang="fr-FR" dirty="0" err="1" smtClean="0"/>
              <a:t>from</a:t>
            </a:r>
            <a:r>
              <a:rPr lang="fr-FR" dirty="0" smtClean="0"/>
              <a:t> package ») :</a:t>
            </a:r>
          </a:p>
          <a:p>
            <a:pPr marL="342900" indent="-342900">
              <a:buFontTx/>
              <a:buChar char="-"/>
            </a:pPr>
            <a:r>
              <a:rPr lang="fr-FR" dirty="0" smtClean="0"/>
              <a:t>Pour tester :</a:t>
            </a:r>
          </a:p>
          <a:p>
            <a:pPr marL="800100" lvl="1" indent="-342900">
              <a:buFontTx/>
              <a:buChar char="-"/>
            </a:pPr>
            <a:r>
              <a:rPr lang="fr-FR" dirty="0" err="1"/>
              <a:t>s</a:t>
            </a:r>
            <a:r>
              <a:rPr lang="fr-FR" dirty="0" err="1" smtClean="0"/>
              <a:t>udo</a:t>
            </a:r>
            <a:r>
              <a:rPr lang="fr-FR" dirty="0" smtClean="0"/>
              <a:t> </a:t>
            </a:r>
            <a:r>
              <a:rPr lang="fr-FR" dirty="0" err="1" smtClean="0"/>
              <a:t>systemctl</a:t>
            </a:r>
            <a:r>
              <a:rPr lang="fr-FR" dirty="0" smtClean="0"/>
              <a:t> </a:t>
            </a:r>
            <a:r>
              <a:rPr lang="fr-FR" dirty="0" err="1" smtClean="0"/>
              <a:t>start</a:t>
            </a:r>
            <a:r>
              <a:rPr lang="fr-FR" dirty="0" smtClean="0"/>
              <a:t> docker ; </a:t>
            </a:r>
            <a:r>
              <a:rPr lang="fr-FR" dirty="0" err="1" smtClean="0"/>
              <a:t>ps</a:t>
            </a:r>
            <a:r>
              <a:rPr lang="fr-FR" dirty="0" smtClean="0"/>
              <a:t> –</a:t>
            </a:r>
            <a:r>
              <a:rPr lang="fr-FR" dirty="0" err="1" smtClean="0"/>
              <a:t>edf</a:t>
            </a:r>
            <a:r>
              <a:rPr lang="fr-FR" dirty="0" smtClean="0"/>
              <a:t> |</a:t>
            </a:r>
            <a:r>
              <a:rPr lang="fr-FR" dirty="0" err="1" smtClean="0"/>
              <a:t>grep</a:t>
            </a:r>
            <a:r>
              <a:rPr lang="fr-FR" dirty="0" smtClean="0"/>
              <a:t> docker ; </a:t>
            </a:r>
            <a:r>
              <a:rPr lang="fr-FR" dirty="0" err="1" smtClean="0"/>
              <a:t>sudo</a:t>
            </a:r>
            <a:r>
              <a:rPr lang="fr-FR" dirty="0" smtClean="0"/>
              <a:t> </a:t>
            </a:r>
            <a:r>
              <a:rPr lang="fr-FR" dirty="0" err="1" smtClean="0"/>
              <a:t>systemctl</a:t>
            </a:r>
            <a:r>
              <a:rPr lang="fr-FR" dirty="0" smtClean="0"/>
              <a:t> </a:t>
            </a:r>
            <a:r>
              <a:rPr lang="fr-FR" dirty="0" err="1" smtClean="0"/>
              <a:t>enable</a:t>
            </a:r>
            <a:r>
              <a:rPr lang="fr-FR" dirty="0" smtClean="0"/>
              <a:t> docker</a:t>
            </a:r>
          </a:p>
          <a:p>
            <a:pPr marL="342900" indent="-342900">
              <a:buFontTx/>
              <a:buChar char="-"/>
            </a:pPr>
            <a:r>
              <a:rPr lang="fr-FR" dirty="0" smtClean="0"/>
              <a:t>Redémarrer  la VM et vérifier que le processus docker tourne toujours (par un </a:t>
            </a:r>
            <a:r>
              <a:rPr lang="fr-FR" dirty="0" err="1" smtClean="0"/>
              <a:t>ps</a:t>
            </a:r>
            <a:r>
              <a:rPr lang="fr-FR" dirty="0" smtClean="0"/>
              <a:t>) puis :</a:t>
            </a:r>
          </a:p>
          <a:p>
            <a:pPr marL="800100" lvl="1" indent="-342900">
              <a:buFontTx/>
              <a:buChar char="-"/>
            </a:pPr>
            <a:r>
              <a:rPr lang="fr-FR" dirty="0" err="1"/>
              <a:t>s</a:t>
            </a:r>
            <a:r>
              <a:rPr lang="fr-FR" dirty="0" err="1" smtClean="0"/>
              <a:t>udo</a:t>
            </a:r>
            <a:r>
              <a:rPr lang="fr-FR" dirty="0" smtClean="0"/>
              <a:t> sh; docker image </a:t>
            </a:r>
            <a:r>
              <a:rPr lang="fr-FR" dirty="0" err="1" smtClean="0"/>
              <a:t>ls</a:t>
            </a:r>
            <a:r>
              <a:rPr lang="fr-FR" dirty="0" smtClean="0"/>
              <a:t>  (pour lister les images construites)</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5432553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Docker – Développement</a:t>
            </a:r>
            <a:endParaRPr lang="fr-FR" dirty="0"/>
          </a:p>
        </p:txBody>
      </p:sp>
      <p:sp>
        <p:nvSpPr>
          <p:cNvPr id="5" name="Espace réservé du texte 4"/>
          <p:cNvSpPr>
            <a:spLocks noGrp="1"/>
          </p:cNvSpPr>
          <p:nvPr>
            <p:ph type="body" idx="1"/>
          </p:nvPr>
        </p:nvSpPr>
        <p:spPr>
          <a:xfrm>
            <a:off x="831850" y="2138494"/>
            <a:ext cx="10759786" cy="4262306"/>
          </a:xfrm>
        </p:spPr>
        <p:txBody>
          <a:bodyPr>
            <a:normAutofit fontScale="47500" lnSpcReduction="20000"/>
          </a:bodyPr>
          <a:lstStyle/>
          <a:p>
            <a:pPr marL="342900" indent="-342900">
              <a:buFontTx/>
              <a:buChar char="-"/>
            </a:pPr>
            <a:r>
              <a:rPr lang="fr-FR" dirty="0" smtClean="0"/>
              <a:t>Une présentation docker existe sous  </a:t>
            </a:r>
            <a:r>
              <a:rPr lang="fr-FR" dirty="0">
                <a:hlinkClick r:id="rId2"/>
              </a:rPr>
              <a:t>https://</a:t>
            </a:r>
            <a:r>
              <a:rPr lang="fr-FR" dirty="0" smtClean="0">
                <a:hlinkClick r:id="rId2"/>
              </a:rPr>
              <a:t>docs.docker.com/get-started/overview/</a:t>
            </a:r>
            <a:r>
              <a:rPr lang="fr-FR" dirty="0" smtClean="0"/>
              <a:t> :</a:t>
            </a:r>
          </a:p>
          <a:p>
            <a:pPr marL="342900" indent="-342900">
              <a:buFontTx/>
              <a:buChar char="-"/>
            </a:pPr>
            <a:r>
              <a:rPr lang="fr-FR" dirty="0" smtClean="0"/>
              <a:t>Difficulté : les exemples sont loin d’être simples et sont sous basés sur l’utilisation du réseau Internet pour le téléchargement des sources. L’exemple « bulletin-</a:t>
            </a:r>
            <a:r>
              <a:rPr lang="fr-FR" dirty="0" err="1" smtClean="0"/>
              <a:t>board</a:t>
            </a:r>
            <a:r>
              <a:rPr lang="fr-FR" dirty="0" smtClean="0"/>
              <a:t> » nécessite un navigateur web  pour son exécution et d’autres produits « </a:t>
            </a:r>
            <a:r>
              <a:rPr lang="fr-FR" dirty="0" err="1" smtClean="0"/>
              <a:t>npm</a:t>
            </a:r>
            <a:r>
              <a:rPr lang="fr-FR" dirty="0" smtClean="0"/>
              <a:t> » (</a:t>
            </a:r>
            <a:r>
              <a:rPr lang="fr-FR" dirty="0" err="1" smtClean="0"/>
              <a:t>Node</a:t>
            </a:r>
            <a:r>
              <a:rPr lang="fr-FR" dirty="0" smtClean="0"/>
              <a:t> Package Manager), « </a:t>
            </a:r>
            <a:r>
              <a:rPr lang="fr-FR" dirty="0" err="1" smtClean="0"/>
              <a:t>node</a:t>
            </a:r>
            <a:r>
              <a:rPr lang="fr-FR" dirty="0" smtClean="0"/>
              <a:t> ».</a:t>
            </a:r>
          </a:p>
          <a:p>
            <a:pPr marL="342900" indent="-342900">
              <a:buFontTx/>
              <a:buChar char="-"/>
            </a:pPr>
            <a:r>
              <a:rPr lang="fr-FR" dirty="0" smtClean="0"/>
              <a:t>Le mieux pour les débutants est de partir des « official images » comme indiqué sous : </a:t>
            </a:r>
            <a:r>
              <a:rPr lang="fr-FR" dirty="0" smtClean="0">
                <a:hlinkClick r:id="rId3"/>
              </a:rPr>
              <a:t>https://docs.docker.com/docker_hub/official_images</a:t>
            </a:r>
            <a:r>
              <a:rPr lang="fr-FR" dirty="0" smtClean="0"/>
              <a:t> car c’est généralement mieux organisé et documenté. J’essaie le official image de « hello-world » assez basique.</a:t>
            </a:r>
          </a:p>
          <a:p>
            <a:pPr marL="342900" indent="-342900">
              <a:buFontTx/>
              <a:buChar char="-"/>
            </a:pPr>
            <a:r>
              <a:rPr lang="fr-FR" dirty="0" smtClean="0"/>
              <a:t> Le principe de développement est le suivant :</a:t>
            </a:r>
          </a:p>
          <a:p>
            <a:pPr marL="342900" indent="-342900">
              <a:buFontTx/>
              <a:buChar char="-"/>
            </a:pPr>
            <a:r>
              <a:rPr lang="fr-FR" dirty="0"/>
              <a:t>g</a:t>
            </a:r>
            <a:r>
              <a:rPr lang="fr-FR" dirty="0" smtClean="0"/>
              <a:t>énérer l’exécutable « hello » ici au moyen du </a:t>
            </a:r>
            <a:r>
              <a:rPr lang="fr-FR" dirty="0" err="1" smtClean="0"/>
              <a:t>Makefile</a:t>
            </a:r>
            <a:r>
              <a:rPr lang="fr-FR" dirty="0" smtClean="0"/>
              <a:t> et d’un outil </a:t>
            </a:r>
            <a:r>
              <a:rPr lang="fr-FR" dirty="0" err="1" smtClean="0"/>
              <a:t>libc</a:t>
            </a:r>
            <a:r>
              <a:rPr lang="fr-FR" dirty="0" smtClean="0"/>
              <a:t> « </a:t>
            </a:r>
            <a:r>
              <a:rPr lang="fr-FR" dirty="0" err="1" smtClean="0"/>
              <a:t>musl</a:t>
            </a:r>
            <a:r>
              <a:rPr lang="fr-FR" dirty="0" smtClean="0"/>
              <a:t> » (environnement de génération et d’exécution léger de programme C) à installer au préalable et le placer dans un répertoire avec un fichier </a:t>
            </a:r>
            <a:r>
              <a:rPr lang="fr-FR" b="1" dirty="0" err="1" smtClean="0"/>
              <a:t>Dockerfile</a:t>
            </a:r>
            <a:r>
              <a:rPr lang="fr-FR" dirty="0" smtClean="0"/>
              <a:t> contenant :</a:t>
            </a:r>
          </a:p>
          <a:p>
            <a:r>
              <a:rPr lang="fr-FR" dirty="0" smtClean="0"/>
              <a:t>	</a:t>
            </a:r>
            <a:r>
              <a:rPr lang="fr-FR" b="1" dirty="0" smtClean="0"/>
              <a:t>FROM scratch</a:t>
            </a:r>
          </a:p>
          <a:p>
            <a:r>
              <a:rPr lang="fr-FR" b="1" dirty="0" smtClean="0"/>
              <a:t>	COPY hello /</a:t>
            </a:r>
          </a:p>
          <a:p>
            <a:r>
              <a:rPr lang="fr-FR" b="1" dirty="0" smtClean="0"/>
              <a:t>	CMD [« /hello »]</a:t>
            </a:r>
          </a:p>
          <a:p>
            <a:pPr marL="342900" indent="-342900">
              <a:buFontTx/>
              <a:buChar char="-"/>
            </a:pPr>
            <a:r>
              <a:rPr lang="fr-FR" dirty="0" smtClean="0"/>
              <a:t>Après « FROM » il y a usuellement le nom d’une image « parente », ici avec « scratch » c’est plutôt une directive qui cite un environnement minimaliste d’exécution.</a:t>
            </a:r>
          </a:p>
          <a:p>
            <a:pPr marL="342900" indent="-342900">
              <a:buFontTx/>
              <a:buChar char="-"/>
            </a:pPr>
            <a:r>
              <a:rPr lang="fr-FR" dirty="0" smtClean="0"/>
              <a:t>Après « CMD » il y  a les paramètres de la commande entre </a:t>
            </a:r>
            <a:r>
              <a:rPr lang="fr-FR" dirty="0" err="1" smtClean="0"/>
              <a:t>quotes</a:t>
            </a:r>
            <a:r>
              <a:rPr lang="fr-FR" dirty="0" smtClean="0"/>
              <a:t>, séparés par des virgules. Exemple : ci-dessus, 1 seul paramètre, le programme </a:t>
            </a:r>
            <a:r>
              <a:rPr lang="fr-FR" smtClean="0"/>
              <a:t>à exécuter</a:t>
            </a:r>
            <a:endParaRPr lang="fr-FR" dirty="0" smtClean="0"/>
          </a:p>
          <a:p>
            <a:pPr marL="342900" indent="-342900">
              <a:buFontTx/>
              <a:buChar char="-"/>
            </a:pPr>
            <a:r>
              <a:rPr lang="fr-FR" dirty="0" smtClean="0"/>
              <a:t>Produire ensuite l’image « </a:t>
            </a:r>
            <a:r>
              <a:rPr lang="fr-FR" dirty="0" err="1" smtClean="0"/>
              <a:t>domimage</a:t>
            </a:r>
            <a:r>
              <a:rPr lang="fr-FR" dirty="0" smtClean="0"/>
              <a:t> » par la commande suivante (noter le « . » en fin de commande) :</a:t>
            </a:r>
          </a:p>
          <a:p>
            <a:r>
              <a:rPr lang="fr-FR" dirty="0" smtClean="0"/>
              <a:t>	</a:t>
            </a:r>
            <a:r>
              <a:rPr lang="fr-FR" b="1" dirty="0" smtClean="0"/>
              <a:t>docker </a:t>
            </a:r>
            <a:r>
              <a:rPr lang="fr-FR" b="1" dirty="0" err="1" smtClean="0"/>
              <a:t>build</a:t>
            </a:r>
            <a:r>
              <a:rPr lang="fr-FR" b="1" dirty="0" smtClean="0"/>
              <a:t> –t </a:t>
            </a:r>
            <a:r>
              <a:rPr lang="fr-FR" b="1" dirty="0" err="1" smtClean="0"/>
              <a:t>domimage</a:t>
            </a:r>
            <a:r>
              <a:rPr lang="fr-FR" b="1" dirty="0" smtClean="0"/>
              <a:t> –</a:t>
            </a:r>
            <a:r>
              <a:rPr lang="fr-FR" b="1" dirty="0" err="1" smtClean="0"/>
              <a:t>rm</a:t>
            </a:r>
            <a:r>
              <a:rPr lang="fr-FR" b="1" dirty="0" smtClean="0"/>
              <a:t>=false .</a:t>
            </a:r>
          </a:p>
          <a:p>
            <a:r>
              <a:rPr lang="fr-FR" dirty="0" smtClean="0"/>
              <a:t>	</a:t>
            </a:r>
            <a:r>
              <a:rPr lang="fr-FR" b="1" dirty="0" smtClean="0"/>
              <a:t>docker image </a:t>
            </a:r>
            <a:r>
              <a:rPr lang="fr-FR" b="1" dirty="0" err="1" smtClean="0"/>
              <a:t>ls</a:t>
            </a:r>
            <a:endParaRPr lang="fr-FR" b="1" dirty="0" smtClean="0"/>
          </a:p>
          <a:p>
            <a:pPr marL="342900" indent="-342900">
              <a:buFontTx/>
              <a:buChar char="-"/>
            </a:pPr>
            <a:r>
              <a:rPr lang="fr-FR" dirty="0" smtClean="0"/>
              <a:t>L’option « --</a:t>
            </a:r>
            <a:r>
              <a:rPr lang="fr-FR" dirty="0" err="1" smtClean="0"/>
              <a:t>rm</a:t>
            </a:r>
            <a:r>
              <a:rPr lang="fr-FR" dirty="0" smtClean="0"/>
              <a:t>=false » permet de conserver l’image. Vor l’aide par « docker </a:t>
            </a:r>
            <a:r>
              <a:rPr lang="fr-FR" dirty="0" err="1" smtClean="0"/>
              <a:t>build</a:t>
            </a:r>
            <a:r>
              <a:rPr lang="fr-FR" dirty="0" smtClean="0"/>
              <a:t> –help »</a:t>
            </a:r>
          </a:p>
          <a:p>
            <a:pPr marL="342900" indent="-342900">
              <a:buFontTx/>
              <a:buChar char="-"/>
            </a:pPr>
            <a:r>
              <a:rPr lang="fr-FR" dirty="0" smtClean="0"/>
              <a:t>Exécuter l’image dans un container par :</a:t>
            </a:r>
          </a:p>
          <a:p>
            <a:pPr lvl="1"/>
            <a:r>
              <a:rPr lang="fr-FR" dirty="0"/>
              <a:t>	</a:t>
            </a:r>
            <a:r>
              <a:rPr lang="fr-FR" b="1" dirty="0" smtClean="0"/>
              <a:t>docker   </a:t>
            </a:r>
            <a:r>
              <a:rPr lang="fr-FR" b="1" dirty="0" err="1" smtClean="0"/>
              <a:t>run</a:t>
            </a:r>
            <a:r>
              <a:rPr lang="fr-FR" b="1" dirty="0" smtClean="0"/>
              <a:t>  </a:t>
            </a:r>
            <a:r>
              <a:rPr lang="fr-FR" b="1" dirty="0" err="1" smtClean="0"/>
              <a:t>domimage</a:t>
            </a: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9205466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Sauvegarde – Restauration image </a:t>
            </a:r>
            <a:endParaRPr lang="fr-FR" sz="3600" dirty="0"/>
          </a:p>
        </p:txBody>
      </p:sp>
      <p:sp>
        <p:nvSpPr>
          <p:cNvPr id="5" name="Espace réservé du texte 4"/>
          <p:cNvSpPr>
            <a:spLocks noGrp="1"/>
          </p:cNvSpPr>
          <p:nvPr>
            <p:ph type="body" idx="1"/>
          </p:nvPr>
        </p:nvSpPr>
        <p:spPr>
          <a:xfrm>
            <a:off x="831850" y="2021305"/>
            <a:ext cx="10759786" cy="4379495"/>
          </a:xfrm>
        </p:spPr>
        <p:txBody>
          <a:bodyPr>
            <a:normAutofit fontScale="62500" lnSpcReduction="20000"/>
          </a:bodyPr>
          <a:lstStyle/>
          <a:p>
            <a:r>
              <a:rPr lang="fr-FR" dirty="0"/>
              <a:t>Commande pour exporter une image, explique ici </a:t>
            </a:r>
            <a:r>
              <a:rPr lang="fr-FR" dirty="0" smtClean="0"/>
              <a:t>:</a:t>
            </a:r>
            <a:endParaRPr lang="fr-FR" dirty="0"/>
          </a:p>
          <a:p>
            <a:r>
              <a:rPr lang="fr-FR" u="sng" dirty="0">
                <a:hlinkClick r:id="rId2"/>
              </a:rPr>
              <a:t>https://computingforgeeks.com/how-to-export-and-import-docker-images-containers</a:t>
            </a:r>
            <a:r>
              <a:rPr lang="fr-FR" u="sng" dirty="0" smtClean="0">
                <a:hlinkClick r:id="rId2"/>
              </a:rPr>
              <a:t>/</a:t>
            </a:r>
            <a:endParaRPr lang="fr-FR" u="sng" dirty="0"/>
          </a:p>
          <a:p>
            <a:endParaRPr lang="fr-FR" dirty="0"/>
          </a:p>
          <a:p>
            <a:pPr lvl="1"/>
            <a:r>
              <a:rPr lang="fr-FR" dirty="0" err="1"/>
              <a:t>sudo</a:t>
            </a:r>
            <a:r>
              <a:rPr lang="fr-FR" dirty="0"/>
              <a:t> docker </a:t>
            </a:r>
            <a:r>
              <a:rPr lang="fr-FR" dirty="0" smtClean="0"/>
              <a:t>images</a:t>
            </a:r>
            <a:endParaRPr lang="fr-FR" dirty="0"/>
          </a:p>
          <a:p>
            <a:r>
              <a:rPr lang="fr-FR" dirty="0"/>
              <a:t>(exemple avec image « </a:t>
            </a:r>
            <a:r>
              <a:rPr lang="fr-FR" dirty="0" err="1"/>
              <a:t>wepapp</a:t>
            </a:r>
            <a:r>
              <a:rPr lang="fr-FR" dirty="0"/>
              <a:t> » tag « :v2 </a:t>
            </a:r>
            <a:r>
              <a:rPr lang="fr-FR" dirty="0" smtClean="0"/>
              <a:t>»</a:t>
            </a:r>
            <a:endParaRPr lang="fr-FR" dirty="0"/>
          </a:p>
          <a:p>
            <a:pPr lvl="1"/>
            <a:r>
              <a:rPr lang="en-US" dirty="0"/>
              <a:t>sudo  </a:t>
            </a:r>
            <a:r>
              <a:rPr lang="en-US" dirty="0" err="1"/>
              <a:t>docker</a:t>
            </a:r>
            <a:r>
              <a:rPr lang="en-US" dirty="0"/>
              <a:t> save </a:t>
            </a:r>
            <a:r>
              <a:rPr lang="en-US" dirty="0" err="1"/>
              <a:t>wepapp</a:t>
            </a:r>
            <a:r>
              <a:rPr lang="en-US" dirty="0"/>
              <a:t> ;v2 &gt; </a:t>
            </a:r>
            <a:r>
              <a:rPr lang="en-US" dirty="0" smtClean="0"/>
              <a:t>webapp_v2.tar</a:t>
            </a:r>
          </a:p>
          <a:p>
            <a:pPr lvl="1"/>
            <a:endParaRPr lang="fr-FR" dirty="0"/>
          </a:p>
          <a:p>
            <a:r>
              <a:rPr lang="en-US" dirty="0" err="1"/>
              <a:t>Commande</a:t>
            </a:r>
            <a:r>
              <a:rPr lang="en-US" dirty="0"/>
              <a:t> pour importer </a:t>
            </a:r>
            <a:r>
              <a:rPr lang="en-US" dirty="0" smtClean="0"/>
              <a:t>:</a:t>
            </a:r>
            <a:endParaRPr lang="fr-FR" dirty="0"/>
          </a:p>
          <a:p>
            <a:pPr lvl="1"/>
            <a:r>
              <a:rPr lang="en-US" dirty="0"/>
              <a:t>sudo </a:t>
            </a:r>
            <a:r>
              <a:rPr lang="en-US" dirty="0" err="1"/>
              <a:t>docker</a:t>
            </a:r>
            <a:r>
              <a:rPr lang="en-US" dirty="0"/>
              <a:t> </a:t>
            </a:r>
            <a:r>
              <a:rPr lang="en-US" dirty="0" smtClean="0"/>
              <a:t>load &lt; </a:t>
            </a:r>
            <a:r>
              <a:rPr lang="en-US" dirty="0" smtClean="0"/>
              <a:t>webapp_v2.tar</a:t>
            </a:r>
            <a:endParaRPr lang="en-US" dirty="0" smtClean="0"/>
          </a:p>
          <a:p>
            <a:endParaRPr lang="en-US" dirty="0"/>
          </a:p>
          <a:p>
            <a:r>
              <a:rPr lang="en-US" dirty="0" err="1" smtClean="0"/>
              <a:t>Essai</a:t>
            </a:r>
            <a:r>
              <a:rPr lang="en-US" dirty="0" smtClean="0"/>
              <a:t> de </a:t>
            </a:r>
            <a:r>
              <a:rPr lang="en-US" dirty="0" err="1" smtClean="0"/>
              <a:t>sauvegarde</a:t>
            </a:r>
            <a:r>
              <a:rPr lang="en-US" dirty="0" smtClean="0"/>
              <a:t> sur </a:t>
            </a:r>
            <a:r>
              <a:rPr lang="en-US" dirty="0" err="1" smtClean="0"/>
              <a:t>docker</a:t>
            </a:r>
            <a:r>
              <a:rPr lang="en-US" dirty="0" smtClean="0"/>
              <a:t> OS Ubuntu 16.04 TLS version 19.3.14 de </a:t>
            </a:r>
            <a:r>
              <a:rPr lang="en-US" dirty="0" err="1" smtClean="0"/>
              <a:t>l’image</a:t>
            </a:r>
            <a:r>
              <a:rPr lang="en-US" dirty="0" smtClean="0"/>
              <a:t> “Ubuntu” (provenance : </a:t>
            </a:r>
            <a:r>
              <a:rPr lang="en-US" dirty="0" err="1" smtClean="0"/>
              <a:t>docker</a:t>
            </a:r>
            <a:r>
              <a:rPr lang="en-US" dirty="0" smtClean="0"/>
              <a:t> official images)  :</a:t>
            </a:r>
          </a:p>
          <a:p>
            <a:pPr lvl="1"/>
            <a:r>
              <a:rPr lang="en-US" dirty="0"/>
              <a:t>s</a:t>
            </a:r>
            <a:r>
              <a:rPr lang="en-US" dirty="0" smtClean="0"/>
              <a:t>udo </a:t>
            </a:r>
            <a:r>
              <a:rPr lang="en-US" dirty="0" err="1" smtClean="0"/>
              <a:t>sh</a:t>
            </a:r>
            <a:endParaRPr lang="en-US" dirty="0" smtClean="0"/>
          </a:p>
          <a:p>
            <a:pPr lvl="1"/>
            <a:r>
              <a:rPr lang="en-US" dirty="0" err="1" smtClean="0"/>
              <a:t>docker</a:t>
            </a:r>
            <a:r>
              <a:rPr lang="en-US" dirty="0" smtClean="0"/>
              <a:t> image save </a:t>
            </a:r>
            <a:r>
              <a:rPr lang="en-US" dirty="0" err="1" smtClean="0"/>
              <a:t>ubuntu</a:t>
            </a:r>
            <a:r>
              <a:rPr lang="en-US" dirty="0" smtClean="0"/>
              <a:t> &gt; Ubuntu_official_image_novembre2020.tar</a:t>
            </a:r>
          </a:p>
          <a:p>
            <a:r>
              <a:rPr lang="en-US" dirty="0" smtClean="0"/>
              <a:t>Avec </a:t>
            </a:r>
            <a:r>
              <a:rPr lang="en-US" dirty="0" err="1" smtClean="0"/>
              <a:t>une</a:t>
            </a:r>
            <a:r>
              <a:rPr lang="en-US" dirty="0" smtClean="0"/>
              <a:t> archive tar que je </a:t>
            </a:r>
            <a:r>
              <a:rPr lang="en-US" dirty="0" err="1" smtClean="0"/>
              <a:t>restaure</a:t>
            </a:r>
            <a:r>
              <a:rPr lang="en-US" dirty="0" smtClean="0"/>
              <a:t> sur ma VM Docker CentOS 7.8.2003 “formation-</a:t>
            </a:r>
            <a:r>
              <a:rPr lang="en-US" dirty="0" err="1" smtClean="0"/>
              <a:t>docker</a:t>
            </a:r>
            <a:r>
              <a:rPr lang="en-US" dirty="0" smtClean="0"/>
              <a:t>” par :</a:t>
            </a:r>
          </a:p>
          <a:p>
            <a:pPr lvl="1"/>
            <a:r>
              <a:rPr lang="en-US" dirty="0" err="1" smtClean="0"/>
              <a:t>docker</a:t>
            </a:r>
            <a:r>
              <a:rPr lang="en-US" dirty="0" smtClean="0"/>
              <a:t> </a:t>
            </a:r>
            <a:r>
              <a:rPr lang="en-US" dirty="0" smtClean="0"/>
              <a:t>load &lt; </a:t>
            </a:r>
            <a:r>
              <a:rPr lang="en-US" dirty="0" smtClean="0"/>
              <a:t>Ubuntu_official_image_nov2020.tar </a:t>
            </a:r>
          </a:p>
          <a:p>
            <a:pPr lvl="1"/>
            <a:r>
              <a:rPr lang="en-US" dirty="0" err="1" smtClean="0"/>
              <a:t>docker</a:t>
            </a:r>
            <a:r>
              <a:rPr lang="en-US" dirty="0" smtClean="0"/>
              <a:t> </a:t>
            </a:r>
            <a:r>
              <a:rPr lang="en-US" dirty="0" smtClean="0"/>
              <a:t>image ls</a:t>
            </a:r>
            <a:endParaRPr lang="fr-FR" dirty="0"/>
          </a:p>
          <a:p>
            <a:r>
              <a:rPr lang="fr-FR" dirty="0" smtClean="0"/>
              <a:t>Essai avec l’interpréteur </a:t>
            </a:r>
            <a:r>
              <a:rPr lang="fr-FR" dirty="0" err="1" smtClean="0"/>
              <a:t>bash</a:t>
            </a:r>
            <a:r>
              <a:rPr lang="fr-FR" dirty="0" smtClean="0"/>
              <a:t> sous Ubuntu :</a:t>
            </a:r>
          </a:p>
          <a:p>
            <a:pPr lvl="1"/>
            <a:r>
              <a:rPr lang="fr-FR" dirty="0"/>
              <a:t>docker </a:t>
            </a:r>
            <a:r>
              <a:rPr lang="fr-FR" dirty="0" err="1"/>
              <a:t>run</a:t>
            </a:r>
            <a:r>
              <a:rPr lang="fr-FR" dirty="0"/>
              <a:t> –</a:t>
            </a:r>
            <a:r>
              <a:rPr lang="fr-FR" dirty="0" err="1"/>
              <a:t>it</a:t>
            </a:r>
            <a:r>
              <a:rPr lang="fr-FR" dirty="0"/>
              <a:t> </a:t>
            </a:r>
            <a:r>
              <a:rPr lang="fr-FR" dirty="0" err="1"/>
              <a:t>ubuntu</a:t>
            </a:r>
            <a:r>
              <a:rPr lang="fr-FR" dirty="0"/>
              <a:t> </a:t>
            </a:r>
            <a:r>
              <a:rPr lang="fr-FR" dirty="0" err="1"/>
              <a:t>bash</a:t>
            </a: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3964551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lstStyle/>
          <a:p>
            <a:r>
              <a:rPr lang="fr-FR" dirty="0" smtClean="0"/>
              <a:t>Docker – Images de base</a:t>
            </a:r>
            <a:endParaRPr lang="fr-FR" dirty="0"/>
          </a:p>
        </p:txBody>
      </p:sp>
      <p:sp>
        <p:nvSpPr>
          <p:cNvPr id="3" name="Espace réservé du texte 2"/>
          <p:cNvSpPr>
            <a:spLocks noGrp="1"/>
          </p:cNvSpPr>
          <p:nvPr>
            <p:ph type="body" sz="half" idx="2"/>
          </p:nvPr>
        </p:nvSpPr>
        <p:spPr>
          <a:xfrm>
            <a:off x="317633" y="1540041"/>
            <a:ext cx="6381549" cy="4880009"/>
          </a:xfrm>
        </p:spPr>
        <p:txBody>
          <a:bodyPr>
            <a:normAutofit fontScale="92500" lnSpcReduction="10000"/>
          </a:bodyPr>
          <a:lstStyle/>
          <a:p>
            <a:r>
              <a:rPr lang="fr-FR" dirty="0" smtClean="0"/>
              <a:t>Il est possible de créer une image très simple comme sur l’exemple « hello-world » en se basant sur une pseudo - image de base « scratch ».</a:t>
            </a:r>
          </a:p>
          <a:p>
            <a:r>
              <a:rPr lang="fr-FR" dirty="0" smtClean="0"/>
              <a:t>C’est une « pseudo »-image car même si dans le fichier </a:t>
            </a:r>
            <a:r>
              <a:rPr lang="fr-FR" dirty="0" err="1" smtClean="0"/>
              <a:t>Dockerfile</a:t>
            </a:r>
            <a:r>
              <a:rPr lang="fr-FR" dirty="0" smtClean="0"/>
              <a:t> il y a usuellement un nom d’image après « FROM », dans le cas « FROM scratch » c’est juste une directive de construction et d’ailleurs il peut y avoir zéro images rendues par « docker images ».</a:t>
            </a:r>
          </a:p>
          <a:p>
            <a:r>
              <a:rPr lang="fr-FR" dirty="0" smtClean="0"/>
              <a:t>Pour télécharger les images de base « officielles »  (= official images) disponible sur le </a:t>
            </a:r>
            <a:r>
              <a:rPr lang="fr-FR" dirty="0" err="1" smtClean="0"/>
              <a:t>repository</a:t>
            </a:r>
            <a:r>
              <a:rPr lang="fr-FR" dirty="0" smtClean="0"/>
              <a:t> public « docker hub », il est nécessaire d’avoir un PC sur internet avec docker installé, pour pouvoir passer les commandes « docker pull ».</a:t>
            </a:r>
          </a:p>
          <a:p>
            <a:r>
              <a:rPr lang="fr-FR" dirty="0" smtClean="0"/>
              <a:t>Pour télécharger une image « officielle » : </a:t>
            </a:r>
            <a:endParaRPr lang="fr-FR" dirty="0" smtClean="0"/>
          </a:p>
          <a:p>
            <a:pPr marL="285750" indent="-285750">
              <a:buFont typeface="Arial" panose="020B0604020202020204" pitchFamily="34" charset="0"/>
              <a:buChar char="•"/>
            </a:pPr>
            <a:r>
              <a:rPr lang="fr-FR" dirty="0" smtClean="0"/>
              <a:t>Lancer un navigateur puis aller à l’URL : </a:t>
            </a:r>
            <a:r>
              <a:rPr lang="fr-FR" dirty="0"/>
              <a:t> </a:t>
            </a:r>
            <a:r>
              <a:rPr lang="fr-FR" dirty="0" smtClean="0">
                <a:hlinkClick r:id="rId2"/>
              </a:rPr>
              <a:t>https://hub.docker.com</a:t>
            </a:r>
            <a:r>
              <a:rPr lang="fr-FR" dirty="0" smtClean="0"/>
              <a:t> </a:t>
            </a:r>
          </a:p>
          <a:p>
            <a:pPr marL="285750" indent="-285750">
              <a:buFont typeface="Arial" panose="020B0604020202020204" pitchFamily="34" charset="0"/>
              <a:buChar char="•"/>
            </a:pPr>
            <a:r>
              <a:rPr lang="fr-FR" dirty="0" smtClean="0"/>
              <a:t>Dans la fenêtre de recherche, saisir le nom de l’image. Exemple : « python » </a:t>
            </a:r>
          </a:p>
          <a:p>
            <a:pPr marL="285750" indent="-285750">
              <a:buFont typeface="Arial" panose="020B0604020202020204" pitchFamily="34" charset="0"/>
              <a:buChar char="•"/>
            </a:pPr>
            <a:r>
              <a:rPr lang="fr-FR" dirty="0" smtClean="0"/>
              <a:t>Sur la nouvelle page, filtrer les résultats en cochant « Official images »</a:t>
            </a:r>
          </a:p>
          <a:p>
            <a:pPr marL="285750" indent="-285750">
              <a:buFont typeface="Arial" panose="020B0604020202020204" pitchFamily="34" charset="0"/>
              <a:buChar char="•"/>
            </a:pPr>
            <a:r>
              <a:rPr lang="fr-FR" dirty="0" smtClean="0"/>
              <a:t>Cliquer sur « python » puis sur la nouvelle page, dans « </a:t>
            </a:r>
            <a:r>
              <a:rPr lang="fr-FR" dirty="0" err="1" smtClean="0"/>
              <a:t>Supported</a:t>
            </a:r>
            <a:r>
              <a:rPr lang="fr-FR" dirty="0" smtClean="0"/>
              <a:t> architectures » cliquer sur « amd64 » (pour VM 64 bits)</a:t>
            </a:r>
          </a:p>
          <a:p>
            <a:pPr marL="285750" indent="-285750">
              <a:buFont typeface="Arial" panose="020B0604020202020204" pitchFamily="34" charset="0"/>
              <a:buChar char="•"/>
            </a:pPr>
            <a:r>
              <a:rPr lang="fr-FR" dirty="0" smtClean="0"/>
              <a:t>Passer dans une fenêtre terminal sous </a:t>
            </a:r>
            <a:r>
              <a:rPr lang="fr-FR" dirty="0" err="1" smtClean="0"/>
              <a:t>root</a:t>
            </a:r>
            <a:r>
              <a:rPr lang="fr-FR" dirty="0" smtClean="0"/>
              <a:t> la commande pour télécharger l’image python version 2.7 (docker.io/amd64/python:2.7) : </a:t>
            </a:r>
          </a:p>
          <a:p>
            <a:pPr lvl="1"/>
            <a:r>
              <a:rPr lang="fr-FR" dirty="0" smtClean="0"/>
              <a:t>« docker pull amd64/python:2.7 » </a:t>
            </a:r>
            <a:endParaRPr lang="fr-FR" dirty="0" smtClean="0"/>
          </a:p>
          <a:p>
            <a:endParaRPr lang="fr-FR" dirty="0" smtClean="0"/>
          </a:p>
        </p:txBody>
      </p:sp>
      <p:pic>
        <p:nvPicPr>
          <p:cNvPr id="8" name="Espace réservé du contenu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903" y="457200"/>
            <a:ext cx="4578516" cy="3432440"/>
          </a:xfrm>
          <a:prstGeom prst="rect">
            <a:avLst/>
          </a:prstGeom>
        </p:spPr>
      </p:pic>
      <p:pic>
        <p:nvPicPr>
          <p:cNvPr id="5" name="Espace réservé du contenu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1903" y="4005109"/>
            <a:ext cx="3437011" cy="2594065"/>
          </a:xfrm>
          <a:prstGeom prst="rect">
            <a:avLst/>
          </a:prstGeom>
        </p:spPr>
      </p:pic>
    </p:spTree>
    <p:extLst>
      <p:ext uri="{BB962C8B-B14F-4D97-AF65-F5344CB8AC3E}">
        <p14:creationId xmlns:p14="http://schemas.microsoft.com/office/powerpoint/2010/main" val="4513579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Création de </a:t>
            </a:r>
            <a:r>
              <a:rPr lang="fr-FR" sz="3600" dirty="0" err="1" smtClean="0"/>
              <a:t>repository</a:t>
            </a:r>
            <a:r>
              <a:rPr lang="fr-FR" sz="3600" dirty="0" smtClean="0"/>
              <a:t> privé</a:t>
            </a:r>
            <a:endParaRPr lang="fr-FR" sz="3600" dirty="0"/>
          </a:p>
        </p:txBody>
      </p:sp>
      <p:sp>
        <p:nvSpPr>
          <p:cNvPr id="5" name="Espace réservé du texte 4"/>
          <p:cNvSpPr>
            <a:spLocks noGrp="1"/>
          </p:cNvSpPr>
          <p:nvPr>
            <p:ph type="body" idx="1"/>
          </p:nvPr>
        </p:nvSpPr>
        <p:spPr>
          <a:xfrm>
            <a:off x="831850" y="2138494"/>
            <a:ext cx="10759786" cy="4262306"/>
          </a:xfrm>
        </p:spPr>
        <p:txBody>
          <a:bodyPr>
            <a:normAutofit/>
          </a:bodyPr>
          <a:lstStyle/>
          <a:p>
            <a:pPr marL="342900" indent="-342900">
              <a:buFontTx/>
              <a:buChar char="-"/>
            </a:pPr>
            <a:r>
              <a:rPr lang="fr-FR" dirty="0" smtClean="0"/>
              <a:t>TBD : docker hub est un </a:t>
            </a:r>
            <a:r>
              <a:rPr lang="fr-FR" dirty="0" err="1" smtClean="0"/>
              <a:t>repository</a:t>
            </a:r>
            <a:r>
              <a:rPr lang="fr-FR" dirty="0" smtClean="0"/>
              <a:t> public…mais la plupart des sociétés ont besoin de </a:t>
            </a:r>
            <a:r>
              <a:rPr lang="fr-FR" dirty="0" err="1" smtClean="0"/>
              <a:t>repository</a:t>
            </a:r>
            <a:r>
              <a:rPr lang="fr-FR" dirty="0" smtClean="0"/>
              <a:t> privé pour stocker leur images</a:t>
            </a:r>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644465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4957697" cy="909145"/>
          </a:xfrm>
        </p:spPr>
        <p:txBody>
          <a:bodyPr>
            <a:normAutofit fontScale="90000"/>
          </a:bodyPr>
          <a:lstStyle/>
          <a:p>
            <a:r>
              <a:rPr lang="fr-FR" dirty="0" smtClean="0"/>
              <a:t>Restrictions utilisation GITHUB</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a:t>Le </a:t>
            </a:r>
            <a:r>
              <a:rPr lang="fr-FR" dirty="0" smtClean="0"/>
              <a:t>site web github.com propose un IDE (environnement de développement et intégration = ensemble d’outils) « </a:t>
            </a:r>
            <a:r>
              <a:rPr lang="fr-FR" b="1" dirty="0" err="1" smtClean="0"/>
              <a:t>codespace</a:t>
            </a:r>
            <a:r>
              <a:rPr lang="fr-FR" b="1" dirty="0" smtClean="0"/>
              <a:t> </a:t>
            </a:r>
            <a:r>
              <a:rPr lang="fr-FR" dirty="0" smtClean="0"/>
              <a:t>» dont je me dispenserai car :</a:t>
            </a:r>
          </a:p>
          <a:p>
            <a:pPr marL="285750" indent="-285750">
              <a:buFontTx/>
              <a:buChar char="-"/>
            </a:pPr>
            <a:r>
              <a:rPr lang="fr-FR" dirty="0" smtClean="0"/>
              <a:t>il masque les commandes de  GIT </a:t>
            </a:r>
            <a:endParaRPr lang="fr-FR" dirty="0"/>
          </a:p>
          <a:p>
            <a:pPr marL="285750" indent="-285750">
              <a:buFontTx/>
              <a:buChar char="-"/>
            </a:pPr>
            <a:r>
              <a:rPr lang="fr-FR" dirty="0"/>
              <a:t>u</a:t>
            </a:r>
            <a:r>
              <a:rPr lang="fr-FR" dirty="0" smtClean="0"/>
              <a:t>ne partie des outils de l’IDE sont à installer sur PC local</a:t>
            </a:r>
          </a:p>
          <a:p>
            <a:r>
              <a:rPr lang="fr-FR" dirty="0" smtClean="0"/>
              <a:t>En ligne, la création du « </a:t>
            </a:r>
            <a:r>
              <a:rPr lang="fr-FR" dirty="0" err="1" smtClean="0"/>
              <a:t>codespace</a:t>
            </a:r>
            <a:r>
              <a:rPr lang="fr-FR" dirty="0" smtClean="0"/>
              <a:t> » se fait en créant la branche de développement puis « Open </a:t>
            </a:r>
            <a:r>
              <a:rPr lang="fr-FR" dirty="0" err="1" smtClean="0"/>
              <a:t>with</a:t>
            </a:r>
            <a:r>
              <a:rPr lang="fr-FR" dirty="0" smtClean="0"/>
              <a:t> </a:t>
            </a:r>
            <a:r>
              <a:rPr lang="fr-FR" dirty="0" err="1" smtClean="0"/>
              <a:t>CodeSpace</a:t>
            </a:r>
            <a:r>
              <a:rPr lang="fr-FR" dirty="0" smtClean="0"/>
              <a:t> ».</a:t>
            </a:r>
          </a:p>
          <a:p>
            <a:endParaRPr lang="fr-FR" dirty="0"/>
          </a:p>
          <a:p>
            <a:r>
              <a:rPr lang="fr-FR" dirty="0" smtClean="0"/>
              <a:t>Le principe de GITHUB est de proposer un environnement de développement  distribué  sur un système informatique où chaque personne du projet (développeur, « </a:t>
            </a:r>
            <a:r>
              <a:rPr lang="fr-FR" dirty="0" err="1" smtClean="0"/>
              <a:t>collaborator</a:t>
            </a:r>
            <a:r>
              <a:rPr lang="fr-FR" dirty="0" smtClean="0"/>
              <a:t> ») peut modifier le contenu (les fichiers).</a:t>
            </a:r>
          </a:p>
          <a:p>
            <a:r>
              <a:rPr lang="fr-FR" dirty="0" smtClean="0"/>
              <a:t>Il permet aussi un système d’échanges (messages sur le site GITHUB ou par email) entre les personnes, mais qui sera inutilisé dans le cadre de cette auto-formation : mode « mono-utilisateur » du projet.</a:t>
            </a:r>
          </a:p>
          <a:p>
            <a:r>
              <a:rPr lang="fr-FR" dirty="0" smtClean="0"/>
              <a:t>La recommandation « Be social » ne sera pas appliquée, même si en développement projet multi-utilisateurs il convient d’activer « Watch </a:t>
            </a:r>
            <a:r>
              <a:rPr lang="fr-FR" dirty="0" err="1" smtClean="0"/>
              <a:t>repository</a:t>
            </a:r>
            <a:r>
              <a:rPr lang="fr-FR" dirty="0" smtClean="0"/>
              <a:t> » (pour être informé des modifications de fichiers) et d’utiliser « Pull </a:t>
            </a:r>
            <a:r>
              <a:rPr lang="fr-FR" dirty="0" err="1" smtClean="0"/>
              <a:t>requests</a:t>
            </a:r>
            <a:r>
              <a:rPr lang="fr-FR" dirty="0" smtClean="0"/>
              <a:t> » (pour proposer des modifications de fichiers) et « Pull issue » (pour lever une question sujet à débat).</a:t>
            </a:r>
          </a:p>
          <a:p>
            <a:endParaRPr lang="fr-FR" dirty="0"/>
          </a:p>
          <a:p>
            <a:r>
              <a:rPr lang="fr-FR" dirty="0" smtClean="0"/>
              <a:t>La pratique des commandes GITHUB sous le site web se fait en mode de développement non partagé : la synchronisation « </a:t>
            </a:r>
            <a:r>
              <a:rPr lang="fr-FR" dirty="0" err="1" smtClean="0"/>
              <a:t>upstream</a:t>
            </a:r>
            <a:r>
              <a:rPr lang="fr-FR" dirty="0" smtClean="0"/>
              <a:t> » n’est pas mise en place pour la branche principale, même si une protection supplémentaire réside dans l’utilisation d’une branche « </a:t>
            </a:r>
            <a:r>
              <a:rPr lang="fr-FR" dirty="0" err="1" smtClean="0"/>
              <a:t>dla</a:t>
            </a:r>
            <a:r>
              <a:rPr lang="fr-FR" dirty="0" smtClean="0"/>
              <a:t>-formation ».</a:t>
            </a:r>
          </a:p>
          <a:p>
            <a:r>
              <a:rPr lang="fr-FR" dirty="0" smtClean="0"/>
              <a:t>Les fichiers « binaires » ne sont pas à mettre sous GITHUB (sauf exception pour les fichiers invariants à prendre tels quels) pour les raisons suivantes :</a:t>
            </a:r>
          </a:p>
          <a:p>
            <a:pPr marL="285750" indent="-285750">
              <a:buFontTx/>
              <a:buChar char="-"/>
            </a:pPr>
            <a:r>
              <a:rPr lang="fr-FR" dirty="0" smtClean="0"/>
              <a:t>Il doit être possible de les générer au moyen de fichiers source (texte), laissant ainsi la possibilité de les faire évoluer en gestion de configuration</a:t>
            </a:r>
          </a:p>
          <a:p>
            <a:pPr marL="285750" indent="-285750">
              <a:buFontTx/>
              <a:buChar char="-"/>
            </a:pPr>
            <a:r>
              <a:rPr lang="fr-FR" dirty="0" smtClean="0"/>
              <a:t>GITHUB limite par défaut les </a:t>
            </a:r>
            <a:r>
              <a:rPr lang="fr-FR" dirty="0" err="1" smtClean="0"/>
              <a:t>repository</a:t>
            </a:r>
            <a:r>
              <a:rPr lang="fr-FR" dirty="0" smtClean="0"/>
              <a:t> à 1 Go et les fichiers à 100 Mo (25 Mo pour un drag/drop via navigateur) pour des raisons de performance de clonage et limitation de taille des archives</a:t>
            </a:r>
          </a:p>
          <a:p>
            <a:r>
              <a:rPr lang="fr-FR" dirty="0" smtClean="0"/>
              <a:t>Il est possible de ne pas gérer en configuration des fichiers, pour cela utiliser des fichiers « .</a:t>
            </a:r>
            <a:r>
              <a:rPr lang="fr-FR" dirty="0" err="1" smtClean="0"/>
              <a:t>gitignore</a:t>
            </a:r>
            <a:r>
              <a:rPr lang="fr-FR" dirty="0" smtClean="0"/>
              <a:t> » comme expliqué ici </a:t>
            </a:r>
            <a:r>
              <a:rPr lang="fr-FR" dirty="0">
                <a:hlinkClick r:id="rId3"/>
              </a:rPr>
              <a:t>https://</a:t>
            </a:r>
            <a:r>
              <a:rPr lang="fr-FR" dirty="0" smtClean="0">
                <a:hlinkClick r:id="rId3"/>
              </a:rPr>
              <a:t>docs.github.com/en/free-pro-team@latest/github/using-git/ignoring-files</a:t>
            </a:r>
            <a:r>
              <a:rPr lang="fr-FR" dirty="0" smtClean="0"/>
              <a:t> . Pour la branche, cela ne sera pas nécessaire (aucun fichier à ignorer).</a:t>
            </a:r>
            <a:endParaRPr lang="fr-FR" dirty="0"/>
          </a:p>
        </p:txBody>
      </p:sp>
    </p:spTree>
    <p:extLst>
      <p:ext uri="{BB962C8B-B14F-4D97-AF65-F5344CB8AC3E}">
        <p14:creationId xmlns:p14="http://schemas.microsoft.com/office/powerpoint/2010/main" val="1734813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7191849" cy="909145"/>
          </a:xfrm>
        </p:spPr>
        <p:txBody>
          <a:bodyPr>
            <a:normAutofit/>
          </a:bodyPr>
          <a:lstStyle/>
          <a:p>
            <a:r>
              <a:rPr lang="fr-FR" dirty="0" smtClean="0"/>
              <a:t>Mode d’emploi GITHUB / GIT - </a:t>
            </a:r>
            <a:r>
              <a:rPr lang="fr-FR" dirty="0" err="1" smtClean="0"/>
              <a:t>Repository</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a:t>Un </a:t>
            </a:r>
            <a:r>
              <a:rPr lang="fr-FR" dirty="0" smtClean="0"/>
              <a:t>« </a:t>
            </a:r>
            <a:r>
              <a:rPr lang="fr-FR" b="1" dirty="0" err="1" smtClean="0"/>
              <a:t>repository</a:t>
            </a:r>
            <a:r>
              <a:rPr lang="fr-FR" dirty="0" smtClean="0"/>
              <a:t> » est un espace fichiers de gestion de configuration pour un projet. Il contient des fichiers de tout type, principalement de documentation, de code source et de fichiers binaires librairies ou exécutables.</a:t>
            </a:r>
          </a:p>
          <a:p>
            <a:pPr marL="285750" indent="-285750">
              <a:buFont typeface="Wingdings" panose="05000000000000000000" pitchFamily="2" charset="2"/>
              <a:buChar char="Ø"/>
            </a:pPr>
            <a:r>
              <a:rPr lang="fr-FR" u="sng" dirty="0" smtClean="0"/>
              <a:t>Création initiale</a:t>
            </a:r>
            <a:endParaRPr lang="fr-FR" u="sng" dirty="0"/>
          </a:p>
          <a:p>
            <a:pPr marL="285750" indent="-285750">
              <a:buFont typeface="Arial" panose="020B0604020202020204" pitchFamily="34" charset="0"/>
              <a:buChar char="•"/>
            </a:pPr>
            <a:r>
              <a:rPr lang="fr-FR" dirty="0" smtClean="0"/>
              <a:t>Utiliser le menu « </a:t>
            </a:r>
            <a:r>
              <a:rPr lang="fr-FR" dirty="0" err="1" smtClean="0"/>
              <a:t>Create</a:t>
            </a:r>
            <a:r>
              <a:rPr lang="fr-FR" dirty="0" smtClean="0"/>
              <a:t> a </a:t>
            </a:r>
            <a:r>
              <a:rPr lang="fr-FR" dirty="0" err="1" smtClean="0"/>
              <a:t>Repository</a:t>
            </a:r>
            <a:r>
              <a:rPr lang="fr-FR" dirty="0" smtClean="0"/>
              <a:t> » et donner un nom</a:t>
            </a:r>
          </a:p>
          <a:p>
            <a:pPr marL="285750" indent="-285750">
              <a:buFont typeface="Arial" panose="020B0604020202020204" pitchFamily="34" charset="0"/>
              <a:buChar char="•"/>
            </a:pPr>
            <a:r>
              <a:rPr lang="fr-FR" dirty="0" smtClean="0"/>
              <a:t>Renseigner la description et le rendre « Public » (il y a d’autres modes de partages « </a:t>
            </a:r>
            <a:r>
              <a:rPr lang="fr-FR" dirty="0" err="1" smtClean="0"/>
              <a:t>visibility</a:t>
            </a:r>
            <a:r>
              <a:rPr lang="fr-FR" dirty="0" smtClean="0"/>
              <a:t> », mais Public est plus formateur pour le développement collaboratif)</a:t>
            </a:r>
          </a:p>
          <a:p>
            <a:pPr marL="285750" indent="-285750">
              <a:buFont typeface="Arial" panose="020B0604020202020204" pitchFamily="34" charset="0"/>
              <a:buChar char="•"/>
            </a:pPr>
            <a:r>
              <a:rPr lang="fr-FR" dirty="0" smtClean="0"/>
              <a:t>Cliquer sur le bouton </a:t>
            </a:r>
            <a:r>
              <a:rPr lang="fr-FR" dirty="0" err="1" smtClean="0"/>
              <a:t>CreateRepository</a:t>
            </a:r>
            <a:endParaRPr lang="fr-FR" dirty="0" smtClean="0"/>
          </a:p>
          <a:p>
            <a:pPr marL="285750" indent="-285750">
              <a:buFont typeface="Arial" panose="020B0604020202020204" pitchFamily="34" charset="0"/>
              <a:buChar char="•"/>
            </a:pPr>
            <a:r>
              <a:rPr lang="fr-FR" dirty="0" smtClean="0"/>
              <a:t>Une </a:t>
            </a:r>
            <a:r>
              <a:rPr lang="fr-FR" b="1" dirty="0" smtClean="0"/>
              <a:t>branche principale</a:t>
            </a:r>
            <a:r>
              <a:rPr lang="fr-FR" dirty="0" smtClean="0"/>
              <a:t> « main » et un fichier README.md (fichier texte, format </a:t>
            </a:r>
            <a:r>
              <a:rPr lang="fr-FR" dirty="0" err="1" smtClean="0"/>
              <a:t>MarkDown</a:t>
            </a:r>
            <a:r>
              <a:rPr lang="fr-FR" dirty="0" smtClean="0"/>
              <a:t>) dans cette branche ont été créés automatiquement.</a:t>
            </a:r>
          </a:p>
          <a:p>
            <a:pPr marL="285750" indent="-285750">
              <a:buFont typeface="Arial" panose="020B0604020202020204" pitchFamily="34" charset="0"/>
              <a:buChar char="•"/>
            </a:pPr>
            <a:r>
              <a:rPr lang="fr-FR" dirty="0" smtClean="0"/>
              <a:t>Le fichier README.md contient la description saisie.</a:t>
            </a:r>
          </a:p>
          <a:p>
            <a:pPr marL="285750" indent="-285750">
              <a:buFont typeface="Arial" panose="020B0604020202020204" pitchFamily="34" charset="0"/>
              <a:buChar char="•"/>
            </a:pPr>
            <a:r>
              <a:rPr lang="fr-FR" dirty="0" smtClean="0"/>
              <a:t>Se reporter à </a:t>
            </a:r>
            <a:r>
              <a:rPr lang="fr-FR" dirty="0" smtClean="0">
                <a:hlinkClick r:id="rId3"/>
              </a:rPr>
              <a:t>https</a:t>
            </a:r>
            <a:r>
              <a:rPr lang="fr-FR" dirty="0">
                <a:hlinkClick r:id="rId3"/>
              </a:rPr>
              <a:t>://github.github.com/gfm</a:t>
            </a:r>
            <a:r>
              <a:rPr lang="fr-FR" dirty="0" smtClean="0">
                <a:hlinkClick r:id="rId3"/>
              </a:rPr>
              <a:t>/</a:t>
            </a:r>
            <a:r>
              <a:rPr lang="fr-FR" dirty="0" smtClean="0"/>
              <a:t>  pour la syntaxe </a:t>
            </a:r>
            <a:r>
              <a:rPr lang="fr-FR" dirty="0" err="1" smtClean="0"/>
              <a:t>Markdown</a:t>
            </a:r>
            <a:r>
              <a:rPr lang="fr-FR" dirty="0" smtClean="0"/>
              <a:t> à la sauce (« </a:t>
            </a:r>
            <a:r>
              <a:rPr lang="fr-FR" dirty="0" err="1" smtClean="0"/>
              <a:t>fkavor</a:t>
            </a:r>
            <a:r>
              <a:rPr lang="fr-FR" dirty="0" smtClean="0"/>
              <a:t> ») GITHUB.</a:t>
            </a:r>
            <a:endParaRPr lang="fr-FR" dirty="0"/>
          </a:p>
          <a:p>
            <a:endParaRPr lang="fr-FR" dirty="0"/>
          </a:p>
          <a:p>
            <a:pPr marL="285750" indent="-285750">
              <a:buFont typeface="Wingdings" panose="05000000000000000000" pitchFamily="2" charset="2"/>
              <a:buChar char="Ø"/>
            </a:pPr>
            <a:r>
              <a:rPr lang="fr-FR" u="sng" dirty="0"/>
              <a:t>Création </a:t>
            </a:r>
            <a:r>
              <a:rPr lang="fr-FR" u="sng" dirty="0" smtClean="0"/>
              <a:t>de nouvelle branche</a:t>
            </a:r>
            <a:endParaRPr lang="fr-FR" u="sng" dirty="0"/>
          </a:p>
          <a:p>
            <a:pPr marL="285750" indent="-285750">
              <a:buFont typeface="Arial" panose="020B0604020202020204" pitchFamily="34" charset="0"/>
              <a:buChar char="•"/>
            </a:pPr>
            <a:r>
              <a:rPr lang="fr-FR" dirty="0" smtClean="0"/>
              <a:t>Elle se fait par la commande « Fork » mais celle-ci crée la branche vide sans fichiers. Pour remplir il faut utiliser la commande « Clone » qui duplique les fichiers.</a:t>
            </a:r>
          </a:p>
          <a:p>
            <a:pPr marL="285750" indent="-285750">
              <a:buFont typeface="Arial" panose="020B0604020202020204" pitchFamily="34" charset="0"/>
              <a:buChar char="•"/>
            </a:pPr>
            <a:r>
              <a:rPr lang="fr-FR" dirty="0" smtClean="0"/>
              <a:t>Il est possible par ligne de commandes GIT de synchroniser les modifications d’autres collaborateurs dans sa branche (« </a:t>
            </a:r>
            <a:r>
              <a:rPr lang="fr-FR" dirty="0" err="1" smtClean="0"/>
              <a:t>upstream</a:t>
            </a:r>
            <a:r>
              <a:rPr lang="fr-FR" dirty="0" smtClean="0"/>
              <a:t> »). Non utilisé, surtout en mode auto-formation.</a:t>
            </a:r>
          </a:p>
          <a:p>
            <a:endParaRPr lang="fr-FR" dirty="0"/>
          </a:p>
          <a:p>
            <a:pPr marL="285750" indent="-285750">
              <a:buFont typeface="Wingdings" panose="05000000000000000000" pitchFamily="2" charset="2"/>
              <a:buChar char="Ø"/>
            </a:pPr>
            <a:r>
              <a:rPr lang="fr-FR" u="sng" dirty="0" smtClean="0"/>
              <a:t>Clonage de </a:t>
            </a:r>
            <a:r>
              <a:rPr lang="fr-FR" u="sng" dirty="0" err="1" smtClean="0"/>
              <a:t>repository</a:t>
            </a:r>
            <a:r>
              <a:rPr lang="fr-FR" u="sng" dirty="0" smtClean="0"/>
              <a:t> existant </a:t>
            </a:r>
          </a:p>
          <a:p>
            <a:pPr marL="285750" indent="-285750">
              <a:buFont typeface="Arial" panose="020B0604020202020204" pitchFamily="34" charset="0"/>
              <a:buChar char="•"/>
            </a:pPr>
            <a:r>
              <a:rPr lang="fr-FR" dirty="0" smtClean="0"/>
              <a:t>Rechercher le projet puis le cloner dans son environnement personnel sous </a:t>
            </a:r>
            <a:r>
              <a:rPr lang="fr-FR" dirty="0" err="1" smtClean="0"/>
              <a:t>github</a:t>
            </a:r>
            <a:r>
              <a:rPr lang="fr-FR" dirty="0" smtClean="0"/>
              <a:t>. Télécharger éventuellement une archive ZIP des fichiers.</a:t>
            </a:r>
          </a:p>
          <a:p>
            <a:pPr marL="285750" indent="-285750">
              <a:buFont typeface="Arial" panose="020B0604020202020204" pitchFamily="34" charset="0"/>
              <a:buChar char="•"/>
            </a:pPr>
            <a:r>
              <a:rPr lang="fr-FR" dirty="0" smtClean="0"/>
              <a:t>Le clonage restitue la branche principale du </a:t>
            </a:r>
            <a:r>
              <a:rPr lang="fr-FR" dirty="0" err="1" smtClean="0"/>
              <a:t>repository</a:t>
            </a:r>
            <a:endParaRPr lang="fr-FR" dirty="0" smtClean="0"/>
          </a:p>
        </p:txBody>
      </p:sp>
    </p:spTree>
    <p:extLst>
      <p:ext uri="{BB962C8B-B14F-4D97-AF65-F5344CB8AC3E}">
        <p14:creationId xmlns:p14="http://schemas.microsoft.com/office/powerpoint/2010/main" val="3837051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83181" cy="909145"/>
          </a:xfrm>
        </p:spPr>
        <p:txBody>
          <a:bodyPr>
            <a:normAutofit fontScale="90000"/>
          </a:bodyPr>
          <a:lstStyle/>
          <a:p>
            <a:r>
              <a:rPr lang="fr-FR" dirty="0" smtClean="0"/>
              <a:t>Mode d’emploi GITHUB / GIT – Branche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a:bodyPr>
          <a:lstStyle/>
          <a:p>
            <a:r>
              <a:rPr lang="fr-FR" dirty="0" smtClean="0"/>
              <a:t>Une </a:t>
            </a:r>
            <a:r>
              <a:rPr lang="fr-FR" dirty="0"/>
              <a:t>« </a:t>
            </a:r>
            <a:r>
              <a:rPr lang="fr-FR" dirty="0" smtClean="0"/>
              <a:t>branche</a:t>
            </a:r>
            <a:r>
              <a:rPr lang="fr-FR" dirty="0"/>
              <a:t> » </a:t>
            </a:r>
            <a:r>
              <a:rPr lang="fr-FR" dirty="0" smtClean="0"/>
              <a:t>(de développement) est un groupe de fichiers en cours avec un contenu spécifique à cette branche.</a:t>
            </a:r>
          </a:p>
          <a:p>
            <a:r>
              <a:rPr lang="fr-FR" dirty="0"/>
              <a:t>Une « branche </a:t>
            </a:r>
            <a:r>
              <a:rPr lang="fr-FR" dirty="0" smtClean="0"/>
              <a:t>principale » existe toujours et regroupe l’ensemble des fichiers du projet avec un contenu stabilisé (étiqueté, daté, vérifié conforme).;</a:t>
            </a:r>
          </a:p>
          <a:p>
            <a:r>
              <a:rPr lang="fr-FR" dirty="0" smtClean="0"/>
              <a:t>La première étape pour un développeur est de créer une branche secondaire copie de la branche principale, où il pourra modifier tout ou partie des fichiers.</a:t>
            </a:r>
            <a:endParaRPr lang="fr-FR" u="sng" dirty="0" smtClean="0"/>
          </a:p>
          <a:p>
            <a:pPr marL="285750" indent="-285750">
              <a:buFont typeface="Wingdings" panose="05000000000000000000" pitchFamily="2" charset="2"/>
              <a:buChar char="Ø"/>
            </a:pPr>
            <a:r>
              <a:rPr lang="fr-FR" u="sng" dirty="0" smtClean="0"/>
              <a:t>Création d’une branche</a:t>
            </a:r>
            <a:endParaRPr lang="fr-FR" dirty="0" smtClean="0"/>
          </a:p>
          <a:p>
            <a:pPr marL="285750" indent="-285750">
              <a:buFont typeface="Arial" panose="020B0604020202020204" pitchFamily="34" charset="0"/>
              <a:buChar char="•"/>
            </a:pPr>
            <a:r>
              <a:rPr lang="fr-FR" dirty="0" smtClean="0"/>
              <a:t>Il est préférable de se placer en mode de développement multi-utilisateurs en créant une première branche : en haut à gauche (sous la barre (Code?=,.) flèche de bas sur l’icone avec le nom de la branche principale.</a:t>
            </a:r>
          </a:p>
          <a:p>
            <a:pPr marL="285750" indent="-285750">
              <a:buFont typeface="Arial" panose="020B0604020202020204" pitchFamily="34" charset="0"/>
              <a:buChar char="•"/>
            </a:pPr>
            <a:r>
              <a:rPr lang="fr-FR" dirty="0" smtClean="0"/>
              <a:t>Remarque importante : </a:t>
            </a:r>
            <a:r>
              <a:rPr lang="fr-FR" b="1" dirty="0" smtClean="0"/>
              <a:t>toujours de placer dans cette branche de développement</a:t>
            </a:r>
          </a:p>
          <a:p>
            <a:pPr marL="285750" indent="-285750">
              <a:buFont typeface="Wingdings" panose="05000000000000000000" pitchFamily="2" charset="2"/>
              <a:buChar char="Ø"/>
            </a:pPr>
            <a:r>
              <a:rPr lang="fr-FR" u="sng" dirty="0" smtClean="0"/>
              <a:t>Ajout de fichier</a:t>
            </a:r>
            <a:endParaRPr lang="fr-FR" dirty="0"/>
          </a:p>
          <a:p>
            <a:pPr marL="285750" indent="-285750">
              <a:buFont typeface="Arial" panose="020B0604020202020204" pitchFamily="34" charset="0"/>
              <a:buChar char="•"/>
            </a:pPr>
            <a:r>
              <a:rPr lang="fr-FR" dirty="0" smtClean="0"/>
              <a:t>Se placer dans le bon répertoire puis  menu déroulant de </a:t>
            </a:r>
            <a:r>
              <a:rPr lang="fr-FR" dirty="0" err="1" smtClean="0"/>
              <a:t>Add</a:t>
            </a:r>
            <a:r>
              <a:rPr lang="fr-FR" dirty="0" smtClean="0"/>
              <a:t> file pour « </a:t>
            </a:r>
            <a:r>
              <a:rPr lang="fr-FR" dirty="0" err="1" smtClean="0"/>
              <a:t>Upload</a:t>
            </a:r>
            <a:r>
              <a:rPr lang="fr-FR" dirty="0" smtClean="0"/>
              <a:t> files »</a:t>
            </a:r>
          </a:p>
          <a:p>
            <a:pPr marL="285750" indent="-285750">
              <a:buFont typeface="Arial" panose="020B0604020202020204" pitchFamily="34" charset="0"/>
              <a:buChar char="•"/>
            </a:pPr>
            <a:r>
              <a:rPr lang="fr-FR" dirty="0" smtClean="0"/>
              <a:t>Ne pas oublier de cliquer sur « Commit Files » après avoir chargé le fichier</a:t>
            </a:r>
          </a:p>
        </p:txBody>
      </p:sp>
    </p:spTree>
    <p:extLst>
      <p:ext uri="{BB962C8B-B14F-4D97-AF65-F5344CB8AC3E}">
        <p14:creationId xmlns:p14="http://schemas.microsoft.com/office/powerpoint/2010/main" val="4052264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7" y="457200"/>
            <a:ext cx="8360773" cy="909145"/>
          </a:xfrm>
        </p:spPr>
        <p:txBody>
          <a:bodyPr>
            <a:normAutofit/>
          </a:bodyPr>
          <a:lstStyle/>
          <a:p>
            <a:r>
              <a:rPr lang="fr-FR" dirty="0" smtClean="0"/>
              <a:t>Mode d’emploi GITHUB / GIT – Mise à jour fichier</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Un fichier est créé ou modifié localement (PC </a:t>
            </a:r>
            <a:r>
              <a:rPr lang="fr-FR" dirty="0" err="1" smtClean="0"/>
              <a:t>Mobility</a:t>
            </a:r>
            <a:r>
              <a:rPr lang="fr-FR" dirty="0" smtClean="0"/>
              <a:t>).</a:t>
            </a:r>
          </a:p>
          <a:p>
            <a:r>
              <a:rPr lang="fr-FR" dirty="0" smtClean="0"/>
              <a:t>La mise à jour sous GITHUB se fait en deux temps :</a:t>
            </a:r>
          </a:p>
          <a:p>
            <a:pPr marL="285750" indent="-285750">
              <a:buFontTx/>
              <a:buChar char="-"/>
            </a:pPr>
            <a:r>
              <a:rPr lang="fr-FR" dirty="0" smtClean="0"/>
              <a:t>Ajout sous GITHUB dans la branche de développement </a:t>
            </a:r>
          </a:p>
          <a:p>
            <a:pPr marL="285750" indent="-285750">
              <a:buFontTx/>
              <a:buChar char="-"/>
            </a:pPr>
            <a:r>
              <a:rPr lang="fr-FR" dirty="0" smtClean="0"/>
              <a:t>Réalisation d’un commit</a:t>
            </a:r>
          </a:p>
          <a:p>
            <a:endParaRPr lang="fr-FR" u="sng" dirty="0" smtClean="0"/>
          </a:p>
          <a:p>
            <a:pPr marL="285750" indent="-285750">
              <a:buFont typeface="Wingdings" panose="05000000000000000000" pitchFamily="2" charset="2"/>
              <a:buChar char="Ø"/>
            </a:pPr>
            <a:r>
              <a:rPr lang="fr-FR" u="sng" dirty="0" smtClean="0"/>
              <a:t>Ajout de fichier</a:t>
            </a:r>
            <a:endParaRPr lang="fr-FR" dirty="0"/>
          </a:p>
          <a:p>
            <a:pPr marL="285750" indent="-285750">
              <a:buFont typeface="Arial" panose="020B0604020202020204" pitchFamily="34" charset="0"/>
              <a:buChar char="•"/>
            </a:pPr>
            <a:r>
              <a:rPr lang="fr-FR" dirty="0" smtClean="0"/>
              <a:t>Se placer dans le bon répertoire puis  menu déroulant de </a:t>
            </a:r>
            <a:r>
              <a:rPr lang="fr-FR" dirty="0" err="1" smtClean="0"/>
              <a:t>Add</a:t>
            </a:r>
            <a:r>
              <a:rPr lang="fr-FR" dirty="0" smtClean="0"/>
              <a:t> file pour « </a:t>
            </a:r>
            <a:r>
              <a:rPr lang="fr-FR" dirty="0" err="1" smtClean="0"/>
              <a:t>Upload</a:t>
            </a:r>
            <a:r>
              <a:rPr lang="fr-FR" dirty="0" smtClean="0"/>
              <a:t> files »</a:t>
            </a:r>
          </a:p>
          <a:p>
            <a:pPr marL="285750" indent="-285750">
              <a:buFont typeface="Arial" panose="020B0604020202020204" pitchFamily="34" charset="0"/>
              <a:buChar char="•"/>
            </a:pPr>
            <a:r>
              <a:rPr lang="fr-FR" dirty="0" smtClean="0"/>
              <a:t>Ne pas oublier de cliquer sur « Commit Files » après avoir chargé le fichier</a:t>
            </a:r>
          </a:p>
          <a:p>
            <a:endParaRPr lang="fr-FR" dirty="0" smtClean="0"/>
          </a:p>
          <a:p>
            <a:pPr marL="285750" indent="-285750">
              <a:buFont typeface="Wingdings" panose="05000000000000000000" pitchFamily="2" charset="2"/>
              <a:buChar char="Ø"/>
            </a:pPr>
            <a:r>
              <a:rPr lang="fr-FR" u="sng" dirty="0"/>
              <a:t>Mise à jour de fichier</a:t>
            </a:r>
          </a:p>
          <a:p>
            <a:pPr marL="285750" indent="-285750">
              <a:buFont typeface="Arial" panose="020B0604020202020204" pitchFamily="34" charset="0"/>
              <a:buChar char="•"/>
            </a:pPr>
            <a:r>
              <a:rPr lang="fr-FR" dirty="0"/>
              <a:t>Si le menu </a:t>
            </a:r>
            <a:r>
              <a:rPr lang="fr-FR" dirty="0" err="1"/>
              <a:t>AddFile</a:t>
            </a:r>
            <a:r>
              <a:rPr lang="fr-FR" dirty="0"/>
              <a:t> est utilisé pour un fichier déjà existant dans le </a:t>
            </a:r>
            <a:r>
              <a:rPr lang="fr-FR" dirty="0" err="1"/>
              <a:t>repository</a:t>
            </a:r>
            <a:r>
              <a:rPr lang="fr-FR" dirty="0"/>
              <a:t>, il s’agit d’une mise à jour.</a:t>
            </a:r>
          </a:p>
          <a:p>
            <a:pPr marL="285750" indent="-285750">
              <a:buFont typeface="Arial" panose="020B0604020202020204" pitchFamily="34" charset="0"/>
              <a:buChar char="•"/>
            </a:pPr>
            <a:r>
              <a:rPr lang="fr-FR" dirty="0" err="1"/>
              <a:t>Github</a:t>
            </a:r>
            <a:r>
              <a:rPr lang="fr-FR" dirty="0"/>
              <a:t> propose alors de comparer le contenu du fichier avec la contenu précédent (fichier texte) et propose une « pull </a:t>
            </a:r>
            <a:r>
              <a:rPr lang="fr-FR" dirty="0" err="1"/>
              <a:t>request</a:t>
            </a:r>
            <a:r>
              <a:rPr lang="fr-FR" dirty="0"/>
              <a:t> », une requête de mise à jour dans la branche courante du </a:t>
            </a:r>
            <a:r>
              <a:rPr lang="fr-FR" dirty="0" err="1"/>
              <a:t>repository</a:t>
            </a:r>
            <a:r>
              <a:rPr lang="fr-FR" dirty="0"/>
              <a:t>.</a:t>
            </a:r>
          </a:p>
          <a:p>
            <a:pPr marL="285750" indent="-285750">
              <a:buFont typeface="Arial" panose="020B0604020202020204" pitchFamily="34" charset="0"/>
              <a:buChar char="•"/>
            </a:pPr>
            <a:endParaRPr lang="fr-FR" dirty="0" smtClean="0"/>
          </a:p>
        </p:txBody>
      </p:sp>
    </p:spTree>
    <p:extLst>
      <p:ext uri="{BB962C8B-B14F-4D97-AF65-F5344CB8AC3E}">
        <p14:creationId xmlns:p14="http://schemas.microsoft.com/office/powerpoint/2010/main" val="2402823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5105</TotalTime>
  <Words>10880</Words>
  <Application>Microsoft Office PowerPoint</Application>
  <PresentationFormat>Grand écran</PresentationFormat>
  <Paragraphs>791</Paragraphs>
  <Slides>59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59</vt:i4>
      </vt:variant>
    </vt:vector>
  </HeadingPairs>
  <TitlesOfParts>
    <vt:vector size="64" baseType="lpstr">
      <vt:lpstr>Arial</vt:lpstr>
      <vt:lpstr>Calibri</vt:lpstr>
      <vt:lpstr>Calibri Light</vt:lpstr>
      <vt:lpstr>Wingdings</vt:lpstr>
      <vt:lpstr>Thème Office</vt:lpstr>
      <vt:lpstr>Autoformation</vt:lpstr>
      <vt:lpstr>Contenu</vt:lpstr>
      <vt:lpstr>Quelques citations </vt:lpstr>
      <vt:lpstr>Processus de développement GIT</vt:lpstr>
      <vt:lpstr>Mise en œuvre GIT</vt:lpstr>
      <vt:lpstr>Restrictions utilisation GITHUB</vt:lpstr>
      <vt:lpstr>Mode d’emploi GITHUB / GIT - Repository</vt:lpstr>
      <vt:lpstr>Mode d’emploi GITHUB / GIT – Branche</vt:lpstr>
      <vt:lpstr>Mode d’emploi GITHUB / GIT – Mise à jour fichier</vt:lpstr>
      <vt:lpstr>Mode d’emploi GIT</vt:lpstr>
      <vt:lpstr>Mode d’emploi GIT</vt:lpstr>
      <vt:lpstr>Mode d’emploi GIT</vt:lpstr>
      <vt:lpstr>Mode d’emploi GIT</vt:lpstr>
      <vt:lpstr>Mode d’emploi GIT</vt:lpstr>
      <vt:lpstr>Mode d’emploi GIT</vt:lpstr>
      <vt:lpstr>Déplacement GIT</vt:lpstr>
      <vt:lpstr>Processus de développement GIT</vt:lpstr>
      <vt:lpstr>PAF et mode d’emploi GITLAB</vt:lpstr>
      <vt:lpstr>Salle CITADEL sur la PAF</vt:lpstr>
      <vt:lpstr>Signature numérique</vt:lpstr>
      <vt:lpstr>Hachage</vt:lpstr>
      <vt:lpstr>Hachage cryptographique</vt:lpstr>
      <vt:lpstr>Courbe elliptique</vt:lpstr>
      <vt:lpstr>ECDSA</vt:lpstr>
      <vt:lpstr>Implémentation ECDSA</vt:lpstr>
      <vt:lpstr>Conception modulaire en Python</vt:lpstr>
      <vt:lpstr>Environnement exécution Python</vt:lpstr>
      <vt:lpstr>Construction et distribution</vt:lpstr>
      <vt:lpstr>Python temps-réel</vt:lpstr>
      <vt:lpstr>Analyse des dépendances Python</vt:lpstr>
      <vt:lpstr>PEP</vt:lpstr>
      <vt:lpstr>Astuce fatale aka Python 2 EOL</vt:lpstr>
      <vt:lpstr>Pré-requis Python</vt:lpstr>
      <vt:lpstr>Essais simple Python</vt:lpstr>
      <vt:lpstr>Moyens d’auto-formation</vt:lpstr>
      <vt:lpstr>Moyens d’auto-formation - Udemy</vt:lpstr>
      <vt:lpstr>Processus de développement</vt:lpstr>
      <vt:lpstr>GITLAB internet</vt:lpstr>
      <vt:lpstr>Mermaid</vt:lpstr>
      <vt:lpstr>Mermaid exemple GANTT</vt:lpstr>
      <vt:lpstr>Mermaid exemple statistiques</vt:lpstr>
      <vt:lpstr>Mermaid exemple GIT workflow</vt:lpstr>
      <vt:lpstr>Mermaid installation locale</vt:lpstr>
      <vt:lpstr>Mermaid local exemple</vt:lpstr>
      <vt:lpstr>Mermaid exemple complet</vt:lpstr>
      <vt:lpstr>Documentation affichée en Markdown</vt:lpstr>
      <vt:lpstr>Architecture projet FASTECDSA</vt:lpstr>
      <vt:lpstr>Architecture FASTECDSA – Encoding</vt:lpstr>
      <vt:lpstr>Architecture FASTECDSA – Tests</vt:lpstr>
      <vt:lpstr>Architecture FASTECDSA – Tests (suite)</vt:lpstr>
      <vt:lpstr>Architecture FASTECDSA - Dépendances</vt:lpstr>
      <vt:lpstr>Docker - Autoformation</vt:lpstr>
      <vt:lpstr>Docker - Introduction</vt:lpstr>
      <vt:lpstr>Docker - Construction</vt:lpstr>
      <vt:lpstr>Docker - Installation</vt:lpstr>
      <vt:lpstr>Docker – Développement</vt:lpstr>
      <vt:lpstr>Docker – Sauvegarde – Restauration image </vt:lpstr>
      <vt:lpstr>Docker – Images de base</vt:lpstr>
      <vt:lpstr>Docker – Création de repository privé</vt:lpstr>
    </vt:vector>
  </TitlesOfParts>
  <Company>Thales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Dominique LAURAIN</dc:creator>
  <cp:lastModifiedBy>Dominique LAURAIN</cp:lastModifiedBy>
  <cp:revision>382</cp:revision>
  <dcterms:created xsi:type="dcterms:W3CDTF">2020-11-02T09:42:31Z</dcterms:created>
  <dcterms:modified xsi:type="dcterms:W3CDTF">2020-12-04T16:23:21Z</dcterms:modified>
</cp:coreProperties>
</file>