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7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5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6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8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1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78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0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7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90A8-69E9-4263-AE3A-CD53E7F82CD2}" type="datetimeFigureOut">
              <a:rPr lang="fr-FR" smtClean="0"/>
              <a:t>02/11/2020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490A-1E46-4FD2-AE12-6F2EA7483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08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Autoformation 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Dominique LAURAIN – Novembre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9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Objectifs et moyens de l’autoformation sur les outils GIT 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Utilisation de site web GITHUB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Processus de développement GIT</a:t>
            </a:r>
          </a:p>
        </p:txBody>
      </p:sp>
    </p:spTree>
    <p:extLst>
      <p:ext uri="{BB962C8B-B14F-4D97-AF65-F5344CB8AC3E}">
        <p14:creationId xmlns:p14="http://schemas.microsoft.com/office/powerpoint/2010/main" val="290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Processus de développement GIT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438400"/>
            <a:ext cx="2314575" cy="197167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Le développement GIT est collaboratif et s’appuie à minima sur un serveur où les outils GIT sont installés.</a:t>
            </a:r>
          </a:p>
          <a:p>
            <a:r>
              <a:rPr lang="fr-FR" dirty="0" smtClean="0"/>
              <a:t>Les développeurs (ou « collaborateurs » suivant la dénomination </a:t>
            </a:r>
            <a:r>
              <a:rPr lang="fr-FR" dirty="0" err="1" smtClean="0"/>
              <a:t>github</a:t>
            </a:r>
            <a:r>
              <a:rPr lang="fr-FR" dirty="0" smtClean="0"/>
              <a:t>) accèdent généralement via réseau à ce serveur de </a:t>
            </a:r>
            <a:r>
              <a:rPr lang="fr-FR" dirty="0" err="1" smtClean="0"/>
              <a:t>dévloppement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1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09145"/>
          </a:xfrm>
        </p:spPr>
        <p:txBody>
          <a:bodyPr/>
          <a:lstStyle/>
          <a:p>
            <a:r>
              <a:rPr lang="fr-FR" dirty="0" smtClean="0"/>
              <a:t>Signature numérique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438400"/>
            <a:ext cx="2314575" cy="197167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8350" y="1629104"/>
            <a:ext cx="6247359" cy="463506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Deux services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authentification</a:t>
            </a:r>
            <a:r>
              <a:rPr lang="fr-FR" dirty="0" smtClean="0"/>
              <a:t> de l’émetteur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non altération </a:t>
            </a:r>
            <a:r>
              <a:rPr lang="fr-FR" dirty="0" smtClean="0"/>
              <a:t>des données jointes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Chiffrement </a:t>
            </a:r>
            <a:r>
              <a:rPr lang="fr-FR" sz="1500" u="sng" dirty="0" smtClean="0"/>
              <a:t>asymétrique</a:t>
            </a:r>
            <a:r>
              <a:rPr lang="fr-FR" sz="1500" dirty="0" smtClean="0"/>
              <a:t>   (clé p</a:t>
            </a:r>
            <a:r>
              <a:rPr lang="fr-FR" dirty="0" smtClean="0"/>
              <a:t>rivées difficilement calculables)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- </a:t>
            </a:r>
            <a:r>
              <a:rPr lang="fr-FR" dirty="0"/>
              <a:t>Clés : clé de chiffrement (</a:t>
            </a:r>
            <a:r>
              <a:rPr lang="fr-FR" dirty="0" err="1" smtClean="0"/>
              <a:t>Kc</a:t>
            </a:r>
            <a:r>
              <a:rPr lang="fr-FR" dirty="0" smtClean="0"/>
              <a:t>), </a:t>
            </a:r>
            <a:r>
              <a:rPr lang="fr-FR" dirty="0"/>
              <a:t>clé publique (</a:t>
            </a:r>
            <a:r>
              <a:rPr lang="fr-FR" dirty="0" err="1"/>
              <a:t>Kpub</a:t>
            </a:r>
            <a:r>
              <a:rPr lang="fr-FR" dirty="0"/>
              <a:t>), clé de déchiffrement (</a:t>
            </a:r>
            <a:r>
              <a:rPr lang="fr-FR" dirty="0" err="1" smtClean="0"/>
              <a:t>Kd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/>
              <a:t>Principe </a:t>
            </a:r>
            <a:r>
              <a:rPr lang="fr-FR" u="sng" dirty="0" smtClean="0"/>
              <a:t>d’envoi  de données signées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application </a:t>
            </a:r>
            <a:r>
              <a:rPr lang="fr-FR" dirty="0"/>
              <a:t>d’une fonction de « hachage » sur les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chiffrement </a:t>
            </a:r>
            <a:r>
              <a:rPr lang="fr-FR" dirty="0"/>
              <a:t>du </a:t>
            </a:r>
            <a:r>
              <a:rPr lang="fr-FR" dirty="0" smtClean="0"/>
              <a:t>résultat « empreinte » ( =hash) avec </a:t>
            </a:r>
            <a:r>
              <a:rPr lang="fr-FR" dirty="0" err="1" smtClean="0"/>
              <a:t>Kc</a:t>
            </a:r>
            <a:r>
              <a:rPr lang="fr-FR" dirty="0" smtClean="0"/>
              <a:t> + </a:t>
            </a:r>
            <a:r>
              <a:rPr lang="fr-FR" dirty="0" err="1" smtClean="0"/>
              <a:t>Kpub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</a:t>
            </a:r>
            <a:r>
              <a:rPr lang="fr-FR" dirty="0" smtClean="0"/>
              <a:t>nvoi  groupé des données et empreinte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500" u="sng" dirty="0"/>
              <a:t>Principe </a:t>
            </a:r>
            <a:r>
              <a:rPr lang="fr-FR" sz="1500" u="sng" dirty="0" smtClean="0"/>
              <a:t>de réception  </a:t>
            </a:r>
            <a:r>
              <a:rPr lang="fr-FR" sz="1500" u="sng" dirty="0"/>
              <a:t>de données </a:t>
            </a:r>
            <a:r>
              <a:rPr lang="fr-FR" sz="1500" u="sng" dirty="0" smtClean="0"/>
              <a:t>signées</a:t>
            </a:r>
            <a:endParaRPr lang="fr-F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</a:t>
            </a:r>
            <a:r>
              <a:rPr lang="fr-FR" dirty="0" smtClean="0"/>
              <a:t>éception des données et empreinte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</a:t>
            </a:r>
            <a:r>
              <a:rPr lang="fr-FR" dirty="0" smtClean="0"/>
              <a:t>achage sur </a:t>
            </a:r>
            <a:r>
              <a:rPr lang="fr-FR" dirty="0"/>
              <a:t>les </a:t>
            </a:r>
            <a:r>
              <a:rPr lang="fr-FR" dirty="0" smtClean="0"/>
              <a:t>données pour produite « empreinte » calculée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déchiffrement de l’ «</a:t>
            </a:r>
            <a:r>
              <a:rPr lang="fr-FR" dirty="0"/>
              <a:t> empreinte » </a:t>
            </a:r>
            <a:r>
              <a:rPr lang="fr-FR" dirty="0" smtClean="0"/>
              <a:t>reçue avec </a:t>
            </a:r>
            <a:r>
              <a:rPr lang="fr-FR" dirty="0" err="1" smtClean="0"/>
              <a:t>Kd</a:t>
            </a:r>
            <a:r>
              <a:rPr lang="fr-FR" dirty="0" smtClean="0"/>
              <a:t> + </a:t>
            </a:r>
            <a:r>
              <a:rPr lang="fr-FR" dirty="0" err="1" smtClean="0"/>
              <a:t>Kpub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fr-FR" dirty="0" smtClean="0"/>
              <a:t>i les deux empreintes sont identiques, les données sont « authentiques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3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09145"/>
          </a:xfrm>
        </p:spPr>
        <p:txBody>
          <a:bodyPr/>
          <a:lstStyle/>
          <a:p>
            <a:r>
              <a:rPr lang="fr-FR" dirty="0" smtClean="0"/>
              <a:t>ECDSA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2438400"/>
            <a:ext cx="2314575" cy="197167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8350" y="1629104"/>
            <a:ext cx="5715739" cy="4635062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Grandes lignes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/>
              <a:t>E</a:t>
            </a:r>
            <a:r>
              <a:rPr lang="fr-FR" dirty="0" err="1" smtClean="0"/>
              <a:t>lliptic</a:t>
            </a:r>
            <a:r>
              <a:rPr lang="fr-FR" dirty="0" smtClean="0"/>
              <a:t> </a:t>
            </a:r>
            <a:r>
              <a:rPr lang="fr-FR" b="1" dirty="0" err="1"/>
              <a:t>C</a:t>
            </a:r>
            <a:r>
              <a:rPr lang="fr-FR" dirty="0" err="1" smtClean="0"/>
              <a:t>urve</a:t>
            </a:r>
            <a:r>
              <a:rPr lang="fr-FR" dirty="0" smtClean="0"/>
              <a:t> </a:t>
            </a:r>
            <a:r>
              <a:rPr lang="fr-FR" b="1" dirty="0" smtClean="0"/>
              <a:t>D</a:t>
            </a:r>
            <a:r>
              <a:rPr lang="fr-FR" dirty="0" smtClean="0"/>
              <a:t>igital </a:t>
            </a:r>
            <a:r>
              <a:rPr lang="fr-FR" b="1" dirty="0" smtClean="0"/>
              <a:t>S</a:t>
            </a:r>
            <a:r>
              <a:rPr lang="fr-FR" dirty="0" smtClean="0"/>
              <a:t>ignature </a:t>
            </a:r>
            <a:r>
              <a:rPr lang="fr-FR" b="1" dirty="0" err="1" smtClean="0"/>
              <a:t>A</a:t>
            </a:r>
            <a:r>
              <a:rPr lang="fr-FR" dirty="0" err="1" smtClean="0"/>
              <a:t>lgorithm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des systèmes de chiffrements à clé publique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Avantages vs DSA et RSA : clés plus courtes et opérations de chiffrement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Courbe elliptique </a:t>
            </a:r>
            <a:r>
              <a:rPr lang="fr-FR" dirty="0" smtClean="0"/>
              <a:t>(  </a:t>
            </a:r>
            <a:r>
              <a:rPr lang="fr-FR" dirty="0" err="1" smtClean="0"/>
              <a:t>Elliptic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r>
              <a:rPr lang="fr-FR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Courbe du </a:t>
            </a:r>
            <a:r>
              <a:rPr lang="fr-FR" dirty="0" smtClean="0"/>
              <a:t>plan cartésien d’équation : y^2 </a:t>
            </a:r>
            <a:r>
              <a:rPr lang="fr-FR" dirty="0"/>
              <a:t>= x^3 + </a:t>
            </a:r>
            <a:r>
              <a:rPr lang="fr-FR" dirty="0" smtClean="0"/>
              <a:t>a x </a:t>
            </a:r>
            <a:r>
              <a:rPr lang="fr-FR" dirty="0"/>
              <a:t>+ </a:t>
            </a:r>
            <a:r>
              <a:rPr lang="fr-FR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Points de coordonnées entières (</a:t>
            </a:r>
            <a:r>
              <a:rPr lang="fr-FR" dirty="0" err="1" smtClean="0"/>
              <a:t>x,y</a:t>
            </a:r>
            <a:r>
              <a:rPr lang="fr-FR" dirty="0" smtClean="0"/>
              <a:t>) sur cette courbe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Loi de groupe additif sur ces points : P + Q  = 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P(</a:t>
            </a:r>
            <a:r>
              <a:rPr lang="fr-FR" dirty="0" err="1" smtClean="0"/>
              <a:t>x,y</a:t>
            </a:r>
            <a:r>
              <a:rPr lang="fr-FR" dirty="0" smtClean="0"/>
              <a:t>) and –P(x,-y) sont symétriques par rapport à l’axe  des abscisses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Chiffrement ECDSA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Clé publique  : la courbe elliptique, un point G « point de base »  de cette courbe tel que (n  - 1) G = G  (ou </a:t>
            </a:r>
            <a:r>
              <a:rPr lang="fr-FR" dirty="0" err="1" smtClean="0"/>
              <a:t>nG</a:t>
            </a:r>
            <a:r>
              <a:rPr lang="fr-FR" dirty="0" smtClean="0"/>
              <a:t> = O point à l’infini), plus petit entier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Clé privée :  un entier s quelconque entre 1 et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Hash : un entier k entre 1 et n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Empreinte est constitué des coordonnées cartésiennes (</a:t>
            </a:r>
            <a:r>
              <a:rPr lang="fr-FR" dirty="0" err="1" smtClean="0"/>
              <a:t>x,y</a:t>
            </a:r>
            <a:r>
              <a:rPr lang="fr-FR" dirty="0" smtClean="0"/>
              <a:t>) de </a:t>
            </a:r>
            <a:r>
              <a:rPr lang="fr-FR" dirty="0" err="1" smtClean="0"/>
              <a:t>kG</a:t>
            </a:r>
            <a:r>
              <a:rPr lang="fr-FR" dirty="0" smtClean="0"/>
              <a:t> modulo n et à un « salage » près fonction de 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u="sng" dirty="0" smtClean="0"/>
              <a:t>Déchiffrement </a:t>
            </a:r>
            <a:r>
              <a:rPr lang="fr-FR" u="sng" dirty="0"/>
              <a:t>ECDSA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Vérification que n(</a:t>
            </a:r>
            <a:r>
              <a:rPr lang="fr-FR" dirty="0" err="1" smtClean="0"/>
              <a:t>kG</a:t>
            </a:r>
            <a:r>
              <a:rPr lang="fr-FR" dirty="0" smtClean="0"/>
              <a:t>) = O (addition commutative et </a:t>
            </a:r>
            <a:r>
              <a:rPr lang="fr-FR" dirty="0" err="1" smtClean="0"/>
              <a:t>nG</a:t>
            </a:r>
            <a:r>
              <a:rPr lang="fr-FR" dirty="0" smtClean="0"/>
              <a:t> = O) et que le déchiffrement basé sur la clé publique et (</a:t>
            </a:r>
            <a:r>
              <a:rPr lang="fr-FR" dirty="0" err="1" smtClean="0"/>
              <a:t>x,y</a:t>
            </a:r>
            <a:r>
              <a:rPr lang="fr-FR" dirty="0" smtClean="0"/>
              <a:t>) donne </a:t>
            </a:r>
            <a:r>
              <a:rPr lang="fr-FR" dirty="0" err="1" smtClean="0"/>
              <a:t>kG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86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418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Autoformation GIT</vt:lpstr>
      <vt:lpstr>Contenu</vt:lpstr>
      <vt:lpstr>Processus de développement GIT</vt:lpstr>
      <vt:lpstr>Signature numérique</vt:lpstr>
      <vt:lpstr>ECDSA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Dominique LAURAIN</dc:creator>
  <cp:lastModifiedBy>Dominique LAURAIN</cp:lastModifiedBy>
  <cp:revision>17</cp:revision>
  <dcterms:created xsi:type="dcterms:W3CDTF">2020-11-02T09:42:31Z</dcterms:created>
  <dcterms:modified xsi:type="dcterms:W3CDTF">2020-11-02T13:18:58Z</dcterms:modified>
</cp:coreProperties>
</file>