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7" r:id="rId6"/>
    <p:sldId id="264" r:id="rId7"/>
    <p:sldId id="268" r:id="rId8"/>
    <p:sldId id="269" r:id="rId9"/>
    <p:sldId id="266" r:id="rId10"/>
    <p:sldId id="270" r:id="rId11"/>
    <p:sldId id="271" r:id="rId12"/>
    <p:sldId id="272" r:id="rId13"/>
    <p:sldId id="273" r:id="rId14"/>
    <p:sldId id="259" r:id="rId15"/>
    <p:sldId id="261" r:id="rId16"/>
    <p:sldId id="262" r:id="rId17"/>
    <p:sldId id="265" r:id="rId18"/>
    <p:sldId id="260"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40"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05/11/2020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5470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05/11/2020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45565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05/11/2020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142462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05/11/2020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9228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88F90A8-69E9-4263-AE3A-CD53E7F82CD2}" type="datetimeFigureOut">
              <a:rPr lang="fr-FR" smtClean="0"/>
              <a:t>05/11/2020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10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88F90A8-69E9-4263-AE3A-CD53E7F82CD2}" type="datetimeFigureOut">
              <a:rPr lang="fr-FR" smtClean="0"/>
              <a:t>05/11/2020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65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88F90A8-69E9-4263-AE3A-CD53E7F82CD2}" type="datetimeFigureOut">
              <a:rPr lang="fr-FR" smtClean="0"/>
              <a:t>05/11/2020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240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88F90A8-69E9-4263-AE3A-CD53E7F82CD2}" type="datetimeFigureOut">
              <a:rPr lang="fr-FR" smtClean="0"/>
              <a:t>05/11/2020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5078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8F90A8-69E9-4263-AE3A-CD53E7F82CD2}" type="datetimeFigureOut">
              <a:rPr lang="fr-FR" smtClean="0"/>
              <a:t>05/11/2020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85201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05/11/2020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9010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05/11/2020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26279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F90A8-69E9-4263-AE3A-CD53E7F82CD2}" type="datetimeFigureOut">
              <a:rPr lang="fr-FR" smtClean="0"/>
              <a:t>05/11/2020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6490A-1E46-4FD2-AE12-6F2EA7483E27}" type="slidenum">
              <a:rPr lang="fr-FR" smtClean="0"/>
              <a:t>‹N°›</a:t>
            </a:fld>
            <a:endParaRPr lang="fr-FR"/>
          </a:p>
        </p:txBody>
      </p:sp>
    </p:spTree>
    <p:extLst>
      <p:ext uri="{BB962C8B-B14F-4D97-AF65-F5344CB8AC3E}">
        <p14:creationId xmlns:p14="http://schemas.microsoft.com/office/powerpoint/2010/main" val="262708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hyperlink" Target="https://docs.github.com/en/free-pro-team@latest/github"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hub.com/en/free-pro-team@latest/github/using-git/ignoring-files"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github.com/gfm/"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Autoformation GIT</a:t>
            </a:r>
            <a:endParaRPr lang="fr-FR" dirty="0"/>
          </a:p>
        </p:txBody>
      </p:sp>
      <p:sp>
        <p:nvSpPr>
          <p:cNvPr id="3" name="Sous-titre 2"/>
          <p:cNvSpPr>
            <a:spLocks noGrp="1"/>
          </p:cNvSpPr>
          <p:nvPr>
            <p:ph type="subTitle" idx="1"/>
          </p:nvPr>
        </p:nvSpPr>
        <p:spPr/>
        <p:txBody>
          <a:bodyPr/>
          <a:lstStyle/>
          <a:p>
            <a:endParaRPr lang="fr-FR" dirty="0" smtClean="0"/>
          </a:p>
          <a:p>
            <a:r>
              <a:rPr lang="fr-FR" dirty="0" smtClean="0"/>
              <a:t>Dominique LAURAIN – Novembre 2020</a:t>
            </a:r>
            <a:endParaRPr lang="fr-FR" dirty="0"/>
          </a:p>
        </p:txBody>
      </p:sp>
    </p:spTree>
    <p:extLst>
      <p:ext uri="{BB962C8B-B14F-4D97-AF65-F5344CB8AC3E}">
        <p14:creationId xmlns:p14="http://schemas.microsoft.com/office/powerpoint/2010/main" val="997939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a:t>
            </a:r>
            <a:r>
              <a:rPr lang="fr-FR" dirty="0" smtClean="0"/>
              <a:t>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Initialisation </a:t>
            </a:r>
            <a:r>
              <a:rPr lang="fr-FR" u="sng" dirty="0"/>
              <a:t>du compte de développement </a:t>
            </a:r>
          </a:p>
          <a:p>
            <a:r>
              <a:rPr lang="fr-FR" dirty="0"/>
              <a:t>Le logiciel GIT est paramétré par des variables de configuration, certaines globales mémorisées dans le fichier </a:t>
            </a:r>
            <a:r>
              <a:rPr lang="fr-FR" dirty="0" smtClean="0"/>
              <a:t>$</a:t>
            </a:r>
            <a:r>
              <a:rPr lang="fr-FR" b="1" dirty="0" smtClean="0"/>
              <a:t>HOME/.</a:t>
            </a:r>
            <a:r>
              <a:rPr lang="fr-FR" b="1" dirty="0" err="1" smtClean="0"/>
              <a:t>gitconfig</a:t>
            </a:r>
            <a:endParaRPr lang="fr-FR" b="1" dirty="0" smtClean="0"/>
          </a:p>
          <a:p>
            <a:r>
              <a:rPr lang="fr-FR" dirty="0"/>
              <a:t>Il est fortement recommandé </a:t>
            </a:r>
            <a:r>
              <a:rPr lang="fr-FR" dirty="0" smtClean="0"/>
              <a:t>(sous peine d’avoir des messages d’avertissements aux </a:t>
            </a:r>
            <a:r>
              <a:rPr lang="fr-FR" dirty="0" err="1" smtClean="0"/>
              <a:t>commits</a:t>
            </a:r>
            <a:r>
              <a:rPr lang="fr-FR" dirty="0" smtClean="0"/>
              <a:t>) d’initialiser </a:t>
            </a:r>
            <a:r>
              <a:rPr lang="fr-FR" dirty="0"/>
              <a:t>certaines d’entre elles par </a:t>
            </a:r>
            <a:r>
              <a:rPr lang="fr-FR" dirty="0" smtClean="0"/>
              <a:t>:</a:t>
            </a:r>
          </a:p>
          <a:p>
            <a:endParaRPr lang="fr-FR" dirty="0"/>
          </a:p>
          <a:p>
            <a:pPr marL="742950" lvl="1" indent="-285750">
              <a:buFont typeface="Wingdings" panose="05000000000000000000" pitchFamily="2" charset="2"/>
              <a:buChar char="§"/>
            </a:pPr>
            <a:r>
              <a:rPr lang="fr-FR" dirty="0"/>
              <a:t>g</a:t>
            </a:r>
            <a:r>
              <a:rPr lang="fr-FR" dirty="0"/>
              <a:t>it config – global  user.name = « </a:t>
            </a:r>
            <a:r>
              <a:rPr lang="fr-FR" dirty="0" smtClean="0"/>
              <a:t>Votre nom</a:t>
            </a:r>
            <a:r>
              <a:rPr lang="fr-FR" dirty="0"/>
              <a:t> </a:t>
            </a:r>
            <a:r>
              <a:rPr lang="fr-FR" dirty="0" smtClean="0"/>
              <a:t>»</a:t>
            </a:r>
          </a:p>
          <a:p>
            <a:pPr marL="742950" lvl="1" indent="-285750">
              <a:buFont typeface="Wingdings" panose="05000000000000000000" pitchFamily="2" charset="2"/>
              <a:buChar char="§"/>
            </a:pPr>
            <a:r>
              <a:rPr lang="fr-FR" dirty="0"/>
              <a:t>git config – global  </a:t>
            </a:r>
            <a:r>
              <a:rPr lang="fr-FR" dirty="0" err="1" smtClean="0"/>
              <a:t>user.email</a:t>
            </a:r>
            <a:r>
              <a:rPr lang="fr-FR" dirty="0" smtClean="0"/>
              <a:t> </a:t>
            </a:r>
            <a:r>
              <a:rPr lang="fr-FR" dirty="0"/>
              <a:t>= </a:t>
            </a:r>
            <a:r>
              <a:rPr lang="fr-FR" dirty="0" smtClean="0"/>
              <a:t>vous@exemple.com</a:t>
            </a:r>
            <a:endParaRPr lang="fr-FR" dirty="0"/>
          </a:p>
          <a:p>
            <a:pPr marL="742950" lvl="1" indent="-285750">
              <a:buFont typeface="Wingdings" panose="05000000000000000000" pitchFamily="2" charset="2"/>
              <a:buChar char="§"/>
            </a:pPr>
            <a:r>
              <a:rPr lang="fr-FR" dirty="0"/>
              <a:t>g</a:t>
            </a:r>
            <a:r>
              <a:rPr lang="fr-FR" dirty="0" smtClean="0"/>
              <a:t>it config  -l</a:t>
            </a:r>
          </a:p>
          <a:p>
            <a:pPr marL="742950" lvl="1" indent="-285750">
              <a:buFont typeface="Wingdings" panose="05000000000000000000" pitchFamily="2" charset="2"/>
              <a:buChar char="§"/>
            </a:pPr>
            <a:endParaRPr lang="fr-FR" u="sng" dirty="0" smtClean="0"/>
          </a:p>
          <a:p>
            <a:pPr marL="285750" indent="-285750">
              <a:buFont typeface="Wingdings" panose="05000000000000000000" pitchFamily="2" charset="2"/>
              <a:buChar char="Ø"/>
            </a:pPr>
            <a:r>
              <a:rPr lang="fr-FR" u="sng" dirty="0" smtClean="0"/>
              <a:t>Création de dépôt (= </a:t>
            </a:r>
            <a:r>
              <a:rPr lang="fr-FR" u="sng" dirty="0" err="1" smtClean="0"/>
              <a:t>repository</a:t>
            </a:r>
            <a:r>
              <a:rPr lang="fr-FR" u="sng" dirty="0" smtClean="0"/>
              <a:t>) pour un projet nouveau</a:t>
            </a:r>
            <a:endParaRPr lang="fr-FR" u="sng" dirty="0" smtClean="0"/>
          </a:p>
          <a:p>
            <a:r>
              <a:rPr lang="fr-FR" dirty="0" smtClean="0"/>
              <a:t>Un dépôt est simplement une arborescence fichiers d’un compte utilisateur </a:t>
            </a:r>
            <a:r>
              <a:rPr lang="fr-FR" dirty="0" smtClean="0"/>
              <a:t>comportant des fichiers et répertoires particuliers de gestion GIT.</a:t>
            </a:r>
          </a:p>
          <a:p>
            <a:r>
              <a:rPr lang="fr-FR" dirty="0" smtClean="0"/>
              <a:t>C’est celui géré par le gestionnaire de configuration logiciel car il faut désigner un dépôt « origine » , de référence, parmi tous ceux des développeurs du projet.</a:t>
            </a:r>
          </a:p>
          <a:p>
            <a:r>
              <a:rPr lang="fr-FR" dirty="0" smtClean="0"/>
              <a:t>Pour le créer :</a:t>
            </a:r>
          </a:p>
          <a:p>
            <a:endParaRPr lang="fr-FR" dirty="0" smtClean="0"/>
          </a:p>
          <a:p>
            <a:pPr marL="742950" lvl="1" indent="-285750">
              <a:buFont typeface="Wingdings" panose="05000000000000000000" pitchFamily="2" charset="2"/>
              <a:buChar char="§"/>
            </a:pPr>
            <a:r>
              <a:rPr lang="fr-FR" dirty="0" err="1" smtClean="0"/>
              <a:t>mkdir</a:t>
            </a:r>
            <a:r>
              <a:rPr lang="fr-FR" dirty="0" smtClean="0"/>
              <a:t> projet </a:t>
            </a:r>
          </a:p>
          <a:p>
            <a:pPr marL="742950" lvl="1" indent="-285750">
              <a:buFont typeface="Wingdings" panose="05000000000000000000" pitchFamily="2" charset="2"/>
              <a:buChar char="§"/>
            </a:pPr>
            <a:r>
              <a:rPr lang="fr-FR" dirty="0" smtClean="0"/>
              <a:t>cd projet </a:t>
            </a:r>
          </a:p>
          <a:p>
            <a:pPr marL="742950" lvl="1" indent="-285750">
              <a:buFont typeface="Wingdings" panose="05000000000000000000" pitchFamily="2" charset="2"/>
              <a:buChar char="§"/>
            </a:pPr>
            <a:r>
              <a:rPr lang="fr-FR" dirty="0" smtClean="0"/>
              <a:t>git </a:t>
            </a:r>
            <a:r>
              <a:rPr lang="fr-FR" dirty="0" err="1" smtClean="0"/>
              <a:t>init</a:t>
            </a:r>
            <a:endParaRPr lang="fr-FR" dirty="0"/>
          </a:p>
          <a:p>
            <a:pPr marL="742950" lvl="1" indent="-285750">
              <a:buFont typeface="Wingdings" panose="05000000000000000000" pitchFamily="2" charset="2"/>
              <a:buChar char="§"/>
            </a:pPr>
            <a:r>
              <a:rPr lang="fr-FR" dirty="0"/>
              <a:t>git </a:t>
            </a:r>
            <a:r>
              <a:rPr lang="fr-FR" dirty="0" err="1"/>
              <a:t>add</a:t>
            </a:r>
            <a:r>
              <a:rPr lang="fr-FR" dirty="0"/>
              <a:t> .</a:t>
            </a:r>
          </a:p>
          <a:p>
            <a:pPr marL="742950" lvl="1" indent="-285750">
              <a:buFont typeface="Wingdings" panose="05000000000000000000" pitchFamily="2" charset="2"/>
              <a:buChar char="§"/>
            </a:pPr>
            <a:r>
              <a:rPr lang="fr-FR" dirty="0"/>
              <a:t>git </a:t>
            </a:r>
            <a:r>
              <a:rPr lang="fr-FR" dirty="0" smtClean="0"/>
              <a:t>commit</a:t>
            </a:r>
            <a:endParaRPr lang="fr-FR" dirty="0"/>
          </a:p>
        </p:txBody>
      </p:sp>
    </p:spTree>
    <p:extLst>
      <p:ext uri="{BB962C8B-B14F-4D97-AF65-F5344CB8AC3E}">
        <p14:creationId xmlns:p14="http://schemas.microsoft.com/office/powerpoint/2010/main" val="460774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a:t>
            </a:r>
            <a:r>
              <a:rPr lang="fr-FR" dirty="0" smtClean="0"/>
              <a:t>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Ajout et modifications de fichier(s) en configuration</a:t>
            </a:r>
          </a:p>
          <a:p>
            <a:r>
              <a:rPr lang="fr-FR" dirty="0" smtClean="0"/>
              <a:t>Un fichier ou un répertoire de l’arborescence fichiers du dépôt n’est pas géré en configuration GIT tant qu’il n’a pas été ajouté.</a:t>
            </a:r>
          </a:p>
          <a:p>
            <a:r>
              <a:rPr lang="fr-FR" dirty="0" smtClean="0"/>
              <a:t>Pour ajouter les fichiers README.md et INSTALL:</a:t>
            </a:r>
          </a:p>
          <a:p>
            <a:endParaRPr lang="fr-FR" dirty="0"/>
          </a:p>
          <a:p>
            <a:pPr marL="742950" lvl="1" indent="-285750">
              <a:buFont typeface="Wingdings" panose="05000000000000000000" pitchFamily="2" charset="2"/>
              <a:buChar char="§"/>
            </a:pPr>
            <a:r>
              <a:rPr lang="fr-FR" dirty="0"/>
              <a:t>g</a:t>
            </a:r>
            <a:r>
              <a:rPr lang="fr-FR" dirty="0"/>
              <a:t>it  </a:t>
            </a:r>
            <a:r>
              <a:rPr lang="fr-FR" dirty="0" err="1" smtClean="0"/>
              <a:t>add</a:t>
            </a:r>
            <a:r>
              <a:rPr lang="fr-FR" dirty="0" smtClean="0"/>
              <a:t>   README.md INSTALL</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0" lvl="1">
              <a:spcBef>
                <a:spcPts val="1000"/>
              </a:spcBef>
            </a:pPr>
            <a:r>
              <a:rPr lang="fr-FR" sz="1600" dirty="0" smtClean="0"/>
              <a:t>La commande « </a:t>
            </a:r>
            <a:r>
              <a:rPr lang="fr-FR" sz="1600" dirty="0" err="1" smtClean="0"/>
              <a:t>status</a:t>
            </a:r>
            <a:r>
              <a:rPr lang="fr-FR" sz="1600" dirty="0" smtClean="0"/>
              <a:t> » rend l’état courant du dépôt.</a:t>
            </a:r>
          </a:p>
          <a:p>
            <a:pPr marL="0" lvl="1">
              <a:spcBef>
                <a:spcPts val="1000"/>
              </a:spcBef>
            </a:pPr>
            <a:r>
              <a:rPr lang="fr-FR" sz="1600" dirty="0" smtClean="0"/>
              <a:t>Une fois </a:t>
            </a:r>
            <a:r>
              <a:rPr lang="fr-FR" sz="1600" dirty="0"/>
              <a:t>ajoutés, ces fichiers existent en configuration et peuvent être validés par commande « commit » pour les </a:t>
            </a:r>
            <a:r>
              <a:rPr lang="fr-FR" sz="1600" dirty="0" smtClean="0"/>
              <a:t>officialiser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commit –a</a:t>
            </a:r>
            <a:endParaRPr lang="fr-FR" dirty="0"/>
          </a:p>
          <a:p>
            <a:pPr marL="742950" lvl="1" indent="-285750">
              <a:buFont typeface="Wingdings" panose="05000000000000000000" pitchFamily="2" charset="2"/>
              <a:buChar char="§"/>
            </a:pPr>
            <a:r>
              <a:rPr lang="fr-FR" dirty="0" smtClean="0"/>
              <a:t>git commit –a</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742950" lvl="1" indent="-285750">
              <a:buFont typeface="Wingdings" panose="05000000000000000000" pitchFamily="2" charset="2"/>
              <a:buChar char="§"/>
            </a:pPr>
            <a:endParaRPr lang="fr-FR" dirty="0"/>
          </a:p>
          <a:p>
            <a:r>
              <a:rPr lang="fr-FR" dirty="0" smtClean="0"/>
              <a:t>L’option –a (all) peut être remplacé par l’énumération des noms de fichiers (README.md INSTALL). Le commit est récursif  : il est réalisé pour tous les fichiers dans le répertoire courant les sous-répertoires.</a:t>
            </a:r>
          </a:p>
          <a:p>
            <a:endParaRPr lang="fr-FR" u="sng" dirty="0" smtClean="0"/>
          </a:p>
          <a:p>
            <a:pPr marL="285750" indent="-285750">
              <a:buFont typeface="Wingdings" panose="05000000000000000000" pitchFamily="2" charset="2"/>
              <a:buChar char="Ø"/>
            </a:pPr>
            <a:r>
              <a:rPr lang="fr-FR" u="sng" dirty="0" smtClean="0"/>
              <a:t>Suppression de fichier(s) de la configuration et du répertoire courant</a:t>
            </a:r>
            <a:endParaRPr lang="fr-FR" u="sng" dirty="0" smtClean="0"/>
          </a:p>
          <a:p>
            <a:r>
              <a:rPr lang="fr-FR" dirty="0" smtClean="0"/>
              <a:t>Pour supprimer le fichier INSTALL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rm</a:t>
            </a:r>
            <a:r>
              <a:rPr lang="fr-FR" dirty="0" smtClean="0"/>
              <a:t>  INSTALL</a:t>
            </a:r>
          </a:p>
          <a:p>
            <a:pPr marL="742950" lvl="1" indent="-285750">
              <a:buFont typeface="Wingdings" panose="05000000000000000000" pitchFamily="2" charset="2"/>
              <a:buChar char="§"/>
            </a:pPr>
            <a:r>
              <a:rPr lang="fr-FR" dirty="0"/>
              <a:t>g</a:t>
            </a:r>
            <a:r>
              <a:rPr lang="fr-FR" dirty="0" smtClean="0"/>
              <a:t>it commit INSTALL</a:t>
            </a:r>
          </a:p>
        </p:txBody>
      </p:sp>
    </p:spTree>
    <p:extLst>
      <p:ext uri="{BB962C8B-B14F-4D97-AF65-F5344CB8AC3E}">
        <p14:creationId xmlns:p14="http://schemas.microsoft.com/office/powerpoint/2010/main" val="4177256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a:t>
            </a:r>
            <a:r>
              <a:rPr lang="fr-FR" dirty="0" smtClean="0"/>
              <a:t>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de branche</a:t>
            </a:r>
          </a:p>
          <a:p>
            <a:r>
              <a:rPr lang="fr-FR" dirty="0" smtClean="0"/>
              <a:t>Une branche est une vue logique de l’arborescence fichiers du dépôt.</a:t>
            </a:r>
          </a:p>
          <a:p>
            <a:r>
              <a:rPr lang="fr-FR" dirty="0" smtClean="0"/>
              <a:t>Il existe toujours une branche principale  (« master ») : elle sert à capitaliser les fichiers, de les officialiser en quelque sorte.</a:t>
            </a:r>
          </a:p>
          <a:p>
            <a:r>
              <a:rPr lang="fr-FR" dirty="0" smtClean="0"/>
              <a:t>Pour visualiser les branches (* en face de la branche courante) :</a:t>
            </a:r>
            <a:endParaRPr lang="fr-FR" dirty="0"/>
          </a:p>
          <a:p>
            <a:pPr marL="742950" lvl="1" indent="-285750">
              <a:buFont typeface="Wingdings" panose="05000000000000000000" pitchFamily="2" charset="2"/>
              <a:buChar char="§"/>
            </a:pPr>
            <a:r>
              <a:rPr lang="fr-FR" dirty="0"/>
              <a:t>g</a:t>
            </a:r>
            <a:r>
              <a:rPr lang="fr-FR" dirty="0"/>
              <a:t>it  </a:t>
            </a:r>
            <a:r>
              <a:rPr lang="fr-FR" dirty="0" err="1" smtClean="0"/>
              <a:t>branch</a:t>
            </a:r>
            <a:endParaRPr lang="fr-FR" dirty="0" smtClean="0"/>
          </a:p>
          <a:p>
            <a:pPr marL="742950" lvl="1" indent="-285750">
              <a:buFont typeface="Wingdings" panose="05000000000000000000" pitchFamily="2" charset="2"/>
              <a:buChar char="§"/>
            </a:pPr>
            <a:endParaRPr lang="fr-FR" dirty="0" smtClean="0"/>
          </a:p>
          <a:p>
            <a:pPr marL="0" lvl="1">
              <a:spcBef>
                <a:spcPts val="1000"/>
              </a:spcBef>
            </a:pPr>
            <a:r>
              <a:rPr lang="fr-FR" sz="1600" dirty="0" smtClean="0"/>
              <a:t>Pour </a:t>
            </a:r>
            <a:r>
              <a:rPr lang="fr-FR" sz="1600" dirty="0" err="1" smtClean="0"/>
              <a:t>créér</a:t>
            </a:r>
            <a:r>
              <a:rPr lang="fr-FR" sz="1600" dirty="0" smtClean="0"/>
              <a:t> une branche de nom « </a:t>
            </a:r>
            <a:r>
              <a:rPr lang="fr-FR" sz="1600" dirty="0" err="1" smtClean="0"/>
              <a:t>experimental</a:t>
            </a:r>
            <a:r>
              <a:rPr lang="fr-FR" sz="1600" dirty="0" smtClean="0"/>
              <a:t> »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a:t>
            </a:r>
            <a:r>
              <a:rPr lang="fr-FR" dirty="0" err="1" smtClean="0"/>
              <a:t>experimental</a:t>
            </a:r>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a:p>
            <a:pPr marL="742950" lvl="1" indent="-285750">
              <a:buFont typeface="Wingdings" panose="05000000000000000000" pitchFamily="2" charset="2"/>
              <a:buChar char="§"/>
            </a:pPr>
            <a:endParaRPr lang="fr-FR" dirty="0"/>
          </a:p>
          <a:p>
            <a:r>
              <a:rPr lang="fr-FR" dirty="0" smtClean="0"/>
              <a:t>La commande « git </a:t>
            </a:r>
            <a:r>
              <a:rPr lang="fr-FR" dirty="0" err="1" smtClean="0"/>
              <a:t>checkout</a:t>
            </a:r>
            <a:r>
              <a:rPr lang="fr-FR" dirty="0" smtClean="0"/>
              <a:t> » est </a:t>
            </a:r>
            <a:r>
              <a:rPr lang="fr-FR" b="1" dirty="0" smtClean="0"/>
              <a:t>capitale</a:t>
            </a:r>
            <a:r>
              <a:rPr lang="fr-FR" dirty="0" smtClean="0"/>
              <a:t>  pour se positionner dans la branche avant de débuter les modifications de celle-ci.</a:t>
            </a:r>
          </a:p>
          <a:p>
            <a:r>
              <a:rPr lang="fr-FR" dirty="0" smtClean="0"/>
              <a:t>Le contenu d’un fichier dépend en effet de la branche courante. Il peut aussi ne pas exister dans cette dernière.</a:t>
            </a:r>
          </a:p>
          <a:p>
            <a:endParaRPr lang="fr-FR" u="sng" dirty="0" smtClean="0"/>
          </a:p>
          <a:p>
            <a:pPr marL="285750" indent="-285750">
              <a:buFont typeface="Wingdings" panose="05000000000000000000" pitchFamily="2" charset="2"/>
              <a:buChar char="Ø"/>
            </a:pPr>
            <a:r>
              <a:rPr lang="fr-FR" u="sng" dirty="0" smtClean="0"/>
              <a:t>Suppression de branche</a:t>
            </a:r>
            <a:endParaRPr lang="fr-FR" u="sng" dirty="0" smtClean="0"/>
          </a:p>
          <a:p>
            <a:r>
              <a:rPr lang="fr-FR" dirty="0" smtClean="0"/>
              <a:t>Pour supprimer une branche et tous les fichiers de celle-ci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-d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p:txBody>
      </p:sp>
    </p:spTree>
    <p:extLst>
      <p:ext uri="{BB962C8B-B14F-4D97-AF65-F5344CB8AC3E}">
        <p14:creationId xmlns:p14="http://schemas.microsoft.com/office/powerpoint/2010/main" val="2376142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a:t>
            </a:r>
            <a:r>
              <a:rPr lang="fr-FR" dirty="0" smtClean="0"/>
              <a:t>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par héritage (« fork »)</a:t>
            </a:r>
          </a:p>
          <a:p>
            <a:r>
              <a:rPr lang="fr-FR" dirty="0" smtClean="0"/>
              <a:t>Un dépôt entier et sa branche principale peuvent être créés par héritage d’un autre dépôt (généralement d’un autre utilisateur comme le gestionnaire de configuration logiciel).</a:t>
            </a:r>
          </a:p>
          <a:p>
            <a:r>
              <a:rPr lang="fr-FR" dirty="0" smtClean="0"/>
              <a:t>Pour récupérer sous son compte le dépôt de </a:t>
            </a:r>
            <a:r>
              <a:rPr lang="fr-FR" dirty="0" err="1" smtClean="0"/>
              <a:t>user_origin</a:t>
            </a:r>
            <a:r>
              <a:rPr lang="fr-FR" dirty="0" smtClean="0"/>
              <a:t> :</a:t>
            </a:r>
          </a:p>
          <a:p>
            <a:endParaRPr lang="fr-FR" dirty="0"/>
          </a:p>
          <a:p>
            <a:pPr marL="742950" lvl="1" indent="-285750">
              <a:buFont typeface="Wingdings" panose="05000000000000000000" pitchFamily="2" charset="2"/>
              <a:buChar char="§"/>
            </a:pPr>
            <a:r>
              <a:rPr lang="fr-FR" dirty="0"/>
              <a:t>g</a:t>
            </a:r>
            <a:r>
              <a:rPr lang="fr-FR" dirty="0"/>
              <a:t>it </a:t>
            </a:r>
            <a:r>
              <a:rPr lang="fr-FR" dirty="0" smtClean="0"/>
              <a:t>  clone /home/</a:t>
            </a:r>
            <a:r>
              <a:rPr lang="fr-FR" dirty="0" err="1" smtClean="0"/>
              <a:t>user_origin</a:t>
            </a:r>
            <a:r>
              <a:rPr lang="fr-FR" dirty="0" smtClean="0"/>
              <a:t>/projet  $HOME/</a:t>
            </a:r>
            <a:r>
              <a:rPr lang="fr-FR" dirty="0" err="1" smtClean="0"/>
              <a:t>projet_nouveau</a:t>
            </a:r>
            <a:endParaRPr lang="fr-FR" dirty="0" smtClean="0"/>
          </a:p>
          <a:p>
            <a:pPr marL="742950" lvl="1" indent="-285750">
              <a:buFont typeface="Wingdings" panose="05000000000000000000" pitchFamily="2" charset="2"/>
              <a:buChar char="§"/>
            </a:pPr>
            <a:r>
              <a:rPr lang="fr-FR" dirty="0"/>
              <a:t>c</a:t>
            </a:r>
            <a:r>
              <a:rPr lang="fr-FR" dirty="0" smtClean="0"/>
              <a:t>d  $HOME/</a:t>
            </a:r>
            <a:r>
              <a:rPr lang="fr-FR" dirty="0" err="1" smtClean="0"/>
              <a:t>projet_nouveau</a:t>
            </a:r>
            <a:endParaRPr lang="fr-FR" dirty="0" smtClean="0"/>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0" lvl="1">
              <a:spcBef>
                <a:spcPts val="1000"/>
              </a:spcBef>
            </a:pPr>
            <a:r>
              <a:rPr lang="fr-FR" sz="1600" dirty="0" smtClean="0"/>
              <a:t>Il est préférable d’avoir un état stable avec tous les fichiers validés :</a:t>
            </a:r>
          </a:p>
          <a:p>
            <a:pPr marL="0" lvl="1">
              <a:spcBef>
                <a:spcPts val="1000"/>
              </a:spcBef>
            </a:pPr>
            <a:endParaRPr lang="fr-FR" sz="1600" dirty="0"/>
          </a:p>
          <a:p>
            <a:pPr marL="742950" lvl="1" indent="-285750">
              <a:buFont typeface="Wingdings" panose="05000000000000000000" pitchFamily="2" charset="2"/>
              <a:buChar char="§"/>
            </a:pPr>
            <a:r>
              <a:rPr lang="fr-FR" dirty="0"/>
              <a:t>cd  $HOME/</a:t>
            </a:r>
            <a:r>
              <a:rPr lang="fr-FR" dirty="0" err="1"/>
              <a:t>projet_nouveau</a:t>
            </a:r>
            <a:endParaRPr lang="fr-FR" dirty="0"/>
          </a:p>
          <a:p>
            <a:pPr marL="742950" lvl="1" indent="-285750">
              <a:buFont typeface="Wingdings" panose="05000000000000000000" pitchFamily="2" charset="2"/>
              <a:buChar char="§"/>
            </a:pPr>
            <a:r>
              <a:rPr lang="fr-FR" dirty="0" smtClean="0"/>
              <a:t>git   commit - git   </a:t>
            </a:r>
            <a:r>
              <a:rPr lang="fr-FR" dirty="0" err="1" smtClean="0"/>
              <a:t>branch</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a:p>
            <a:pPr marL="285750" indent="-285750">
              <a:buFont typeface="Wingdings" panose="05000000000000000000" pitchFamily="2" charset="2"/>
              <a:buChar char="Ø"/>
            </a:pPr>
            <a:r>
              <a:rPr lang="fr-FR" u="sng" dirty="0" smtClean="0"/>
              <a:t>Partage de modifications</a:t>
            </a:r>
            <a:endParaRPr lang="fr-FR" u="sng" dirty="0" smtClean="0"/>
          </a:p>
          <a:p>
            <a:r>
              <a:rPr lang="fr-FR" dirty="0" smtClean="0"/>
              <a:t>Lors d’une phase d’intégration logiciel, il est nécessaire de proposer au gestionnaire de configuration logiciel d’intégrer les modifications d’un développeur (</a:t>
            </a:r>
            <a:r>
              <a:rPr lang="fr-FR" dirty="0" err="1" smtClean="0"/>
              <a:t>user_dev</a:t>
            </a:r>
            <a:r>
              <a:rPr lang="fr-FR" dirty="0" smtClean="0"/>
              <a:t>) dans le dépôt de référence. </a:t>
            </a:r>
          </a:p>
          <a:p>
            <a:r>
              <a:rPr lang="fr-FR" dirty="0" smtClean="0"/>
              <a:t>Le gestionnaire de configuration (</a:t>
            </a:r>
            <a:r>
              <a:rPr lang="fr-FR" dirty="0" err="1" smtClean="0"/>
              <a:t>user_gcl</a:t>
            </a:r>
            <a:r>
              <a:rPr lang="fr-FR" dirty="0" smtClean="0"/>
              <a:t>) réalise cette opération par :</a:t>
            </a:r>
          </a:p>
          <a:p>
            <a:endParaRPr lang="fr-FR" dirty="0"/>
          </a:p>
          <a:p>
            <a:pPr marL="742950" lvl="1" indent="-285750">
              <a:buFont typeface="Wingdings" panose="05000000000000000000" pitchFamily="2" charset="2"/>
              <a:buChar char="§"/>
            </a:pPr>
            <a:r>
              <a:rPr lang="fr-FR" dirty="0" smtClean="0"/>
              <a:t>cd  /home/</a:t>
            </a:r>
            <a:r>
              <a:rPr lang="fr-FR" dirty="0" err="1" smtClean="0"/>
              <a:t>user_gcl</a:t>
            </a:r>
            <a:r>
              <a:rPr lang="fr-FR" dirty="0" smtClean="0"/>
              <a:t>/</a:t>
            </a:r>
            <a:r>
              <a:rPr lang="fr-FR" dirty="0" err="1" smtClean="0"/>
              <a:t>projet_reference</a:t>
            </a:r>
            <a:endParaRPr lang="fr-FR" dirty="0" smtClean="0"/>
          </a:p>
          <a:p>
            <a:pPr marL="742950" lvl="1" indent="-285750">
              <a:buFont typeface="Wingdings" panose="05000000000000000000" pitchFamily="2" charset="2"/>
              <a:buChar char="§"/>
            </a:pPr>
            <a:r>
              <a:rPr lang="fr-FR" dirty="0"/>
              <a:t>g</a:t>
            </a:r>
            <a:r>
              <a:rPr lang="fr-FR" dirty="0" smtClean="0"/>
              <a:t>it   pull    /home/</a:t>
            </a:r>
            <a:r>
              <a:rPr lang="fr-FR" dirty="0" err="1" smtClean="0"/>
              <a:t>user_dev</a:t>
            </a:r>
            <a:r>
              <a:rPr lang="fr-FR" dirty="0" smtClean="0"/>
              <a:t>/</a:t>
            </a:r>
            <a:r>
              <a:rPr lang="fr-FR" dirty="0" err="1" smtClean="0"/>
              <a:t>projet_dev</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p:txBody>
      </p:sp>
    </p:spTree>
    <p:extLst>
      <p:ext uri="{BB962C8B-B14F-4D97-AF65-F5344CB8AC3E}">
        <p14:creationId xmlns:p14="http://schemas.microsoft.com/office/powerpoint/2010/main" val="3249677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Signature numérique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Deux services fondamentaux </a:t>
            </a:r>
          </a:p>
          <a:p>
            <a:pPr marL="285750" indent="-285750">
              <a:buFont typeface="Arial" panose="020B0604020202020204" pitchFamily="34" charset="0"/>
              <a:buChar char="•"/>
            </a:pPr>
            <a:r>
              <a:rPr lang="fr-FR" b="1" dirty="0" smtClean="0"/>
              <a:t>authentification</a:t>
            </a:r>
            <a:r>
              <a:rPr lang="fr-FR" dirty="0" smtClean="0"/>
              <a:t> de l’émetteur</a:t>
            </a:r>
          </a:p>
          <a:p>
            <a:pPr marL="285750" indent="-285750">
              <a:buFont typeface="Arial" panose="020B0604020202020204" pitchFamily="34" charset="0"/>
              <a:buChar char="•"/>
            </a:pPr>
            <a:r>
              <a:rPr lang="fr-FR" b="1" dirty="0" smtClean="0"/>
              <a:t>non altération </a:t>
            </a:r>
            <a:r>
              <a:rPr lang="fr-FR" dirty="0" smtClean="0"/>
              <a:t>des données jointes</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Chiffrement </a:t>
            </a:r>
            <a:r>
              <a:rPr lang="fr-FR" sz="1500" u="sng" dirty="0" smtClean="0"/>
              <a:t>asymétrique</a:t>
            </a:r>
            <a:r>
              <a:rPr lang="fr-FR" sz="1500" dirty="0" smtClean="0"/>
              <a:t>   (clé p</a:t>
            </a:r>
            <a:r>
              <a:rPr lang="fr-FR" dirty="0" smtClean="0"/>
              <a:t>rivées difficilement calculables) :</a:t>
            </a:r>
          </a:p>
          <a:p>
            <a:pPr marL="285750" indent="-285750">
              <a:buFont typeface="Arial" panose="020B0604020202020204" pitchFamily="34" charset="0"/>
              <a:buChar char="•"/>
            </a:pPr>
            <a:r>
              <a:rPr lang="fr-FR" dirty="0" smtClean="0"/>
              <a:t>- </a:t>
            </a:r>
            <a:r>
              <a:rPr lang="fr-FR" dirty="0"/>
              <a:t>Clés : clé de chiffrement (</a:t>
            </a:r>
            <a:r>
              <a:rPr lang="fr-FR" dirty="0" err="1" smtClean="0"/>
              <a:t>Kc</a:t>
            </a:r>
            <a:r>
              <a:rPr lang="fr-FR" dirty="0" smtClean="0"/>
              <a:t>), </a:t>
            </a:r>
            <a:r>
              <a:rPr lang="fr-FR" dirty="0"/>
              <a:t>clé publique (</a:t>
            </a:r>
            <a:r>
              <a:rPr lang="fr-FR" dirty="0" err="1"/>
              <a:t>Kpub</a:t>
            </a:r>
            <a:r>
              <a:rPr lang="fr-FR" dirty="0"/>
              <a:t>), clé de déchiffrement (</a:t>
            </a:r>
            <a:r>
              <a:rPr lang="fr-FR" dirty="0" err="1" smtClean="0"/>
              <a:t>Kd</a:t>
            </a:r>
            <a:r>
              <a:rPr lang="fr-FR" dirty="0" smtClean="0"/>
              <a:t>)</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u="sng" dirty="0"/>
              <a:t>Principe </a:t>
            </a:r>
            <a:r>
              <a:rPr lang="fr-FR" u="sng" dirty="0" smtClean="0"/>
              <a:t>d’envoi  de données signées</a:t>
            </a:r>
            <a:endParaRPr lang="fr-FR" dirty="0"/>
          </a:p>
          <a:p>
            <a:pPr marL="285750" indent="-285750">
              <a:buFont typeface="Arial" panose="020B0604020202020204" pitchFamily="34" charset="0"/>
              <a:buChar char="•"/>
            </a:pPr>
            <a:r>
              <a:rPr lang="fr-FR" dirty="0" smtClean="0"/>
              <a:t>application </a:t>
            </a:r>
            <a:r>
              <a:rPr lang="fr-FR" dirty="0"/>
              <a:t>d’une fonction de « hachage » sur les données</a:t>
            </a:r>
          </a:p>
          <a:p>
            <a:pPr marL="285750" indent="-285750">
              <a:buFont typeface="Arial" panose="020B0604020202020204" pitchFamily="34" charset="0"/>
              <a:buChar char="•"/>
            </a:pPr>
            <a:r>
              <a:rPr lang="fr-FR" dirty="0" smtClean="0"/>
              <a:t>chiffrement </a:t>
            </a:r>
            <a:r>
              <a:rPr lang="fr-FR" dirty="0"/>
              <a:t>du </a:t>
            </a:r>
            <a:r>
              <a:rPr lang="fr-FR" dirty="0" smtClean="0"/>
              <a:t>résultat « empreinte » ( =hash) avec </a:t>
            </a:r>
            <a:r>
              <a:rPr lang="fr-FR" dirty="0" err="1" smtClean="0"/>
              <a:t>Kc</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e</a:t>
            </a:r>
            <a:r>
              <a:rPr lang="fr-FR" dirty="0" smtClean="0"/>
              <a:t>nvoi  groupé des données et empreinte</a:t>
            </a:r>
          </a:p>
          <a:p>
            <a:endParaRPr lang="fr-FR" dirty="0" smtClean="0"/>
          </a:p>
          <a:p>
            <a:pPr marL="285750" indent="-285750">
              <a:buFont typeface="Wingdings" panose="05000000000000000000" pitchFamily="2" charset="2"/>
              <a:buChar char="Ø"/>
            </a:pPr>
            <a:r>
              <a:rPr lang="fr-FR" sz="1500" u="sng" dirty="0"/>
              <a:t>Principe </a:t>
            </a:r>
            <a:r>
              <a:rPr lang="fr-FR" sz="1500" u="sng" dirty="0" smtClean="0"/>
              <a:t>de réception  </a:t>
            </a:r>
            <a:r>
              <a:rPr lang="fr-FR" sz="1500" u="sng" dirty="0"/>
              <a:t>de données </a:t>
            </a:r>
            <a:r>
              <a:rPr lang="fr-FR" sz="1500" u="sng" dirty="0" smtClean="0"/>
              <a:t>signées</a:t>
            </a:r>
            <a:endParaRPr lang="fr-FR" sz="1500" dirty="0"/>
          </a:p>
          <a:p>
            <a:pPr marL="285750" indent="-285750">
              <a:buFont typeface="Arial" panose="020B0604020202020204" pitchFamily="34" charset="0"/>
              <a:buChar char="•"/>
            </a:pPr>
            <a:r>
              <a:rPr lang="fr-FR" dirty="0"/>
              <a:t>r</a:t>
            </a:r>
            <a:r>
              <a:rPr lang="fr-FR" dirty="0" smtClean="0"/>
              <a:t>éception des données et empreinte</a:t>
            </a:r>
          </a:p>
          <a:p>
            <a:pPr marL="285750" indent="-285750">
              <a:buFont typeface="Arial" panose="020B0604020202020204" pitchFamily="34" charset="0"/>
              <a:buChar char="•"/>
            </a:pPr>
            <a:r>
              <a:rPr lang="fr-FR" dirty="0"/>
              <a:t>h</a:t>
            </a:r>
            <a:r>
              <a:rPr lang="fr-FR" dirty="0" smtClean="0"/>
              <a:t>achage sur </a:t>
            </a:r>
            <a:r>
              <a:rPr lang="fr-FR" dirty="0"/>
              <a:t>les </a:t>
            </a:r>
            <a:r>
              <a:rPr lang="fr-FR" dirty="0" smtClean="0"/>
              <a:t>données pour produite « empreinte » calculée</a:t>
            </a:r>
            <a:endParaRPr lang="fr-FR" dirty="0"/>
          </a:p>
          <a:p>
            <a:pPr marL="285750" indent="-285750">
              <a:buFont typeface="Arial" panose="020B0604020202020204" pitchFamily="34" charset="0"/>
              <a:buChar char="•"/>
            </a:pPr>
            <a:r>
              <a:rPr lang="fr-FR" dirty="0" smtClean="0"/>
              <a:t>déchiffrement de l’ «</a:t>
            </a:r>
            <a:r>
              <a:rPr lang="fr-FR" dirty="0"/>
              <a:t> empreinte » </a:t>
            </a:r>
            <a:r>
              <a:rPr lang="fr-FR" dirty="0" smtClean="0"/>
              <a:t>reçue avec </a:t>
            </a:r>
            <a:r>
              <a:rPr lang="fr-FR" dirty="0" err="1" smtClean="0"/>
              <a:t>Kd</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s</a:t>
            </a:r>
            <a:r>
              <a:rPr lang="fr-FR" dirty="0" smtClean="0"/>
              <a:t>i les deux empreintes sont identiques, les données sont « authentiques »</a:t>
            </a:r>
            <a:endParaRPr lang="fr-FR" dirty="0"/>
          </a:p>
        </p:txBody>
      </p:sp>
    </p:spTree>
    <p:extLst>
      <p:ext uri="{BB962C8B-B14F-4D97-AF65-F5344CB8AC3E}">
        <p14:creationId xmlns:p14="http://schemas.microsoft.com/office/powerpoint/2010/main" val="3408312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Hachage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fontScale="85000" lnSpcReduction="20000"/>
          </a:bodyPr>
          <a:lstStyle/>
          <a:p>
            <a:pPr marL="285750" indent="-285750">
              <a:buFont typeface="Arial" panose="020B0604020202020204" pitchFamily="34" charset="0"/>
              <a:buChar char="•"/>
            </a:pPr>
            <a:r>
              <a:rPr lang="fr-FR" dirty="0"/>
              <a:t>Une fonction de hachage (« hash »)  est une fonction </a:t>
            </a:r>
            <a:r>
              <a:rPr lang="fr-FR" dirty="0" smtClean="0"/>
              <a:t>H appliquée </a:t>
            </a:r>
            <a:r>
              <a:rPr lang="fr-FR" dirty="0"/>
              <a:t>sur une donnée (usuellement un bloc binaire m de l octets) retournant un identifiant (usuellement une valeur numérique entière H(m) comprise entre 0 et n-1).</a:t>
            </a:r>
          </a:p>
          <a:p>
            <a:pPr marL="285750" indent="-285750">
              <a:buFont typeface="Arial" panose="020B0604020202020204" pitchFamily="34" charset="0"/>
              <a:buChar char="•"/>
            </a:pPr>
            <a:r>
              <a:rPr lang="fr-FR" dirty="0" smtClean="0"/>
              <a:t>L’entier H(m) sert d’ordinaire d’indice dans un tableau : clair( H(m) ) = (m, informations(m))</a:t>
            </a:r>
          </a:p>
          <a:p>
            <a:pPr marL="285750" indent="-285750">
              <a:buFont typeface="Arial" panose="020B0604020202020204" pitchFamily="34" charset="0"/>
              <a:buChar char="•"/>
            </a:pPr>
            <a:r>
              <a:rPr lang="fr-FR" dirty="0" smtClean="0"/>
              <a:t>La fonction peut produire des doublons (H(m1) = H(m2) avec m1 différent de m2). Dans ce cas les données m1,m2,.. sont rangés séquentiellement dans le tableau. Alternative : H(m) contient une valeur d’une autre fonction de hachage.</a:t>
            </a:r>
          </a:p>
          <a:p>
            <a:pPr marL="285750" indent="-285750">
              <a:buFont typeface="Arial" panose="020B0604020202020204" pitchFamily="34" charset="0"/>
              <a:buChar char="•"/>
            </a:pPr>
            <a:r>
              <a:rPr lang="fr-FR" dirty="0" smtClean="0"/>
              <a:t>L’existence de doublons interdit de deviner à coup sûr la donnée m à partir de la valeur de hachage H(m). La qualité de la fonction H est une probabilité faible de doublon pour deux données m1,m2 choisies aléatoirement dans  un ensemble de données.</a:t>
            </a:r>
          </a:p>
          <a:p>
            <a:pPr marL="285750" indent="-285750">
              <a:buFont typeface="Arial" panose="020B0604020202020204" pitchFamily="34" charset="0"/>
              <a:buChar char="•"/>
            </a:pPr>
            <a:r>
              <a:rPr lang="fr-FR" dirty="0" smtClean="0"/>
              <a:t>Le hachage est une méthode pour accélérer la recherche des informations sur une donnée m mais c’est aussi une caractéristique calculée de m, une </a:t>
            </a:r>
            <a:r>
              <a:rPr lang="fr-FR" b="1" dirty="0" smtClean="0"/>
              <a:t>signature numérique </a:t>
            </a:r>
            <a:r>
              <a:rPr lang="fr-FR" dirty="0" smtClean="0"/>
              <a:t>de celle-ci. Elle peut être vue comme un condensat, un résumé de m.</a:t>
            </a:r>
          </a:p>
          <a:p>
            <a:pPr marL="285750" indent="-285750">
              <a:buFont typeface="Arial" panose="020B0604020202020204" pitchFamily="34" charset="0"/>
              <a:buChar char="•"/>
            </a:pPr>
            <a:r>
              <a:rPr lang="fr-FR" dirty="0" smtClean="0"/>
              <a:t>La fonction principale de la signature numérique H est de prouver la non-intégrité d’une donnée corrompue m…..comme un test ADN qui permet d’exclure des suspects innocents.</a:t>
            </a:r>
          </a:p>
          <a:p>
            <a:pPr marL="285750" indent="-285750">
              <a:buFont typeface="Arial" panose="020B0604020202020204" pitchFamily="34" charset="0"/>
              <a:buChar char="•"/>
            </a:pPr>
            <a:r>
              <a:rPr lang="fr-FR" dirty="0" smtClean="0"/>
              <a:t>Exemple de hachage avec une </a:t>
            </a:r>
            <a:r>
              <a:rPr lang="fr-FR" b="1" dirty="0" smtClean="0"/>
              <a:t>somme de contrôle </a:t>
            </a:r>
            <a:r>
              <a:rPr lang="fr-FR" dirty="0" smtClean="0"/>
              <a:t>:  calculer la somme modulo 2 d’un entier m, H(m) = 0 si l’entier est pair et H(m) = 1 si l’entier est impair.</a:t>
            </a:r>
          </a:p>
          <a:p>
            <a:pPr marL="285750" indent="-285750">
              <a:buFont typeface="Arial" panose="020B0604020202020204" pitchFamily="34" charset="0"/>
              <a:buChar char="•"/>
            </a:pPr>
            <a:r>
              <a:rPr lang="fr-FR" dirty="0" smtClean="0"/>
              <a:t>Des sommes de contrôles ont été définies pour permettre une détection des erreurs dans la données. Exemple : CRC basé sur le reste de division de polynômes à coefficient entiers.</a:t>
            </a:r>
          </a:p>
        </p:txBody>
      </p:sp>
    </p:spTree>
    <p:extLst>
      <p:ext uri="{BB962C8B-B14F-4D97-AF65-F5344CB8AC3E}">
        <p14:creationId xmlns:p14="http://schemas.microsoft.com/office/powerpoint/2010/main" val="2283665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5039804" cy="909145"/>
          </a:xfrm>
        </p:spPr>
        <p:txBody>
          <a:bodyPr>
            <a:normAutofit/>
          </a:bodyPr>
          <a:lstStyle/>
          <a:p>
            <a:r>
              <a:rPr lang="fr-FR" dirty="0" smtClean="0"/>
              <a:t>Hachage cryptographique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a:bodyPr>
          <a:lstStyle/>
          <a:p>
            <a:pPr marL="285750" indent="-285750">
              <a:buFont typeface="Arial" panose="020B0604020202020204" pitchFamily="34" charset="0"/>
              <a:buChar char="•"/>
            </a:pPr>
            <a:r>
              <a:rPr lang="fr-FR" dirty="0" smtClean="0"/>
              <a:t>Les fonctions de hachages pour la cryptographie numérique « </a:t>
            </a:r>
            <a:r>
              <a:rPr lang="fr-FR" b="1" dirty="0" err="1" smtClean="0"/>
              <a:t>C</a:t>
            </a:r>
            <a:r>
              <a:rPr lang="fr-FR" dirty="0" err="1" smtClean="0"/>
              <a:t>ryptographic</a:t>
            </a:r>
            <a:r>
              <a:rPr lang="fr-FR" dirty="0" smtClean="0"/>
              <a:t> </a:t>
            </a:r>
            <a:r>
              <a:rPr lang="fr-FR" b="1" dirty="0" smtClean="0"/>
              <a:t>H</a:t>
            </a:r>
            <a:r>
              <a:rPr lang="fr-FR" dirty="0" smtClean="0"/>
              <a:t>ash </a:t>
            </a:r>
            <a:r>
              <a:rPr lang="fr-FR" b="1" dirty="0" err="1" smtClean="0"/>
              <a:t>F</a:t>
            </a:r>
            <a:r>
              <a:rPr lang="fr-FR" dirty="0" err="1" smtClean="0"/>
              <a:t>unction</a:t>
            </a:r>
            <a:r>
              <a:rPr lang="fr-FR" dirty="0" smtClean="0"/>
              <a:t> » sont celles garantissant une sécurité et des performances de calcul optimales : très peu de doublons, calcul H(m) rapide.</a:t>
            </a:r>
          </a:p>
          <a:p>
            <a:pPr marL="285750" indent="-285750">
              <a:buFont typeface="Arial" panose="020B0604020202020204" pitchFamily="34" charset="0"/>
              <a:buChar char="•"/>
            </a:pPr>
            <a:r>
              <a:rPr lang="fr-FR" dirty="0" smtClean="0"/>
              <a:t>Une fonction de hachage cryptographique est souvent paramétrable et s’appuie sur un « salage » de la donnée m : la donnée m est modifiée par un paramètre aléatoire défini au dernier moment (avant envoi pour un message). Le hachage H(m) est donc différent à chaque envoi.</a:t>
            </a:r>
          </a:p>
          <a:p>
            <a:pPr marL="285750" indent="-285750">
              <a:buFont typeface="Arial" panose="020B0604020202020204" pitchFamily="34" charset="0"/>
              <a:buChar char="•"/>
            </a:pPr>
            <a:r>
              <a:rPr lang="fr-FR" dirty="0" smtClean="0"/>
              <a:t>Chaque état définit les normes cryptographiques en vigueur pour les systèmes informatiques sous sa juridiction. Aux US, c’est le NIST (dépendant du ministre du commerce) qui est chargé de la définition et l’application de ces normes. Pour la signature numérique,  c’est le Digital Standard Signature (DSA) qui est la norme.</a:t>
            </a:r>
          </a:p>
          <a:p>
            <a:pPr marL="285750" indent="-285750">
              <a:buFont typeface="Arial" panose="020B0604020202020204" pitchFamily="34" charset="0"/>
              <a:buChar char="•"/>
            </a:pPr>
            <a:r>
              <a:rPr lang="fr-FR" dirty="0" smtClean="0"/>
              <a:t>Le DSA se décline en pratique sous forme de différents hachages cryptographique, DSA et RSA, et plus récemment ECDSA, un hachage basé sur le concept mathématique des courbes elliptiques.</a:t>
            </a:r>
            <a:endParaRPr lang="fr-FR" dirty="0"/>
          </a:p>
        </p:txBody>
      </p:sp>
    </p:spTree>
    <p:extLst>
      <p:ext uri="{BB962C8B-B14F-4D97-AF65-F5344CB8AC3E}">
        <p14:creationId xmlns:p14="http://schemas.microsoft.com/office/powerpoint/2010/main" val="3407918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Courbe elliptique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364" y="1710489"/>
            <a:ext cx="7346704" cy="4602176"/>
          </a:xfrm>
        </p:spPr>
      </p:pic>
      <p:sp>
        <p:nvSpPr>
          <p:cNvPr id="4" name="Espace réservé du texte 3"/>
          <p:cNvSpPr>
            <a:spLocks noGrp="1"/>
          </p:cNvSpPr>
          <p:nvPr>
            <p:ph type="body" sz="half" idx="2"/>
          </p:nvPr>
        </p:nvSpPr>
        <p:spPr>
          <a:xfrm>
            <a:off x="503997" y="1677603"/>
            <a:ext cx="4574780" cy="4635062"/>
          </a:xfrm>
        </p:spPr>
        <p:txBody>
          <a:bodyPr>
            <a:normAutofit lnSpcReduction="10000"/>
          </a:bodyPr>
          <a:lstStyle/>
          <a:p>
            <a:pPr marL="285750" indent="-285750">
              <a:buFont typeface="Wingdings" panose="05000000000000000000" pitchFamily="2" charset="2"/>
              <a:buChar char="Ø"/>
            </a:pPr>
            <a:r>
              <a:rPr lang="fr-FR" sz="1500" u="sng" dirty="0" smtClean="0"/>
              <a:t>Courbe </a:t>
            </a:r>
            <a:r>
              <a:rPr lang="fr-FR" sz="1500" u="sng" dirty="0"/>
              <a:t>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smtClean="0"/>
              <a:t>C’est la base mathématique du hachage cryptographique de la norme ECDSA </a:t>
            </a:r>
          </a:p>
          <a:p>
            <a:pPr marL="285750" indent="-285750">
              <a:buFont typeface="Arial" panose="020B0604020202020204" pitchFamily="34" charset="0"/>
              <a:buChar char="•"/>
            </a:pPr>
            <a:r>
              <a:rPr lang="fr-FR" dirty="0" smtClean="0"/>
              <a:t>La sécurité de ce mode de cryptage est la difficulté de calculer en temps raisonnable la clé privé d’encryptage d’une signature numérique.</a:t>
            </a:r>
          </a:p>
          <a:p>
            <a:pPr marL="285750" indent="-285750">
              <a:buFont typeface="Arial" panose="020B0604020202020204" pitchFamily="34" charset="0"/>
              <a:buChar char="•"/>
            </a:pPr>
            <a:r>
              <a:rPr lang="fr-FR" dirty="0" smtClean="0"/>
              <a:t>Pour le RSA, c’est la difficulté de factoriser un nombre entier m donné en deux nombres </a:t>
            </a:r>
            <a:r>
              <a:rPr lang="fr-FR" dirty="0" err="1" smtClean="0"/>
              <a:t>p,q</a:t>
            </a:r>
            <a:r>
              <a:rPr lang="fr-FR" dirty="0" smtClean="0"/>
              <a:t> modulo un entier n : la durée de calcul est une fonction exponentielle du nombre de bits de m.</a:t>
            </a:r>
          </a:p>
          <a:p>
            <a:pPr marL="285750" indent="-285750">
              <a:buFont typeface="Arial" panose="020B0604020202020204" pitchFamily="34" charset="0"/>
              <a:buChar char="•"/>
            </a:pPr>
            <a:r>
              <a:rPr lang="fr-FR" dirty="0" smtClean="0"/>
              <a:t>La faiblesse du RSA est que cette factorisation est devenue plus aisée avec les techniques mathématiques et moyens informatiques les plus modernes (factorisation quantique dans quelques années ;-) )</a:t>
            </a:r>
          </a:p>
          <a:p>
            <a:pPr marL="285750" indent="-285750">
              <a:buFont typeface="Arial" panose="020B0604020202020204" pitchFamily="34" charset="0"/>
              <a:buChar char="•"/>
            </a:pPr>
            <a:r>
              <a:rPr lang="fr-FR" dirty="0" smtClean="0"/>
              <a:t>D’où l’idée d’utiliser un cryptage par courbe elliptique où la </a:t>
            </a:r>
            <a:r>
              <a:rPr lang="fr-FR" smtClean="0"/>
              <a:t>difficulté d’attaque </a:t>
            </a:r>
            <a:r>
              <a:rPr lang="fr-FR" dirty="0" smtClean="0"/>
              <a:t>est de trouver le nombre entier k tel que </a:t>
            </a:r>
            <a:r>
              <a:rPr lang="fr-FR" dirty="0" err="1" smtClean="0"/>
              <a:t>kG</a:t>
            </a:r>
            <a:r>
              <a:rPr lang="fr-FR" dirty="0" smtClean="0"/>
              <a:t> = (</a:t>
            </a:r>
            <a:r>
              <a:rPr lang="fr-FR" dirty="0" err="1" smtClean="0"/>
              <a:t>x,y</a:t>
            </a:r>
            <a:r>
              <a:rPr lang="fr-FR" dirty="0" smtClean="0"/>
              <a:t>) </a:t>
            </a:r>
            <a:r>
              <a:rPr lang="fr-FR" dirty="0" err="1" smtClean="0"/>
              <a:t>mod</a:t>
            </a:r>
            <a:r>
              <a:rPr lang="fr-FR" dirty="0" smtClean="0"/>
              <a:t> n à partir de la clé publique (E,G) et de la signature (</a:t>
            </a:r>
            <a:r>
              <a:rPr lang="fr-FR" dirty="0" err="1" smtClean="0"/>
              <a:t>x,y</a:t>
            </a:r>
            <a:r>
              <a:rPr lang="fr-FR" dirty="0" smtClean="0"/>
              <a:t>).</a:t>
            </a:r>
          </a:p>
        </p:txBody>
      </p:sp>
    </p:spTree>
    <p:extLst>
      <p:ext uri="{BB962C8B-B14F-4D97-AF65-F5344CB8AC3E}">
        <p14:creationId xmlns:p14="http://schemas.microsoft.com/office/powerpoint/2010/main" val="3659643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fontScale="70000" lnSpcReduction="20000"/>
          </a:bodyPr>
          <a:lstStyle/>
          <a:p>
            <a:pPr marL="285750" indent="-285750">
              <a:buFont typeface="Wingdings" panose="05000000000000000000" pitchFamily="2" charset="2"/>
              <a:buChar char="Ø"/>
            </a:pPr>
            <a:r>
              <a:rPr lang="fr-FR" u="sng" dirty="0" smtClean="0"/>
              <a:t>Grandes lignes</a:t>
            </a:r>
          </a:p>
          <a:p>
            <a:pPr marL="285750" indent="-285750">
              <a:buFont typeface="Arial" panose="020B0604020202020204" pitchFamily="34" charset="0"/>
              <a:buChar char="•"/>
            </a:pPr>
            <a:r>
              <a:rPr lang="fr-FR" b="1" dirty="0" err="1" smtClean="0"/>
              <a:t>E</a:t>
            </a:r>
            <a:r>
              <a:rPr lang="fr-FR" dirty="0" err="1" smtClean="0"/>
              <a:t>lliptic</a:t>
            </a:r>
            <a:r>
              <a:rPr lang="fr-FR" dirty="0" smtClean="0"/>
              <a:t> </a:t>
            </a:r>
            <a:r>
              <a:rPr lang="fr-FR" b="1" dirty="0" err="1"/>
              <a:t>C</a:t>
            </a:r>
            <a:r>
              <a:rPr lang="fr-FR" dirty="0" err="1" smtClean="0"/>
              <a:t>urve</a:t>
            </a:r>
            <a:r>
              <a:rPr lang="fr-FR" dirty="0" smtClean="0"/>
              <a:t> </a:t>
            </a:r>
            <a:r>
              <a:rPr lang="fr-FR" b="1" dirty="0" smtClean="0"/>
              <a:t>D</a:t>
            </a:r>
            <a:r>
              <a:rPr lang="fr-FR" dirty="0" smtClean="0"/>
              <a:t>igital </a:t>
            </a:r>
            <a:r>
              <a:rPr lang="fr-FR" b="1" dirty="0" smtClean="0"/>
              <a:t>S</a:t>
            </a:r>
            <a:r>
              <a:rPr lang="fr-FR" dirty="0" smtClean="0"/>
              <a:t>ignature </a:t>
            </a:r>
            <a:r>
              <a:rPr lang="fr-FR" b="1" dirty="0" err="1" smtClean="0"/>
              <a:t>A</a:t>
            </a:r>
            <a:r>
              <a:rPr lang="fr-FR" dirty="0" err="1" smtClean="0"/>
              <a:t>lgorithm</a:t>
            </a:r>
            <a:r>
              <a:rPr lang="fr-FR" dirty="0" smtClean="0"/>
              <a:t>  (norme ANSI X9.62)</a:t>
            </a:r>
          </a:p>
          <a:p>
            <a:pPr marL="285750" indent="-285750">
              <a:buFont typeface="Arial" panose="020B0604020202020204" pitchFamily="34" charset="0"/>
              <a:buChar char="•"/>
            </a:pPr>
            <a:r>
              <a:rPr lang="fr-FR" dirty="0" smtClean="0"/>
              <a:t>Un des systèmes de chiffrements à clé publique</a:t>
            </a:r>
          </a:p>
          <a:p>
            <a:pPr marL="285750" indent="-285750">
              <a:buFont typeface="Arial" panose="020B0604020202020204" pitchFamily="34" charset="0"/>
              <a:buChar char="•"/>
            </a:pPr>
            <a:r>
              <a:rPr lang="fr-FR" dirty="0" smtClean="0"/>
              <a:t>Avantages vs DSA et RSA : clés plus courtes et opérations plus rapides</a:t>
            </a:r>
          </a:p>
          <a:p>
            <a:pPr marL="285750" indent="-285750">
              <a:buFont typeface="Wingdings" panose="05000000000000000000" pitchFamily="2" charset="2"/>
              <a:buChar char="Ø"/>
            </a:pPr>
            <a:r>
              <a:rPr lang="fr-FR" sz="1500" u="sng" dirty="0"/>
              <a:t>Courbe 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a:t>Courbe du </a:t>
            </a:r>
            <a:r>
              <a:rPr lang="fr-FR" dirty="0" smtClean="0"/>
              <a:t>plan cartésien d’équation : y^2 </a:t>
            </a:r>
            <a:r>
              <a:rPr lang="fr-FR" dirty="0"/>
              <a:t>= x^3 + </a:t>
            </a:r>
            <a:r>
              <a:rPr lang="fr-FR" dirty="0" smtClean="0"/>
              <a:t>a x </a:t>
            </a:r>
            <a:r>
              <a:rPr lang="fr-FR" dirty="0"/>
              <a:t>+ </a:t>
            </a:r>
            <a:r>
              <a:rPr lang="fr-FR" dirty="0" smtClean="0"/>
              <a:t>b</a:t>
            </a:r>
          </a:p>
          <a:p>
            <a:pPr marL="285750" indent="-285750">
              <a:buFont typeface="Arial" panose="020B0604020202020204" pitchFamily="34" charset="0"/>
              <a:buChar char="•"/>
            </a:pPr>
            <a:r>
              <a:rPr lang="fr-FR" dirty="0" smtClean="0"/>
              <a:t>ECDSA courbe elliptique  :  a =  n – 3 avec n premier  ; b aléatoire</a:t>
            </a:r>
          </a:p>
          <a:p>
            <a:pPr marL="285750" indent="-285750">
              <a:buFont typeface="Arial" panose="020B0604020202020204" pitchFamily="34" charset="0"/>
              <a:buChar char="•"/>
            </a:pPr>
            <a:r>
              <a:rPr lang="fr-FR" dirty="0" smtClean="0"/>
              <a:t>Points de coordonnées entières (</a:t>
            </a:r>
            <a:r>
              <a:rPr lang="fr-FR" dirty="0" err="1" smtClean="0"/>
              <a:t>x,y</a:t>
            </a:r>
            <a:r>
              <a:rPr lang="fr-FR" dirty="0" smtClean="0"/>
              <a:t>) sur cette courbe</a:t>
            </a:r>
          </a:p>
          <a:p>
            <a:pPr marL="285750" indent="-285750">
              <a:buFont typeface="Arial" panose="020B0604020202020204" pitchFamily="34" charset="0"/>
              <a:buChar char="•"/>
            </a:pPr>
            <a:r>
              <a:rPr lang="fr-FR" dirty="0" smtClean="0"/>
              <a:t>Loi de groupe fini GF(n)d’ordre n, additif sur ces points : P + Q  = -R</a:t>
            </a:r>
          </a:p>
          <a:p>
            <a:pPr marL="285750" indent="-285750">
              <a:buFont typeface="Arial" panose="020B0604020202020204" pitchFamily="34" charset="0"/>
              <a:buChar char="•"/>
            </a:pPr>
            <a:r>
              <a:rPr lang="fr-FR" dirty="0" smtClean="0"/>
              <a:t>P(</a:t>
            </a:r>
            <a:r>
              <a:rPr lang="fr-FR" dirty="0" err="1" smtClean="0"/>
              <a:t>x,y</a:t>
            </a:r>
            <a:r>
              <a:rPr lang="fr-FR" dirty="0" smtClean="0"/>
              <a:t>) and –P(x,-y) sont symétriques par rapport à l’axe  des abscisses</a:t>
            </a:r>
          </a:p>
          <a:p>
            <a:pPr marL="285750" indent="-285750">
              <a:buFont typeface="Wingdings" panose="05000000000000000000" pitchFamily="2" charset="2"/>
              <a:buChar char="Ø"/>
            </a:pPr>
            <a:r>
              <a:rPr lang="fr-FR" u="sng" dirty="0" smtClean="0"/>
              <a:t>Chiffrement ECDSA </a:t>
            </a:r>
            <a:endParaRPr lang="fr-FR" dirty="0"/>
          </a:p>
          <a:p>
            <a:pPr marL="285750" indent="-285750">
              <a:buFont typeface="Arial" panose="020B0604020202020204" pitchFamily="34" charset="0"/>
              <a:buChar char="•"/>
            </a:pPr>
            <a:r>
              <a:rPr lang="fr-FR" dirty="0" smtClean="0"/>
              <a:t>Clé publique  : la courbe elliptique, un point G « point de base »  de cette courbe tel </a:t>
            </a:r>
            <a:r>
              <a:rPr lang="fr-FR" dirty="0"/>
              <a:t> </a:t>
            </a:r>
            <a:r>
              <a:rPr lang="fr-FR" dirty="0" smtClean="0"/>
              <a:t>que </a:t>
            </a:r>
            <a:r>
              <a:rPr lang="fr-FR" dirty="0" err="1" smtClean="0"/>
              <a:t>nG</a:t>
            </a:r>
            <a:r>
              <a:rPr lang="fr-FR" dirty="0" smtClean="0"/>
              <a:t> = O point à l’</a:t>
            </a:r>
            <a:r>
              <a:rPr lang="fr-FR" smtClean="0"/>
              <a:t>infin)</a:t>
            </a:r>
            <a:endParaRPr lang="fr-FR" dirty="0" smtClean="0"/>
          </a:p>
          <a:p>
            <a:pPr marL="285750" indent="-285750">
              <a:buFont typeface="Arial" panose="020B0604020202020204" pitchFamily="34" charset="0"/>
              <a:buChar char="•"/>
            </a:pPr>
            <a:r>
              <a:rPr lang="fr-FR" dirty="0" smtClean="0"/>
              <a:t>Clé privée :  un entier s quelconque entre 1 et n-1</a:t>
            </a:r>
          </a:p>
          <a:p>
            <a:pPr marL="285750" indent="-285750">
              <a:buFont typeface="Arial" panose="020B0604020202020204" pitchFamily="34" charset="0"/>
              <a:buChar char="•"/>
            </a:pPr>
            <a:r>
              <a:rPr lang="fr-FR" dirty="0" smtClean="0"/>
              <a:t>Hash : un entier k entre 1 et n - 1</a:t>
            </a:r>
          </a:p>
          <a:p>
            <a:pPr marL="285750" indent="-285750">
              <a:buFont typeface="Arial" panose="020B0604020202020204" pitchFamily="34" charset="0"/>
              <a:buChar char="•"/>
            </a:pPr>
            <a:r>
              <a:rPr lang="fr-FR" dirty="0" smtClean="0"/>
              <a:t>Empreinte est constitué des coordonnées cartésiennes (</a:t>
            </a:r>
            <a:r>
              <a:rPr lang="fr-FR" dirty="0" err="1" smtClean="0"/>
              <a:t>x,y</a:t>
            </a:r>
            <a:r>
              <a:rPr lang="fr-FR" dirty="0" smtClean="0"/>
              <a:t>) de </a:t>
            </a:r>
            <a:r>
              <a:rPr lang="fr-FR" dirty="0" err="1" smtClean="0"/>
              <a:t>kG</a:t>
            </a:r>
            <a:r>
              <a:rPr lang="fr-FR" dirty="0" smtClean="0"/>
              <a:t> modulo n et à un « salage » près fonction de s</a:t>
            </a:r>
          </a:p>
          <a:p>
            <a:pPr marL="285750" indent="-285750">
              <a:buFont typeface="Wingdings" panose="05000000000000000000" pitchFamily="2" charset="2"/>
              <a:buChar char="Ø"/>
            </a:pPr>
            <a:r>
              <a:rPr lang="fr-FR" u="sng" dirty="0" smtClean="0"/>
              <a:t>Déchiffrement </a:t>
            </a:r>
            <a:r>
              <a:rPr lang="fr-FR" u="sng" dirty="0"/>
              <a:t>ECDSA </a:t>
            </a:r>
            <a:endParaRPr lang="fr-FR" dirty="0"/>
          </a:p>
          <a:p>
            <a:pPr marL="285750" indent="-285750">
              <a:buFont typeface="Arial" panose="020B0604020202020204" pitchFamily="34" charset="0"/>
              <a:buChar char="•"/>
            </a:pPr>
            <a:r>
              <a:rPr lang="fr-FR" dirty="0" smtClean="0"/>
              <a:t>Vérification que n(</a:t>
            </a:r>
            <a:r>
              <a:rPr lang="fr-FR" dirty="0" err="1" smtClean="0"/>
              <a:t>kG</a:t>
            </a:r>
            <a:r>
              <a:rPr lang="fr-FR" dirty="0" smtClean="0"/>
              <a:t>) = O (addition commutative et </a:t>
            </a:r>
            <a:r>
              <a:rPr lang="fr-FR" dirty="0" err="1" smtClean="0"/>
              <a:t>nG</a:t>
            </a:r>
            <a:r>
              <a:rPr lang="fr-FR" dirty="0" smtClean="0"/>
              <a:t> = O) et que le déchiffrement basé sur la clé publique et (</a:t>
            </a:r>
            <a:r>
              <a:rPr lang="fr-FR" dirty="0" err="1" smtClean="0"/>
              <a:t>x,y</a:t>
            </a:r>
            <a:r>
              <a:rPr lang="fr-FR" dirty="0" smtClean="0"/>
              <a:t>) donne </a:t>
            </a:r>
            <a:r>
              <a:rPr lang="fr-FR" dirty="0" err="1" smtClean="0"/>
              <a:t>kG</a:t>
            </a:r>
            <a:endParaRPr lang="fr-FR" dirty="0" smtClean="0"/>
          </a:p>
        </p:txBody>
      </p:sp>
    </p:spTree>
    <p:extLst>
      <p:ext uri="{BB962C8B-B14F-4D97-AF65-F5344CB8AC3E}">
        <p14:creationId xmlns:p14="http://schemas.microsoft.com/office/powerpoint/2010/main" val="2108602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Contenu</a:t>
            </a:r>
            <a:endParaRPr lang="fr-FR" dirty="0"/>
          </a:p>
        </p:txBody>
      </p:sp>
      <p:sp>
        <p:nvSpPr>
          <p:cNvPr id="5" name="Espace réservé du texte 4"/>
          <p:cNvSpPr>
            <a:spLocks noGrp="1"/>
          </p:cNvSpPr>
          <p:nvPr>
            <p:ph type="body" idx="1"/>
          </p:nvPr>
        </p:nvSpPr>
        <p:spPr/>
        <p:txBody>
          <a:bodyPr>
            <a:normAutofit fontScale="92500" lnSpcReduction="20000"/>
          </a:bodyPr>
          <a:lstStyle/>
          <a:p>
            <a:pPr marL="342900" indent="-342900">
              <a:buFontTx/>
              <a:buChar char="-"/>
            </a:pPr>
            <a:r>
              <a:rPr lang="fr-FR" dirty="0" smtClean="0"/>
              <a:t>Objectifs et moyens de l’autoformation sur les outils GIT </a:t>
            </a:r>
          </a:p>
          <a:p>
            <a:pPr marL="342900" indent="-342900">
              <a:buFontTx/>
              <a:buChar char="-"/>
            </a:pPr>
            <a:r>
              <a:rPr lang="fr-FR" dirty="0" smtClean="0"/>
              <a:t>Utilisation de site web GITHUB et des commandes GIT</a:t>
            </a:r>
          </a:p>
          <a:p>
            <a:pPr marL="342900" indent="-342900">
              <a:buFontTx/>
              <a:buChar char="-"/>
            </a:pPr>
            <a:r>
              <a:rPr lang="fr-FR" dirty="0" smtClean="0"/>
              <a:t>Processus de développement GIT</a:t>
            </a:r>
          </a:p>
          <a:p>
            <a:pPr marL="342900" indent="-342900">
              <a:buFontTx/>
              <a:buChar char="-"/>
            </a:pPr>
            <a:r>
              <a:rPr lang="fr-FR" dirty="0" smtClean="0"/>
              <a:t>Application pratique avec un projet ECDSA</a:t>
            </a:r>
          </a:p>
        </p:txBody>
      </p:sp>
    </p:spTree>
    <p:extLst>
      <p:ext uri="{BB962C8B-B14F-4D97-AF65-F5344CB8AC3E}">
        <p14:creationId xmlns:p14="http://schemas.microsoft.com/office/powerpoint/2010/main" val="2905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p:txBody>
          <a:bodyPr/>
          <a:lstStyle/>
          <a:p>
            <a:r>
              <a:rPr lang="fr-FR" dirty="0" smtClean="0"/>
              <a:t>Le développement GIT est collaboratif et s’appuie à minima sur un serveur où les outils GIT sont installés.</a:t>
            </a:r>
          </a:p>
          <a:p>
            <a:r>
              <a:rPr lang="fr-FR" dirty="0" smtClean="0"/>
              <a:t>Une utilisation « </a:t>
            </a:r>
            <a:r>
              <a:rPr lang="fr-FR" dirty="0" err="1" smtClean="0"/>
              <a:t>en_ligne</a:t>
            </a:r>
            <a:r>
              <a:rPr lang="fr-FR" dirty="0" smtClean="0"/>
              <a:t> » est possible à travers un outil « GITHUB ». Le site web Internet github.com propose des comptes gratuits avec une aide « </a:t>
            </a:r>
            <a:r>
              <a:rPr lang="fr-FR" dirty="0" err="1" smtClean="0"/>
              <a:t>Github</a:t>
            </a:r>
            <a:r>
              <a:rPr lang="fr-FR" dirty="0" smtClean="0"/>
              <a:t> docs ».</a:t>
            </a:r>
          </a:p>
          <a:p>
            <a:endParaRPr lang="fr-FR" dirty="0"/>
          </a:p>
          <a:p>
            <a:r>
              <a:rPr lang="fr-FR" dirty="0" smtClean="0"/>
              <a:t>Aide en anglais à l’URL : </a:t>
            </a:r>
            <a:r>
              <a:rPr lang="fr-FR" dirty="0">
                <a:hlinkClick r:id="rId3"/>
              </a:rPr>
              <a:t>https://</a:t>
            </a:r>
            <a:r>
              <a:rPr lang="fr-FR" dirty="0" smtClean="0">
                <a:hlinkClick r:id="rId3"/>
              </a:rPr>
              <a:t>docs.github.com/en</a:t>
            </a:r>
            <a:endParaRPr lang="fr-FR" dirty="0" smtClean="0"/>
          </a:p>
          <a:p>
            <a:r>
              <a:rPr lang="fr-FR" dirty="0" smtClean="0"/>
              <a:t>La page principale sur « </a:t>
            </a:r>
            <a:r>
              <a:rPr lang="fr-FR" dirty="0" err="1" smtClean="0"/>
              <a:t>github</a:t>
            </a:r>
            <a:r>
              <a:rPr lang="fr-FR" dirty="0" smtClean="0"/>
              <a:t> » est : </a:t>
            </a:r>
            <a:r>
              <a:rPr lang="fr-FR" dirty="0">
                <a:hlinkClick r:id="rId4"/>
              </a:rPr>
              <a:t>https://</a:t>
            </a:r>
            <a:r>
              <a:rPr lang="fr-FR" dirty="0" smtClean="0">
                <a:hlinkClick r:id="rId4"/>
              </a:rPr>
              <a:t>docs.github.com/en/free-pro-team@latest/github</a:t>
            </a:r>
            <a:r>
              <a:rPr lang="fr-FR" dirty="0" smtClean="0"/>
              <a:t> . Nous recopierons l’essentiel ici dans le présent document.</a:t>
            </a:r>
            <a:endParaRPr lang="fr-FR" dirty="0"/>
          </a:p>
        </p:txBody>
      </p:sp>
    </p:spTree>
    <p:extLst>
      <p:ext uri="{BB962C8B-B14F-4D97-AF65-F5344CB8AC3E}">
        <p14:creationId xmlns:p14="http://schemas.microsoft.com/office/powerpoint/2010/main" val="3435164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Mise en œuvre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Serveur GIT en machine virtuelle </a:t>
            </a:r>
          </a:p>
          <a:p>
            <a:pPr marL="285750" indent="-285750">
              <a:buFont typeface="Arial" panose="020B0604020202020204" pitchFamily="34" charset="0"/>
              <a:buChar char="•"/>
            </a:pPr>
            <a:r>
              <a:rPr lang="fr-FR" dirty="0"/>
              <a:t>Pourquoi faire ? …. </a:t>
            </a:r>
            <a:r>
              <a:rPr lang="fr-FR" dirty="0" smtClean="0"/>
              <a:t>Utilisation de GIT en </a:t>
            </a:r>
            <a:r>
              <a:rPr lang="fr-FR" b="1" dirty="0" smtClean="0"/>
              <a:t>« ligne de commande » </a:t>
            </a:r>
            <a:r>
              <a:rPr lang="fr-FR" dirty="0" smtClean="0"/>
              <a:t>à but de formation sur les commandes élémentaires de gestion de configuration</a:t>
            </a:r>
          </a:p>
          <a:p>
            <a:pPr marL="285750" indent="-285750">
              <a:buFont typeface="Arial" panose="020B0604020202020204" pitchFamily="34" charset="0"/>
              <a:buChar char="•"/>
            </a:pPr>
            <a:r>
              <a:rPr lang="fr-FR" dirty="0" smtClean="0"/>
              <a:t>Hors réseau « stand-</a:t>
            </a:r>
            <a:r>
              <a:rPr lang="fr-FR" dirty="0" err="1" smtClean="0"/>
              <a:t>alone</a:t>
            </a:r>
            <a:r>
              <a:rPr lang="fr-FR" dirty="0" smtClean="0"/>
              <a:t> », formation </a:t>
            </a:r>
            <a:r>
              <a:rPr lang="fr-FR" dirty="0"/>
              <a:t>création de </a:t>
            </a:r>
            <a:r>
              <a:rPr lang="fr-FR" dirty="0" smtClean="0"/>
              <a:t>« </a:t>
            </a:r>
            <a:r>
              <a:rPr lang="fr-FR" dirty="0" err="1" smtClean="0"/>
              <a:t>repository</a:t>
            </a:r>
            <a:r>
              <a:rPr lang="fr-FR" dirty="0" smtClean="0"/>
              <a:t> » </a:t>
            </a:r>
            <a:r>
              <a:rPr lang="fr-FR" dirty="0"/>
              <a:t>et </a:t>
            </a:r>
            <a:r>
              <a:rPr lang="fr-FR" dirty="0" smtClean="0"/>
              <a:t>autres commandes GIT</a:t>
            </a:r>
          </a:p>
          <a:p>
            <a:pPr marL="285750" indent="-285750">
              <a:buFont typeface="Arial" panose="020B0604020202020204" pitchFamily="34" charset="0"/>
              <a:buChar char="•"/>
            </a:pPr>
            <a:r>
              <a:rPr lang="fr-FR" dirty="0" smtClean="0"/>
              <a:t>Installation</a:t>
            </a:r>
            <a:r>
              <a:rPr lang="fr-FR" b="1" dirty="0" smtClean="0"/>
              <a:t> </a:t>
            </a:r>
            <a:r>
              <a:rPr lang="fr-FR" dirty="0"/>
              <a:t>d</a:t>
            </a:r>
            <a:r>
              <a:rPr lang="fr-FR" dirty="0" smtClean="0"/>
              <a:t>’une</a:t>
            </a:r>
            <a:r>
              <a:rPr lang="fr-FR" b="1" dirty="0" smtClean="0"/>
              <a:t> </a:t>
            </a:r>
            <a:r>
              <a:rPr lang="fr-FR" dirty="0" smtClean="0"/>
              <a:t>machine virtuelle </a:t>
            </a:r>
            <a:r>
              <a:rPr lang="fr-FR" dirty="0" err="1" smtClean="0"/>
              <a:t>CentOS</a:t>
            </a:r>
            <a:r>
              <a:rPr lang="fr-FR" dirty="0" smtClean="0"/>
              <a:t> 7 sur PC ATHENA (ORACLE Virtual Box)</a:t>
            </a:r>
          </a:p>
          <a:p>
            <a:pPr marL="285750" indent="-285750">
              <a:buFont typeface="Arial" panose="020B0604020202020204" pitchFamily="34" charset="0"/>
              <a:buChar char="•"/>
            </a:pPr>
            <a:r>
              <a:rPr lang="fr-FR" dirty="0" smtClean="0"/>
              <a:t>Alternative :  installation sur hyperviseur KVM</a:t>
            </a:r>
          </a:p>
          <a:p>
            <a:pPr marL="285750" indent="-285750">
              <a:buFont typeface="Arial" panose="020B0604020202020204" pitchFamily="34" charset="0"/>
              <a:buChar char="•"/>
            </a:pPr>
            <a:r>
              <a:rPr lang="fr-FR" dirty="0" smtClean="0"/>
              <a:t>Motifs de choix </a:t>
            </a:r>
            <a:r>
              <a:rPr lang="fr-FR" dirty="0" err="1" smtClean="0"/>
              <a:t>CentOS</a:t>
            </a:r>
            <a:r>
              <a:rPr lang="fr-FR" dirty="0" smtClean="0"/>
              <a:t> 7 : disponibilités </a:t>
            </a:r>
            <a:r>
              <a:rPr lang="fr-FR" dirty="0" err="1" smtClean="0"/>
              <a:t>rpm</a:t>
            </a:r>
            <a:r>
              <a:rPr lang="fr-FR" dirty="0" smtClean="0"/>
              <a:t> GIT, dépendances produit SIKULIX, python2</a:t>
            </a:r>
          </a:p>
          <a:p>
            <a:pPr marL="285750" indent="-285750">
              <a:buFont typeface="Arial" panose="020B0604020202020204" pitchFamily="34" charset="0"/>
              <a:buChar char="•"/>
            </a:pPr>
            <a:r>
              <a:rPr lang="fr-FR" dirty="0" smtClean="0"/>
              <a:t>Pourquoi pas un système d’exploitation Ubuntu récent ?  … plus lourd à l’installation, python3</a:t>
            </a:r>
          </a:p>
          <a:p>
            <a:pPr marL="285750" indent="-285750">
              <a:buFont typeface="Arial" panose="020B0604020202020204" pitchFamily="34" charset="0"/>
              <a:buChar char="•"/>
            </a:pPr>
            <a:r>
              <a:rPr lang="fr-FR" dirty="0" smtClean="0"/>
              <a:t>Ne nécessite pas le réseau, les échanges de fichiers se font via média montés dans machine virtuelle</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Serveur GITHUB </a:t>
            </a:r>
            <a:r>
              <a:rPr lang="fr-FR" sz="1500" dirty="0" smtClean="0"/>
              <a:t>  </a:t>
            </a:r>
            <a:endParaRPr lang="fr-FR" dirty="0" smtClean="0"/>
          </a:p>
          <a:p>
            <a:pPr marL="285750" indent="-285750">
              <a:buFont typeface="Arial" panose="020B0604020202020204" pitchFamily="34" charset="0"/>
              <a:buChar char="•"/>
            </a:pPr>
            <a:r>
              <a:rPr lang="fr-FR" dirty="0"/>
              <a:t>Pourquoi faire ? … Développement collaboratif, formation </a:t>
            </a:r>
            <a:r>
              <a:rPr lang="fr-FR" dirty="0" smtClean="0"/>
              <a:t>GITHUB</a:t>
            </a:r>
          </a:p>
          <a:p>
            <a:pPr marL="285750" indent="-285750">
              <a:buFont typeface="Arial" panose="020B0604020202020204" pitchFamily="34" charset="0"/>
              <a:buChar char="•"/>
            </a:pPr>
            <a:r>
              <a:rPr lang="fr-FR" dirty="0" smtClean="0"/>
              <a:t>Outils GIT basiques déjà installés utilisables via un interface graphique</a:t>
            </a:r>
          </a:p>
          <a:p>
            <a:pPr marL="285750" indent="-285750">
              <a:buFont typeface="Arial" panose="020B0604020202020204" pitchFamily="34" charset="0"/>
              <a:buChar char="•"/>
            </a:pPr>
            <a:r>
              <a:rPr lang="fr-FR" dirty="0" smtClean="0"/>
              <a:t>Accès réseau Internet</a:t>
            </a:r>
          </a:p>
          <a:p>
            <a:pPr marL="285750" indent="-285750">
              <a:buFont typeface="Arial" panose="020B0604020202020204" pitchFamily="34" charset="0"/>
              <a:buChar char="•"/>
            </a:pPr>
            <a:r>
              <a:rPr lang="fr-FR" dirty="0" smtClean="0"/>
              <a:t>Compte gratuit </a:t>
            </a:r>
            <a:r>
              <a:rPr lang="fr-FR" dirty="0"/>
              <a:t>sur Internet : </a:t>
            </a:r>
            <a:r>
              <a:rPr lang="fr-FR" dirty="0">
                <a:hlinkClick r:id="rId3"/>
              </a:rPr>
              <a:t>https://</a:t>
            </a:r>
            <a:r>
              <a:rPr lang="fr-FR" dirty="0" smtClean="0">
                <a:hlinkClick r:id="rId3"/>
              </a:rPr>
              <a:t>github.com/login</a:t>
            </a:r>
            <a:r>
              <a:rPr lang="fr-FR" dirty="0" smtClean="0"/>
              <a:t>, menu </a:t>
            </a:r>
            <a:r>
              <a:rPr lang="fr-FR" dirty="0" err="1" smtClean="0"/>
              <a:t>SignUp</a:t>
            </a:r>
            <a:r>
              <a:rPr lang="fr-FR" dirty="0" smtClean="0"/>
              <a:t> pour le créer</a:t>
            </a:r>
          </a:p>
          <a:p>
            <a:pPr marL="285750" indent="-285750">
              <a:buFont typeface="Arial" panose="020B0604020202020204" pitchFamily="34" charset="0"/>
              <a:buChar char="•"/>
            </a:pPr>
            <a:r>
              <a:rPr lang="fr-FR" dirty="0"/>
              <a:t>Remarque : le login est protégé par une demande de code d’identification sur 6 chiffres reçu par </a:t>
            </a:r>
            <a:r>
              <a:rPr lang="fr-FR" dirty="0" smtClean="0"/>
              <a:t>email (fourni à la création du compte) si une connexion à partir d’un PC inconnu (ce qui est le cas pour les PC </a:t>
            </a:r>
            <a:r>
              <a:rPr lang="fr-FR" dirty="0" err="1" smtClean="0"/>
              <a:t>Mobility</a:t>
            </a:r>
            <a:r>
              <a:rPr lang="fr-FR" dirty="0" smtClean="0"/>
              <a:t>)</a:t>
            </a: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47543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4957697" cy="909145"/>
          </a:xfrm>
        </p:spPr>
        <p:txBody>
          <a:bodyPr>
            <a:normAutofit fontScale="90000"/>
          </a:bodyPr>
          <a:lstStyle/>
          <a:p>
            <a:r>
              <a:rPr lang="fr-FR" dirty="0" smtClean="0"/>
              <a:t>Restrictions utilisation GITHUB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Le </a:t>
            </a:r>
            <a:r>
              <a:rPr lang="fr-FR" dirty="0" smtClean="0"/>
              <a:t>site web github.com propose un IDE (environnement de développement et intégration = ensemble d’outils) « </a:t>
            </a:r>
            <a:r>
              <a:rPr lang="fr-FR" b="1" dirty="0" err="1" smtClean="0"/>
              <a:t>codespace</a:t>
            </a:r>
            <a:r>
              <a:rPr lang="fr-FR" b="1" dirty="0" smtClean="0"/>
              <a:t> </a:t>
            </a:r>
            <a:r>
              <a:rPr lang="fr-FR" dirty="0" smtClean="0"/>
              <a:t>» dont je me dispenserai car :</a:t>
            </a:r>
          </a:p>
          <a:p>
            <a:pPr marL="285750" indent="-285750">
              <a:buFontTx/>
              <a:buChar char="-"/>
            </a:pPr>
            <a:r>
              <a:rPr lang="fr-FR" dirty="0" smtClean="0"/>
              <a:t>il masque les commandes de  GIT </a:t>
            </a:r>
            <a:endParaRPr lang="fr-FR" dirty="0"/>
          </a:p>
          <a:p>
            <a:pPr marL="285750" indent="-285750">
              <a:buFontTx/>
              <a:buChar char="-"/>
            </a:pPr>
            <a:r>
              <a:rPr lang="fr-FR" dirty="0"/>
              <a:t>u</a:t>
            </a:r>
            <a:r>
              <a:rPr lang="fr-FR" dirty="0" smtClean="0"/>
              <a:t>ne partie des outils de l’IDE sont à installer sur PC local</a:t>
            </a:r>
          </a:p>
          <a:p>
            <a:r>
              <a:rPr lang="fr-FR" dirty="0" smtClean="0"/>
              <a:t>En ligne, la création du « </a:t>
            </a:r>
            <a:r>
              <a:rPr lang="fr-FR" dirty="0" err="1" smtClean="0"/>
              <a:t>codespace</a:t>
            </a:r>
            <a:r>
              <a:rPr lang="fr-FR" dirty="0" smtClean="0"/>
              <a:t> » se fait en créant la branche de développement puis « Open </a:t>
            </a:r>
            <a:r>
              <a:rPr lang="fr-FR" dirty="0" err="1" smtClean="0"/>
              <a:t>with</a:t>
            </a:r>
            <a:r>
              <a:rPr lang="fr-FR" dirty="0" smtClean="0"/>
              <a:t> </a:t>
            </a:r>
            <a:r>
              <a:rPr lang="fr-FR" dirty="0" err="1" smtClean="0"/>
              <a:t>CodeSpace</a:t>
            </a:r>
            <a:r>
              <a:rPr lang="fr-FR" dirty="0" smtClean="0"/>
              <a:t> ».</a:t>
            </a:r>
          </a:p>
          <a:p>
            <a:endParaRPr lang="fr-FR" dirty="0"/>
          </a:p>
          <a:p>
            <a:r>
              <a:rPr lang="fr-FR" dirty="0" smtClean="0"/>
              <a:t>Le principe de GITHUB est de proposer un environnement de développement  distribué  sur un système informatique où chaque personne du projet (développeur, « </a:t>
            </a:r>
            <a:r>
              <a:rPr lang="fr-FR" dirty="0" err="1" smtClean="0"/>
              <a:t>collaborator</a:t>
            </a:r>
            <a:r>
              <a:rPr lang="fr-FR" dirty="0" smtClean="0"/>
              <a:t> ») peut modifier le contenu (les fichiers).</a:t>
            </a:r>
          </a:p>
          <a:p>
            <a:r>
              <a:rPr lang="fr-FR" dirty="0" smtClean="0"/>
              <a:t>Il permet aussi un système d’échanges (messages sur le site GITHUB ou par email) entre les personnes, mais qui sera inutilisé dans le cadre de cette auto-formation : mode « mono-utilisateur » du projet.</a:t>
            </a:r>
          </a:p>
          <a:p>
            <a:r>
              <a:rPr lang="fr-FR" dirty="0" smtClean="0"/>
              <a:t>La recommandation « Be social » ne sera pas appliquée, même si en développement projet multi-utilisateurs il convient d’activer « Watch </a:t>
            </a:r>
            <a:r>
              <a:rPr lang="fr-FR" dirty="0" err="1" smtClean="0"/>
              <a:t>repository</a:t>
            </a:r>
            <a:r>
              <a:rPr lang="fr-FR" dirty="0" smtClean="0"/>
              <a:t> » (pour être informé des modifications de fichiers) et d’utiliser « Pull </a:t>
            </a:r>
            <a:r>
              <a:rPr lang="fr-FR" dirty="0" err="1" smtClean="0"/>
              <a:t>requests</a:t>
            </a:r>
            <a:r>
              <a:rPr lang="fr-FR" dirty="0" smtClean="0"/>
              <a:t> » (pour proposer des modifications de fichiers) et « Pull issue » (pour lever une question sujet à débat).</a:t>
            </a:r>
          </a:p>
          <a:p>
            <a:endParaRPr lang="fr-FR" dirty="0"/>
          </a:p>
          <a:p>
            <a:r>
              <a:rPr lang="fr-FR" dirty="0" smtClean="0"/>
              <a:t>La pratique des commandes GITHUB sous le site web se fait en mode de développement non partagé : la synchronisation « </a:t>
            </a:r>
            <a:r>
              <a:rPr lang="fr-FR" dirty="0" err="1" smtClean="0"/>
              <a:t>upstream</a:t>
            </a:r>
            <a:r>
              <a:rPr lang="fr-FR" dirty="0" smtClean="0"/>
              <a:t> » n’est pas mise en place pour la branche principale, même si une protection supplémentaire réside dans l’utilisation d’une branche « </a:t>
            </a:r>
            <a:r>
              <a:rPr lang="fr-FR" dirty="0" err="1" smtClean="0"/>
              <a:t>dla</a:t>
            </a:r>
            <a:r>
              <a:rPr lang="fr-FR" dirty="0" smtClean="0"/>
              <a:t>-formation ».</a:t>
            </a:r>
          </a:p>
          <a:p>
            <a:r>
              <a:rPr lang="fr-FR" dirty="0" smtClean="0"/>
              <a:t>Les fichiers « binaires » ne sont pas à mettre sous GITHUB (sauf exception pour les fichiers invariants à prendre tels quels) pour les raisons suivantes :</a:t>
            </a:r>
          </a:p>
          <a:p>
            <a:pPr marL="285750" indent="-285750">
              <a:buFontTx/>
              <a:buChar char="-"/>
            </a:pPr>
            <a:r>
              <a:rPr lang="fr-FR" dirty="0" smtClean="0"/>
              <a:t>Il doit être possible de les générer au moyen de fichiers source (texte), laissant ainsi la possibilité de les faire évoluer en gestion de configuration</a:t>
            </a:r>
          </a:p>
          <a:p>
            <a:pPr marL="285750" indent="-285750">
              <a:buFontTx/>
              <a:buChar char="-"/>
            </a:pPr>
            <a:r>
              <a:rPr lang="fr-FR" dirty="0" smtClean="0"/>
              <a:t>GITHUB limite par défaut les </a:t>
            </a:r>
            <a:r>
              <a:rPr lang="fr-FR" dirty="0" err="1" smtClean="0"/>
              <a:t>repository</a:t>
            </a:r>
            <a:r>
              <a:rPr lang="fr-FR" dirty="0" smtClean="0"/>
              <a:t> à 1 Go et les fichiers à 100 Mo (25 Mo pour un drag/drop via navigateur) pour des raisons de performance de clonage et limitation de taille des archives</a:t>
            </a:r>
          </a:p>
          <a:p>
            <a:r>
              <a:rPr lang="fr-FR" dirty="0" smtClean="0"/>
              <a:t>Il est possible de ne pas gérer en configuration des fichiers, pour cela utiliser des fichiers « .</a:t>
            </a:r>
            <a:r>
              <a:rPr lang="fr-FR" dirty="0" err="1" smtClean="0"/>
              <a:t>gitignore</a:t>
            </a:r>
            <a:r>
              <a:rPr lang="fr-FR" dirty="0" smtClean="0"/>
              <a:t> » comme expliqué ici </a:t>
            </a:r>
            <a:r>
              <a:rPr lang="fr-FR" dirty="0">
                <a:hlinkClick r:id="rId3"/>
              </a:rPr>
              <a:t>https://</a:t>
            </a:r>
            <a:r>
              <a:rPr lang="fr-FR" dirty="0" smtClean="0">
                <a:hlinkClick r:id="rId3"/>
              </a:rPr>
              <a:t>docs.github.com/en/free-pro-team@latest/github/using-git/ignoring-files</a:t>
            </a:r>
            <a:r>
              <a:rPr lang="fr-FR" dirty="0" smtClean="0"/>
              <a:t> . Pour la branche, cela ne sera pas nécessaire (aucun fichier à ignorer).</a:t>
            </a:r>
            <a:endParaRPr lang="fr-FR" dirty="0"/>
          </a:p>
        </p:txBody>
      </p:sp>
    </p:spTree>
    <p:extLst>
      <p:ext uri="{BB962C8B-B14F-4D97-AF65-F5344CB8AC3E}">
        <p14:creationId xmlns:p14="http://schemas.microsoft.com/office/powerpoint/2010/main" val="1734813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7191849" cy="909145"/>
          </a:xfrm>
        </p:spPr>
        <p:txBody>
          <a:bodyPr>
            <a:normAutofit/>
          </a:bodyPr>
          <a:lstStyle/>
          <a:p>
            <a:r>
              <a:rPr lang="fr-FR" dirty="0" smtClean="0"/>
              <a:t>Mode d’emploi GITHUB / GIT - </a:t>
            </a:r>
            <a:r>
              <a:rPr lang="fr-FR" dirty="0" err="1" smtClean="0"/>
              <a:t>Repository</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Un </a:t>
            </a:r>
            <a:r>
              <a:rPr lang="fr-FR" dirty="0" smtClean="0"/>
              <a:t>« </a:t>
            </a:r>
            <a:r>
              <a:rPr lang="fr-FR" b="1" dirty="0" err="1" smtClean="0"/>
              <a:t>repository</a:t>
            </a:r>
            <a:r>
              <a:rPr lang="fr-FR" dirty="0" smtClean="0"/>
              <a:t> » est un espace fichiers de gestion de configuration pour un projet. Il contient des fichiers de tout type, principalement de documentation, de code source et de fichiers binaires librairies ou exécutables.</a:t>
            </a:r>
          </a:p>
          <a:p>
            <a:pPr marL="285750" indent="-285750">
              <a:buFont typeface="Wingdings" panose="05000000000000000000" pitchFamily="2" charset="2"/>
              <a:buChar char="Ø"/>
            </a:pPr>
            <a:r>
              <a:rPr lang="fr-FR" u="sng" dirty="0" smtClean="0"/>
              <a:t>Création initiale</a:t>
            </a:r>
            <a:endParaRPr lang="fr-FR" u="sng" dirty="0"/>
          </a:p>
          <a:p>
            <a:pPr marL="285750" indent="-285750">
              <a:buFont typeface="Arial" panose="020B0604020202020204" pitchFamily="34" charset="0"/>
              <a:buChar char="•"/>
            </a:pPr>
            <a:r>
              <a:rPr lang="fr-FR" dirty="0" smtClean="0"/>
              <a:t>Utiliser le menu « </a:t>
            </a:r>
            <a:r>
              <a:rPr lang="fr-FR" dirty="0" err="1" smtClean="0"/>
              <a:t>Create</a:t>
            </a:r>
            <a:r>
              <a:rPr lang="fr-FR" dirty="0" smtClean="0"/>
              <a:t> a </a:t>
            </a:r>
            <a:r>
              <a:rPr lang="fr-FR" dirty="0" err="1" smtClean="0"/>
              <a:t>Repository</a:t>
            </a:r>
            <a:r>
              <a:rPr lang="fr-FR" dirty="0" smtClean="0"/>
              <a:t> » et donner un nom</a:t>
            </a:r>
          </a:p>
          <a:p>
            <a:pPr marL="285750" indent="-285750">
              <a:buFont typeface="Arial" panose="020B0604020202020204" pitchFamily="34" charset="0"/>
              <a:buChar char="•"/>
            </a:pPr>
            <a:r>
              <a:rPr lang="fr-FR" dirty="0" smtClean="0"/>
              <a:t>Renseigner la description et le rendre « Public » (il y a d’autres modes de partages « </a:t>
            </a:r>
            <a:r>
              <a:rPr lang="fr-FR" dirty="0" err="1" smtClean="0"/>
              <a:t>visibility</a:t>
            </a:r>
            <a:r>
              <a:rPr lang="fr-FR" dirty="0" smtClean="0"/>
              <a:t> », mais Public est plus formateur pour le développement collaboratif)</a:t>
            </a:r>
          </a:p>
          <a:p>
            <a:pPr marL="285750" indent="-285750">
              <a:buFont typeface="Arial" panose="020B0604020202020204" pitchFamily="34" charset="0"/>
              <a:buChar char="•"/>
            </a:pPr>
            <a:r>
              <a:rPr lang="fr-FR" dirty="0" smtClean="0"/>
              <a:t>Cliquer sur le bouton </a:t>
            </a:r>
            <a:r>
              <a:rPr lang="fr-FR" dirty="0" err="1" smtClean="0"/>
              <a:t>CreateRepository</a:t>
            </a:r>
            <a:endParaRPr lang="fr-FR" dirty="0" smtClean="0"/>
          </a:p>
          <a:p>
            <a:pPr marL="285750" indent="-285750">
              <a:buFont typeface="Arial" panose="020B0604020202020204" pitchFamily="34" charset="0"/>
              <a:buChar char="•"/>
            </a:pPr>
            <a:r>
              <a:rPr lang="fr-FR" dirty="0" smtClean="0"/>
              <a:t>Une </a:t>
            </a:r>
            <a:r>
              <a:rPr lang="fr-FR" b="1" dirty="0" smtClean="0"/>
              <a:t>branche principale</a:t>
            </a:r>
            <a:r>
              <a:rPr lang="fr-FR" dirty="0" smtClean="0"/>
              <a:t> « main » et un fichier README.md (fichier texte, format </a:t>
            </a:r>
            <a:r>
              <a:rPr lang="fr-FR" dirty="0" err="1" smtClean="0"/>
              <a:t>MarkDown</a:t>
            </a:r>
            <a:r>
              <a:rPr lang="fr-FR" dirty="0" smtClean="0"/>
              <a:t>) dans cette branche ont été créés automatiquement.</a:t>
            </a:r>
          </a:p>
          <a:p>
            <a:pPr marL="285750" indent="-285750">
              <a:buFont typeface="Arial" panose="020B0604020202020204" pitchFamily="34" charset="0"/>
              <a:buChar char="•"/>
            </a:pPr>
            <a:r>
              <a:rPr lang="fr-FR" dirty="0" smtClean="0"/>
              <a:t>Le fichier README.md contient la description saisie.</a:t>
            </a:r>
          </a:p>
          <a:p>
            <a:pPr marL="285750" indent="-285750">
              <a:buFont typeface="Arial" panose="020B0604020202020204" pitchFamily="34" charset="0"/>
              <a:buChar char="•"/>
            </a:pPr>
            <a:r>
              <a:rPr lang="fr-FR" dirty="0" smtClean="0"/>
              <a:t>Se reporter à </a:t>
            </a:r>
            <a:r>
              <a:rPr lang="fr-FR" dirty="0" smtClean="0">
                <a:hlinkClick r:id="rId3"/>
              </a:rPr>
              <a:t>https</a:t>
            </a:r>
            <a:r>
              <a:rPr lang="fr-FR" dirty="0">
                <a:hlinkClick r:id="rId3"/>
              </a:rPr>
              <a:t>://github.github.com/gfm</a:t>
            </a:r>
            <a:r>
              <a:rPr lang="fr-FR" dirty="0" smtClean="0">
                <a:hlinkClick r:id="rId3"/>
              </a:rPr>
              <a:t>/</a:t>
            </a:r>
            <a:r>
              <a:rPr lang="fr-FR" dirty="0" smtClean="0"/>
              <a:t>  pour la syntaxe </a:t>
            </a:r>
            <a:r>
              <a:rPr lang="fr-FR" dirty="0" err="1" smtClean="0"/>
              <a:t>Markdown</a:t>
            </a:r>
            <a:r>
              <a:rPr lang="fr-FR" dirty="0" smtClean="0"/>
              <a:t> à la sauce (« </a:t>
            </a:r>
            <a:r>
              <a:rPr lang="fr-FR" dirty="0" err="1" smtClean="0"/>
              <a:t>fkavor</a:t>
            </a:r>
            <a:r>
              <a:rPr lang="fr-FR" dirty="0" smtClean="0"/>
              <a:t> ») GITHUB.</a:t>
            </a:r>
            <a:endParaRPr lang="fr-FR" dirty="0"/>
          </a:p>
          <a:p>
            <a:endParaRPr lang="fr-FR" dirty="0"/>
          </a:p>
          <a:p>
            <a:pPr marL="285750" indent="-285750">
              <a:buFont typeface="Wingdings" panose="05000000000000000000" pitchFamily="2" charset="2"/>
              <a:buChar char="Ø"/>
            </a:pPr>
            <a:r>
              <a:rPr lang="fr-FR" u="sng" dirty="0"/>
              <a:t>Création </a:t>
            </a:r>
            <a:r>
              <a:rPr lang="fr-FR" u="sng" dirty="0" smtClean="0"/>
              <a:t>de nouvelle branche</a:t>
            </a:r>
            <a:endParaRPr lang="fr-FR" u="sng" dirty="0"/>
          </a:p>
          <a:p>
            <a:pPr marL="285750" indent="-285750">
              <a:buFont typeface="Arial" panose="020B0604020202020204" pitchFamily="34" charset="0"/>
              <a:buChar char="•"/>
            </a:pPr>
            <a:r>
              <a:rPr lang="fr-FR" dirty="0" smtClean="0"/>
              <a:t>Elle se fait par la commande « Fork » mais celle-ci crée la branche vide sans fichiers. Pour remplir il faut utiliser la commande « Clone » qui duplique les fichiers.</a:t>
            </a:r>
          </a:p>
          <a:p>
            <a:pPr marL="285750" indent="-285750">
              <a:buFont typeface="Arial" panose="020B0604020202020204" pitchFamily="34" charset="0"/>
              <a:buChar char="•"/>
            </a:pPr>
            <a:r>
              <a:rPr lang="fr-FR" dirty="0" smtClean="0"/>
              <a:t>Il est possible par ligne de commandes GIT de synchroniser les modifications d’autres collaborateurs dans sa branche (« </a:t>
            </a:r>
            <a:r>
              <a:rPr lang="fr-FR" dirty="0" err="1" smtClean="0"/>
              <a:t>upstream</a:t>
            </a:r>
            <a:r>
              <a:rPr lang="fr-FR" dirty="0" smtClean="0"/>
              <a:t> »). Non utilisé, surtout en mode auto-formation.</a:t>
            </a:r>
          </a:p>
          <a:p>
            <a:endParaRPr lang="fr-FR" dirty="0"/>
          </a:p>
          <a:p>
            <a:pPr marL="285750" indent="-285750">
              <a:buFont typeface="Wingdings" panose="05000000000000000000" pitchFamily="2" charset="2"/>
              <a:buChar char="Ø"/>
            </a:pPr>
            <a:r>
              <a:rPr lang="fr-FR" u="sng" dirty="0" smtClean="0"/>
              <a:t>Clonage de </a:t>
            </a:r>
            <a:r>
              <a:rPr lang="fr-FR" u="sng" dirty="0" err="1" smtClean="0"/>
              <a:t>repository</a:t>
            </a:r>
            <a:r>
              <a:rPr lang="fr-FR" u="sng" dirty="0" smtClean="0"/>
              <a:t> existant </a:t>
            </a:r>
          </a:p>
          <a:p>
            <a:pPr marL="285750" indent="-285750">
              <a:buFont typeface="Arial" panose="020B0604020202020204" pitchFamily="34" charset="0"/>
              <a:buChar char="•"/>
            </a:pPr>
            <a:r>
              <a:rPr lang="fr-FR" dirty="0" smtClean="0"/>
              <a:t>Rechercher le projet puis le cloner dans son environnement personnel sous </a:t>
            </a:r>
            <a:r>
              <a:rPr lang="fr-FR" dirty="0" err="1" smtClean="0"/>
              <a:t>github</a:t>
            </a:r>
            <a:r>
              <a:rPr lang="fr-FR" dirty="0" smtClean="0"/>
              <a:t>. Télécharger éventuellement une archive ZIP des fichiers.</a:t>
            </a:r>
          </a:p>
          <a:p>
            <a:pPr marL="285750" indent="-285750">
              <a:buFont typeface="Arial" panose="020B0604020202020204" pitchFamily="34" charset="0"/>
              <a:buChar char="•"/>
            </a:pPr>
            <a:r>
              <a:rPr lang="fr-FR" dirty="0" smtClean="0"/>
              <a:t>Le clonage restitue la branche principale du </a:t>
            </a:r>
            <a:r>
              <a:rPr lang="fr-FR" dirty="0" err="1" smtClean="0"/>
              <a:t>repository</a:t>
            </a:r>
            <a:endParaRPr lang="fr-FR" dirty="0" smtClean="0"/>
          </a:p>
        </p:txBody>
      </p:sp>
    </p:spTree>
    <p:extLst>
      <p:ext uri="{BB962C8B-B14F-4D97-AF65-F5344CB8AC3E}">
        <p14:creationId xmlns:p14="http://schemas.microsoft.com/office/powerpoint/2010/main" val="383705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83181" cy="909145"/>
          </a:xfrm>
        </p:spPr>
        <p:txBody>
          <a:bodyPr>
            <a:normAutofit fontScale="90000"/>
          </a:bodyPr>
          <a:lstStyle/>
          <a:p>
            <a:r>
              <a:rPr lang="fr-FR" dirty="0" smtClean="0"/>
              <a:t>Mode d’emploi GITHUB / GIT – Branche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a:bodyPr>
          <a:lstStyle/>
          <a:p>
            <a:r>
              <a:rPr lang="fr-FR" dirty="0" smtClean="0"/>
              <a:t>Une </a:t>
            </a:r>
            <a:r>
              <a:rPr lang="fr-FR" dirty="0"/>
              <a:t>« </a:t>
            </a:r>
            <a:r>
              <a:rPr lang="fr-FR" dirty="0" smtClean="0"/>
              <a:t>branche</a:t>
            </a:r>
            <a:r>
              <a:rPr lang="fr-FR" dirty="0"/>
              <a:t> » </a:t>
            </a:r>
            <a:r>
              <a:rPr lang="fr-FR" dirty="0" smtClean="0"/>
              <a:t>(de développement) est un groupe de fichiers en cours avec un contenu spécifique à cette branche.</a:t>
            </a:r>
          </a:p>
          <a:p>
            <a:r>
              <a:rPr lang="fr-FR" dirty="0"/>
              <a:t>Une « branche </a:t>
            </a:r>
            <a:r>
              <a:rPr lang="fr-FR" dirty="0" smtClean="0"/>
              <a:t>principale » existe toujours et regroupe l’ensemble des fichiers du projet avec un contenu stabilisé (étiqueté, daté, vérifié conforme).;</a:t>
            </a:r>
          </a:p>
          <a:p>
            <a:r>
              <a:rPr lang="fr-FR" dirty="0" smtClean="0"/>
              <a:t>La première étape pour un développeur est de créer une branche secondaire copie de la branche principale, où il pourra modifier tout ou partie des fichiers.</a:t>
            </a:r>
            <a:endParaRPr lang="fr-FR" u="sng" dirty="0" smtClean="0"/>
          </a:p>
          <a:p>
            <a:pPr marL="285750" indent="-285750">
              <a:buFont typeface="Wingdings" panose="05000000000000000000" pitchFamily="2" charset="2"/>
              <a:buChar char="Ø"/>
            </a:pPr>
            <a:r>
              <a:rPr lang="fr-FR" u="sng" dirty="0" smtClean="0"/>
              <a:t>Création d’une branche</a:t>
            </a:r>
            <a:endParaRPr lang="fr-FR" dirty="0" smtClean="0"/>
          </a:p>
          <a:p>
            <a:pPr marL="285750" indent="-285750">
              <a:buFont typeface="Arial" panose="020B0604020202020204" pitchFamily="34" charset="0"/>
              <a:buChar char="•"/>
            </a:pPr>
            <a:r>
              <a:rPr lang="fr-FR" dirty="0" smtClean="0"/>
              <a:t>Il est préférable de se placer en mode de développement multi-utilisateurs en créant une première branche : en haut à gauche (sous la barre (Code?=,.) flèche de bas sur l’icone avec le nom de la branche principale.</a:t>
            </a:r>
          </a:p>
          <a:p>
            <a:pPr marL="285750" indent="-285750">
              <a:buFont typeface="Arial" panose="020B0604020202020204" pitchFamily="34" charset="0"/>
              <a:buChar char="•"/>
            </a:pPr>
            <a:r>
              <a:rPr lang="fr-FR" dirty="0" smtClean="0"/>
              <a:t>Remarque importante : </a:t>
            </a:r>
            <a:r>
              <a:rPr lang="fr-FR" b="1" dirty="0" smtClean="0"/>
              <a:t>toujours de placer dans cette branche de développement</a:t>
            </a:r>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p:txBody>
      </p:sp>
    </p:spTree>
    <p:extLst>
      <p:ext uri="{BB962C8B-B14F-4D97-AF65-F5344CB8AC3E}">
        <p14:creationId xmlns:p14="http://schemas.microsoft.com/office/powerpoint/2010/main" val="4052264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7" y="457200"/>
            <a:ext cx="8360773" cy="909145"/>
          </a:xfrm>
        </p:spPr>
        <p:txBody>
          <a:bodyPr>
            <a:normAutofit/>
          </a:bodyPr>
          <a:lstStyle/>
          <a:p>
            <a:r>
              <a:rPr lang="fr-FR" dirty="0" smtClean="0"/>
              <a:t>Mode d’emploi GITHUB / GIT – Mise à jour fichier</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 fichier est créé ou modifié localement (PC </a:t>
            </a:r>
            <a:r>
              <a:rPr lang="fr-FR" dirty="0" err="1" smtClean="0"/>
              <a:t>Mobility</a:t>
            </a:r>
            <a:r>
              <a:rPr lang="fr-FR" dirty="0" smtClean="0"/>
              <a:t>).</a:t>
            </a:r>
          </a:p>
          <a:p>
            <a:r>
              <a:rPr lang="fr-FR" dirty="0" smtClean="0"/>
              <a:t>La mise à jour sous GITHUB se fait en deux temps :</a:t>
            </a:r>
          </a:p>
          <a:p>
            <a:pPr marL="285750" indent="-285750">
              <a:buFontTx/>
              <a:buChar char="-"/>
            </a:pPr>
            <a:r>
              <a:rPr lang="fr-FR" dirty="0" smtClean="0"/>
              <a:t>Ajout sous GITHUB dans la branche de développement </a:t>
            </a:r>
          </a:p>
          <a:p>
            <a:pPr marL="285750" indent="-285750">
              <a:buFontTx/>
              <a:buChar char="-"/>
            </a:pPr>
            <a:r>
              <a:rPr lang="fr-FR" dirty="0" smtClean="0"/>
              <a:t>Réalisation d’un commit</a:t>
            </a:r>
          </a:p>
          <a:p>
            <a:endParaRPr lang="fr-FR" u="sng" dirty="0" smtClean="0"/>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a:p>
            <a:endParaRPr lang="fr-FR" dirty="0" smtClean="0"/>
          </a:p>
          <a:p>
            <a:pPr marL="285750" indent="-285750">
              <a:buFont typeface="Wingdings" panose="05000000000000000000" pitchFamily="2" charset="2"/>
              <a:buChar char="Ø"/>
            </a:pPr>
            <a:r>
              <a:rPr lang="fr-FR" u="sng" dirty="0"/>
              <a:t>Mise à jour de fichier</a:t>
            </a:r>
          </a:p>
          <a:p>
            <a:pPr marL="285750" indent="-285750">
              <a:buFont typeface="Arial" panose="020B0604020202020204" pitchFamily="34" charset="0"/>
              <a:buChar char="•"/>
            </a:pPr>
            <a:r>
              <a:rPr lang="fr-FR" dirty="0"/>
              <a:t>Si le menu </a:t>
            </a:r>
            <a:r>
              <a:rPr lang="fr-FR" dirty="0" err="1"/>
              <a:t>AddFile</a:t>
            </a:r>
            <a:r>
              <a:rPr lang="fr-FR" dirty="0"/>
              <a:t> est utilisé pour un fichier déjà existant dans le </a:t>
            </a:r>
            <a:r>
              <a:rPr lang="fr-FR" dirty="0" err="1"/>
              <a:t>repository</a:t>
            </a:r>
            <a:r>
              <a:rPr lang="fr-FR" dirty="0"/>
              <a:t>, il s’agit d’une mise à jour.</a:t>
            </a:r>
          </a:p>
          <a:p>
            <a:pPr marL="285750" indent="-285750">
              <a:buFont typeface="Arial" panose="020B0604020202020204" pitchFamily="34" charset="0"/>
              <a:buChar char="•"/>
            </a:pPr>
            <a:r>
              <a:rPr lang="fr-FR" dirty="0" err="1"/>
              <a:t>Github</a:t>
            </a:r>
            <a:r>
              <a:rPr lang="fr-FR" dirty="0"/>
              <a:t> propose alors de comparer le contenu du fichier avec la contenu précédent (fichier texte) et propose une « pull </a:t>
            </a:r>
            <a:r>
              <a:rPr lang="fr-FR" dirty="0" err="1"/>
              <a:t>request</a:t>
            </a:r>
            <a:r>
              <a:rPr lang="fr-FR" dirty="0"/>
              <a:t> », une requête de mise à jour dans la branche courante du </a:t>
            </a:r>
            <a:r>
              <a:rPr lang="fr-FR" dirty="0" err="1"/>
              <a:t>repository</a:t>
            </a:r>
            <a:r>
              <a:rPr lang="fr-FR" dirty="0"/>
              <a:t>.</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2402823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a:t>
            </a:r>
            <a:r>
              <a:rPr lang="fr-FR" dirty="0" smtClean="0"/>
              <a:t>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L’auto-formation se fait sur une VM Oracle </a:t>
            </a:r>
            <a:r>
              <a:rPr lang="fr-FR" dirty="0" err="1" smtClean="0"/>
              <a:t>Virtualbox</a:t>
            </a:r>
            <a:r>
              <a:rPr lang="fr-FR" dirty="0" smtClean="0"/>
              <a:t> </a:t>
            </a:r>
            <a:r>
              <a:rPr lang="fr-FR" dirty="0" err="1" smtClean="0"/>
              <a:t>CentOS</a:t>
            </a:r>
            <a:r>
              <a:rPr lang="fr-FR" dirty="0" smtClean="0"/>
              <a:t> 7 x86_64 avec git installé (archive git-2.16.0-rc2.tar.gz avec les paquetages </a:t>
            </a:r>
            <a:r>
              <a:rPr lang="fr-FR" dirty="0" err="1" smtClean="0"/>
              <a:t>rpm</a:t>
            </a:r>
            <a:r>
              <a:rPr lang="fr-FR" dirty="0" smtClean="0"/>
              <a:t> de dépendances installés).</a:t>
            </a:r>
          </a:p>
          <a:p>
            <a:r>
              <a:rPr lang="fr-FR" dirty="0" smtClean="0"/>
              <a:t>Cette installation système comprend celle de l’installation du man avec une aide git principale en mode texte (</a:t>
            </a:r>
            <a:r>
              <a:rPr lang="fr-FR" b="1" dirty="0" smtClean="0"/>
              <a:t>man 7 </a:t>
            </a:r>
            <a:r>
              <a:rPr lang="fr-FR" b="1" dirty="0" err="1" smtClean="0"/>
              <a:t>gittutorial</a:t>
            </a:r>
            <a:r>
              <a:rPr lang="fr-FR" dirty="0" smtClean="0"/>
              <a:t>)  sur les commandes base et une aide secondaire (man 7 </a:t>
            </a:r>
            <a:r>
              <a:rPr lang="fr-FR" dirty="0" err="1" smtClean="0"/>
              <a:t>gitworkflows</a:t>
            </a:r>
            <a:r>
              <a:rPr lang="fr-FR" dirty="0" smtClean="0"/>
              <a:t>) pour les conseils au développement.</a:t>
            </a:r>
          </a:p>
          <a:p>
            <a:r>
              <a:rPr lang="fr-FR" dirty="0" smtClean="0"/>
              <a:t>Le présent document se limite à une énumération aide-mémoire des commandes de base car le processus de développement est complètement différent dans un cadre projet société (utilisation d’IDE, processus de définition des branches, du </a:t>
            </a:r>
            <a:r>
              <a:rPr lang="fr-FR" dirty="0" err="1" smtClean="0"/>
              <a:t>merge</a:t>
            </a:r>
            <a:r>
              <a:rPr lang="fr-FR" dirty="0" smtClean="0"/>
              <a:t> </a:t>
            </a:r>
            <a:r>
              <a:rPr lang="fr-FR" dirty="0" err="1" smtClean="0"/>
              <a:t>etc</a:t>
            </a:r>
            <a:r>
              <a:rPr lang="fr-FR" dirty="0" smtClean="0"/>
              <a:t>).</a:t>
            </a:r>
          </a:p>
          <a:p>
            <a:r>
              <a:rPr lang="fr-FR" dirty="0" smtClean="0"/>
              <a:t>Une arborescence fichiers d’un compte utilisateur est nécessaire. </a:t>
            </a:r>
          </a:p>
          <a:p>
            <a:r>
              <a:rPr lang="fr-FR" dirty="0" smtClean="0"/>
              <a:t>Les informations suivantes sont des copier-coller de commandes terminal (GIT utilisé en mode « ligne de commande ») sous forme d’exemples commentés. Remarque : il est plus simple de suivre les explications du man détaillées (en anglais).</a:t>
            </a:r>
          </a:p>
          <a:p>
            <a:pPr marL="285750" indent="-285750">
              <a:buFont typeface="Wingdings" panose="05000000000000000000" pitchFamily="2" charset="2"/>
              <a:buChar char="Ø"/>
            </a:pPr>
            <a:r>
              <a:rPr lang="fr-FR" u="sng" dirty="0" smtClean="0"/>
              <a:t>Aide GIT </a:t>
            </a:r>
          </a:p>
          <a:p>
            <a:pPr marL="285750" indent="-285750">
              <a:buFont typeface="Arial" panose="020B0604020202020204" pitchFamily="34" charset="0"/>
              <a:buChar char="•"/>
            </a:pPr>
            <a:r>
              <a:rPr lang="fr-FR" dirty="0" smtClean="0"/>
              <a:t>L’appel à l’aide texte se fait par :    </a:t>
            </a:r>
          </a:p>
          <a:p>
            <a:pPr marL="742950" lvl="1" indent="-285750">
              <a:buFont typeface="Wingdings" panose="05000000000000000000" pitchFamily="2" charset="2"/>
              <a:buChar char="§"/>
            </a:pPr>
            <a:r>
              <a:rPr lang="fr-FR" dirty="0"/>
              <a:t>g</a:t>
            </a:r>
            <a:r>
              <a:rPr lang="fr-FR" dirty="0" smtClean="0"/>
              <a:t>it help </a:t>
            </a:r>
            <a:endParaRPr lang="fr-FR" dirty="0" smtClean="0"/>
          </a:p>
        </p:txBody>
      </p:sp>
    </p:spTree>
    <p:extLst>
      <p:ext uri="{BB962C8B-B14F-4D97-AF65-F5344CB8AC3E}">
        <p14:creationId xmlns:p14="http://schemas.microsoft.com/office/powerpoint/2010/main" val="2919058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3091</Words>
  <Application>Microsoft Office PowerPoint</Application>
  <PresentationFormat>Grand écran</PresentationFormat>
  <Paragraphs>233</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Wingdings</vt:lpstr>
      <vt:lpstr>Thème Office</vt:lpstr>
      <vt:lpstr>Autoformation GIT</vt:lpstr>
      <vt:lpstr>Contenu</vt:lpstr>
      <vt:lpstr>Processus de développement GIT</vt:lpstr>
      <vt:lpstr>Mise en œuvre GIT</vt:lpstr>
      <vt:lpstr>Restrictions utilisation GITHUB</vt:lpstr>
      <vt:lpstr>Mode d’emploi GITHUB / GIT - Repository</vt:lpstr>
      <vt:lpstr>Mode d’emploi GITHUB / GIT – Branche</vt:lpstr>
      <vt:lpstr>Mode d’emploi GITHUB / GIT – Mise à jour fichier</vt:lpstr>
      <vt:lpstr>Mode d’emploi GIT</vt:lpstr>
      <vt:lpstr>Mode d’emploi GIT</vt:lpstr>
      <vt:lpstr>Mode d’emploi GIT</vt:lpstr>
      <vt:lpstr>Mode d’emploi GIT</vt:lpstr>
      <vt:lpstr>Mode d’emploi GIT</vt:lpstr>
      <vt:lpstr>Signature numérique</vt:lpstr>
      <vt:lpstr>Hachage</vt:lpstr>
      <vt:lpstr>Hachage cryptographique</vt:lpstr>
      <vt:lpstr>Courbe elliptique</vt:lpstr>
      <vt:lpstr>ECDSA</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LAURAIN</dc:creator>
  <cp:lastModifiedBy>Dominique LAURAIN</cp:lastModifiedBy>
  <cp:revision>120</cp:revision>
  <dcterms:created xsi:type="dcterms:W3CDTF">2020-11-02T09:42:31Z</dcterms:created>
  <dcterms:modified xsi:type="dcterms:W3CDTF">2020-11-05T16:33:22Z</dcterms:modified>
</cp:coreProperties>
</file>