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ink/ink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handoutMasterIdLst>
    <p:handoutMasterId r:id="rId31"/>
  </p:handoutMasterIdLst>
  <p:sldIdLst>
    <p:sldId id="342" r:id="rId3"/>
    <p:sldId id="311" r:id="rId4"/>
    <p:sldId id="345" r:id="rId5"/>
    <p:sldId id="343" r:id="rId6"/>
    <p:sldId id="344" r:id="rId7"/>
    <p:sldId id="323" r:id="rId8"/>
    <p:sldId id="341" r:id="rId9"/>
    <p:sldId id="334" r:id="rId10"/>
    <p:sldId id="288" r:id="rId11"/>
    <p:sldId id="353" r:id="rId12"/>
    <p:sldId id="352" r:id="rId13"/>
    <p:sldId id="351" r:id="rId14"/>
    <p:sldId id="350" r:id="rId15"/>
    <p:sldId id="354" r:id="rId16"/>
    <p:sldId id="355" r:id="rId17"/>
    <p:sldId id="356" r:id="rId18"/>
    <p:sldId id="357" r:id="rId19"/>
    <p:sldId id="362" r:id="rId20"/>
    <p:sldId id="361" r:id="rId21"/>
    <p:sldId id="360" r:id="rId22"/>
    <p:sldId id="359" r:id="rId23"/>
    <p:sldId id="363" r:id="rId24"/>
    <p:sldId id="364" r:id="rId25"/>
    <p:sldId id="365" r:id="rId26"/>
    <p:sldId id="366" r:id="rId27"/>
    <p:sldId id="367" r:id="rId28"/>
    <p:sldId id="368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7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1T08:35:40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483 271 24575,'0'-8'0,"0"1"0,0-1 0,0 0 0,0 1 0,0-1 0,0 0 0,0 1 0,0-1 0,0 0 0,0 1 0,-4 3 0,3-3 0,-2 2 0,-1-2 0,3-1 0,-6 4 0,6-3 0,-2 2 0,-1 1 0,3-3 0,-6 6 0,6-6 0,-6 3 0,6-4 0,-6 4 0,6-3 0,-6 6 0,6-5 0,-6 5 0,6-6 0,-6 6 0,6-6 0,-7 6 0,4-2 0,-1-1 0,-2 4 0,6-7 0,-6 6 0,3-3 0,0 1 0,-3 2 0,3-6 0,-4 6 0,0-2 0,4-1 0,-3 3 0,3-6 0,-4 3 0,1-1 0,-1 2 0,0 3 0,4-3 0,-3 2 0,3-3 0,-4 4 0,0 0 0,1 0 0,-1 0 0,0 0 0,4-3 0,-3 2 0,3-2 0,-4 3 0,1 0 0,-1 0 0,0 0 0,1 0 0,-1 0 0,1 0 0,-1 0 0,0 0 0,1 0 0,-1 0 0,0 0 0,1 0 0,-1 0 0,1 0 0,-1 0 0,4 3 0,1 1 0,3 4 0,-4-4 0,3 2 0,-2-1 0,3 2 0,0 1 0,-4-4 0,3 3 0,-2-3 0,0 0 0,2 3 0,-6-7 0,6 7 0,-9-6 0,8 6 0,-5-3 0,7 3 0,-3-3 0,2 3 0,-6-6 0,6 6 0,-6-7 0,6 8 0,-2-4 0,-1 0 0,4 3 0,-4-3 0,4 4 0,0 0 0,-4-4 0,3 2 0,-2-1 0,3 2 0,0 1 0,0-1 0,-4 1 0,3 0 0,-2-1 0,3 1 0,0 0 0,0-1 0,0 1 0,0 0 0,0-1 0,0 1 0,0 0 0,0-1 0,0 1 0,0-1 0,0 1 0,0 0 0,0 0 0,0-1 0,0 1 0,0 0 0,0-1 0,0 1 0,0 0 0,0-1 0,0 1 0,0 0 0,0-1 0,0 1 0,4-4 0,-3 3 0,6-6 0,-3 2 0,1 0 0,1-2 0,-2 3 0,4-4 0,-4 3 0,3-2 0,-3 2 0,4-3 0,0 0 0,-4 4 0,3-3 0,-3 2 0,0 0 0,3-2 0,-3 3 0,4-4 0,0 0 0,-1 0 0,-3 3 0,3-2 0,-6 6 0,6-6 0,-7 6 0,7-6 0,-2 2 0,2-3 0,1 0 0,-1 0 0,1 0 0,-1 0 0,1 0 0,-1 0 0,1 0 0,-4 4 0,3-3 0,-3 2 0,4-3 0,-1 0 0,1 0 0,-1 0 0,1 0 0,-1 0 0,1 0 0,0 0 0,-1 0 0,1 0 0,-1 0 0,1 0 0,-4 3 0,3-2 0,-2 3 0,2-4 0,1 0 0,0 0 0,-1 0 0,1 0 0,-1 0 0,1 0 0,-1 0 0,-3-4 0,0 0 0,-4-3 0,3 2 0,-2-2 0,6 7 0,-3-4 0,3 4 0,-2-3 0,1 2 0,-5-6 0,6 6 0,-6-6 0,6 7 0,-7-7 0,4 2 0,-1 1 0,-2-3 0,3 2 0,-1 1 0,-2-3 0,2 2 0,0 1 0,-2-3 0,3 2 0,-1-3 0,-2 1 0,5 2 0,-5-2 0,3 3 0,-1-1 0,-2-5 0,2 9 0,-3-6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1T08:35:40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483 271 24575,'0'-8'0,"0"1"0,0-1 0,0 0 0,0 1 0,0-1 0,0 0 0,0 1 0,0-1 0,0 0 0,0 1 0,-4 3 0,3-3 0,-2 2 0,-1-2 0,3-1 0,-6 4 0,6-3 0,-2 2 0,-1 1 0,3-3 0,-6 6 0,6-6 0,-6 3 0,6-4 0,-6 4 0,6-3 0,-6 6 0,6-5 0,-6 5 0,6-6 0,-6 6 0,6-6 0,-7 6 0,4-2 0,-1-1 0,-2 4 0,6-7 0,-6 6 0,3-3 0,0 1 0,-3 2 0,3-6 0,-4 6 0,0-2 0,4-1 0,-3 3 0,3-6 0,-4 3 0,1-1 0,-1 2 0,0 3 0,4-3 0,-3 2 0,3-3 0,-4 4 0,0 0 0,1 0 0,-1 0 0,0 0 0,4-3 0,-3 2 0,3-2 0,-4 3 0,1 0 0,-1 0 0,0 0 0,1 0 0,-1 0 0,1 0 0,-1 0 0,0 0 0,1 0 0,-1 0 0,0 0 0,1 0 0,-1 0 0,1 0 0,-1 0 0,4 3 0,1 1 0,3 4 0,-4-4 0,3 2 0,-2-1 0,3 2 0,0 1 0,-4-4 0,3 3 0,-2-3 0,0 0 0,2 3 0,-6-7 0,6 7 0,-9-6 0,8 6 0,-5-3 0,7 3 0,-3-3 0,2 3 0,-6-6 0,6 6 0,-6-7 0,6 8 0,-2-4 0,-1 0 0,4 3 0,-4-3 0,4 4 0,0 0 0,-4-4 0,3 2 0,-2-1 0,3 2 0,0 1 0,0-1 0,-4 1 0,3 0 0,-2-1 0,3 1 0,0 0 0,0-1 0,0 1 0,0 0 0,0-1 0,0 1 0,0 0 0,0-1 0,0 1 0,0-1 0,0 1 0,0 0 0,0 0 0,0-1 0,0 1 0,0 0 0,0-1 0,0 1 0,0 0 0,0-1 0,0 1 0,0 0 0,0-1 0,0 1 0,4-4 0,-3 3 0,6-6 0,-3 2 0,1 0 0,1-2 0,-2 3 0,4-4 0,-4 3 0,3-2 0,-3 2 0,4-3 0,0 0 0,-4 4 0,3-3 0,-3 2 0,0 0 0,3-2 0,-3 3 0,4-4 0,0 0 0,-1 0 0,-3 3 0,3-2 0,-6 6 0,6-6 0,-7 6 0,7-6 0,-2 2 0,2-3 0,1 0 0,-1 0 0,1 0 0,-1 0 0,1 0 0,-1 0 0,1 0 0,-4 4 0,3-3 0,-3 2 0,4-3 0,-1 0 0,1 0 0,-1 0 0,1 0 0,-1 0 0,1 0 0,0 0 0,-1 0 0,1 0 0,-1 0 0,1 0 0,-4 3 0,3-2 0,-2 3 0,2-4 0,1 0 0,0 0 0,-1 0 0,1 0 0,-1 0 0,1 0 0,-1 0 0,-3-4 0,0 0 0,-4-3 0,3 2 0,-2-2 0,6 7 0,-3-4 0,3 4 0,-2-3 0,1 2 0,-5-6 0,6 6 0,-6-6 0,6 7 0,-7-7 0,4 2 0,-1 1 0,-2-3 0,3 2 0,-1 1 0,-2-3 0,2 2 0,0 1 0,-2-3 0,3 2 0,-1-3 0,-2 1 0,5 2 0,-5-2 0,3 3 0,-1-1 0,-2-5 0,2 9 0,-3-6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07078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744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53134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80552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10591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76860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99400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81399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57278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0762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18775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92055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82645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44946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97341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619245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82938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26644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94127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58853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49519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25815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85044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42046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63677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1303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67931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ernel.org/doc/Documentation/prctl/seccomp_filter.txt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wn.net/Articles/689856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man/5/auto.mast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48654" y="923419"/>
            <a:ext cx="5388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basics of file systems</a:t>
            </a:r>
            <a:endParaRPr lang="ru-RU" sz="4000" dirty="0"/>
          </a:p>
        </p:txBody>
      </p:sp>
      <p:pic>
        <p:nvPicPr>
          <p:cNvPr id="1026" name="Picture 2" descr="Neapolis University Pafos, Cyprus Adaptive • Inspiring • Today • Education">
            <a:extLst>
              <a:ext uri="{FF2B5EF4-FFF2-40B4-BE49-F238E27FC236}">
                <a16:creationId xmlns:a16="http://schemas.microsoft.com/office/drawing/2014/main" id="{4A89C479-1691-99F0-24E5-26D57F72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22" y="2457450"/>
            <a:ext cx="41910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5F9A63-3251-7EB7-FC8E-AE3ABA4B7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638" y="1977686"/>
            <a:ext cx="2677540" cy="290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972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42613"/>
          <a:ext cx="12192000" cy="20570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POSIX file 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UNIX is a multiuser OS and needs to isolate files of Alice from access by Bob, unless Alice allows that.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The classical access model</a:t>
                      </a:r>
                      <a:r>
                        <a:rPr lang="ru-RU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the system tracks the set of users and the set of user groups</a:t>
                      </a:r>
                      <a:r>
                        <a:rPr lang="ru-RU" baseline="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files have one owner user and one owner group,</a:t>
                      </a:r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files have permission bits that tell what access is granted to the owner user, to the owner group, and to everyone else.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47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42613"/>
          <a:ext cx="12192000" cy="48917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POSIX file 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UNIX is a multiuser OS and needs to isolate files of Alice from access by Bob, unless Alice allows that.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The classical access model</a:t>
                      </a:r>
                      <a:r>
                        <a:rPr lang="ru-RU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the system tracks the set of users and the set of user groups</a:t>
                      </a:r>
                      <a:r>
                        <a:rPr lang="ru-RU" baseline="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files have one owner user and one owner group,</a:t>
                      </a:r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files have permission bits that tell what access is granted to the owner user, to the owner group, and to everyone else.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8945"/>
                  </a:ext>
                </a:extLst>
              </a:tr>
            </a:tbl>
          </a:graphicData>
        </a:graphic>
      </p:graphicFrame>
      <p:sp>
        <p:nvSpPr>
          <p:cNvPr id="3" name="Up Arrow 2">
            <a:extLst>
              <a:ext uri="{FF2B5EF4-FFF2-40B4-BE49-F238E27FC236}">
                <a16:creationId xmlns:a16="http://schemas.microsoft.com/office/drawing/2014/main" id="{798F2D1F-B8EF-71C7-DC33-AC76A9CD0BC5}"/>
              </a:ext>
            </a:extLst>
          </p:cNvPr>
          <p:cNvSpPr/>
          <p:nvPr/>
        </p:nvSpPr>
        <p:spPr>
          <a:xfrm>
            <a:off x="354227" y="3567884"/>
            <a:ext cx="222422" cy="10747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DFF7028E-F31F-EC53-33EC-9D4D025369B6}"/>
              </a:ext>
            </a:extLst>
          </p:cNvPr>
          <p:cNvSpPr/>
          <p:nvPr/>
        </p:nvSpPr>
        <p:spPr>
          <a:xfrm>
            <a:off x="930876" y="3567884"/>
            <a:ext cx="222421" cy="7548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D690C-A40F-6F36-C731-10C356BDE993}"/>
              </a:ext>
            </a:extLst>
          </p:cNvPr>
          <p:cNvSpPr txBox="1"/>
          <p:nvPr/>
        </p:nvSpPr>
        <p:spPr>
          <a:xfrm>
            <a:off x="35438" y="4642669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permissions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784542-B469-968A-121A-AD9AEA08DC15}"/>
              </a:ext>
            </a:extLst>
          </p:cNvPr>
          <p:cNvSpPr txBox="1"/>
          <p:nvPr/>
        </p:nvSpPr>
        <p:spPr>
          <a:xfrm>
            <a:off x="576649" y="4322744"/>
            <a:ext cx="19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permissions</a:t>
            </a:r>
            <a:endParaRPr lang="ru-RU" dirty="0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348A8D3D-0864-7A02-79C5-E74E2B229995}"/>
              </a:ext>
            </a:extLst>
          </p:cNvPr>
          <p:cNvSpPr/>
          <p:nvPr/>
        </p:nvSpPr>
        <p:spPr>
          <a:xfrm>
            <a:off x="1467197" y="3566020"/>
            <a:ext cx="181233" cy="3450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C7286C-6099-9554-63A4-AB1A52368371}"/>
              </a:ext>
            </a:extLst>
          </p:cNvPr>
          <p:cNvSpPr txBox="1"/>
          <p:nvPr/>
        </p:nvSpPr>
        <p:spPr>
          <a:xfrm>
            <a:off x="1153297" y="3932260"/>
            <a:ext cx="227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Permissions for others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114B9F-523D-4337-FC8D-35D12DDC9392}"/>
              </a:ext>
            </a:extLst>
          </p:cNvPr>
          <p:cNvSpPr txBox="1"/>
          <p:nvPr/>
        </p:nvSpPr>
        <p:spPr>
          <a:xfrm>
            <a:off x="202485" y="2396467"/>
            <a:ext cx="64470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$ ls -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r-x   --x 1 root   root     31K Feb 22  2016 afm2pl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r-x   --x 1 root   root     38K Feb 22  2016 afm2tfm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r-x   --x 1 root   root    485K Feb 22  2016 aleph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78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022513"/>
              </p:ext>
            </p:extLst>
          </p:nvPr>
        </p:nvGraphicFramePr>
        <p:xfrm>
          <a:off x="0" y="342613"/>
          <a:ext cx="12192000" cy="48917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POSIX file 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UNIX is a multiuser OS and needs to isolate files of Alice from access by Bob, unless Alice allows that.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The classical access model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the system tracks the set of users and the set of user groups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files have one owner user and one owner group,</a:t>
                      </a:r>
                      <a:endParaRPr lang="ru-RU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files have permission bits that tell what access is granted to the owner user, to the owner group, and to everyone else.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This access model is woefully inadequate for complicated setups. It has no way to grant access to a file both to Gregory and George unless they belong to the owner group of the file.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There is a much more flexible mechanism for assigning access rights to a file, POSIX Access Control Lists. See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5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acl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1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getfacl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1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setfacl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8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66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32525"/>
              </p:ext>
            </p:extLst>
          </p:nvPr>
        </p:nvGraphicFramePr>
        <p:xfrm>
          <a:off x="0" y="342613"/>
          <a:ext cx="12192000" cy="20570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POSIX file 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There are special “access rights” that modify the way the programs are exec()ed</a:t>
                      </a:r>
                      <a:r>
                        <a:rPr lang="ru-RU" baseline="0" dirty="0"/>
                        <a:t>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5155B1-5986-5F41-A178-07791638D3E1}"/>
              </a:ext>
            </a:extLst>
          </p:cNvPr>
          <p:cNvSpPr txBox="1"/>
          <p:nvPr/>
        </p:nvSpPr>
        <p:spPr>
          <a:xfrm>
            <a:off x="104172" y="1215339"/>
            <a:ext cx="73499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$ ls -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r-x   r-x 1 root   root    134K Jan  6  2016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1 root   root       4 Jan  6  2016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sudoedit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r-x   r-x 1 root   root     47K Jan  6  2016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sudoreplay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D55E404-181C-7249-88A3-8881B3B4A703}"/>
                  </a:ext>
                </a:extLst>
              </p14:cNvPr>
              <p14:cNvContentPartPr/>
              <p14:nvPr/>
            </p14:nvContentPartPr>
            <p14:xfrm>
              <a:off x="460294" y="1727599"/>
              <a:ext cx="181080" cy="178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D55E404-181C-7249-88A3-8881B3B4A7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294" y="1718599"/>
                <a:ext cx="198720" cy="1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881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819102"/>
              </p:ext>
            </p:extLst>
          </p:nvPr>
        </p:nvGraphicFramePr>
        <p:xfrm>
          <a:off x="0" y="342613"/>
          <a:ext cx="12192000" cy="26971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POSIX file 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There are special “access rights” that modify the way the programs are exec()ed</a:t>
                      </a:r>
                      <a:r>
                        <a:rPr lang="ru-RU" baseline="0" dirty="0"/>
                        <a:t>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When a set-</a:t>
                      </a:r>
                      <a:r>
                        <a:rPr lang="en-US" dirty="0" err="1"/>
                        <a:t>uid</a:t>
                      </a:r>
                      <a:r>
                        <a:rPr lang="en-US" dirty="0"/>
                        <a:t> binary is </a:t>
                      </a:r>
                      <a:r>
                        <a:rPr lang="en-US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exec()</a:t>
                      </a:r>
                      <a:r>
                        <a:rPr lang="en-US" dirty="0"/>
                        <a:t>ed, it runs with the credentials of the owner user. The similar thing happens with set-gid binaries.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5585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5155B1-5986-5F41-A178-07791638D3E1}"/>
              </a:ext>
            </a:extLst>
          </p:cNvPr>
          <p:cNvSpPr txBox="1"/>
          <p:nvPr/>
        </p:nvSpPr>
        <p:spPr>
          <a:xfrm>
            <a:off x="104172" y="1215339"/>
            <a:ext cx="73499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$ ls -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r-x   r-x 1 root   root    134K Jan  6  2016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1 root   root       4 Jan  6  2016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sudoedit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r-x   r-x 1 root   root     47K Jan  6  2016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sudoreplay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D55E404-181C-7249-88A3-8881B3B4A703}"/>
                  </a:ext>
                </a:extLst>
              </p14:cNvPr>
              <p14:cNvContentPartPr/>
              <p14:nvPr/>
            </p14:nvContentPartPr>
            <p14:xfrm>
              <a:off x="460294" y="1727599"/>
              <a:ext cx="181080" cy="178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D55E404-181C-7249-88A3-8881B3B4A7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294" y="1718599"/>
                <a:ext cx="198720" cy="1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7684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54104"/>
              </p:ext>
            </p:extLst>
          </p:nvPr>
        </p:nvGraphicFramePr>
        <p:xfrm>
          <a:off x="0" y="342613"/>
          <a:ext cx="12192000" cy="17827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POSIX file 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Files and file descriptors are two separate entities. In particular, they may have unrelated access rights: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open(“/path/to/a/file”, O_RDWR | O_CREAT, S_IRUSR);</a:t>
                      </a:r>
                    </a:p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write(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buffer, size);</a:t>
                      </a:r>
                    </a:p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close(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427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42613"/>
          <a:ext cx="12192000" cy="37944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POSIX file 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Files and file descriptors are two separate entities. In particular, they may have unrelated access rights: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open(“/path/to/a/file”, O_RDWR | O_CREAT, S_IRUSR);</a:t>
                      </a:r>
                    </a:p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write(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buffer, size);</a:t>
                      </a:r>
                    </a:p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close(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  <a:r>
                        <a:rPr lang="ru-RU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Split programs into a small trusted and audited core, and into worker processes that handle complex data.</a:t>
                      </a:r>
                      <a:br>
                        <a:rPr lang="en-US" dirty="0"/>
                      </a:br>
                      <a:r>
                        <a:rPr lang="en-US" dirty="0"/>
                        <a:t>What is an example of a very frequently used software that follows this model?</a:t>
                      </a:r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Binfmt</a:t>
                      </a:r>
                      <a:r>
                        <a:rPr lang="en-US" dirty="0"/>
                        <a:t> handlers for files that allow only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--x--x--x:</a:t>
                      </a:r>
                      <a:br>
                        <a:rPr lang="en-US" dirty="0"/>
                      </a:br>
                      <a:r>
                        <a:rPr lang="en-US" dirty="0">
                          <a:hlinkClick r:id="rId3"/>
                        </a:rPr>
                        <a:t>https://lwn.net/Articles/679310/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See also: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seccomp and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seccomp filters:</a:t>
                      </a:r>
                      <a:br>
                        <a:rPr lang="en-US" dirty="0"/>
                      </a:br>
                      <a:r>
                        <a:rPr lang="en-US" dirty="0">
                          <a:hlinkClick r:id="rId4"/>
                        </a:rPr>
                        <a:t>https://www.kernel.org/doc/Documentation/prctl/seccomp_filter.txt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5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06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863497"/>
              </p:ext>
            </p:extLst>
          </p:nvPr>
        </p:nvGraphicFramePr>
        <p:xfrm>
          <a:off x="0" y="342613"/>
          <a:ext cx="12192000" cy="13485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A file system is a shared resource: concurrent access and races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When multiple threads access the same memory region, they need to </a:t>
                      </a:r>
                      <a:r>
                        <a:rPr lang="en-US" dirty="0" err="1"/>
                        <a:t>synchronise</a:t>
                      </a:r>
                      <a:r>
                        <a:rPr lang="en-US" dirty="0"/>
                        <a:t> their access to avoid races.</a:t>
                      </a:r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en-US" dirty="0"/>
                        <a:t>What happens when multiple process access the same directory?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0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07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42613"/>
          <a:ext cx="12192000" cy="50061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688292786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A file system is a shared resource: concurrent access and races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r>
                        <a:rPr lang="en-US" dirty="0"/>
                        <a:t>When multiple threads access the same memory region, they need to </a:t>
                      </a:r>
                      <a:r>
                        <a:rPr lang="en-US" dirty="0" err="1"/>
                        <a:t>synchronise</a:t>
                      </a:r>
                      <a:r>
                        <a:rPr lang="en-US" dirty="0"/>
                        <a:t> their access to avoid races.</a:t>
                      </a:r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en-US" dirty="0"/>
                        <a:t>What happens when multiple process access the same directory?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0295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Creating a temporary file</a:t>
                      </a:r>
                      <a:r>
                        <a:rPr lang="ru-RU" dirty="0"/>
                        <a:t>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/tmp.1b42ac00de”, O_RDWR|O_CREAT, 0);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unlink(“/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 use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keep temp data 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0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015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42613"/>
          <a:ext cx="12192000" cy="50061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688292786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A file system is a shared resource: concurrent access and races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r>
                        <a:rPr lang="en-US" dirty="0"/>
                        <a:t>When multiple threads access the same memory region, they need to </a:t>
                      </a:r>
                      <a:r>
                        <a:rPr lang="en-US" dirty="0" err="1"/>
                        <a:t>synchronise</a:t>
                      </a:r>
                      <a:r>
                        <a:rPr lang="en-US" dirty="0"/>
                        <a:t> their access to avoid races.</a:t>
                      </a:r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en-US" dirty="0"/>
                        <a:t>What happens when multiple process access the same directory?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0295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Creating a temporary file</a:t>
                      </a:r>
                      <a:r>
                        <a:rPr lang="ru-RU" dirty="0"/>
                        <a:t>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/tmp.1b42ac00de”, O_RDWR|O_CREAT, 0);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unlink(“/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 use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keep temp data ...</a:t>
                      </a:r>
                      <a:br>
                        <a:rPr lang="en-US" sz="1600" dirty="0"/>
                      </a:br>
                      <a:endParaRPr lang="en-US" sz="16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Reading a symbolic link: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stat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lstat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(“/path/to/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&amp;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malloc(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+ 1);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(“/path/to/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 = ‘\0’;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0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55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9746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2572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530414"/>
              </p:ext>
            </p:extLst>
          </p:nvPr>
        </p:nvGraphicFramePr>
        <p:xfrm>
          <a:off x="0" y="365762"/>
          <a:ext cx="12192000" cy="426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807610182"/>
                    </a:ext>
                  </a:extLst>
                </a:gridCol>
              </a:tblGrid>
              <a:tr h="204847">
                <a:tc gridSpan="2">
                  <a:txBody>
                    <a:bodyPr/>
                    <a:lstStyle/>
                    <a:p>
                      <a:r>
                        <a:rPr lang="en-US" dirty="0"/>
                        <a:t>Mount points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847">
                <a:tc gridSpan="2">
                  <a:txBody>
                    <a:bodyPr/>
                    <a:lstStyle/>
                    <a:p>
                      <a:r>
                        <a:rPr lang="en-US" dirty="0"/>
                        <a:t>To make a FS visible, one ”mounts” it below a directory visible to a user.</a:t>
                      </a:r>
                      <a:endParaRPr lang="en-US" baseline="0" dirty="0"/>
                    </a:p>
                    <a:p>
                      <a:endParaRPr lang="ru-RU" baseline="0" dirty="0"/>
                    </a:p>
                    <a:p>
                      <a:r>
                        <a:rPr lang="en-US" dirty="0"/>
                        <a:t>For the OS kernel, a mount point is a mark that says, “when descending into this directory, jump to the root directory of a file system mounted here”</a:t>
                      </a:r>
                      <a:r>
                        <a:rPr lang="ru-RU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847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ls 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lh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~/testing/mount/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total 0</a:t>
                      </a:r>
                      <a:endParaRPr lang="en-US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mount -t ext4 ./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img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~/testing/mount/</a:t>
                      </a:r>
                    </a:p>
                    <a:p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ls 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lh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~/testing/mount/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total 8.0K</a:t>
                      </a:r>
                    </a:p>
                    <a:p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drwxrwxr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-x 1 1002 1002 4.0K Sep 25 16:59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pstorage-fes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drwxr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xr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-x 1 1002 1002   83 Sep  6 21:11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rpmbuild</a:t>
                      </a:r>
                      <a:endParaRPr lang="en-US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868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42613"/>
          <a:ext cx="12192000" cy="50061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688292786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A file system is a shared resource: concurrent access and races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r>
                        <a:rPr lang="en-US" dirty="0"/>
                        <a:t>When multiple threads access the same memory region, they need to </a:t>
                      </a:r>
                      <a:r>
                        <a:rPr lang="en-US" dirty="0" err="1"/>
                        <a:t>synchronise</a:t>
                      </a:r>
                      <a:r>
                        <a:rPr lang="en-US" dirty="0"/>
                        <a:t> their access to avoid races.</a:t>
                      </a:r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en-US" dirty="0"/>
                        <a:t>What happens when multiple process access the same directory?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0295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Creating a temporary file</a:t>
                      </a:r>
                      <a:r>
                        <a:rPr lang="ru-RU" dirty="0"/>
                        <a:t>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/tmp.1b42ac00de”, O_RDWR|O_CREAT, 0);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unlink(“/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 use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keep temp data ...</a:t>
                      </a:r>
                      <a:br>
                        <a:rPr lang="en-US" sz="1600" dirty="0"/>
                      </a:br>
                      <a:endParaRPr lang="en-US" sz="16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Reading a symbolic link: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stat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lstat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(“/path/to/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&amp;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malloc(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+ 1);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(“/path/to/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 = ‘\0’;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Creating two files in a directory</a:t>
                      </a:r>
                      <a:r>
                        <a:rPr lang="ru-RU" dirty="0"/>
                        <a:t>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fd0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/a”, O_RDWR|O_CREAT, S_IRUSR);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fd1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/b”, O_RDWR|O_CREAT, S_IRUSR);</a:t>
                      </a:r>
                      <a:endParaRPr lang="ru-RU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0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566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19876"/>
              </p:ext>
            </p:extLst>
          </p:nvPr>
        </p:nvGraphicFramePr>
        <p:xfrm>
          <a:off x="0" y="342613"/>
          <a:ext cx="12192000" cy="50061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688292786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A file system is a shared resource: concurrent access and races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r>
                        <a:rPr lang="en-US" dirty="0"/>
                        <a:t>When multiple threads access the same memory region, they need to </a:t>
                      </a:r>
                      <a:r>
                        <a:rPr lang="en-US" dirty="0" err="1"/>
                        <a:t>synchronise</a:t>
                      </a:r>
                      <a:r>
                        <a:rPr lang="en-US" dirty="0"/>
                        <a:t> their access to avoid races.</a:t>
                      </a:r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en-US" dirty="0"/>
                        <a:t>What happens when multiple process access the same directory?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0295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Creating a temporary file</a:t>
                      </a:r>
                      <a:r>
                        <a:rPr lang="ru-RU" dirty="0"/>
                        <a:t>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/tmp.1b42ac00de”, O_RDWR|O_CREAT, 0);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unlink(“/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 use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keep temp data ...</a:t>
                      </a:r>
                      <a:br>
                        <a:rPr lang="en-US" sz="1600" dirty="0"/>
                      </a:br>
                      <a:endParaRPr lang="en-US" sz="16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Reading a symbolic link: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stat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lstat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(“/path/to/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&amp;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malloc(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+ 1);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(“/path/to/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 = ‘\0’;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Creating two files in a directory</a:t>
                      </a:r>
                      <a:r>
                        <a:rPr lang="ru-RU" dirty="0"/>
                        <a:t>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fd0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/a”, O_RDWR|O_CREAT, S_IRUSR);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fd1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/b”, O_RDWR|O_CREAT, S_IRUSR);</a:t>
                      </a:r>
                      <a:endParaRPr lang="ru-RU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There is a time frame when another process can open</a:t>
                      </a:r>
                      <a:r>
                        <a:rPr lang="ru-RU" dirty="0"/>
                        <a:t>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by name. Such process will be able steal the data from the temp file</a:t>
                      </a:r>
                      <a:r>
                        <a:rPr lang="ru-RU" dirty="0"/>
                        <a:t>.</a:t>
                      </a: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Another process can change the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 value between the calls to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lstat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and</a:t>
                      </a:r>
                      <a:r>
                        <a:rPr lang="ru-RU" dirty="0"/>
                        <a:t>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readlink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US" dirty="0"/>
                        <a:t>. See TOCTTOU (time of check to time of use).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In the time frame between two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open()</a:t>
                      </a:r>
                      <a:r>
                        <a:rPr lang="en-US" dirty="0"/>
                        <a:t>s another process can rename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</a:t>
                      </a:r>
                      <a:r>
                        <a:rPr lang="en-US" dirty="0"/>
                        <a:t> and then create a different directory with the same name.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0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024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556230"/>
              </p:ext>
            </p:extLst>
          </p:nvPr>
        </p:nvGraphicFramePr>
        <p:xfrm>
          <a:off x="0" y="342613"/>
          <a:ext cx="12192000" cy="18972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688292786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A file system is a shared resource: concurrent access and races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r>
                        <a:rPr lang="en-US" dirty="0"/>
                        <a:t>One of the solutions: run applications in containers: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If processes A and B each have their ”private”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dirty="0"/>
                        <a:t> directory, then they cannot access files of each other by construction</a:t>
                      </a:r>
                      <a:r>
                        <a:rPr lang="ru-RU" dirty="0"/>
                        <a:t>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0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780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959044"/>
              </p:ext>
            </p:extLst>
          </p:nvPr>
        </p:nvGraphicFramePr>
        <p:xfrm>
          <a:off x="0" y="342613"/>
          <a:ext cx="12192000" cy="18972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688292786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A file system is a shared resource: concurrent access and races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r>
                        <a:rPr lang="en-US" dirty="0"/>
                        <a:t>One of the solutions: run applications in containers: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If processes A and B each have their ”private”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dirty="0"/>
                        <a:t> directory, then they cannot access files of each other by construction</a:t>
                      </a:r>
                      <a:r>
                        <a:rPr lang="ru-RU" dirty="0"/>
                        <a:t>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Linux has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“</a:t>
                      </a:r>
                      <a:r>
                        <a:rPr lang="en-US" b="1" dirty="0"/>
                        <a:t>filesystem namespaces</a:t>
                      </a:r>
                      <a:r>
                        <a:rPr lang="en-US" dirty="0"/>
                        <a:t>” which are collections of mount points. Mount points of a FS namespace are visible only to processes that run in that specific FS namespace.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two different FS namespaces the path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dirty="0"/>
                        <a:t> may refer to two different </a:t>
                      </a:r>
                      <a:r>
                        <a:rPr lang="en-US" dirty="0" err="1"/>
                        <a:t>tmpfs</a:t>
                      </a:r>
                      <a:r>
                        <a:rPr lang="en-US" dirty="0"/>
                        <a:t> instances.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0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898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7154"/>
              </p:ext>
            </p:extLst>
          </p:nvPr>
        </p:nvGraphicFramePr>
        <p:xfrm>
          <a:off x="0" y="342613"/>
          <a:ext cx="12192000" cy="30859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688292786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A file system is a shared resource: concurrent access and races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r>
                        <a:rPr lang="en-US" dirty="0"/>
                        <a:t>One of the solutions: run applications in containers: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If processes A and B each have their ”private”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dirty="0"/>
                        <a:t> directory, then they cannot access files of each other by construction</a:t>
                      </a:r>
                      <a:r>
                        <a:rPr lang="ru-RU" dirty="0"/>
                        <a:t>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Linux has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“</a:t>
                      </a:r>
                      <a:r>
                        <a:rPr lang="en-US" b="1" dirty="0"/>
                        <a:t>filesystem namespaces</a:t>
                      </a:r>
                      <a:r>
                        <a:rPr lang="en-US" dirty="0"/>
                        <a:t>” which are collections of mount points. Mount points of a FS namespace are visible only to processes that run in that specific FS namespace.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two different FS namespaces the path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dirty="0"/>
                        <a:t> may refer to two different </a:t>
                      </a:r>
                      <a:r>
                        <a:rPr lang="en-US" dirty="0" err="1"/>
                        <a:t>tmpfs</a:t>
                      </a:r>
                      <a:r>
                        <a:rPr lang="en-US" dirty="0"/>
                        <a:t> instances.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0295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See also: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Pid</a:t>
                      </a:r>
                      <a:r>
                        <a:rPr lang="en-US" dirty="0"/>
                        <a:t> namespaces,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Network namespaces,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User namespaces.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83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0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37325"/>
              </p:ext>
            </p:extLst>
          </p:nvPr>
        </p:nvGraphicFramePr>
        <p:xfrm>
          <a:off x="0" y="342613"/>
          <a:ext cx="12192000" cy="41832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688292786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A file system is a shared resource: concurrent access and races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r>
                        <a:rPr lang="en-US" dirty="0"/>
                        <a:t>One of the solutions: run applications in containers: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If processes A and B each have their ”private”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dirty="0"/>
                        <a:t> directory, then they cannot access files of each other by construction</a:t>
                      </a:r>
                      <a:r>
                        <a:rPr lang="ru-RU" dirty="0"/>
                        <a:t>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Linux has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“</a:t>
                      </a:r>
                      <a:r>
                        <a:rPr lang="en-US" b="1" dirty="0"/>
                        <a:t>filesystem namespaces</a:t>
                      </a:r>
                      <a:r>
                        <a:rPr lang="en-US" dirty="0"/>
                        <a:t>” which are collections of mount points. Mount points of a FS namespace are visible only to processes that run in that specific FS namespace.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two different FS namespaces the path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dirty="0"/>
                        <a:t> may refer to two different </a:t>
                      </a:r>
                      <a:r>
                        <a:rPr lang="en-US" dirty="0" err="1"/>
                        <a:t>tmpfs</a:t>
                      </a:r>
                      <a:r>
                        <a:rPr lang="en-US" dirty="0"/>
                        <a:t> instances.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0295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How to populate a FS namespace?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One can start with an empty directory that will become the root of the FS namespace</a:t>
                      </a:r>
                      <a:r>
                        <a:rPr lang="ru-RU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Add read-only images of directories with standard binaries and libraries like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usr</a:t>
                      </a:r>
                      <a:r>
                        <a:rPr lang="en-US" dirty="0"/>
                        <a:t> and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/lib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Add instances of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dirty="0"/>
                        <a:t> and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/proc</a:t>
                      </a:r>
                      <a:r>
                        <a:rPr lang="en-US" dirty="0"/>
                        <a:t> private to the container</a:t>
                      </a:r>
                      <a:r>
                        <a:rPr lang="ru-RU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Add directories with the data of an application that runs in the container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83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123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42613"/>
          <a:ext cx="12192000" cy="41832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688292786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A file system is a shared resource: concurrent access and races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r>
                        <a:rPr lang="en-US" dirty="0"/>
                        <a:t>One of the solutions: run applications in containers: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If processes A and B each have their ”private”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dirty="0"/>
                        <a:t> directory, then they cannot access files of each other by construction</a:t>
                      </a:r>
                      <a:r>
                        <a:rPr lang="ru-RU" dirty="0"/>
                        <a:t>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Linux has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“</a:t>
                      </a:r>
                      <a:r>
                        <a:rPr lang="en-US" b="1" dirty="0"/>
                        <a:t>filesystem namespaces</a:t>
                      </a:r>
                      <a:r>
                        <a:rPr lang="en-US" dirty="0"/>
                        <a:t>” which are collections of mount points. Mount points of a FS namespace are visible only to processes that run in that specific FS namespace.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two different FS namespaces the path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dirty="0"/>
                        <a:t> may refer to two different </a:t>
                      </a:r>
                      <a:r>
                        <a:rPr lang="en-US" dirty="0" err="1"/>
                        <a:t>tmpfs</a:t>
                      </a:r>
                      <a:r>
                        <a:rPr lang="en-US" dirty="0"/>
                        <a:t> instances.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0295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How to populate a FS namespace?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One can start with an empty directory that will become the root of the FS namespace</a:t>
                      </a:r>
                      <a:r>
                        <a:rPr lang="ru-RU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Add read-only images of directories with standard binaries and libraries like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usr</a:t>
                      </a:r>
                      <a:r>
                        <a:rPr lang="en-US" dirty="0"/>
                        <a:t> and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/lib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Add instances of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dirty="0"/>
                        <a:t> and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/proc</a:t>
                      </a:r>
                      <a:r>
                        <a:rPr lang="en-US" dirty="0"/>
                        <a:t> private to the container</a:t>
                      </a:r>
                      <a:r>
                        <a:rPr lang="ru-RU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Add directories with the data of an application that runs in the container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see also: bind mounts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see also: Kubernetes persistent volumes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83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44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117088"/>
              </p:ext>
            </p:extLst>
          </p:nvPr>
        </p:nvGraphicFramePr>
        <p:xfrm>
          <a:off x="0" y="342613"/>
          <a:ext cx="12192000" cy="59205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Bind mounts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Bind mounts are a Linux-specific extension to mount points. When a path traversal descends into a mount point M, it jumps to the root of a file system mounted at M. When descending into a bind mount point M’, a path traversal jumps into an arbitrary directory that is the destination of a bind mount.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0295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3778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Bind mounts add a huge number of edge cases:</a:t>
                      </a:r>
                      <a:endParaRPr lang="ru-RU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one can bind-mount files,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>
                          <a:hlinkClick r:id="rId3"/>
                        </a:rPr>
                        <a:t>http://lwn.net/Articles/689856/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3074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F193E90-811C-0D78-1F87-F16F218FA92D}"/>
              </a:ext>
            </a:extLst>
          </p:cNvPr>
          <p:cNvSpPr txBox="1"/>
          <p:nvPr/>
        </p:nvSpPr>
        <p:spPr>
          <a:xfrm>
            <a:off x="2835331" y="1758866"/>
            <a:ext cx="458811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$ ls 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lh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src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total 0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0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1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2</a:t>
            </a: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$ ls 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lh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dst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total 0</a:t>
            </a: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$ mount --bind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src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dst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</a:t>
            </a: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$ ls 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lh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dst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total 0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0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1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artem artem 0 Oct  2 00:29 2</a:t>
            </a:r>
          </a:p>
        </p:txBody>
      </p:sp>
    </p:spTree>
    <p:extLst>
      <p:ext uri="{BB962C8B-B14F-4D97-AF65-F5344CB8AC3E}">
        <p14:creationId xmlns:p14="http://schemas.microsoft.com/office/powerpoint/2010/main" val="63730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655829"/>
              </p:ext>
            </p:extLst>
          </p:nvPr>
        </p:nvGraphicFramePr>
        <p:xfrm>
          <a:off x="0" y="365762"/>
          <a:ext cx="12192000" cy="5273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807610182"/>
                    </a:ext>
                  </a:extLst>
                </a:gridCol>
              </a:tblGrid>
              <a:tr h="204847">
                <a:tc gridSpan="2">
                  <a:txBody>
                    <a:bodyPr/>
                    <a:lstStyle/>
                    <a:p>
                      <a:r>
                        <a:rPr lang="en-US" dirty="0"/>
                        <a:t>Mount points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847">
                <a:tc gridSpan="2">
                  <a:txBody>
                    <a:bodyPr/>
                    <a:lstStyle/>
                    <a:p>
                      <a:r>
                        <a:rPr lang="en-US" dirty="0"/>
                        <a:t>To make a FS visible, one ”mounts” it below a directory visible to a user.</a:t>
                      </a:r>
                      <a:endParaRPr lang="en-US" baseline="0" dirty="0"/>
                    </a:p>
                    <a:p>
                      <a:endParaRPr lang="ru-RU" baseline="0" dirty="0"/>
                    </a:p>
                    <a:p>
                      <a:r>
                        <a:rPr lang="en-US" dirty="0"/>
                        <a:t>For the OS kernel, a mount point is a mark that says, “when descending into this directory, jump to the root directory of a file system mounted here”</a:t>
                      </a:r>
                      <a:r>
                        <a:rPr lang="ru-RU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847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ls 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lh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~/testing/mount/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total 0</a:t>
                      </a:r>
                      <a:endParaRPr lang="en-US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mount -t ext4 ./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img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~/testing/mount/</a:t>
                      </a:r>
                    </a:p>
                    <a:p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ls 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lh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~/testing/mount/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total 8.0K</a:t>
                      </a:r>
                    </a:p>
                    <a:p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drwxrwxr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-x 1 1002 1002 4.0K Sep 25 16:59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pstorage-fes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drwxr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xr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-x 1 1002 1002   83 Sep  6 21:11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rpmbuild</a:t>
                      </a:r>
                      <a:endParaRPr lang="en-US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847">
                <a:tc gridSpan="2">
                  <a:txBody>
                    <a:bodyPr/>
                    <a:lstStyle/>
                    <a:p>
                      <a:r>
                        <a:rPr lang="en-US" dirty="0"/>
                        <a:t>The list of mount points can be viewed this way: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 cat /proc/self/mounts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847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File systems can be mounted on first access: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hlinkClick r:id="rId3"/>
                        </a:rPr>
                        <a:t>https://linux.die.net/man/5/auto.master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10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793921"/>
              </p:ext>
            </p:extLst>
          </p:nvPr>
        </p:nvGraphicFramePr>
        <p:xfrm>
          <a:off x="0" y="365760"/>
          <a:ext cx="12192000" cy="8595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450112449"/>
                    </a:ext>
                  </a:extLst>
                </a:gridCol>
              </a:tblGrid>
              <a:tr h="364936">
                <a:tc gridSpan="2">
                  <a:txBody>
                    <a:bodyPr/>
                    <a:lstStyle/>
                    <a:p>
                      <a:r>
                        <a:rPr lang="en-US" dirty="0"/>
                        <a:t>File system objects and their names are separate things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36">
                <a:tc gridSpan="2">
                  <a:txBody>
                    <a:bodyPr/>
                    <a:lstStyle/>
                    <a:p>
                      <a:r>
                        <a:rPr lang="en-US" dirty="0"/>
                        <a:t>We’ve seen that files and their names are independent from each other:</a:t>
                      </a:r>
                      <a:r>
                        <a:rPr lang="ru-RU" dirty="0"/>
                        <a:t>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link()</a:t>
                      </a:r>
                      <a:r>
                        <a:rPr lang="en-US" dirty="0"/>
                        <a:t> and</a:t>
                      </a:r>
                      <a:r>
                        <a:rPr lang="ru-RU" dirty="0"/>
                        <a:t>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unlink()</a:t>
                      </a:r>
                      <a:r>
                        <a:rPr lang="en-US" dirty="0"/>
                        <a:t> can create files with multiple names and files without names.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A working directory is also not tied to a path. Instead, it is a pointer “directory X in file system Y”:</a:t>
                      </a:r>
                      <a:endParaRPr lang="ru-RU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36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pwd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/home/artem/testing/students</a:t>
                      </a:r>
                    </a:p>
                    <a:p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ls 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lh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.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total 40K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 234 Sep 28 11:48 example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 11K Sep 27 21:49 proc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1.1K Sep 27 21:49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proc.c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 13K Sep 28 20:14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ps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1.6K Sep 28 20:13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ps.c</a:t>
                      </a:r>
                      <a:endParaRPr lang="en-US" sz="1400" baseline="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ru-RU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pwd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/home/artem/testing/students</a:t>
                      </a:r>
                    </a:p>
                    <a:p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mount -t ext4 ./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img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~/testing/students/</a:t>
                      </a:r>
                    </a:p>
                    <a:p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ls 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lh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.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total 40K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 234 Sep 28 11:48 example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 11K Sep 27 21:49 proc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1.1K Sep 27 21:49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proc.c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 13K Sep 28 20:14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ps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1.6K Sep 28 20:13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ps.c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ls 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lh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~/testing/students/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total 8.0K</a:t>
                      </a:r>
                    </a:p>
                    <a:p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drwxrwxr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-x 1 1002 1002 4.0K Sep 25 16:59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pstorage-fes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drwxr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xr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-x 1 1002 1002   83 Sep  6 21:11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rpmbuild</a:t>
                      </a:r>
                      <a:endParaRPr lang="ru-RU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CBA2F5-18D9-09C0-F222-3F081BFA7C3F}"/>
              </a:ext>
            </a:extLst>
          </p:cNvPr>
          <p:cNvSpPr txBox="1"/>
          <p:nvPr/>
        </p:nvSpPr>
        <p:spPr>
          <a:xfrm>
            <a:off x="6172200" y="3273046"/>
            <a:ext cx="5685183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CY" sz="2800" dirty="0"/>
          </a:p>
          <a:p>
            <a:pPr algn="ctr"/>
            <a:r>
              <a:rPr lang="en-CY" sz="2800" dirty="0"/>
              <a:t>???</a:t>
            </a:r>
          </a:p>
          <a:p>
            <a:pPr algn="ctr"/>
            <a:endParaRPr lang="en-CY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07238-724C-BA4B-0C5F-CB4EE81039EB}"/>
              </a:ext>
            </a:extLst>
          </p:cNvPr>
          <p:cNvSpPr txBox="1"/>
          <p:nvPr/>
        </p:nvSpPr>
        <p:spPr>
          <a:xfrm>
            <a:off x="6172199" y="4985889"/>
            <a:ext cx="5685183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CY" sz="2800" dirty="0"/>
          </a:p>
          <a:p>
            <a:pPr algn="ctr"/>
            <a:r>
              <a:rPr lang="en-CY" sz="2800" dirty="0"/>
              <a:t>???</a:t>
            </a:r>
          </a:p>
          <a:p>
            <a:pPr algn="ctr"/>
            <a:endParaRPr lang="en-CY" sz="2800" dirty="0"/>
          </a:p>
        </p:txBody>
      </p:sp>
    </p:spTree>
    <p:extLst>
      <p:ext uri="{BB962C8B-B14F-4D97-AF65-F5344CB8AC3E}">
        <p14:creationId xmlns:p14="http://schemas.microsoft.com/office/powerpoint/2010/main" val="279121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59468"/>
              </p:ext>
            </p:extLst>
          </p:nvPr>
        </p:nvGraphicFramePr>
        <p:xfrm>
          <a:off x="0" y="365760"/>
          <a:ext cx="12192000" cy="8595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450112449"/>
                    </a:ext>
                  </a:extLst>
                </a:gridCol>
              </a:tblGrid>
              <a:tr h="364936">
                <a:tc gridSpan="2">
                  <a:txBody>
                    <a:bodyPr/>
                    <a:lstStyle/>
                    <a:p>
                      <a:r>
                        <a:rPr lang="en-US" dirty="0"/>
                        <a:t>File system objects and their names are separate things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36">
                <a:tc gridSpan="2">
                  <a:txBody>
                    <a:bodyPr/>
                    <a:lstStyle/>
                    <a:p>
                      <a:r>
                        <a:rPr lang="en-US" dirty="0"/>
                        <a:t>We’ve seen that files and their names are independent from each other:</a:t>
                      </a:r>
                      <a:r>
                        <a:rPr lang="ru-RU" dirty="0"/>
                        <a:t>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link()</a:t>
                      </a:r>
                      <a:r>
                        <a:rPr lang="en-US" dirty="0"/>
                        <a:t> and</a:t>
                      </a:r>
                      <a:r>
                        <a:rPr lang="ru-RU" dirty="0"/>
                        <a:t>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unlink()</a:t>
                      </a:r>
                      <a:r>
                        <a:rPr lang="en-US" dirty="0"/>
                        <a:t> can create files with multiple names and files without names.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A working directory is also not tied to a path. Instead, it is a pointer “directory X in file system Y”:</a:t>
                      </a:r>
                      <a:endParaRPr lang="ru-RU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36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pwd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/home/artem/testing/students</a:t>
                      </a:r>
                    </a:p>
                    <a:p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ls 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lh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.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total 40K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 234 Sep 28 11:48 example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 11K Sep 27 21:49 proc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1.1K Sep 27 21:49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proc.c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 13K Sep 28 20:14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ps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1.6K Sep 28 20:13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ps.c</a:t>
                      </a:r>
                      <a:endParaRPr lang="en-US" sz="1400" baseline="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ru-RU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pwd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/home/artem/testing/students</a:t>
                      </a:r>
                    </a:p>
                    <a:p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mount -t ext4 ./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img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~/testing/students/</a:t>
                      </a:r>
                    </a:p>
                    <a:p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ls 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lh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.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total 40K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 234 Sep 28 11:48 example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 11K Sep 27 21:49 proc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1.1K Sep 27 21:49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proc.c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 13K Sep 28 20:14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ps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1.6K Sep 28 20:13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ps.c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ls 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lh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~/testing/students/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total 8.0K</a:t>
                      </a:r>
                    </a:p>
                    <a:p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drwxrwxr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-x 1 1002 1002 4.0K Sep 25 16:59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pstorage-fes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drwxr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xr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-x 1 1002 1002   83 Sep  6 21:11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rpmbuild</a:t>
                      </a:r>
                      <a:endParaRPr lang="ru-RU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28811" y="5673687"/>
            <a:ext cx="8334375" cy="55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89047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76900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89890"/>
              </p:ext>
            </p:extLst>
          </p:nvPr>
        </p:nvGraphicFramePr>
        <p:xfrm>
          <a:off x="0" y="365760"/>
          <a:ext cx="12192000" cy="1828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796">
                <a:tc>
                  <a:txBody>
                    <a:bodyPr/>
                    <a:lstStyle/>
                    <a:p>
                      <a:r>
                        <a:rPr lang="en-US" dirty="0"/>
                        <a:t>Virtual file systems in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Linux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dirty="0"/>
                        <a:t>For a user of the POSIX API a file system does not need to represent data located on a physical device. Any implementation will do as long as it is possible to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find a file or a directory by name,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list the content of directories,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read and write the content of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89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9976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0513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66566"/>
              </p:ext>
            </p:extLst>
          </p:nvPr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796">
                <a:tc>
                  <a:txBody>
                    <a:bodyPr/>
                    <a:lstStyle/>
                    <a:p>
                      <a:r>
                        <a:rPr lang="en-US" dirty="0"/>
                        <a:t>Virtual file systems in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Linux: </a:t>
                      </a:r>
                      <a:r>
                        <a:rPr lang="en-US" dirty="0" err="1"/>
                        <a:t>procfs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dirty="0"/>
                        <a:t>Linux has a file system where top-level directories represent processes, and files in a directory describe properties of the process.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To do at home:</a:t>
                      </a:r>
                      <a:endParaRPr lang="ru-RU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dirty="0"/>
                        <a:t>read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man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5 proc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/>
                        <a:t>what does 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/proc/PID/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auxv</a:t>
                      </a:r>
                      <a:r>
                        <a:rPr lang="en-US" baseline="0" dirty="0"/>
                        <a:t> contain, and how does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execve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US" baseline="0" dirty="0"/>
                        <a:t> fill the stack of a new process?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/>
                        <a:t>write a program that hides its first command line argument from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/proc/PID/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cmdline</a:t>
                      </a:r>
                      <a:r>
                        <a:rPr lang="en-US" baseline="0" dirty="0"/>
                        <a:t> (a hint</a:t>
                      </a:r>
                      <a:r>
                        <a:rPr lang="ru-RU" baseline="0" dirty="0"/>
                        <a:t>: 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man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prctl</a:t>
                      </a:r>
                      <a:r>
                        <a:rPr lang="en-US" baseline="0" dirty="0"/>
                        <a:t> and look for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PR_SET_MM</a:t>
                      </a:r>
                      <a:r>
                        <a:rPr lang="en-US" baseline="0" dirty="0"/>
                        <a:t>),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dirty="0"/>
                        <a:t>implement</a:t>
                      </a:r>
                      <a:endParaRPr lang="en-US" baseline="0" dirty="0"/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ps</a:t>
                      </a:r>
                      <a:endParaRPr 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lsof</a:t>
                      </a:r>
                      <a:endParaRPr lang="ru-RU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59290" y="1335224"/>
            <a:ext cx="82734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$ ls -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lh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/proc/self/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total 0</a:t>
            </a: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mr-IN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-- 1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 0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Oct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  2 10:08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cmdline</a:t>
            </a:r>
            <a:endParaRPr lang="mr-IN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err="1">
                <a:latin typeface="Menlo" charset="0"/>
                <a:ea typeface="Menlo" charset="0"/>
                <a:cs typeface="Menlo" charset="0"/>
              </a:rPr>
              <a:t>lrwxrwxrwx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1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0 Oct  2 10:08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cwd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-&gt; /home/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artem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err="1">
                <a:latin typeface="Menlo" charset="0"/>
                <a:ea typeface="Menlo" charset="0"/>
                <a:cs typeface="Menlo" charset="0"/>
              </a:rPr>
              <a:t>lrwxrwxrwx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1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0 Oct  2 10:08 exe -&gt; /bin/ls</a:t>
            </a:r>
          </a:p>
          <a:p>
            <a:r>
              <a:rPr lang="en-US" dirty="0" err="1">
                <a:latin typeface="Menlo" charset="0"/>
                <a:ea typeface="Menlo" charset="0"/>
                <a:cs typeface="Menlo" charset="0"/>
              </a:rPr>
              <a:t>dr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-x------ 2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0 Oct  2 10:08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fd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mr-IN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-- 1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 0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Oct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  2 10:08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maps</a:t>
            </a:r>
            <a:endParaRPr lang="mr-IN" dirty="0">
              <a:latin typeface="Menlo" charset="0"/>
              <a:ea typeface="Menlo" charset="0"/>
              <a:cs typeface="Menlo" charset="0"/>
            </a:endParaRPr>
          </a:p>
          <a:p>
            <a:r>
              <a:rPr lang="mr-IN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-- 1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 0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Oct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  2 10:08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stat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......</a:t>
            </a:r>
            <a:endParaRPr lang="mr-IN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82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496716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2107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984189"/>
              </p:ext>
            </p:extLst>
          </p:nvPr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796">
                <a:tc>
                  <a:txBody>
                    <a:bodyPr/>
                    <a:lstStyle/>
                    <a:p>
                      <a:r>
                        <a:rPr lang="en-US" dirty="0"/>
                        <a:t>Virtual file systems in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Linux: FUSE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dirty="0"/>
                        <a:t>Normally, file systems are implemented in the kernel.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FUSE </a:t>
                      </a:r>
                      <a:r>
                        <a:rPr lang="ru-RU" dirty="0"/>
                        <a:t>(</a:t>
                      </a:r>
                      <a:r>
                        <a:rPr lang="en-US" dirty="0"/>
                        <a:t>Filesystem in </a:t>
                      </a:r>
                      <a:r>
                        <a:rPr lang="en-US" dirty="0" err="1"/>
                        <a:t>USer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spacE</a:t>
                      </a:r>
                      <a:r>
                        <a:rPr lang="en-US" dirty="0"/>
                        <a:t>) is a mechanism to run file system drivers as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processes.</a:t>
                      </a:r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en-US" dirty="0"/>
                        <a:t>FUSE file systems drivers open a pipe to the kernel-space FUSE layer. Over that pipe, they receive commands like “lookup a file in a directory”, “open a file”, “read/write data to a file”, etc.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Example:</a:t>
                      </a:r>
                      <a:r>
                        <a:rPr lang="ru-RU" dirty="0"/>
                        <a:t> </a:t>
                      </a:r>
                      <a:r>
                        <a:rPr lang="en-US" dirty="0" err="1"/>
                        <a:t>sshfs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Advantages of FUSE: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processes may use any libraries that may not be fit to the kernel,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File system drivers can be run by non-privileged users,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FUSE enables easy experimentation with FS implementations.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Disadvantages of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FUSE: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(Much) lower performance due to numerous switches between the kernel and the </a:t>
                      </a:r>
                      <a:r>
                        <a:rPr lang="en-US" dirty="0" err="1"/>
                        <a:t>userspace</a:t>
                      </a:r>
                      <a:r>
                        <a:rPr lang="ru-RU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To do at home</a:t>
                      </a:r>
                      <a:r>
                        <a:rPr lang="ru-RU" dirty="0"/>
                        <a:t>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Read the documentation about the FUSE high level API,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Implement a FUSE file system that has only the root directory and one file named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“hello”. Reading this file must return the string “hello, world!”. Verify that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`ls -l`</a:t>
                      </a:r>
                      <a:r>
                        <a:rPr lang="en-US" dirty="0"/>
                        <a:t> and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`cat hello`</a:t>
                      </a:r>
                      <a:r>
                        <a:rPr lang="en-US" dirty="0"/>
                        <a:t> work with your file system.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98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610940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06602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305350"/>
              </p:ext>
            </p:extLst>
          </p:nvPr>
        </p:nvGraphicFramePr>
        <p:xfrm>
          <a:off x="0" y="342613"/>
          <a:ext cx="12192000" cy="8683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POSIX file 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UNIX is a multiuser OS and needs to isolate files of Alice from access by Bob, unless Alice allows that.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35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68171</TotalTime>
  <Words>3881</Words>
  <Application>Microsoft Macintosh PowerPoint</Application>
  <PresentationFormat>Widescreen</PresentationFormat>
  <Paragraphs>490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Menlo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MOD Administrator</cp:lastModifiedBy>
  <cp:revision>70</cp:revision>
  <cp:lastPrinted>2018-09-24T07:50:30Z</cp:lastPrinted>
  <dcterms:created xsi:type="dcterms:W3CDTF">2016-09-20T13:25:15Z</dcterms:created>
  <dcterms:modified xsi:type="dcterms:W3CDTF">2024-10-08T16:32:27Z</dcterms:modified>
</cp:coreProperties>
</file>