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handoutMasterIdLst>
    <p:handoutMasterId r:id="rId51"/>
  </p:handoutMasterIdLst>
  <p:sldIdLst>
    <p:sldId id="398" r:id="rId3"/>
    <p:sldId id="369" r:id="rId4"/>
    <p:sldId id="278" r:id="rId5"/>
    <p:sldId id="399" r:id="rId6"/>
    <p:sldId id="367" r:id="rId7"/>
    <p:sldId id="370" r:id="rId8"/>
    <p:sldId id="372" r:id="rId9"/>
    <p:sldId id="371" r:id="rId10"/>
    <p:sldId id="375" r:id="rId11"/>
    <p:sldId id="374" r:id="rId12"/>
    <p:sldId id="373" r:id="rId13"/>
    <p:sldId id="376" r:id="rId14"/>
    <p:sldId id="402" r:id="rId15"/>
    <p:sldId id="404" r:id="rId16"/>
    <p:sldId id="403" r:id="rId17"/>
    <p:sldId id="363" r:id="rId18"/>
    <p:sldId id="405" r:id="rId19"/>
    <p:sldId id="400" r:id="rId20"/>
    <p:sldId id="365" r:id="rId21"/>
    <p:sldId id="406" r:id="rId22"/>
    <p:sldId id="408" r:id="rId23"/>
    <p:sldId id="411" r:id="rId24"/>
    <p:sldId id="409" r:id="rId25"/>
    <p:sldId id="410" r:id="rId26"/>
    <p:sldId id="407" r:id="rId27"/>
    <p:sldId id="386" r:id="rId28"/>
    <p:sldId id="390" r:id="rId29"/>
    <p:sldId id="389" r:id="rId30"/>
    <p:sldId id="388" r:id="rId31"/>
    <p:sldId id="419" r:id="rId32"/>
    <p:sldId id="360" r:id="rId33"/>
    <p:sldId id="401" r:id="rId34"/>
    <p:sldId id="381" r:id="rId35"/>
    <p:sldId id="420" r:id="rId36"/>
    <p:sldId id="421" r:id="rId37"/>
    <p:sldId id="382" r:id="rId38"/>
    <p:sldId id="383" r:id="rId39"/>
    <p:sldId id="422" r:id="rId40"/>
    <p:sldId id="412" r:id="rId41"/>
    <p:sldId id="413" r:id="rId42"/>
    <p:sldId id="414" r:id="rId43"/>
    <p:sldId id="377" r:id="rId44"/>
    <p:sldId id="415" r:id="rId45"/>
    <p:sldId id="416" r:id="rId46"/>
    <p:sldId id="417" r:id="rId47"/>
    <p:sldId id="418" r:id="rId48"/>
    <p:sldId id="366" r:id="rId4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84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1817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5295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3846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4692C-D066-0D47-36CC-B66F25455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C3B78-C338-B430-CCEC-72FBCCF3B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0F87E6-5F56-9CF6-D1B8-7191EDCBA3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A3D50-E5DB-B07C-4BFE-CD20759FDF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0E9BB30-BC4F-B542-D582-A3318938B45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59149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854D4-6363-4BD1-D3D8-87BF030BD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BE905-F189-9250-6BED-6B5D28902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BCB31-C204-810A-E440-8CBD0528D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AF96A-B41D-3178-34E4-55101A0445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826B122-ADEF-CEA7-BBDD-BF4BD9A7A84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033070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CD597-F194-994A-A5A8-5F7DDC69F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E910E-0B2D-A255-2A5B-DE167AEF3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504B9-A904-DF73-F66C-EB4A4667C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9DDB9-B4B6-5189-07CD-571A3BA4D8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3F5B883-FEB3-342A-BE6F-8959B9727EC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651626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3915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43F18-7634-1E5E-D994-3A2541B7C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5CC7D-D6A5-EB21-89D0-1D5A608E5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2D94F-F203-2F9E-BA6C-A48EEFA291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55ED0-4EFF-0990-6D63-80CE42F59B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6216EBE-D3DD-2462-215E-A28D390F7FB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87259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FAAB6-DDD7-46BC-6CBD-42823791E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3D3BC9-B270-DBB8-30B9-CCE047B128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B87149-3829-C10B-BBB2-C8CA4D737C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BF121-282E-47AA-1111-D99BA270E2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D06F050-E55F-8F96-B4CE-E31E87A1C8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06065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83592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8712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EE9B-E494-976F-6DEE-2B6504931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4AECB-4993-9A84-246B-A613C6468B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A18C2-35E1-2A39-229A-80711D2A9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3A812A-ED0F-F852-B38D-DB9F812261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8C15B071-381D-14B9-2691-205791E8B8C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35803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42931-68DB-A842-A354-A4BB498C0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71A7E-6040-2D0E-9DE7-9F0192CF76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B6AD7-F309-28AF-122F-8D7451A68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4DB2D-8ABD-7634-8870-B5FC773267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E788B31-48FA-8BCA-91D9-2E0E63B93E4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64381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88621-DAE8-8870-839F-B292E5408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28BCB-6DAD-00B8-ADC8-020FEDDAF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722BB9-4EBC-C1B6-9727-C228C230D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F9120-44DA-1773-D5B1-A628E38B6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801E206-F58B-A4F9-1DED-D6A777F203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87677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43043-2E2E-2DB8-AA3E-C183C64CA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4F105F-C7F6-248A-5DAE-A582597989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432FD5-B038-1DE7-64B6-CE3091C4A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A2A83-7305-7044-F443-504FD3B87A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B9D7483-E4FD-D1EB-3AF1-EF6DA8A0168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70013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89E98-7441-3026-2C4A-0247C2C5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0A22DF-AF6B-5312-1B06-B3500008D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EAC009-71A7-0C89-AA70-6F249672F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A1D795-707C-C153-EB40-B3AA6C4134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16B2FAF-212D-B142-3081-FF90BAC70E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76674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8C284-99F0-3E04-66AA-A887EE757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F1880E-B0F5-F8B4-B112-8BE8C4858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5FDB6E-F03D-D433-64C2-069FD8320C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7A5DD-00CA-3C25-1BD4-F2D10DA22D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0AAAD20-EB91-F024-1374-F9A38144302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491366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123785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70614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70900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30879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D403A-4110-9704-FC0C-BF420FD66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3816B6-8F1D-C1C0-A569-7057479222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313B6-CAFF-0AE3-BEB4-2B8C30BBD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80FA3-B21F-043F-C02C-843EA15166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A5E2289-E09C-86E3-E724-BB067340859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86864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743819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A65A6-621D-7346-E403-2EC94A0D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C8BEDD-DDE7-E1A8-1AE7-0AD2D2C163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E48F3E-099D-6FD9-E89F-9E54EB8962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35F59-CB2E-76AD-21FE-727355900A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EE8733F-385B-3892-FF85-3A144A86561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814799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2493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1EA7D-8BC7-6558-E735-27C4AD896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033051-D795-C27F-4B96-EAC9B2117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342E3C-25D0-3304-3DB9-6835BA7B9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46EF-5E60-68CF-79D0-C62D7213B1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4330BD3-2796-0CC0-3B53-FC8B96F79CE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09366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C4199-143D-87B2-EC2E-8094F264A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C359E7-257D-BD94-850D-A869AF978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6F1EBD-CE9C-DCEF-22C3-74AED3432C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32151-F8C1-E893-4FE2-85076CCB3B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7154D0C-F277-BDF5-FA8E-824E34DA2F6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84406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22447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95039201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7914C-4467-E2CC-1BF4-29039F284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BE5B6C-5604-CC9E-69BF-F6B8766A5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14729-410C-06E7-771F-21E663472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84B0F-6044-C024-3473-C1C7601118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FE55E69-3A3B-5A34-C776-5672A9A0007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22489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58313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F9A24-68C1-5AA7-AFE7-08501B03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369EA-1EFB-F281-8B6C-317C8F50BE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0A1C6-E011-7E6B-A2FB-A832D9564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843FB-F522-4F46-1CEC-513C8F3E0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9C69FA9-F05F-41DB-6A1D-942EEF1FAA5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745694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E58AC-0842-B2FA-30F7-16C3EDA5C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369C4-A110-5502-D6C1-6F12A0F152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0CABD4-3DB6-8C22-E61E-5C921569A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0E21E-A6C0-9C61-8450-30AC0F8371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71ECF82-BF66-F369-7D84-F4602DBB3AE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399076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19243-2251-5E8E-DACF-BAB9D25F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66F381-F13B-67A0-FDE4-C4FD34CD52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D93277-40D5-4F2E-3B4F-81664ABBD0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2A7523-EAC2-70FB-0A2B-F8CD98076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76FCA87-80A5-2618-81D3-9C63BD9307E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7132287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48329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F6010-41A9-2D47-ED3F-8DFB280A0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A90F8A-0D19-3596-0DF9-CADED3EC7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8A8C9-AE71-657C-D5CE-8D9E13E0FA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90AF0-7D3D-4AD5-C85F-2D222E841B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58924CA-5719-530B-B9D2-E951EB8C3DE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2267320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6FF82-78C6-DC01-B06B-B399106AD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669CB9-E2FA-3BE8-6328-DCEBA99763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452E6-0BA4-655D-B0C0-8209A5DE9D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52581-AA08-6E6E-5D4E-D582FEF354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09BE2D-8D44-25EF-BB30-0F59218066A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9122996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0052A-9449-67D0-268E-97A1200C4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DA69C1-493F-820B-13B1-9B4DA7FB7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37A7E-0EDF-FF5C-BF73-D444BA163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826A3-A31B-3F27-E3DF-FB16937AE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F86532-782F-2955-EC17-395D3F3B47F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39074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4CBD0-D6AB-97CF-8331-3A11995B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1B4FB-CA6E-AB2D-F7FE-E1E3215A6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74BFF-9530-6ADD-1945-0E8654CA5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0061-C544-E3D2-B289-59BD34B931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237FB27-177A-92E4-C193-CC3328E8E4D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6095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23101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29747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147289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43772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05608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96565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05.11.2024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s4.cs.princeton.edu/33balanced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d.uoc.gr/~hy460/pdf/p650-lehman.pdf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b.edu/~poneil/lsmtree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arxiv.org/pdf/1812.07527" TargetMode="External"/><Relationship Id="rId4" Type="http://schemas.openxmlformats.org/officeDocument/2006/relationships/hyperlink" Target="https://queue.acm.org/detail.cfm?id=3220266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barroso.org/publications/TheTailAtScale.pdf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ieeexplore.ieee.org/stamp/stamp.jsp?tp=&amp;arnumber=9167399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76377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9303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5258865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Inserting an item into a 2-node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772018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898751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222764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6129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047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12511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69353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3332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82389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6307427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17418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8524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853753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47948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56222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94375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127422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8654941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871665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15004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994988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65237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012958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108018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79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4188978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44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46041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56285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353069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Inserting an item into a 2-node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5973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509729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28642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45612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563471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859368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525659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1090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0366464"/>
              </p:ext>
            </p:extLst>
          </p:nvPr>
        </p:nvGraphicFramePr>
        <p:xfrm>
          <a:off x="2384002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439016"/>
              </p:ext>
            </p:extLst>
          </p:nvPr>
        </p:nvGraphicFramePr>
        <p:xfrm>
          <a:off x="4351944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4532632"/>
              </p:ext>
            </p:extLst>
          </p:nvPr>
        </p:nvGraphicFramePr>
        <p:xfrm>
          <a:off x="195757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092795"/>
              </p:ext>
            </p:extLst>
          </p:nvPr>
        </p:nvGraphicFramePr>
        <p:xfrm>
          <a:off x="2891042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425954"/>
              </p:ext>
            </p:extLst>
          </p:nvPr>
        </p:nvGraphicFramePr>
        <p:xfrm>
          <a:off x="102410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783966"/>
              </p:ext>
            </p:extLst>
          </p:nvPr>
        </p:nvGraphicFramePr>
        <p:xfrm>
          <a:off x="15925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5719"/>
              </p:ext>
            </p:extLst>
          </p:nvPr>
        </p:nvGraphicFramePr>
        <p:xfrm>
          <a:off x="3824510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549172"/>
              </p:ext>
            </p:extLst>
          </p:nvPr>
        </p:nvGraphicFramePr>
        <p:xfrm>
          <a:off x="4757978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3" name="Straight Arrow Connector 102"/>
          <p:cNvCxnSpPr/>
          <p:nvPr/>
        </p:nvCxnSpPr>
        <p:spPr>
          <a:xfrm>
            <a:off x="3050027" y="4386653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flipH="1">
            <a:off x="4142635" y="502370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/>
          <p:nvPr/>
        </p:nvCxnSpPr>
        <p:spPr>
          <a:xfrm>
            <a:off x="4988194" y="502370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091670"/>
              </p:ext>
            </p:extLst>
          </p:nvPr>
        </p:nvGraphicFramePr>
        <p:xfrm>
          <a:off x="9014155" y="401083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M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4964"/>
              </p:ext>
            </p:extLst>
          </p:nvPr>
        </p:nvGraphicFramePr>
        <p:xfrm>
          <a:off x="7259933" y="4651593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C</a:t>
                      </a:r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038370"/>
              </p:ext>
            </p:extLst>
          </p:nvPr>
        </p:nvGraphicFramePr>
        <p:xfrm>
          <a:off x="9014156" y="4657452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3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519632"/>
              </p:ext>
            </p:extLst>
          </p:nvPr>
        </p:nvGraphicFramePr>
        <p:xfrm>
          <a:off x="10982097" y="464788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77573"/>
              </p:ext>
            </p:extLst>
          </p:nvPr>
        </p:nvGraphicFramePr>
        <p:xfrm>
          <a:off x="8587726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64450"/>
              </p:ext>
            </p:extLst>
          </p:nvPr>
        </p:nvGraphicFramePr>
        <p:xfrm>
          <a:off x="9521195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53734"/>
              </p:ext>
            </p:extLst>
          </p:nvPr>
        </p:nvGraphicFramePr>
        <p:xfrm>
          <a:off x="765425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9001"/>
              </p:ext>
            </p:extLst>
          </p:nvPr>
        </p:nvGraphicFramePr>
        <p:xfrm>
          <a:off x="6789408" y="532244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30077"/>
              </p:ext>
            </p:extLst>
          </p:nvPr>
        </p:nvGraphicFramePr>
        <p:xfrm>
          <a:off x="10454663" y="532925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9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674088"/>
              </p:ext>
            </p:extLst>
          </p:nvPr>
        </p:nvGraphicFramePr>
        <p:xfrm>
          <a:off x="11388131" y="532569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0" name="Straight Arrow Connector 119"/>
          <p:cNvCxnSpPr/>
          <p:nvPr/>
        </p:nvCxnSpPr>
        <p:spPr>
          <a:xfrm flipH="1">
            <a:off x="7578058" y="4374924"/>
            <a:ext cx="1455587" cy="2766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9384069" y="4374924"/>
            <a:ext cx="3593" cy="28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9757575" y="437492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7107533" y="5023701"/>
            <a:ext cx="152399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7890329" y="5023701"/>
            <a:ext cx="82054" cy="2987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flipH="1">
            <a:off x="8905851" y="5048825"/>
            <a:ext cx="104402" cy="2804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9734918" y="5048825"/>
            <a:ext cx="104402" cy="27362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10772788" y="502370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11618347" y="502370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9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254885"/>
              </p:ext>
            </p:extLst>
          </p:nvPr>
        </p:nvGraphicFramePr>
        <p:xfrm>
          <a:off x="1276352" y="4662432"/>
          <a:ext cx="117716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1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   E   J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1" name="Straight Arrow Connector 130"/>
          <p:cNvCxnSpPr>
            <a:endCxn id="129" idx="0"/>
          </p:cNvCxnSpPr>
          <p:nvPr/>
        </p:nvCxnSpPr>
        <p:spPr>
          <a:xfrm flipH="1">
            <a:off x="1864935" y="4393463"/>
            <a:ext cx="538557" cy="268969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endCxn id="98" idx="0"/>
          </p:cNvCxnSpPr>
          <p:nvPr/>
        </p:nvCxnSpPr>
        <p:spPr>
          <a:xfrm flipH="1">
            <a:off x="477380" y="5033272"/>
            <a:ext cx="798971" cy="28917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endCxn id="97" idx="0"/>
          </p:cNvCxnSpPr>
          <p:nvPr/>
        </p:nvCxnSpPr>
        <p:spPr>
          <a:xfrm flipH="1">
            <a:off x="1342230" y="5038252"/>
            <a:ext cx="396881" cy="28419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endCxn id="95" idx="0"/>
          </p:cNvCxnSpPr>
          <p:nvPr/>
        </p:nvCxnSpPr>
        <p:spPr>
          <a:xfrm>
            <a:off x="2024823" y="5023701"/>
            <a:ext cx="250875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endCxn id="96" idx="0"/>
          </p:cNvCxnSpPr>
          <p:nvPr/>
        </p:nvCxnSpPr>
        <p:spPr>
          <a:xfrm>
            <a:off x="2428282" y="5023701"/>
            <a:ext cx="780885" cy="29874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326764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001819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7852392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06482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417304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961076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1153341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8084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609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424120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94190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241281"/>
              </p:ext>
            </p:extLst>
          </p:nvPr>
        </p:nvGraphicFramePr>
        <p:xfrm>
          <a:off x="-1" y="365761"/>
          <a:ext cx="12192002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700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2-3-</a:t>
                      </a:r>
                      <a:r>
                        <a:rPr lang="en-US" dirty="0"/>
                        <a:t>trees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bijectively</a:t>
                      </a:r>
                      <a:r>
                        <a:rPr lang="en-US" dirty="0"/>
                        <a:t> map to red-black trees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See the details here</a:t>
                      </a:r>
                      <a:r>
                        <a:rPr lang="ru-RU" baseline="0" dirty="0"/>
                        <a:t>:</a:t>
                      </a:r>
                      <a:br>
                        <a:rPr lang="ru-RU" baseline="0" dirty="0"/>
                      </a:br>
                      <a:r>
                        <a:rPr lang="en-US" baseline="0" dirty="0">
                          <a:hlinkClick r:id="rId3"/>
                        </a:rPr>
                        <a:t>https://algs4.cs.princeton.edu/33balanced/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604082"/>
              </p:ext>
            </p:extLst>
          </p:nvPr>
        </p:nvGraphicFramePr>
        <p:xfrm>
          <a:off x="3561854" y="1369948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Triangle 11"/>
          <p:cNvSpPr/>
          <p:nvPr/>
        </p:nvSpPr>
        <p:spPr>
          <a:xfrm>
            <a:off x="730548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</a:t>
            </a:r>
            <a:r>
              <a:rPr lang="ru-RU" dirty="0"/>
              <a:t> </a:t>
            </a:r>
            <a:r>
              <a:rPr lang="en-US" dirty="0"/>
              <a:t>A</a:t>
            </a:r>
          </a:p>
        </p:txBody>
      </p:sp>
      <p:sp>
        <p:nvSpPr>
          <p:cNvPr id="13" name="Triangle 12"/>
          <p:cNvSpPr/>
          <p:nvPr/>
        </p:nvSpPr>
        <p:spPr>
          <a:xfrm>
            <a:off x="2902467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  <a:r>
              <a:rPr lang="ru-RU" dirty="0"/>
              <a:t> </a:t>
            </a:r>
            <a:r>
              <a:rPr lang="en-US" dirty="0"/>
              <a:t>A and</a:t>
            </a:r>
            <a:r>
              <a:rPr lang="ru-RU" dirty="0"/>
              <a:t>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5059396" y="2231467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</a:t>
            </a:r>
            <a:r>
              <a:rPr lang="en-US" dirty="0" err="1"/>
              <a:t>thanB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731458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903377" y="1731627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4244901" y="1731627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52019"/>
              </p:ext>
            </p:extLst>
          </p:nvPr>
        </p:nvGraphicFramePr>
        <p:xfrm>
          <a:off x="3561854" y="3748214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riangle 18"/>
          <p:cNvSpPr/>
          <p:nvPr/>
        </p:nvSpPr>
        <p:spPr>
          <a:xfrm>
            <a:off x="730548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</a:t>
            </a:r>
            <a:r>
              <a:rPr lang="ru-RU" dirty="0"/>
              <a:t> </a:t>
            </a:r>
            <a:r>
              <a:rPr lang="en-US" dirty="0"/>
              <a:t>A</a:t>
            </a:r>
          </a:p>
        </p:txBody>
      </p:sp>
      <p:sp>
        <p:nvSpPr>
          <p:cNvPr id="21" name="Triangle 20"/>
          <p:cNvSpPr/>
          <p:nvPr/>
        </p:nvSpPr>
        <p:spPr>
          <a:xfrm>
            <a:off x="2902467" y="5052671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  <a:r>
              <a:rPr lang="ru-RU" dirty="0"/>
              <a:t> </a:t>
            </a:r>
            <a:r>
              <a:rPr lang="en-US" dirty="0"/>
              <a:t>A and</a:t>
            </a:r>
            <a:r>
              <a:rPr lang="ru-RU" dirty="0"/>
              <a:t> </a:t>
            </a:r>
            <a:r>
              <a:rPr lang="en-US" dirty="0"/>
              <a:t>B</a:t>
            </a:r>
          </a:p>
        </p:txBody>
      </p:sp>
      <p:sp>
        <p:nvSpPr>
          <p:cNvPr id="23" name="Triangle 22"/>
          <p:cNvSpPr/>
          <p:nvPr/>
        </p:nvSpPr>
        <p:spPr>
          <a:xfrm>
            <a:off x="5059396" y="4609733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than B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244901" y="4109893"/>
            <a:ext cx="1830395" cy="4998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555280"/>
              </p:ext>
            </p:extLst>
          </p:nvPr>
        </p:nvGraphicFramePr>
        <p:xfrm>
          <a:off x="2477488" y="4307972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746448" y="4673732"/>
            <a:ext cx="731040" cy="37893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160535" y="4673732"/>
            <a:ext cx="737386" cy="3657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8" idx="0"/>
          </p:cNvCxnSpPr>
          <p:nvPr/>
        </p:nvCxnSpPr>
        <p:spPr>
          <a:xfrm flipH="1">
            <a:off x="2819011" y="4097173"/>
            <a:ext cx="742842" cy="2107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96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225BA-DFCD-343E-73A2-97C3D58A0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4D005C-C9AE-7EE9-08D7-9D1DC5F5490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FD218E-95D3-85BE-139C-021287CB0A9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553713-7BD0-7235-5AC7-1B2618A5EC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50197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a bit of motivation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2-3-trees have a higher branching factor than BST, hence their height is lower.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Lower height is beneficial because it implies fewer random IOs when moving from the root to a leaf.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However, nodes need more storage space and take more time to read and write.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#2 is not an issue.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47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1BB7E-A8AF-32E3-1B0A-037260BDA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684F15-0657-032B-60E4-DEDCD815D1C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1FB7DD-3CBB-84A2-BD3C-0166CCF2F0B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253CBEB-047C-9D36-BD7E-849C26A51B88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a bit of motivation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2-3-trees have a higher branching factor than BST, hence their height is lower.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Lower height is beneficial because it implies fewer random IOs when moving from the root to a leaf.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However, nodes need more storage space and take more time to read and write.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#2 is not an issue. Consider a disk with 4k sectors. Reading 16 bytes, 128 bytes or 4096 bytes takes the same time and amount of RAM.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591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8EBB-877A-917B-55ED-94E073C4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8836AE-AFD2-E8F3-41A7-14E68B616AEC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6DD4FB5-8146-F206-46E1-F386D3CC3ED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096BB5-23BD-C330-C5B6-E9F44028503E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a bit of motivation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2-3-trees have a higher branching factor than BST, hence their height is lower.</a:t>
                      </a:r>
                    </a:p>
                    <a:p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Lower height is beneficial because it implies fewer random IOs when moving from the root to a leaf.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However, nodes need more storage space and take more time to read and write.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#2 is not an issue. Consider a disk with 4k sectors. Reading 16 bytes, 128 bytes or 4096 bytes takes the same time and amount of RAM.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dirty="0"/>
                        <a:t>The RAM behaves in a very similar way. A processor reads and writes only whole cache lines which turns the RAM into a block device with the sector size of 64 bytes on x86-64.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879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03608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539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711114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439976"/>
              </p:ext>
            </p:extLst>
          </p:nvPr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650350"/>
              </p:ext>
            </p:extLst>
          </p:nvPr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29089"/>
              </p:ext>
            </p:extLst>
          </p:nvPr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256724"/>
              </p:ext>
            </p:extLst>
          </p:nvPr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779171"/>
              </p:ext>
            </p:extLst>
          </p:nvPr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049796"/>
              </p:ext>
            </p:extLst>
          </p:nvPr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937204"/>
              </p:ext>
            </p:extLst>
          </p:nvPr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9766"/>
              </p:ext>
            </p:extLst>
          </p:nvPr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759145" y="829765"/>
            <a:ext cx="55440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definition of a B-tree the same as that of a 2-3-tree.</a:t>
            </a:r>
            <a:br>
              <a:rPr lang="en-US" dirty="0"/>
            </a:br>
            <a:r>
              <a:rPr lang="en-US" dirty="0"/>
              <a:t>However, we allow more elements in a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contain arrays of pairs (k</a:t>
            </a:r>
            <a:r>
              <a:rPr lang="en-US" baseline="-25000" dirty="0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 that are ordered</a:t>
            </a:r>
            <a:br>
              <a:rPr lang="ru-RU" dirty="0"/>
            </a:br>
            <a:r>
              <a:rPr lang="en-US" dirty="0"/>
              <a:t>by their key,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in leaf nodes point at user data,</a:t>
            </a:r>
            <a:r>
              <a:rPr lang="ru-RU" dirty="0"/>
              <a:t> </a:t>
            </a:r>
            <a:r>
              <a:rPr lang="en-US" dirty="0"/>
              <a:t>pointers in</a:t>
            </a:r>
            <a:br>
              <a:rPr lang="en-US" dirty="0"/>
            </a:br>
            <a:r>
              <a:rPr lang="en-US" dirty="0"/>
              <a:t>internal nodes point to tree nodes in the next level,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contain L elements at least and 2L elements</a:t>
            </a:r>
            <a:br>
              <a:rPr lang="en-US" dirty="0"/>
            </a:br>
            <a:r>
              <a:rPr lang="en-US" dirty="0"/>
              <a:t>at most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leaf nodes are at the same tree level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pointer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in an internal node points to a subtree</a:t>
            </a:r>
            <a:br>
              <a:rPr lang="en-US" dirty="0"/>
            </a:br>
            <a:r>
              <a:rPr lang="en-US" dirty="0"/>
              <a:t>with keys in the range</a:t>
            </a:r>
            <a:r>
              <a:rPr lang="ru-RU" dirty="0"/>
              <a:t> </a:t>
            </a:r>
            <a:r>
              <a:rPr lang="en-US" dirty="0"/>
              <a:t>[k</a:t>
            </a:r>
            <a:r>
              <a:rPr lang="en-US" baseline="-25000" dirty="0"/>
              <a:t>i-1</a:t>
            </a:r>
            <a:r>
              <a:rPr lang="en-US" dirty="0"/>
              <a:t>, k</a:t>
            </a:r>
            <a:r>
              <a:rPr lang="en-US" baseline="-25000" dirty="0"/>
              <a:t>i</a:t>
            </a:r>
            <a:r>
              <a:rPr lang="en-US" dirty="0"/>
              <a:t>) (be careful with</a:t>
            </a:r>
            <a:r>
              <a:rPr lang="ru-RU" dirty="0"/>
              <a:t> </a:t>
            </a:r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insertion produces a node with 2L+1 elements, then</a:t>
            </a:r>
            <a:br>
              <a:rPr lang="en-US" dirty="0"/>
            </a:br>
            <a:r>
              <a:rPr lang="en-US" dirty="0"/>
              <a:t>the head L items and tail L items are split into their</a:t>
            </a:r>
            <a:br>
              <a:rPr lang="en-US" dirty="0"/>
            </a:br>
            <a:r>
              <a:rPr lang="en-US" dirty="0"/>
              <a:t>nodes, and the median item is moved to the parent.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36544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B1983-ED12-1503-0CD0-160A036CA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7FAD6F-F3C0-E9E8-11AC-BE313E2ACAE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5CF2D6E-1159-9894-178A-F4B3BE4EFE8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2313F4E-2F35-DB59-3DAE-A6A0DCB84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355067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A10A20-68A1-8AB7-7E25-2F2E866542F6}"/>
              </a:ext>
            </a:extLst>
          </p:cNvPr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F652E0E-FFAC-4D02-1A8E-6A4B35173A20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1115989-3A47-DEEB-51D2-B2B4BFB2D5BB}"/>
              </a:ext>
            </a:extLst>
          </p:cNvPr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7F298E7-D529-0BD0-B995-67613CAE909E}"/>
              </a:ext>
            </a:extLst>
          </p:cNvPr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37F9199-603F-7375-8381-A4653D8F35C8}"/>
              </a:ext>
            </a:extLst>
          </p:cNvPr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96F1FE-F734-9CAF-516E-D56280CE0E03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5028982-9F4E-A128-30E1-FE45EE159C7E}"/>
              </a:ext>
            </a:extLst>
          </p:cNvPr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2A55885-1089-284B-D3B0-CF3DDEF9A744}"/>
              </a:ext>
            </a:extLst>
          </p:cNvPr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1ED668A-0E05-9719-AE30-8732FD7A92F8}"/>
              </a:ext>
            </a:extLst>
          </p:cNvPr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2909656-2EDA-3078-DD76-08C10022CEED}"/>
              </a:ext>
            </a:extLst>
          </p:cNvPr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E8C2E21-F9CB-7CB6-F0D4-465BB6D32F45}"/>
              </a:ext>
            </a:extLst>
          </p:cNvPr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A1AA7BA-5E67-78AD-A617-3743DD9E496E}"/>
              </a:ext>
            </a:extLst>
          </p:cNvPr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70D77AE-3823-F794-B262-4744C9E49F41}"/>
              </a:ext>
            </a:extLst>
          </p:cNvPr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9527C1-F4D3-6022-024A-70443485BD2F}"/>
              </a:ext>
            </a:extLst>
          </p:cNvPr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46535B-E038-6C04-D307-723D3ABB6BBA}"/>
              </a:ext>
            </a:extLst>
          </p:cNvPr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1B1D712-E164-F84F-23EC-83B271E77AE5}"/>
              </a:ext>
            </a:extLst>
          </p:cNvPr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3894D317-6969-5955-BD18-2B5C8F15D06A}"/>
              </a:ext>
            </a:extLst>
          </p:cNvPr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F05E3A9-49CC-5AFA-CF52-DC2ED31F2C7D}"/>
              </a:ext>
            </a:extLst>
          </p:cNvPr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E0190DA-15C3-139D-DF78-AAAE975920C4}"/>
              </a:ext>
            </a:extLst>
          </p:cNvPr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7E91042-01B0-2CC3-2AC1-EC91B253CF5E}"/>
              </a:ext>
            </a:extLst>
          </p:cNvPr>
          <p:cNvSpPr txBox="1"/>
          <p:nvPr/>
        </p:nvSpPr>
        <p:spPr>
          <a:xfrm>
            <a:off x="6759145" y="829765"/>
            <a:ext cx="55440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definition of a B-tree the same as that of a 2-3-tree.</a:t>
            </a:r>
            <a:br>
              <a:rPr lang="en-US" dirty="0"/>
            </a:br>
            <a:r>
              <a:rPr lang="en-US" dirty="0"/>
              <a:t>However, we allow more elements in a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contain arrays of pairs (k</a:t>
            </a:r>
            <a:r>
              <a:rPr lang="en-US" baseline="-25000" dirty="0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 that are ordered</a:t>
            </a:r>
            <a:br>
              <a:rPr lang="ru-RU" dirty="0"/>
            </a:br>
            <a:r>
              <a:rPr lang="en-US" dirty="0"/>
              <a:t>by their key,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in leaf nodes point at user data,</a:t>
            </a:r>
            <a:r>
              <a:rPr lang="ru-RU" dirty="0"/>
              <a:t> </a:t>
            </a:r>
            <a:r>
              <a:rPr lang="en-US" dirty="0"/>
              <a:t>pointers in</a:t>
            </a:r>
            <a:br>
              <a:rPr lang="en-US" dirty="0"/>
            </a:br>
            <a:r>
              <a:rPr lang="en-US" dirty="0"/>
              <a:t>internal nodes point to tree nodes in the next level,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contain L elements at least and 2L elements</a:t>
            </a:r>
            <a:br>
              <a:rPr lang="en-US" dirty="0"/>
            </a:br>
            <a:r>
              <a:rPr lang="en-US" dirty="0"/>
              <a:t>at most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leaf nodes are at the same tree level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pointer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in an internal node points to a subtree</a:t>
            </a:r>
            <a:br>
              <a:rPr lang="en-US" dirty="0"/>
            </a:br>
            <a:r>
              <a:rPr lang="en-US" dirty="0"/>
              <a:t>with keys in the range</a:t>
            </a:r>
            <a:r>
              <a:rPr lang="ru-RU" dirty="0"/>
              <a:t> </a:t>
            </a:r>
            <a:r>
              <a:rPr lang="en-US" dirty="0"/>
              <a:t>[k</a:t>
            </a:r>
            <a:r>
              <a:rPr lang="en-US" baseline="-25000" dirty="0"/>
              <a:t>i-1</a:t>
            </a:r>
            <a:r>
              <a:rPr lang="en-US" dirty="0"/>
              <a:t>, k</a:t>
            </a:r>
            <a:r>
              <a:rPr lang="en-US" baseline="-25000" dirty="0"/>
              <a:t>i</a:t>
            </a:r>
            <a:r>
              <a:rPr lang="en-US" dirty="0"/>
              <a:t>) (be careful with</a:t>
            </a:r>
            <a:r>
              <a:rPr lang="ru-RU" dirty="0"/>
              <a:t> </a:t>
            </a:r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insertion produces a node with 2L+1 elements, then</a:t>
            </a:r>
            <a:br>
              <a:rPr lang="en-US" dirty="0"/>
            </a:br>
            <a:r>
              <a:rPr lang="en-US" dirty="0"/>
              <a:t>the head L items and tail L items are split into their</a:t>
            </a:r>
            <a:br>
              <a:rPr lang="en-US" dirty="0"/>
            </a:br>
            <a:r>
              <a:rPr lang="en-US" dirty="0"/>
              <a:t>nodes, and the median item is moved to the parent.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C49CD-7EA2-EFF8-E6A4-2BAF650B979F}"/>
              </a:ext>
            </a:extLst>
          </p:cNvPr>
          <p:cNvSpPr txBox="1"/>
          <p:nvPr/>
        </p:nvSpPr>
        <p:spPr>
          <a:xfrm>
            <a:off x="0" y="4926153"/>
            <a:ext cx="67591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Deciding which subtree to descend into is naturally implemented</a:t>
            </a:r>
            <a:br>
              <a:rPr lang="en-CY" dirty="0"/>
            </a:br>
            <a:r>
              <a:rPr lang="en-CY" dirty="0"/>
              <a:t>with a binary search because keys in a node are sorted. However, implementations of B-trees often use linear search instead.</a:t>
            </a:r>
          </a:p>
          <a:p>
            <a:r>
              <a:rPr lang="en-CY" b="1" dirty="0"/>
              <a:t>Quiz</a:t>
            </a:r>
            <a:r>
              <a:rPr lang="en-CY" dirty="0"/>
              <a:t>: why is that often a good idea?</a:t>
            </a:r>
          </a:p>
        </p:txBody>
      </p:sp>
    </p:spTree>
    <p:extLst>
      <p:ext uri="{BB962C8B-B14F-4D97-AF65-F5344CB8AC3E}">
        <p14:creationId xmlns:p14="http://schemas.microsoft.com/office/powerpoint/2010/main" val="36551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57531-838E-0C2F-CB5D-2C25EA0EE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11324A-B765-7BEF-1D66-BF9B26F90B6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743CFC1-80CB-A06A-7C8A-5FAEB385481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B63453-B43F-C805-75E5-5D5F83EBE9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151296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Some obvious problems to deal with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Inserting an element produces random IO if nodes need to be split.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Removing an item needs complex rebalancing</a:t>
                      </a:r>
                      <a:r>
                        <a:rPr lang="ru-RU" baseline="0" dirty="0"/>
                        <a:t>, </a:t>
                      </a:r>
                      <a:r>
                        <a:rPr lang="en-US" baseline="0" dirty="0"/>
                        <a:t>or produces garbage.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 multithreaded writer to a B-tree needs to lock all nodes going from the root to the leaf.</a:t>
                      </a:r>
                      <a:br>
                        <a:rPr lang="en-US" dirty="0"/>
                      </a:br>
                      <a:r>
                        <a:rPr lang="en-US" dirty="0"/>
                        <a:t>Essentially, it a global lock.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4B5C35-71B2-4178-0C00-6FD87F381FA4}"/>
              </a:ext>
            </a:extLst>
          </p:cNvPr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080602-6F78-67F6-D8B4-9C44BDD11778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5FB4B-4062-4F07-3F52-F41BA4858504}"/>
              </a:ext>
            </a:extLst>
          </p:cNvPr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CA2C3A5-302B-D5A2-03F8-BD5E96B0621F}"/>
              </a:ext>
            </a:extLst>
          </p:cNvPr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0BE20D1-84BC-6600-676F-292FDE86A18D}"/>
              </a:ext>
            </a:extLst>
          </p:cNvPr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AFAA35-3E0C-06DE-A2E6-EAB5CDA6C08B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E1EC4D-66C9-8DDD-CA23-3B20BC93E723}"/>
              </a:ext>
            </a:extLst>
          </p:cNvPr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BE16899-7427-B9EC-0380-1E02AA0C425A}"/>
              </a:ext>
            </a:extLst>
          </p:cNvPr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EA3614-E8C0-9121-7CE0-DD950B375DF8}"/>
              </a:ext>
            </a:extLst>
          </p:cNvPr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5DE9CCD-99FB-7D32-BD10-6C9DFCC44709}"/>
              </a:ext>
            </a:extLst>
          </p:cNvPr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E14B4-2751-4D61-0BFB-AAF7A8454C24}"/>
              </a:ext>
            </a:extLst>
          </p:cNvPr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BF896C7-301F-47B0-A993-860C65B31787}"/>
              </a:ext>
            </a:extLst>
          </p:cNvPr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144C072-D088-7FB9-03BD-A05F9DA0027C}"/>
              </a:ext>
            </a:extLst>
          </p:cNvPr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E113F8-561D-6D8E-05E8-0C1C15F5B8DE}"/>
              </a:ext>
            </a:extLst>
          </p:cNvPr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FCCA8C-1120-E15B-65CB-57E6243BD559}"/>
              </a:ext>
            </a:extLst>
          </p:cNvPr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52C2FB16-D1B5-6958-E49B-DC1160AC99B9}"/>
              </a:ext>
            </a:extLst>
          </p:cNvPr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83903B10-E380-F59D-8891-74D8E28BF515}"/>
              </a:ext>
            </a:extLst>
          </p:cNvPr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9766429-1C7C-F637-95A2-F4377B579797}"/>
              </a:ext>
            </a:extLst>
          </p:cNvPr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D0292D-DD98-E117-1A36-69846B4CAB3B}"/>
              </a:ext>
            </a:extLst>
          </p:cNvPr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345709F-1C35-9ED0-2C12-6BD210C4F156}"/>
              </a:ext>
            </a:extLst>
          </p:cNvPr>
          <p:cNvSpPr txBox="1"/>
          <p:nvPr/>
        </p:nvSpPr>
        <p:spPr>
          <a:xfrm>
            <a:off x="6759145" y="829765"/>
            <a:ext cx="554408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definition of a B-tree the same as that of a 2-3-tree.</a:t>
            </a:r>
            <a:br>
              <a:rPr lang="en-US" dirty="0"/>
            </a:br>
            <a:r>
              <a:rPr lang="en-US" dirty="0"/>
              <a:t>However, we allow more elements in a node.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contain arrays of pairs (k</a:t>
            </a:r>
            <a:r>
              <a:rPr lang="en-US" baseline="-25000" dirty="0"/>
              <a:t>i</a:t>
            </a:r>
            <a:r>
              <a:rPr lang="en-US" dirty="0"/>
              <a:t>, p</a:t>
            </a:r>
            <a:r>
              <a:rPr lang="en-US" baseline="-25000" dirty="0"/>
              <a:t>i</a:t>
            </a:r>
            <a:r>
              <a:rPr lang="en-US" dirty="0"/>
              <a:t>) that are ordered</a:t>
            </a:r>
            <a:br>
              <a:rPr lang="ru-RU" dirty="0"/>
            </a:br>
            <a:r>
              <a:rPr lang="en-US" dirty="0"/>
              <a:t>by their key,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Pointers in leaf nodes point at user data,</a:t>
            </a:r>
            <a:r>
              <a:rPr lang="ru-RU" dirty="0"/>
              <a:t> </a:t>
            </a:r>
            <a:r>
              <a:rPr lang="en-US" dirty="0"/>
              <a:t>pointers in</a:t>
            </a:r>
            <a:br>
              <a:rPr lang="en-US" dirty="0"/>
            </a:br>
            <a:r>
              <a:rPr lang="en-US" dirty="0"/>
              <a:t>internal nodes point to tree nodes in the next level,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contain L elements at least and 2L elements</a:t>
            </a:r>
            <a:br>
              <a:rPr lang="en-US" dirty="0"/>
            </a:br>
            <a:r>
              <a:rPr lang="en-US" dirty="0"/>
              <a:t>at most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leaf nodes are at the same tree level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pointer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 baseline="-25000" dirty="0"/>
              <a:t>i</a:t>
            </a:r>
            <a:r>
              <a:rPr lang="en-US" dirty="0"/>
              <a:t> in an internal node points to a subtree</a:t>
            </a:r>
            <a:br>
              <a:rPr lang="en-US" dirty="0"/>
            </a:br>
            <a:r>
              <a:rPr lang="en-US" dirty="0"/>
              <a:t>with keys in the range</a:t>
            </a:r>
            <a:r>
              <a:rPr lang="ru-RU" dirty="0"/>
              <a:t> </a:t>
            </a:r>
            <a:r>
              <a:rPr lang="en-US" dirty="0"/>
              <a:t>[k</a:t>
            </a:r>
            <a:r>
              <a:rPr lang="en-US" baseline="-25000" dirty="0"/>
              <a:t>i-1</a:t>
            </a:r>
            <a:r>
              <a:rPr lang="en-US" dirty="0"/>
              <a:t>, k</a:t>
            </a:r>
            <a:r>
              <a:rPr lang="en-US" baseline="-25000" dirty="0"/>
              <a:t>i</a:t>
            </a:r>
            <a:r>
              <a:rPr lang="en-US" dirty="0"/>
              <a:t>) (be careful with</a:t>
            </a:r>
            <a:r>
              <a:rPr lang="ru-RU" dirty="0"/>
              <a:t> </a:t>
            </a:r>
            <a:r>
              <a:rPr lang="en-US" dirty="0"/>
              <a:t>k</a:t>
            </a:r>
            <a:r>
              <a:rPr lang="en-US" baseline="-25000" dirty="0"/>
              <a:t>0</a:t>
            </a:r>
            <a:r>
              <a:rPr lang="en-US" dirty="0"/>
              <a:t>!)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insertion produces a node with 2L+1 elements, then</a:t>
            </a:r>
            <a:br>
              <a:rPr lang="en-US" dirty="0"/>
            </a:br>
            <a:r>
              <a:rPr lang="en-US" dirty="0"/>
              <a:t>the head L items and tail L items are split into their</a:t>
            </a:r>
            <a:br>
              <a:rPr lang="en-US" dirty="0"/>
            </a:br>
            <a:r>
              <a:rPr lang="en-US" dirty="0"/>
              <a:t>nodes, and the median item is moved to the parent.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953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22761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52404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43450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30000" dirty="0"/>
                        <a:t>link</a:t>
                      </a:r>
                      <a:r>
                        <a:rPr lang="en-US" sz="2400" dirty="0"/>
                        <a:t>-trees (Lehman, Yao)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>
                          <a:hlinkClick r:id="rId3"/>
                        </a:rPr>
                        <a:t>https://www.csd.uoc.gr/~hy460/pdf/p650-lehman.pdf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237804"/>
              </p:ext>
            </p:extLst>
          </p:nvPr>
        </p:nvGraphicFramePr>
        <p:xfrm>
          <a:off x="361176" y="3058160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674915"/>
              </p:ext>
            </p:extLst>
          </p:nvPr>
        </p:nvGraphicFramePr>
        <p:xfrm>
          <a:off x="3534116" y="305354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159105"/>
              </p:ext>
            </p:extLst>
          </p:nvPr>
        </p:nvGraphicFramePr>
        <p:xfrm>
          <a:off x="5115781" y="3048116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697446" y="30481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20468"/>
              </p:ext>
            </p:extLst>
          </p:nvPr>
        </p:nvGraphicFramePr>
        <p:xfrm>
          <a:off x="7335877" y="305354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24701"/>
              </p:ext>
            </p:extLst>
          </p:nvPr>
        </p:nvGraphicFramePr>
        <p:xfrm>
          <a:off x="3534116" y="235757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142473"/>
              </p:ext>
            </p:extLst>
          </p:nvPr>
        </p:nvGraphicFramePr>
        <p:xfrm>
          <a:off x="6697446" y="235757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cxnSpLocks/>
            <a:endCxn id="3" idx="0"/>
          </p:cNvCxnSpPr>
          <p:nvPr/>
        </p:nvCxnSpPr>
        <p:spPr>
          <a:xfrm flipH="1">
            <a:off x="1013338" y="2722991"/>
            <a:ext cx="2662194" cy="33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4186278" y="2728417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8" idx="0"/>
          </p:cNvCxnSpPr>
          <p:nvPr/>
        </p:nvCxnSpPr>
        <p:spPr>
          <a:xfrm>
            <a:off x="4665444" y="2728417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9" idx="0"/>
          </p:cNvCxnSpPr>
          <p:nvPr/>
        </p:nvCxnSpPr>
        <p:spPr>
          <a:xfrm>
            <a:off x="7837012" y="2728417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67407" y="23536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110087"/>
              </p:ext>
            </p:extLst>
          </p:nvPr>
        </p:nvGraphicFramePr>
        <p:xfrm>
          <a:off x="4287798" y="166703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/>
          <p:cNvCxnSpPr>
            <a:endCxn id="10" idx="0"/>
          </p:cNvCxnSpPr>
          <p:nvPr/>
        </p:nvCxnSpPr>
        <p:spPr>
          <a:xfrm flipH="1">
            <a:off x="4186278" y="2037878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380763" y="2041796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336226"/>
              </p:ext>
            </p:extLst>
          </p:nvPr>
        </p:nvGraphicFramePr>
        <p:xfrm>
          <a:off x="5559169" y="904906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/>
          <p:cNvSpPr txBox="1"/>
          <p:nvPr/>
        </p:nvSpPr>
        <p:spPr>
          <a:xfrm>
            <a:off x="6152051" y="16646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/>
          <p:cNvCxnSpPr>
            <a:endCxn id="21" idx="0"/>
          </p:cNvCxnSpPr>
          <p:nvPr/>
        </p:nvCxnSpPr>
        <p:spPr>
          <a:xfrm flipH="1">
            <a:off x="4939960" y="1275746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97446" y="1264766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0" y="6194050"/>
            <a:ext cx="1998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Postgres uses these.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572FEEE-1B8E-2039-0602-588C7120ED59}"/>
              </a:ext>
            </a:extLst>
          </p:cNvPr>
          <p:cNvSpPr/>
          <p:nvPr/>
        </p:nvSpPr>
        <p:spPr>
          <a:xfrm>
            <a:off x="178676" y="1067280"/>
            <a:ext cx="2869324" cy="11324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dirty="0">
                <a:solidFill>
                  <a:schemeClr val="tx1"/>
                </a:solidFill>
              </a:rPr>
              <a:t>Suppose this node is to be split upon an insert.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ABCDF2-35E2-AEC0-BC67-D8399E4AD920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 flipH="1">
            <a:off x="1013338" y="2199686"/>
            <a:ext cx="600000" cy="8584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7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541010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41453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985501"/>
              </p:ext>
            </p:extLst>
          </p:nvPr>
        </p:nvGraphicFramePr>
        <p:xfrm>
          <a:off x="1025611" y="929914"/>
          <a:ext cx="10140778" cy="2651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40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Today we will see some ways to store lists of files and extents efficiently.</a:t>
                      </a:r>
                    </a:p>
                    <a:p>
                      <a:endParaRPr lang="en-US" sz="3200" dirty="0"/>
                    </a:p>
                    <a:p>
                      <a:r>
                        <a:rPr lang="en-US" sz="2400" dirty="0"/>
                        <a:t>Warning: choosing parameters of B-trees and LSM trees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is very dependent on your task at hand. We will only make</a:t>
                      </a:r>
                      <a:br>
                        <a:rPr lang="en-US" sz="2400" dirty="0"/>
                      </a:br>
                      <a:r>
                        <a:rPr lang="en-US" sz="2400" dirty="0"/>
                        <a:t>an overview.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4634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EA5DB-5A47-3F5C-1796-DCD0B7B2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314CEE-FC2A-F6BD-866D-167DC0B1D87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CBFCCD-09E7-686B-8117-FC7C6F91D46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3FDBEEF-D482-2028-2857-17D803BE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476212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  <a:r>
                        <a:rPr lang="en-US" sz="2400" baseline="30000" dirty="0"/>
                        <a:t>link</a:t>
                      </a:r>
                      <a:r>
                        <a:rPr lang="en-US" sz="2400" dirty="0"/>
                        <a:t>-trees (Lehman, Yao)</a:t>
                      </a:r>
                      <a:r>
                        <a:rPr lang="en-US" sz="2400" baseline="30000" dirty="0"/>
                        <a:t>*</a:t>
                      </a:r>
                      <a:endParaRPr lang="ru-RU" sz="2400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When splitting a node, one need not modify the parent immediately. We can augment a node with a pointer to the sibling on the right. Essentially, it implements nodes have more than 2L elements as a list of properly sized nodes.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A background process later updates parent nodes to add pointers to all nodes produced by splitting.</a:t>
                      </a:r>
                      <a:endParaRPr lang="ru-RU" baseline="0" dirty="0"/>
                    </a:p>
                    <a:p>
                      <a:endParaRPr lang="ru-RU" baseline="0" dirty="0"/>
                    </a:p>
                    <a:p>
                      <a:r>
                        <a:rPr lang="en-US" baseline="0" dirty="0"/>
                        <a:t>This way it suffices to write-lock only one node when inserting a value.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>
                          <a:hlinkClick r:id="rId3"/>
                        </a:rPr>
                        <a:t>https://www.csd.uoc.gr/~hy460/pdf/p650-lehman.pdf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38A2D3-7DFE-9491-2253-49B167407369}"/>
              </a:ext>
            </a:extLst>
          </p:cNvPr>
          <p:cNvGraphicFramePr>
            <a:graphicFrameLocks noGrp="1"/>
          </p:cNvGraphicFramePr>
          <p:nvPr/>
        </p:nvGraphicFramePr>
        <p:xfrm>
          <a:off x="361176" y="3058160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8EEA2DA-7DDA-67E3-429D-75E309B92BAB}"/>
              </a:ext>
            </a:extLst>
          </p:cNvPr>
          <p:cNvGraphicFramePr>
            <a:graphicFrameLocks noGrp="1"/>
          </p:cNvGraphicFramePr>
          <p:nvPr/>
        </p:nvGraphicFramePr>
        <p:xfrm>
          <a:off x="3534116" y="305354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46456BC-BBF8-1490-C893-5A91686FF6BB}"/>
              </a:ext>
            </a:extLst>
          </p:cNvPr>
          <p:cNvGraphicFramePr>
            <a:graphicFrameLocks noGrp="1"/>
          </p:cNvGraphicFramePr>
          <p:nvPr/>
        </p:nvGraphicFramePr>
        <p:xfrm>
          <a:off x="5115781" y="3048116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742ADD-79B1-FE27-6B7A-3CD0F74FC341}"/>
              </a:ext>
            </a:extLst>
          </p:cNvPr>
          <p:cNvSpPr txBox="1"/>
          <p:nvPr/>
        </p:nvSpPr>
        <p:spPr>
          <a:xfrm>
            <a:off x="6697446" y="3048116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B84D968-B48F-EC7B-BA38-5B969C414D58}"/>
              </a:ext>
            </a:extLst>
          </p:cNvPr>
          <p:cNvGraphicFramePr>
            <a:graphicFrameLocks noGrp="1"/>
          </p:cNvGraphicFramePr>
          <p:nvPr/>
        </p:nvGraphicFramePr>
        <p:xfrm>
          <a:off x="7335877" y="305354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D5DA7DC-6072-1A79-5355-2627A68AC8CB}"/>
              </a:ext>
            </a:extLst>
          </p:cNvPr>
          <p:cNvGraphicFramePr>
            <a:graphicFrameLocks noGrp="1"/>
          </p:cNvGraphicFramePr>
          <p:nvPr/>
        </p:nvGraphicFramePr>
        <p:xfrm>
          <a:off x="3534116" y="235757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2ED77E8-F924-CE68-FE94-CF97D2190871}"/>
              </a:ext>
            </a:extLst>
          </p:cNvPr>
          <p:cNvGraphicFramePr>
            <a:graphicFrameLocks noGrp="1"/>
          </p:cNvGraphicFramePr>
          <p:nvPr/>
        </p:nvGraphicFramePr>
        <p:xfrm>
          <a:off x="6697446" y="235757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8155278-0F7D-512D-53AD-5B85515F1278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1013338" y="2722991"/>
            <a:ext cx="2662194" cy="3351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DE1174-BB88-63F7-BC04-8E369C29F3F2}"/>
              </a:ext>
            </a:extLst>
          </p:cNvPr>
          <p:cNvCxnSpPr>
            <a:endCxn id="7" idx="0"/>
          </p:cNvCxnSpPr>
          <p:nvPr/>
        </p:nvCxnSpPr>
        <p:spPr>
          <a:xfrm>
            <a:off x="4186278" y="2728417"/>
            <a:ext cx="0" cy="32512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D2804D-6B2E-6911-2C78-B4B4C818B7AC}"/>
              </a:ext>
            </a:extLst>
          </p:cNvPr>
          <p:cNvCxnSpPr>
            <a:endCxn id="8" idx="0"/>
          </p:cNvCxnSpPr>
          <p:nvPr/>
        </p:nvCxnSpPr>
        <p:spPr>
          <a:xfrm>
            <a:off x="4665444" y="2728417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A4B8A4-8217-75A4-30C4-BA53CE5367E5}"/>
              </a:ext>
            </a:extLst>
          </p:cNvPr>
          <p:cNvCxnSpPr>
            <a:endCxn id="9" idx="0"/>
          </p:cNvCxnSpPr>
          <p:nvPr/>
        </p:nvCxnSpPr>
        <p:spPr>
          <a:xfrm>
            <a:off x="7837012" y="2728417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B6D4E0A-F509-6184-F6E0-2D9D8670AE06}"/>
              </a:ext>
            </a:extLst>
          </p:cNvPr>
          <p:cNvSpPr txBox="1"/>
          <p:nvPr/>
        </p:nvSpPr>
        <p:spPr>
          <a:xfrm>
            <a:off x="5567407" y="2353659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D4FBCCB5-2E2A-0566-5528-5E614AF2B1AC}"/>
              </a:ext>
            </a:extLst>
          </p:cNvPr>
          <p:cNvGraphicFramePr>
            <a:graphicFrameLocks noGrp="1"/>
          </p:cNvGraphicFramePr>
          <p:nvPr/>
        </p:nvGraphicFramePr>
        <p:xfrm>
          <a:off x="4287798" y="1667038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5FECE0-BD6D-0F18-01A8-38451C175563}"/>
              </a:ext>
            </a:extLst>
          </p:cNvPr>
          <p:cNvCxnSpPr>
            <a:endCxn id="10" idx="0"/>
          </p:cNvCxnSpPr>
          <p:nvPr/>
        </p:nvCxnSpPr>
        <p:spPr>
          <a:xfrm flipH="1">
            <a:off x="4186278" y="2037878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57AE4-6984-5814-4EB5-78BCFC30B043}"/>
              </a:ext>
            </a:extLst>
          </p:cNvPr>
          <p:cNvCxnSpPr/>
          <p:nvPr/>
        </p:nvCxnSpPr>
        <p:spPr>
          <a:xfrm>
            <a:off x="5380763" y="2041796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8B52EFF-5A80-BCC3-0D5A-1D5E9E41824B}"/>
              </a:ext>
            </a:extLst>
          </p:cNvPr>
          <p:cNvGraphicFramePr>
            <a:graphicFrameLocks noGrp="1"/>
          </p:cNvGraphicFramePr>
          <p:nvPr/>
        </p:nvGraphicFramePr>
        <p:xfrm>
          <a:off x="5559169" y="904906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2328533-D768-3D1C-2581-F6ED8041972C}"/>
              </a:ext>
            </a:extLst>
          </p:cNvPr>
          <p:cNvSpPr txBox="1"/>
          <p:nvPr/>
        </p:nvSpPr>
        <p:spPr>
          <a:xfrm>
            <a:off x="6152051" y="1664672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FAF40A5-B575-1DEF-F6B3-0E4803F47EB4}"/>
              </a:ext>
            </a:extLst>
          </p:cNvPr>
          <p:cNvCxnSpPr>
            <a:endCxn id="21" idx="0"/>
          </p:cNvCxnSpPr>
          <p:nvPr/>
        </p:nvCxnSpPr>
        <p:spPr>
          <a:xfrm flipH="1">
            <a:off x="4939960" y="1275746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1E680B2-C8BA-4008-9B75-395B4A6BA20E}"/>
              </a:ext>
            </a:extLst>
          </p:cNvPr>
          <p:cNvCxnSpPr/>
          <p:nvPr/>
        </p:nvCxnSpPr>
        <p:spPr>
          <a:xfrm>
            <a:off x="6697446" y="1264766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E407FEA-A89E-4115-BC25-6D04F21D7577}"/>
              </a:ext>
            </a:extLst>
          </p:cNvPr>
          <p:cNvSpPr/>
          <p:nvPr/>
        </p:nvSpPr>
        <p:spPr>
          <a:xfrm>
            <a:off x="1660114" y="3176489"/>
            <a:ext cx="277341" cy="146567"/>
          </a:xfrm>
          <a:prstGeom prst="rightArrow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2314FC-C813-88F6-7E77-B0DDABADE374}"/>
              </a:ext>
            </a:extLst>
          </p:cNvPr>
          <p:cNvSpPr txBox="1"/>
          <p:nvPr/>
        </p:nvSpPr>
        <p:spPr>
          <a:xfrm>
            <a:off x="0" y="6194050"/>
            <a:ext cx="1998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bg1">
                    <a:lumMod val="65000"/>
                  </a:schemeClr>
                </a:solidFill>
              </a:rPr>
              <a:t>* Postgres uses these.</a:t>
            </a:r>
            <a:endParaRPr lang="ru-RU" sz="1600" i="1" dirty="0">
              <a:solidFill>
                <a:schemeClr val="bg1">
                  <a:lumMod val="65000"/>
                </a:schemeClr>
              </a:solidFill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844613A-4747-B867-E594-83122B6D8A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131636"/>
              </p:ext>
            </p:extLst>
          </p:nvPr>
        </p:nvGraphicFramePr>
        <p:xfrm>
          <a:off x="1940628" y="3058160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73FCE0EC-6579-1CA3-B2B1-A784FB23F183}"/>
              </a:ext>
            </a:extLst>
          </p:cNvPr>
          <p:cNvSpPr/>
          <p:nvPr/>
        </p:nvSpPr>
        <p:spPr>
          <a:xfrm>
            <a:off x="178676" y="1067280"/>
            <a:ext cx="2869324" cy="1132406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Y" dirty="0">
                <a:solidFill>
                  <a:schemeClr val="tx1"/>
                </a:solidFill>
              </a:rPr>
              <a:t>This node has no pointer from the parent, only a link from the left sibling.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181C1F9-29AA-3149-8076-50D0D4537BF2}"/>
              </a:ext>
            </a:extLst>
          </p:cNvPr>
          <p:cNvCxnSpPr>
            <a:stCxn id="24" idx="2"/>
            <a:endCxn id="14" idx="0"/>
          </p:cNvCxnSpPr>
          <p:nvPr/>
        </p:nvCxnSpPr>
        <p:spPr>
          <a:xfrm>
            <a:off x="1613338" y="2199686"/>
            <a:ext cx="979452" cy="85847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96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C5C77-F1FF-8F6E-D5E1-67483D39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52CCC61-5F5C-778D-5AEF-C8832D1271E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07D92B-AD1B-7AD1-29CF-B90F01B3064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BC93E4-0634-3653-920B-1E53EF693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445661"/>
              </p:ext>
            </p:extLst>
          </p:nvPr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different designs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D45902-E248-F809-BA8C-18A0C8BF18A2}"/>
              </a:ext>
            </a:extLst>
          </p:cNvPr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81F4AA-A90A-DF1D-44D1-6C32685E327B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E24A48-24D1-B3A0-8E09-25DA1F6228A2}"/>
              </a:ext>
            </a:extLst>
          </p:cNvPr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F94EA6-8DF8-51A5-3DB9-E5A8F315C654}"/>
              </a:ext>
            </a:extLst>
          </p:cNvPr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AD16E0E-3523-840C-DC90-3486CEBEB835}"/>
              </a:ext>
            </a:extLst>
          </p:cNvPr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52C1B35-C488-52E0-34CE-DF15B977FF57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8A016-25FE-8E05-F5B3-22DCD46D3945}"/>
              </a:ext>
            </a:extLst>
          </p:cNvPr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60D91D-0ECD-18AC-03DD-43021EE71BDA}"/>
              </a:ext>
            </a:extLst>
          </p:cNvPr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7BC30C-52DC-163F-F721-890498F8A27E}"/>
              </a:ext>
            </a:extLst>
          </p:cNvPr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FB44E6-10CD-F38C-391C-4A43F8D23464}"/>
              </a:ext>
            </a:extLst>
          </p:cNvPr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6070969-2B59-750C-6E24-8C5E8B0A253D}"/>
              </a:ext>
            </a:extLst>
          </p:cNvPr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9851FF7-661E-61B1-8EA6-452006B117FD}"/>
              </a:ext>
            </a:extLst>
          </p:cNvPr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5920CA1F-A21B-1C4A-CCCD-1CF2C5E45A98}"/>
              </a:ext>
            </a:extLst>
          </p:cNvPr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09E6A2-C68A-3F90-F452-75D24365149E}"/>
              </a:ext>
            </a:extLst>
          </p:cNvPr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73048A7-EB26-B060-BD73-32D70EB75917}"/>
              </a:ext>
            </a:extLst>
          </p:cNvPr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E2D28FEE-B198-3AD1-BB94-6F9A50B82C67}"/>
              </a:ext>
            </a:extLst>
          </p:cNvPr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2691AB-7150-DBF0-8D1E-0FEDCC2A570E}"/>
              </a:ext>
            </a:extLst>
          </p:cNvPr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C365A21-04DD-C011-BA6F-BB22ADB81E5E}"/>
              </a:ext>
            </a:extLst>
          </p:cNvPr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C08AC89-FE82-3F0A-4F2B-B79A273D3DE5}"/>
              </a:ext>
            </a:extLst>
          </p:cNvPr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EEDD62A-AD45-72C3-E74D-78C500B23C2A}"/>
              </a:ext>
            </a:extLst>
          </p:cNvPr>
          <p:cNvSpPr txBox="1"/>
          <p:nvPr/>
        </p:nvSpPr>
        <p:spPr>
          <a:xfrm>
            <a:off x="6759145" y="829765"/>
            <a:ext cx="491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may be many definitions of B-trees tuned to</a:t>
            </a:r>
            <a:br>
              <a:rPr lang="en-US" dirty="0"/>
            </a:br>
            <a:r>
              <a:rPr lang="en-US" dirty="0"/>
              <a:t>particular use cases.</a:t>
            </a:r>
          </a:p>
        </p:txBody>
      </p:sp>
    </p:spTree>
    <p:extLst>
      <p:ext uri="{BB962C8B-B14F-4D97-AF65-F5344CB8AC3E}">
        <p14:creationId xmlns:p14="http://schemas.microsoft.com/office/powerpoint/2010/main" val="3257010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3FECE-6A69-3DBA-2A13-D18FB62F3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CEE8B8-3DFC-4D21-0D3C-75AC0B629C1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F3724DA-D360-B9DB-7F6B-738016B5D22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96E487E-4647-C7B0-6476-7B239F77B11B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different designs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8EC3B63-39EC-4C2B-797A-FD6727FC0D4C}"/>
              </a:ext>
            </a:extLst>
          </p:cNvPr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5B875E9-E837-E047-FC3F-ADACD4F5754A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8A2D0D2-3A37-7EFC-DEFA-453D0C6A00C7}"/>
              </a:ext>
            </a:extLst>
          </p:cNvPr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123A9E-5CA4-3F83-CAAF-302B560B1F8E}"/>
              </a:ext>
            </a:extLst>
          </p:cNvPr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B14DFD-E1D0-CB28-7E8C-D37F55952581}"/>
              </a:ext>
            </a:extLst>
          </p:cNvPr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0BF59E2-692E-1243-19D8-77681E3C7838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701ED9-97AF-D28B-6779-3A51E470FEBF}"/>
              </a:ext>
            </a:extLst>
          </p:cNvPr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EB7C43-A0EB-326C-FC38-74ED7F303AEE}"/>
              </a:ext>
            </a:extLst>
          </p:cNvPr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FFEE11D-BB2E-3A9C-0C21-90555315DA97}"/>
              </a:ext>
            </a:extLst>
          </p:cNvPr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55458A-ED0C-8B6F-1FDA-8AD47616DE02}"/>
              </a:ext>
            </a:extLst>
          </p:cNvPr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BAB94B-D21B-3889-04A8-0EF2648D7C60}"/>
              </a:ext>
            </a:extLst>
          </p:cNvPr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6123609-7DBD-E782-E8CA-BC91F812908A}"/>
              </a:ext>
            </a:extLst>
          </p:cNvPr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78A6E8F-760D-EDEE-C1D2-85812FD2DA0B}"/>
              </a:ext>
            </a:extLst>
          </p:cNvPr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E5117D-7CD3-B435-7B48-DDE7E73E6516}"/>
              </a:ext>
            </a:extLst>
          </p:cNvPr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17BECA-48B6-F584-04DD-3E78C8344FE9}"/>
              </a:ext>
            </a:extLst>
          </p:cNvPr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B00E968-CB0B-E5E5-9216-635A94A50301}"/>
              </a:ext>
            </a:extLst>
          </p:cNvPr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3550F40-5B4E-263A-E5D8-2BB8830272EF}"/>
              </a:ext>
            </a:extLst>
          </p:cNvPr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12B52A-9EC3-F87B-9310-6AB674B5452B}"/>
              </a:ext>
            </a:extLst>
          </p:cNvPr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39B6A6-F687-9277-53D7-C51DF10564A5}"/>
              </a:ext>
            </a:extLst>
          </p:cNvPr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FCB5BC-F029-F5B4-5AF2-629077A37305}"/>
              </a:ext>
            </a:extLst>
          </p:cNvPr>
          <p:cNvSpPr txBox="1"/>
          <p:nvPr/>
        </p:nvSpPr>
        <p:spPr>
          <a:xfrm>
            <a:off x="6759145" y="829765"/>
            <a:ext cx="533806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may be many definitions of B-trees tuned to</a:t>
            </a:r>
            <a:br>
              <a:rPr lang="en-US" dirty="0"/>
            </a:br>
            <a:r>
              <a:rPr lang="en-US" dirty="0"/>
              <a:t>particular use cases.</a:t>
            </a:r>
          </a:p>
          <a:p>
            <a:endParaRPr lang="en-US" dirty="0"/>
          </a:p>
          <a:p>
            <a:r>
              <a:rPr lang="en-US" dirty="0"/>
              <a:t>Keys and values may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fixed-length (a DB index over a fixed-width column),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variable-length (a list of directory entries).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When a tree has variable-length keys and values, it is</a:t>
            </a:r>
            <a:br>
              <a:rPr lang="en-US" dirty="0"/>
            </a:br>
            <a:r>
              <a:rPr lang="en-US" dirty="0"/>
              <a:t>fine to disregard the limits on the number of items</a:t>
            </a:r>
            <a:br>
              <a:rPr lang="en-US" dirty="0"/>
            </a:br>
            <a:r>
              <a:rPr lang="en-US" dirty="0"/>
              <a:t>in a node.</a:t>
            </a:r>
          </a:p>
        </p:txBody>
      </p:sp>
    </p:spTree>
    <p:extLst>
      <p:ext uri="{BB962C8B-B14F-4D97-AF65-F5344CB8AC3E}">
        <p14:creationId xmlns:p14="http://schemas.microsoft.com/office/powerpoint/2010/main" val="3250709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DBCD9-466C-A597-4568-346917C2A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54E664-4462-C9BE-8735-38EADC04A12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25FFB66-8E3E-7568-0FA4-AB31A6CC99F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0A00A8C-C599-4E0A-1291-48B9B85A0C25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different designs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056315-E671-B08A-4023-F803E26BBB15}"/>
              </a:ext>
            </a:extLst>
          </p:cNvPr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5B388A-393A-7185-5414-CDAB3CAB935F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369753-33E8-2599-FD6A-52579A489F7C}"/>
              </a:ext>
            </a:extLst>
          </p:cNvPr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116415-9AB6-978B-B585-C13815D51F1E}"/>
              </a:ext>
            </a:extLst>
          </p:cNvPr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326FFF-FFB7-7693-C7E7-922D9E4F1E1A}"/>
              </a:ext>
            </a:extLst>
          </p:cNvPr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D9AEF73-0828-7F73-721E-22B321B22D68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52A7555-A4AD-4F00-9F8C-D0C4DD44F955}"/>
              </a:ext>
            </a:extLst>
          </p:cNvPr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8BB39A-6A94-870E-4AAA-78825B711236}"/>
              </a:ext>
            </a:extLst>
          </p:cNvPr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8E7B4F0-9132-3452-A96B-AF149F3DE646}"/>
              </a:ext>
            </a:extLst>
          </p:cNvPr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1FAEDE2-711D-9C73-2629-4EE0AD8FD1C5}"/>
              </a:ext>
            </a:extLst>
          </p:cNvPr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476398-20A3-9339-0B49-65CF82DB4825}"/>
              </a:ext>
            </a:extLst>
          </p:cNvPr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986EA72-0710-0D1F-9AD3-7CECDA4752C6}"/>
              </a:ext>
            </a:extLst>
          </p:cNvPr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4945EB0D-A518-220A-15DC-8A00E2D31C99}"/>
              </a:ext>
            </a:extLst>
          </p:cNvPr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6686FAF-31A6-B02C-57DE-7C61EEE5AE0A}"/>
              </a:ext>
            </a:extLst>
          </p:cNvPr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B866D37-6D5A-4374-94A6-31DD7307D2B3}"/>
              </a:ext>
            </a:extLst>
          </p:cNvPr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83AA4235-898F-B395-1D32-8560A93F1F8C}"/>
              </a:ext>
            </a:extLst>
          </p:cNvPr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A90A9E7-6832-FB6A-2F23-9457304A4E43}"/>
              </a:ext>
            </a:extLst>
          </p:cNvPr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486B5F-26FB-2291-CED0-855259BE97AD}"/>
              </a:ext>
            </a:extLst>
          </p:cNvPr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1A37E91-4F93-A147-E487-C110920C85C4}"/>
              </a:ext>
            </a:extLst>
          </p:cNvPr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EF242F2-7F37-605A-5284-48BE0017759E}"/>
              </a:ext>
            </a:extLst>
          </p:cNvPr>
          <p:cNvSpPr txBox="1"/>
          <p:nvPr/>
        </p:nvSpPr>
        <p:spPr>
          <a:xfrm>
            <a:off x="6759145" y="829765"/>
            <a:ext cx="54850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may be many definitions of B-trees tuned to</a:t>
            </a:r>
            <a:br>
              <a:rPr lang="en-US" dirty="0"/>
            </a:br>
            <a:r>
              <a:rPr lang="en-US" dirty="0"/>
              <a:t>particular use cases.</a:t>
            </a:r>
          </a:p>
          <a:p>
            <a:endParaRPr lang="en-US" dirty="0"/>
          </a:p>
          <a:p>
            <a:r>
              <a:rPr lang="en-US" dirty="0"/>
              <a:t>Red-black trees store user data both in leaf and internal</a:t>
            </a:r>
            <a:br>
              <a:rPr lang="en-US" dirty="0"/>
            </a:br>
            <a:r>
              <a:rPr lang="en-US" dirty="0"/>
              <a:t>nodes. Our definition of B-trees has pointers to user</a:t>
            </a:r>
            <a:br>
              <a:rPr lang="en-US" dirty="0"/>
            </a:br>
            <a:r>
              <a:rPr lang="en-US" dirty="0"/>
              <a:t>data only in leaves.</a:t>
            </a:r>
          </a:p>
          <a:p>
            <a:endParaRPr lang="en-US" dirty="0"/>
          </a:p>
          <a:p>
            <a:r>
              <a:rPr lang="en-US" dirty="0"/>
              <a:t>When implementing a map, we may define B-tree nodes</a:t>
            </a:r>
            <a:br>
              <a:rPr lang="en-US" dirty="0"/>
            </a:br>
            <a:r>
              <a:rPr lang="en-US" dirty="0"/>
              <a:t>to contain triples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(key, value, pointer)</a:t>
            </a:r>
            <a:r>
              <a:rPr lang="en-US" dirty="0"/>
              <a:t>. In this</a:t>
            </a:r>
            <a:br>
              <a:rPr lang="en-US" dirty="0"/>
            </a:br>
            <a:r>
              <a:rPr lang="en-US" dirty="0"/>
              <a:t>case internal nodes may also be used to store user data.</a:t>
            </a:r>
          </a:p>
        </p:txBody>
      </p:sp>
    </p:spTree>
    <p:extLst>
      <p:ext uri="{BB962C8B-B14F-4D97-AF65-F5344CB8AC3E}">
        <p14:creationId xmlns:p14="http://schemas.microsoft.com/office/powerpoint/2010/main" val="49293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44837-76B6-6CF6-CCB2-CE804EB6B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0E1066-D875-47D9-78B7-1C515A82559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916955-6586-BF3E-FB52-C1E498CF8AA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EE476D-6E8D-AFEE-5A77-03A585ABA5DB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2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B-trees: different designs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913721-1EEF-7E49-BC79-B317DAD8BE7D}"/>
              </a:ext>
            </a:extLst>
          </p:cNvPr>
          <p:cNvGraphicFramePr>
            <a:graphicFrameLocks noGrp="1"/>
          </p:cNvGraphicFramePr>
          <p:nvPr/>
        </p:nvGraphicFramePr>
        <p:xfrm>
          <a:off x="12082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213E0C-5A46-8C5E-5DCB-3D77921E76A2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702A5B-3ED5-165D-311F-920AB512621D}"/>
              </a:ext>
            </a:extLst>
          </p:cNvPr>
          <p:cNvGraphicFramePr>
            <a:graphicFrameLocks noGrp="1"/>
          </p:cNvGraphicFramePr>
          <p:nvPr/>
        </p:nvGraphicFramePr>
        <p:xfrm>
          <a:off x="3284153" y="306544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38A17A3-C923-32DC-51A9-A9566BA20CEA}"/>
              </a:ext>
            </a:extLst>
          </p:cNvPr>
          <p:cNvSpPr txBox="1"/>
          <p:nvPr/>
        </p:nvSpPr>
        <p:spPr>
          <a:xfrm>
            <a:off x="4865818" y="306544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71CA989-0131-DC64-2260-658489B8931E}"/>
              </a:ext>
            </a:extLst>
          </p:cNvPr>
          <p:cNvGraphicFramePr>
            <a:graphicFrameLocks noGrp="1"/>
          </p:cNvGraphicFramePr>
          <p:nvPr/>
        </p:nvGraphicFramePr>
        <p:xfrm>
          <a:off x="5504249" y="3070867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F9F54B-8070-ABEF-F08A-B3B8A535C7FC}"/>
              </a:ext>
            </a:extLst>
          </p:cNvPr>
          <p:cNvGraphicFramePr>
            <a:graphicFrameLocks noGrp="1"/>
          </p:cNvGraphicFramePr>
          <p:nvPr/>
        </p:nvGraphicFramePr>
        <p:xfrm>
          <a:off x="170248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03014A-6840-F7C0-32CB-2B32859E3BD2}"/>
              </a:ext>
            </a:extLst>
          </p:cNvPr>
          <p:cNvGraphicFramePr>
            <a:graphicFrameLocks noGrp="1"/>
          </p:cNvGraphicFramePr>
          <p:nvPr/>
        </p:nvGraphicFramePr>
        <p:xfrm>
          <a:off x="4865818" y="2374902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59102A-00CB-D549-251A-9AF925309C4F}"/>
              </a:ext>
            </a:extLst>
          </p:cNvPr>
          <p:cNvCxnSpPr>
            <a:endCxn id="3" idx="0"/>
          </p:cNvCxnSpPr>
          <p:nvPr/>
        </p:nvCxnSpPr>
        <p:spPr>
          <a:xfrm flipH="1">
            <a:off x="772985" y="2745742"/>
            <a:ext cx="1064053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AC7D06-F452-3934-841E-4F64464BD390}"/>
              </a:ext>
            </a:extLst>
          </p:cNvPr>
          <p:cNvCxnSpPr>
            <a:endCxn id="7" idx="0"/>
          </p:cNvCxnSpPr>
          <p:nvPr/>
        </p:nvCxnSpPr>
        <p:spPr>
          <a:xfrm>
            <a:off x="2354650" y="2745742"/>
            <a:ext cx="0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A5AE12-A65D-B3FC-C9F0-346D13C3203E}"/>
              </a:ext>
            </a:extLst>
          </p:cNvPr>
          <p:cNvCxnSpPr>
            <a:endCxn id="8" idx="0"/>
          </p:cNvCxnSpPr>
          <p:nvPr/>
        </p:nvCxnSpPr>
        <p:spPr>
          <a:xfrm>
            <a:off x="2833816" y="2745742"/>
            <a:ext cx="1102499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AAC2FF-1773-5C22-E9D7-D49FE819A1DB}"/>
              </a:ext>
            </a:extLst>
          </p:cNvPr>
          <p:cNvCxnSpPr>
            <a:endCxn id="9" idx="0"/>
          </p:cNvCxnSpPr>
          <p:nvPr/>
        </p:nvCxnSpPr>
        <p:spPr>
          <a:xfrm>
            <a:off x="6005384" y="2745742"/>
            <a:ext cx="151027" cy="325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017EADF-E4A4-993C-5BFF-6D238F1CD7A6}"/>
              </a:ext>
            </a:extLst>
          </p:cNvPr>
          <p:cNvSpPr txBox="1"/>
          <p:nvPr/>
        </p:nvSpPr>
        <p:spPr>
          <a:xfrm>
            <a:off x="3735779" y="2370984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71EE0992-417E-40BC-A5DB-233D83E4F1F4}"/>
              </a:ext>
            </a:extLst>
          </p:cNvPr>
          <p:cNvGraphicFramePr>
            <a:graphicFrameLocks noGrp="1"/>
          </p:cNvGraphicFramePr>
          <p:nvPr/>
        </p:nvGraphicFramePr>
        <p:xfrm>
          <a:off x="2456170" y="1684363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7483922-5E26-6117-FFC5-85E0D7BD168C}"/>
              </a:ext>
            </a:extLst>
          </p:cNvPr>
          <p:cNvCxnSpPr>
            <a:endCxn id="10" idx="0"/>
          </p:cNvCxnSpPr>
          <p:nvPr/>
        </p:nvCxnSpPr>
        <p:spPr>
          <a:xfrm flipH="1">
            <a:off x="2354650" y="2055203"/>
            <a:ext cx="264982" cy="3196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B87CB3-2D0A-4C56-8862-8DEED5312073}"/>
              </a:ext>
            </a:extLst>
          </p:cNvPr>
          <p:cNvCxnSpPr/>
          <p:nvPr/>
        </p:nvCxnSpPr>
        <p:spPr>
          <a:xfrm>
            <a:off x="3599935" y="2055203"/>
            <a:ext cx="336380" cy="3157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7CE6BECB-EF44-A597-3BDE-A6B92BB9A949}"/>
              </a:ext>
            </a:extLst>
          </p:cNvPr>
          <p:cNvGraphicFramePr>
            <a:graphicFrameLocks noGrp="1"/>
          </p:cNvGraphicFramePr>
          <p:nvPr/>
        </p:nvGraphicFramePr>
        <p:xfrm>
          <a:off x="3727541" y="922231"/>
          <a:ext cx="13043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6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……..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C7C560F2-DB4F-FA2C-A874-BA187F34AF30}"/>
              </a:ext>
            </a:extLst>
          </p:cNvPr>
          <p:cNvSpPr txBox="1"/>
          <p:nvPr/>
        </p:nvSpPr>
        <p:spPr>
          <a:xfrm>
            <a:off x="4320423" y="1681997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</a:t>
            </a:r>
            <a:endParaRPr lang="ru-RU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CD7A6A8-5D95-00D6-4374-DE7E0D2AB6FF}"/>
              </a:ext>
            </a:extLst>
          </p:cNvPr>
          <p:cNvCxnSpPr>
            <a:endCxn id="21" idx="0"/>
          </p:cNvCxnSpPr>
          <p:nvPr/>
        </p:nvCxnSpPr>
        <p:spPr>
          <a:xfrm flipH="1">
            <a:off x="3108332" y="1293071"/>
            <a:ext cx="827983" cy="3912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57700C4-3C77-59D5-3707-322F30329943}"/>
              </a:ext>
            </a:extLst>
          </p:cNvPr>
          <p:cNvCxnSpPr/>
          <p:nvPr/>
        </p:nvCxnSpPr>
        <p:spPr>
          <a:xfrm>
            <a:off x="4865818" y="1282091"/>
            <a:ext cx="415606" cy="336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3F43FE5-08F6-AC6E-3FB6-94E4958DC5E4}"/>
              </a:ext>
            </a:extLst>
          </p:cNvPr>
          <p:cNvSpPr txBox="1"/>
          <p:nvPr/>
        </p:nvSpPr>
        <p:spPr>
          <a:xfrm>
            <a:off x="6759145" y="829765"/>
            <a:ext cx="5397503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may be many definitions of B-trees tuned to</a:t>
            </a:r>
            <a:br>
              <a:rPr lang="en-US" dirty="0"/>
            </a:br>
            <a:r>
              <a:rPr lang="en-US" dirty="0"/>
              <a:t>particular use cases.</a:t>
            </a:r>
          </a:p>
          <a:p>
            <a:endParaRPr lang="en-US" dirty="0"/>
          </a:p>
          <a:p>
            <a:r>
              <a:rPr lang="en-US" dirty="0"/>
              <a:t>Red-black trees store user data both in leaf and internal</a:t>
            </a:r>
            <a:br>
              <a:rPr lang="en-US" dirty="0"/>
            </a:br>
            <a:r>
              <a:rPr lang="en-US" dirty="0"/>
              <a:t>nodes. Our definition of B-trees has pointers to user</a:t>
            </a:r>
            <a:br>
              <a:rPr lang="en-US" dirty="0"/>
            </a:br>
            <a:r>
              <a:rPr lang="en-US" dirty="0"/>
              <a:t>data only in leaves.</a:t>
            </a:r>
          </a:p>
          <a:p>
            <a:endParaRPr lang="en-US" dirty="0"/>
          </a:p>
          <a:p>
            <a:r>
              <a:rPr lang="en-US" dirty="0" err="1"/>
              <a:t>Reiserfs</a:t>
            </a:r>
            <a:r>
              <a:rPr lang="en-US" dirty="0"/>
              <a:t> 3 has a unified tree to store all file system</a:t>
            </a:r>
            <a:br>
              <a:rPr lang="en-US" dirty="0"/>
            </a:br>
            <a:r>
              <a:rPr lang="en-US" dirty="0"/>
              <a:t>objects. Some are stored in the tree, and some outside: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metadata, directory entries and data blocks with</a:t>
            </a:r>
            <a:br>
              <a:rPr lang="en-US" dirty="0"/>
            </a:br>
            <a:r>
              <a:rPr lang="en-US" dirty="0"/>
              <a:t>packed tails are stored in leaf nodes directly,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non-tail parts of files only have pointers to blocks</a:t>
            </a:r>
            <a:br>
              <a:rPr lang="en-US" dirty="0"/>
            </a:br>
            <a:r>
              <a:rPr lang="en-US" dirty="0"/>
              <a:t>in leaf nodes.</a:t>
            </a:r>
          </a:p>
        </p:txBody>
      </p:sp>
    </p:spTree>
    <p:extLst>
      <p:ext uri="{BB962C8B-B14F-4D97-AF65-F5344CB8AC3E}">
        <p14:creationId xmlns:p14="http://schemas.microsoft.com/office/powerpoint/2010/main" val="41412180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D088D-3849-0852-3F3D-45539809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3A3B84-5EAD-1443-BC17-7E2CEFF9C13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477993-E4C0-EC5D-F221-EEF62A2F17BD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FDF9E9-981E-2733-4C8C-D0B434C9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429391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to merge two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B-trees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Suppose we have two sets represented as B-trees. We can construct their union in linear time.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4230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31762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5930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86349"/>
              </p:ext>
            </p:extLst>
          </p:nvPr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to merge two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B-trees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riangle 2">
            <a:extLst>
              <a:ext uri="{FF2B5EF4-FFF2-40B4-BE49-F238E27FC236}">
                <a16:creationId xmlns:a16="http://schemas.microsoft.com/office/drawing/2014/main" id="{C0F4C0C6-C35E-C04C-AC99-1B1ECB555CBF}"/>
              </a:ext>
            </a:extLst>
          </p:cNvPr>
          <p:cNvSpPr/>
          <p:nvPr/>
        </p:nvSpPr>
        <p:spPr>
          <a:xfrm>
            <a:off x="234055" y="15348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145872C-6E3A-BC44-BBCB-EFECA1845248}"/>
              </a:ext>
            </a:extLst>
          </p:cNvPr>
          <p:cNvSpPr/>
          <p:nvPr/>
        </p:nvSpPr>
        <p:spPr>
          <a:xfrm>
            <a:off x="2320018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200480"/>
              </p:ext>
            </p:extLst>
          </p:nvPr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54AC0A-8EE3-4F15-2980-50D03647F1D4}"/>
              </a:ext>
            </a:extLst>
          </p:cNvPr>
          <p:cNvSpPr txBox="1"/>
          <p:nvPr/>
        </p:nvSpPr>
        <p:spPr>
          <a:xfrm>
            <a:off x="0" y="375470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aseline="0" dirty="0"/>
              <a:t>Iterating over keys in leaf nodes sequentially yields them in ascending order. As we have two ascending sequences of keys, we can find their union like the merge sort does.</a:t>
            </a:r>
            <a:endParaRPr lang="ru-RU" baseline="0" dirty="0"/>
          </a:p>
          <a:p>
            <a:pPr marL="342900" indent="-342900">
              <a:buFont typeface="+mj-lt"/>
              <a:buAutoNum type="arabicPeriod"/>
            </a:pPr>
            <a:r>
              <a:rPr lang="en-US" baseline="0" dirty="0"/>
              <a:t>The output of “merge sort” can be sequentially written into pages with 2L elements each. These will be the leaf nodes of the merged tree.</a:t>
            </a:r>
            <a:endParaRPr lang="ru-RU" baseline="0" dirty="0"/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For every 2L-1 adjacent leaf nodes we make an internal node pointing to them. We write such internal nodes sequentially, too.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We create upper levels of internal nodes in a similar way.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Once we reach a level that has only one internal node, we call it the root of the merged tree.</a:t>
            </a:r>
          </a:p>
        </p:txBody>
      </p:sp>
    </p:spTree>
    <p:extLst>
      <p:ext uri="{BB962C8B-B14F-4D97-AF65-F5344CB8AC3E}">
        <p14:creationId xmlns:p14="http://schemas.microsoft.com/office/powerpoint/2010/main" val="1932664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57713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1024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009259"/>
              </p:ext>
            </p:extLst>
          </p:nvPr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to merge two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B-trees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916F093-FE29-6047-905C-7021EC3BDFB1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68867-FF2E-8E44-9978-F1760FD1211A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7B6E7-4A1D-9846-9E4B-D6D0400AF562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DF27B-C9F2-4149-BF6B-7E0794CEB561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C9B80236-8F2A-A249-AECD-8AAE4850FA29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EDBCA-6800-484E-ACE7-B0A9842709D5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8F437-C96C-5F4D-B701-83ED15E4D341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936E7-D461-1C2B-90E9-3B3CD5C031EC}"/>
              </a:ext>
            </a:extLst>
          </p:cNvPr>
          <p:cNvSpPr txBox="1"/>
          <p:nvPr/>
        </p:nvSpPr>
        <p:spPr>
          <a:xfrm>
            <a:off x="0" y="375470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Iterating over keys in leaf nodes sequentially yields them in ascending order. As we have two ascending sequences of keys, we can find their union like the merge sort does.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The output of “merge sort” can be sequentially written into pages with 2L elements each. These will be the leaf nodes of the merged tree.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/>
              <a:t>For every 2L-1 adjacent leaf nodes we make an internal node pointing to them. We write such internal nodes sequentially, too.</a:t>
            </a:r>
            <a:endParaRPr lang="ru-RU" baseline="0" dirty="0"/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We create upper levels of internal nodes in a similar way.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Once we reach a level that has only one internal node, we call it the root of the merged tree.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13C92A0-BF27-E8D5-4E94-870E1A911B34}"/>
              </a:ext>
            </a:extLst>
          </p:cNvPr>
          <p:cNvSpPr/>
          <p:nvPr/>
        </p:nvSpPr>
        <p:spPr>
          <a:xfrm>
            <a:off x="234055" y="15348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671FE74-EC2B-BFB4-231C-D699D1F7617B}"/>
              </a:ext>
            </a:extLst>
          </p:cNvPr>
          <p:cNvSpPr/>
          <p:nvPr/>
        </p:nvSpPr>
        <p:spPr>
          <a:xfrm>
            <a:off x="2320018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4774674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84262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5014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5301503"/>
              </p:ext>
            </p:extLst>
          </p:nvPr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to merge two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B-trees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916F093-FE29-6047-905C-7021EC3BDFB1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68867-FF2E-8E44-9978-F1760FD1211A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7B6E7-4A1D-9846-9E4B-D6D0400AF562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DF27B-C9F2-4149-BF6B-7E0794CEB561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C9B80236-8F2A-A249-AECD-8AAE4850FA29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EDBCA-6800-484E-ACE7-B0A9842709D5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8F437-C96C-5F4D-B701-83ED15E4D341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B34CC581-4682-B149-9739-B263FE7B3299}"/>
              </a:ext>
            </a:extLst>
          </p:cNvPr>
          <p:cNvGraphicFramePr>
            <a:graphicFrameLocks noGrp="1"/>
          </p:cNvGraphicFramePr>
          <p:nvPr/>
        </p:nvGraphicFramePr>
        <p:xfrm>
          <a:off x="7630887" y="1496514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4F436-9D63-A942-93BC-B0AB023B2B5B}"/>
              </a:ext>
            </a:extLst>
          </p:cNvPr>
          <p:cNvCxnSpPr/>
          <p:nvPr/>
        </p:nvCxnSpPr>
        <p:spPr>
          <a:xfrm flipH="1">
            <a:off x="6791463" y="1856014"/>
            <a:ext cx="839424" cy="374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02B3-F8E9-6648-A118-97E9370E90A9}"/>
              </a:ext>
            </a:extLst>
          </p:cNvPr>
          <p:cNvCxnSpPr>
            <a:cxnSpLocks/>
          </p:cNvCxnSpPr>
          <p:nvPr/>
        </p:nvCxnSpPr>
        <p:spPr>
          <a:xfrm>
            <a:off x="7855268" y="1856014"/>
            <a:ext cx="438423" cy="37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2DC70D5-49D1-0ED8-070C-AF5F6CA0D359}"/>
              </a:ext>
            </a:extLst>
          </p:cNvPr>
          <p:cNvSpPr txBox="1"/>
          <p:nvPr/>
        </p:nvSpPr>
        <p:spPr>
          <a:xfrm>
            <a:off x="0" y="375470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Iterating over keys in leaf nodes sequentially yields them in ascending order. As we have two ascending sequences of keys, we can find their union like the merge sort does.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The output of “merge sort” can be sequentially written into pages with 2L elements each. These will be the leaf nodes of the merged tree.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/>
              <a:t>For every 2L-1 adjacent leaf nodes we make an internal node pointing to them. We write such internal nodes sequentially, too.</a:t>
            </a:r>
            <a:endParaRPr lang="ru-RU" baseline="0" dirty="0"/>
          </a:p>
          <a:p>
            <a:pPr marL="342900" indent="-342900">
              <a:buFont typeface="+mj-lt"/>
              <a:buAutoNum type="arabicPeriod"/>
            </a:pPr>
            <a:r>
              <a:rPr lang="en-US" baseline="0" dirty="0"/>
              <a:t>We create upper levels of internal nodes in a similar way.</a:t>
            </a:r>
            <a:endParaRPr lang="ru-RU" baseline="0" dirty="0"/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Once we reach a level that has only one internal node, we call it the root of the merged tree.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962BEBA-327D-9691-50B7-DE69E0A3EFE3}"/>
              </a:ext>
            </a:extLst>
          </p:cNvPr>
          <p:cNvSpPr/>
          <p:nvPr/>
        </p:nvSpPr>
        <p:spPr>
          <a:xfrm>
            <a:off x="234055" y="15348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A211868B-D841-2AF3-DF5D-FAF262ABF478}"/>
              </a:ext>
            </a:extLst>
          </p:cNvPr>
          <p:cNvSpPr/>
          <p:nvPr/>
        </p:nvSpPr>
        <p:spPr>
          <a:xfrm>
            <a:off x="2320018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7853176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6520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294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060515"/>
              </p:ext>
            </p:extLst>
          </p:nvPr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to merge two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B-trees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FE6920D-1A6E-CA4F-89EE-B15BA485FC7D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9ADD7-6543-2A40-99A2-FA70D6FF173B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4895F23-9FE3-0E4F-8057-AA3E8E253772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2916F093-FE29-6047-905C-7021EC3BDFB1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3A68867-FF2E-8E44-9978-F1760FD1211A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47B6E7-4A1D-9846-9E4B-D6D0400AF562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9BDF27B-C9F2-4149-BF6B-7E0794CEB561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C9B80236-8F2A-A249-AECD-8AAE4850FA29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EDBCA-6800-484E-ACE7-B0A9842709D5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818F437-C96C-5F4D-B701-83ED15E4D341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B34CC581-4682-B149-9739-B263FE7B3299}"/>
              </a:ext>
            </a:extLst>
          </p:cNvPr>
          <p:cNvGraphicFramePr>
            <a:graphicFrameLocks noGrp="1"/>
          </p:cNvGraphicFramePr>
          <p:nvPr/>
        </p:nvGraphicFramePr>
        <p:xfrm>
          <a:off x="7630887" y="1496514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D4F436-9D63-A942-93BC-B0AB023B2B5B}"/>
              </a:ext>
            </a:extLst>
          </p:cNvPr>
          <p:cNvCxnSpPr/>
          <p:nvPr/>
        </p:nvCxnSpPr>
        <p:spPr>
          <a:xfrm flipH="1">
            <a:off x="6791463" y="1856014"/>
            <a:ext cx="839424" cy="374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84A02B3-F8E9-6648-A118-97E9370E90A9}"/>
              </a:ext>
            </a:extLst>
          </p:cNvPr>
          <p:cNvCxnSpPr>
            <a:cxnSpLocks/>
          </p:cNvCxnSpPr>
          <p:nvPr/>
        </p:nvCxnSpPr>
        <p:spPr>
          <a:xfrm>
            <a:off x="7855268" y="1856014"/>
            <a:ext cx="438423" cy="37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A58DB26E-F020-1641-B364-7515120E683F}"/>
              </a:ext>
            </a:extLst>
          </p:cNvPr>
          <p:cNvGraphicFramePr>
            <a:graphicFrameLocks noGrp="1"/>
          </p:cNvGraphicFramePr>
          <p:nvPr/>
        </p:nvGraphicFramePr>
        <p:xfrm>
          <a:off x="9376207" y="884102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24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214858-FC47-2749-8304-EDB797AAD2AE}"/>
              </a:ext>
            </a:extLst>
          </p:cNvPr>
          <p:cNvCxnSpPr/>
          <p:nvPr/>
        </p:nvCxnSpPr>
        <p:spPr>
          <a:xfrm flipH="1">
            <a:off x="7630887" y="1254942"/>
            <a:ext cx="1745320" cy="203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42743B-A1D1-3462-C6F7-E50C8897DA3B}"/>
              </a:ext>
            </a:extLst>
          </p:cNvPr>
          <p:cNvSpPr txBox="1"/>
          <p:nvPr/>
        </p:nvSpPr>
        <p:spPr>
          <a:xfrm>
            <a:off x="0" y="3754709"/>
            <a:ext cx="12191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Iterating over keys in leaf nodes sequentially yields them in ascending order. As we have two ascending sequences of keys, we can find their union like the merge sort does.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The output of “merge sort” can be sequentially written into pages with 2L elements each. These will be the leaf nodes of the merged tree.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For every 2L-1 adjacent leaf nodes we make an internal node pointing to them. We write such internal nodes sequentially, too.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>
                <a:solidFill>
                  <a:schemeClr val="bg1">
                    <a:lumMod val="75000"/>
                  </a:schemeClr>
                </a:solidFill>
              </a:rPr>
              <a:t>We create upper levels of internal nodes in a similar way.</a:t>
            </a:r>
            <a:endParaRPr lang="ru-RU" baseline="0" dirty="0">
              <a:solidFill>
                <a:schemeClr val="bg1">
                  <a:lumMod val="7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aseline="0" dirty="0"/>
              <a:t>Once we reach a level that has only one internal node, we call it the root of the merged tree.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761A2C15-5AE1-AD95-A53F-B102D36DF292}"/>
              </a:ext>
            </a:extLst>
          </p:cNvPr>
          <p:cNvSpPr/>
          <p:nvPr/>
        </p:nvSpPr>
        <p:spPr>
          <a:xfrm>
            <a:off x="234055" y="15348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299B7978-DF4C-AE73-B66C-EBBD1F0AE4D1}"/>
              </a:ext>
            </a:extLst>
          </p:cNvPr>
          <p:cNvSpPr/>
          <p:nvPr/>
        </p:nvSpPr>
        <p:spPr>
          <a:xfrm>
            <a:off x="2320018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517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902748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A reminder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sng" baseline="0" dirty="0"/>
                        <a:t>how does one store a list of files</a:t>
                      </a:r>
                      <a:r>
                        <a:rPr lang="ru-RU" sz="2400" u="sng" baseline="30000" dirty="0"/>
                        <a:t>*</a:t>
                      </a:r>
                      <a:r>
                        <a:rPr lang="ru-RU" sz="2400" u="sng" baseline="0" dirty="0"/>
                        <a:t>?</a:t>
                      </a:r>
                      <a:endParaRPr lang="ru-RU" sz="2400" u="sn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Jump to the start of the list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r>
                        <a:rPr lang="en-US" dirty="0"/>
                        <a:t>Read the whole list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r>
                        <a:rPr lang="en-US" dirty="0"/>
                        <a:t>Scan the array in RAM</a:t>
                      </a:r>
                      <a:r>
                        <a:rPr lang="en-US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en-US" dirty="0"/>
                        <a:t>&lt;1msec (&lt;100K)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files need 4 or 3 random accesses which translates to latencies above 30 msec.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95E55-23BB-4D2D-D7C7-4C054C0A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1C1A0D2-A23C-27D4-7869-FA72E4E9FC0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7DF6B28-B754-1F0E-8991-87E802FE294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E99651-C985-DADE-1E44-0C9228C8C2CE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457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to merge two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B-trees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A9D44E2-1B89-BADA-2559-D9DF637C585B}"/>
              </a:ext>
            </a:extLst>
          </p:cNvPr>
          <p:cNvSpPr txBox="1"/>
          <p:nvPr/>
        </p:nvSpPr>
        <p:spPr>
          <a:xfrm>
            <a:off x="2090057" y="145868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66AA6A-2C25-0D74-48EE-321B6DFCA5EA}"/>
              </a:ext>
            </a:extLst>
          </p:cNvPr>
          <p:cNvSpPr txBox="1"/>
          <p:nvPr/>
        </p:nvSpPr>
        <p:spPr>
          <a:xfrm>
            <a:off x="4548194" y="1458686"/>
            <a:ext cx="514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200" dirty="0"/>
              <a:t>-&gt;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F3D0D48-DEFE-91DF-F28B-EEAA1565CFE8}"/>
              </a:ext>
            </a:extLst>
          </p:cNvPr>
          <p:cNvGraphicFramePr>
            <a:graphicFrameLocks noGrp="1"/>
          </p:cNvGraphicFramePr>
          <p:nvPr/>
        </p:nvGraphicFramePr>
        <p:xfrm>
          <a:off x="6404196" y="2873103"/>
          <a:ext cx="563137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7862614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33201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4147562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751617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529411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764227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5864364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10943390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127657506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82714575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311834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2861270231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4010117732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1954329265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818398413"/>
                    </a:ext>
                  </a:extLst>
                </a:gridCol>
                <a:gridCol w="438169">
                  <a:extLst>
                    <a:ext uri="{9D8B030D-6E8A-4147-A177-3AD203B41FA5}">
                      <a16:colId xmlns:a16="http://schemas.microsoft.com/office/drawing/2014/main" val="3579801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2554715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559B39B9-F46B-7EA0-89AB-380466A43D49}"/>
              </a:ext>
            </a:extLst>
          </p:cNvPr>
          <p:cNvGraphicFramePr>
            <a:graphicFrameLocks noGrp="1"/>
          </p:cNvGraphicFramePr>
          <p:nvPr/>
        </p:nvGraphicFramePr>
        <p:xfrm>
          <a:off x="6791463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7BADA2-CC01-572E-189D-40F2A5DB68AC}"/>
              </a:ext>
            </a:extLst>
          </p:cNvPr>
          <p:cNvCxnSpPr/>
          <p:nvPr/>
        </p:nvCxnSpPr>
        <p:spPr>
          <a:xfrm flipH="1">
            <a:off x="6404196" y="2601323"/>
            <a:ext cx="387267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6E63A5C-A95C-729A-AECA-7A5149E3D489}"/>
              </a:ext>
            </a:extLst>
          </p:cNvPr>
          <p:cNvCxnSpPr/>
          <p:nvPr/>
        </p:nvCxnSpPr>
        <p:spPr>
          <a:xfrm>
            <a:off x="7053943" y="2601323"/>
            <a:ext cx="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F30F0D-4151-5278-A2D0-526E38030BB6}"/>
              </a:ext>
            </a:extLst>
          </p:cNvPr>
          <p:cNvCxnSpPr/>
          <p:nvPr/>
        </p:nvCxnSpPr>
        <p:spPr>
          <a:xfrm>
            <a:off x="7347857" y="2601323"/>
            <a:ext cx="283030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Table 10">
            <a:extLst>
              <a:ext uri="{FF2B5EF4-FFF2-40B4-BE49-F238E27FC236}">
                <a16:creationId xmlns:a16="http://schemas.microsoft.com/office/drawing/2014/main" id="{5FF1EA96-E1AE-44E6-EED8-0EA997446E1C}"/>
              </a:ext>
            </a:extLst>
          </p:cNvPr>
          <p:cNvGraphicFramePr>
            <a:graphicFrameLocks noGrp="1"/>
          </p:cNvGraphicFramePr>
          <p:nvPr/>
        </p:nvGraphicFramePr>
        <p:xfrm>
          <a:off x="8293691" y="2230483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3272C8-339A-6680-254C-04AEA67FD04B}"/>
              </a:ext>
            </a:extLst>
          </p:cNvPr>
          <p:cNvCxnSpPr/>
          <p:nvPr/>
        </p:nvCxnSpPr>
        <p:spPr>
          <a:xfrm flipH="1">
            <a:off x="8098971" y="2601323"/>
            <a:ext cx="217715" cy="27178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5D781E3-E5D0-5F6B-8033-79A110DFDE22}"/>
              </a:ext>
            </a:extLst>
          </p:cNvPr>
          <p:cNvSpPr txBox="1"/>
          <p:nvPr/>
        </p:nvSpPr>
        <p:spPr>
          <a:xfrm>
            <a:off x="9795919" y="2180590"/>
            <a:ext cx="404199" cy="37084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RU" dirty="0"/>
              <a:t>...</a:t>
            </a:r>
          </a:p>
        </p:txBody>
      </p:sp>
      <p:graphicFrame>
        <p:nvGraphicFramePr>
          <p:cNvPr id="21" name="Table 10">
            <a:extLst>
              <a:ext uri="{FF2B5EF4-FFF2-40B4-BE49-F238E27FC236}">
                <a16:creationId xmlns:a16="http://schemas.microsoft.com/office/drawing/2014/main" id="{80BB71F4-5ACB-3105-DB61-69D620AF46DD}"/>
              </a:ext>
            </a:extLst>
          </p:cNvPr>
          <p:cNvGraphicFramePr>
            <a:graphicFrameLocks noGrp="1"/>
          </p:cNvGraphicFramePr>
          <p:nvPr/>
        </p:nvGraphicFramePr>
        <p:xfrm>
          <a:off x="7630887" y="1496514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808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672236743"/>
                    </a:ext>
                  </a:extLst>
                </a:gridCol>
                <a:gridCol w="279808">
                  <a:extLst>
                    <a:ext uri="{9D8B030D-6E8A-4147-A177-3AD203B41FA5}">
                      <a16:colId xmlns:a16="http://schemas.microsoft.com/office/drawing/2014/main" val="3999969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63527EF-4E37-F2A1-F22A-7DE5E2C0365C}"/>
              </a:ext>
            </a:extLst>
          </p:cNvPr>
          <p:cNvCxnSpPr/>
          <p:nvPr/>
        </p:nvCxnSpPr>
        <p:spPr>
          <a:xfrm flipH="1">
            <a:off x="6791463" y="1856014"/>
            <a:ext cx="839424" cy="37446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4CCD3A-911E-6374-8A1E-AE5E1CB3AFF4}"/>
              </a:ext>
            </a:extLst>
          </p:cNvPr>
          <p:cNvCxnSpPr>
            <a:cxnSpLocks/>
          </p:cNvCxnSpPr>
          <p:nvPr/>
        </p:nvCxnSpPr>
        <p:spPr>
          <a:xfrm>
            <a:off x="7855268" y="1856014"/>
            <a:ext cx="438423" cy="37265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e 10">
            <a:extLst>
              <a:ext uri="{FF2B5EF4-FFF2-40B4-BE49-F238E27FC236}">
                <a16:creationId xmlns:a16="http://schemas.microsoft.com/office/drawing/2014/main" id="{8ED451F4-3192-7230-A3DE-63356CE69068}"/>
              </a:ext>
            </a:extLst>
          </p:cNvPr>
          <p:cNvGraphicFramePr>
            <a:graphicFrameLocks noGrp="1"/>
          </p:cNvGraphicFramePr>
          <p:nvPr/>
        </p:nvGraphicFramePr>
        <p:xfrm>
          <a:off x="9376207" y="884102"/>
          <a:ext cx="839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424">
                  <a:extLst>
                    <a:ext uri="{9D8B030D-6E8A-4147-A177-3AD203B41FA5}">
                      <a16:colId xmlns:a16="http://schemas.microsoft.com/office/drawing/2014/main" val="2449433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RU" dirty="0"/>
                        <a:t>root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745626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0255703-DAD1-C445-99A5-A782A5C6417E}"/>
              </a:ext>
            </a:extLst>
          </p:cNvPr>
          <p:cNvCxnSpPr/>
          <p:nvPr/>
        </p:nvCxnSpPr>
        <p:spPr>
          <a:xfrm flipH="1">
            <a:off x="7630887" y="1254942"/>
            <a:ext cx="1745320" cy="2037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F9E09E9-5EA9-565C-283D-63DCC4BEFFA9}"/>
              </a:ext>
            </a:extLst>
          </p:cNvPr>
          <p:cNvSpPr txBox="1"/>
          <p:nvPr/>
        </p:nvSpPr>
        <p:spPr>
          <a:xfrm>
            <a:off x="0" y="3754709"/>
            <a:ext cx="12191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Font typeface="+mj-lt"/>
              <a:buNone/>
            </a:pPr>
            <a:r>
              <a:rPr lang="en-US" baseline="0" dirty="0"/>
              <a:t>Key properties</a:t>
            </a:r>
            <a:r>
              <a:rPr lang="ru-RU" baseline="0" dirty="0"/>
              <a:t>:</a:t>
            </a:r>
          </a:p>
          <a:p>
            <a:pPr marL="285750" indent="-285750">
              <a:buFont typeface="Arial" charset="0"/>
              <a:buChar char="•"/>
            </a:pPr>
            <a:r>
              <a:rPr lang="en-US" baseline="0" dirty="0"/>
              <a:t>Reading leaf nodes of input trees issues mostly sequential reads from input trees.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baseline="0" dirty="0"/>
              <a:t>Nodes of the output tree are written sequentially</a:t>
            </a:r>
            <a:r>
              <a:rPr lang="ru-RU" baseline="0" dirty="0"/>
              <a:t>.</a:t>
            </a:r>
            <a:endParaRPr lang="en-US" baseline="0" dirty="0"/>
          </a:p>
          <a:p>
            <a:pPr marL="285750" indent="-285750">
              <a:buFont typeface="Arial" charset="0"/>
              <a:buChar char="•"/>
            </a:pPr>
            <a:r>
              <a:rPr lang="en-US" baseline="0" dirty="0"/>
              <a:t>If the input trees were produced by merging smaller trees, then reads from leaf nodes are purely sequential.</a:t>
            </a:r>
            <a:endParaRPr lang="ru-RU" baseline="0" dirty="0"/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41F94F2D-8067-DE65-1BE6-72D378635FFA}"/>
              </a:ext>
            </a:extLst>
          </p:cNvPr>
          <p:cNvSpPr/>
          <p:nvPr/>
        </p:nvSpPr>
        <p:spPr>
          <a:xfrm>
            <a:off x="234055" y="1534886"/>
            <a:ext cx="1698172" cy="1709057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9981405D-E89C-0FCB-5CF8-97D744D2A52B}"/>
              </a:ext>
            </a:extLst>
          </p:cNvPr>
          <p:cNvSpPr/>
          <p:nvPr/>
        </p:nvSpPr>
        <p:spPr>
          <a:xfrm>
            <a:off x="2320018" y="1001485"/>
            <a:ext cx="2228176" cy="224245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250696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2710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0690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826678"/>
              </p:ext>
            </p:extLst>
          </p:nvPr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The algorithm for merging B-trees may be used to create a data structure that has very fast inserts, and avoids random IO needed to rebalance B-trees.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It is friendly towards HDDs and SSDs, but it is especially well-suited to cloud object storages.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7634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E9D17-DC58-0162-89D8-E0DEAE1A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20D01E-E20E-0211-34E2-5C0C412C828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8ABBD6-9A8F-5701-6456-3C32BA7F928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53FB250-6325-4BE1-C959-9380769FAC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091578"/>
              </p:ext>
            </p:extLst>
          </p:nvPr>
        </p:nvGraphicFramePr>
        <p:xfrm>
          <a:off x="0" y="365761"/>
          <a:ext cx="12192000" cy="5212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 LSM tree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is a sequence of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B-trees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One searches for an item in a LSM tree by searching all member trees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 T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, …,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Inserts go to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0</a:t>
                      </a:r>
                      <a:r>
                        <a:rPr lang="en-US" baseline="0" dirty="0"/>
                        <a:t> (possibly also a few smaller-numbered ones) are stored in the RAM</a:t>
                      </a:r>
                      <a:br>
                        <a:rPr lang="ru-RU" baseline="0" dirty="0"/>
                      </a:br>
                      <a:r>
                        <a:rPr lang="en-US" baseline="0" dirty="0"/>
                        <a:t>which guarantees fast inserts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When a tree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 grows “too big”, it is merged into T</a:t>
                      </a:r>
                      <a:r>
                        <a:rPr lang="en-US" baseline="-25000" dirty="0"/>
                        <a:t>i+1</a:t>
                      </a:r>
                      <a:br>
                        <a:rPr lang="ru-RU" baseline="0" dirty="0"/>
                      </a:br>
                      <a:r>
                        <a:rPr lang="en-US" baseline="0" dirty="0"/>
                        <a:t>and the old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 is removed, 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Deleting an item is implemented by inserting a deletion marker.*</a:t>
                      </a:r>
                      <a:r>
                        <a:rPr lang="ru-RU" dirty="0"/>
                        <a:t>.</a:t>
                      </a:r>
                      <a:br>
                        <a:rPr lang="en-US" dirty="0"/>
                      </a:br>
                      <a:r>
                        <a:rPr lang="en-US" dirty="0"/>
                        <a:t>Both an item and a deletion marker will be erased from the disk during</a:t>
                      </a:r>
                      <a:br>
                        <a:rPr lang="en-US" dirty="0"/>
                      </a:br>
                      <a:r>
                        <a:rPr lang="en-US" dirty="0"/>
                        <a:t>a subsequent merge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Fact</a:t>
                      </a:r>
                      <a:r>
                        <a:rPr lang="ru-RU" b="1" baseline="0" dirty="0"/>
                        <a:t>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the overhead of merges is </a:t>
                      </a:r>
                      <a:r>
                        <a:rPr lang="en-US" baseline="0" dirty="0" err="1"/>
                        <a:t>minimised</a:t>
                      </a:r>
                      <a:r>
                        <a:rPr lang="en-US" baseline="0" dirty="0"/>
                        <a:t> if the max sizes of member trees are a geometric progression.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>
                          <a:hlinkClick r:id="rId3"/>
                        </a:rPr>
                        <a:t>https://www.cs.umb.edu/~poneil/lsmtree.pdf</a:t>
                      </a:r>
                      <a:endParaRPr lang="en-US" baseline="0" dirty="0">
                        <a:hlinkClick r:id="rId4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4"/>
                        </a:rPr>
                        <a:t>https://queue.acm.org/detail.cfm?id=3220266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>
                          <a:hlinkClick r:id="rId5"/>
                        </a:rPr>
                        <a:t>https://arxiv.org/pdf/1812.07527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29E89F5D-E7B1-88B2-1388-18BDFCC504F2}"/>
              </a:ext>
            </a:extLst>
          </p:cNvPr>
          <p:cNvSpPr/>
          <p:nvPr/>
        </p:nvSpPr>
        <p:spPr>
          <a:xfrm>
            <a:off x="7578811" y="2076617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9434385-7C8E-9F8F-15C2-D552B667C05E}"/>
              </a:ext>
            </a:extLst>
          </p:cNvPr>
          <p:cNvSpPr/>
          <p:nvPr/>
        </p:nvSpPr>
        <p:spPr>
          <a:xfrm>
            <a:off x="8468497" y="1681200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E84ACD04-C84A-D72F-EE22-20A70FF537FF}"/>
              </a:ext>
            </a:extLst>
          </p:cNvPr>
          <p:cNvSpPr/>
          <p:nvPr/>
        </p:nvSpPr>
        <p:spPr>
          <a:xfrm>
            <a:off x="9860692" y="1121027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96B9C4C0-8145-845C-FB22-80D43C72F133}"/>
              </a:ext>
            </a:extLst>
          </p:cNvPr>
          <p:cNvSpPr/>
          <p:nvPr/>
        </p:nvSpPr>
        <p:spPr>
          <a:xfrm>
            <a:off x="8106033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23CA330-0E8C-2D1F-D597-0E7764512FFC}"/>
              </a:ext>
            </a:extLst>
          </p:cNvPr>
          <p:cNvSpPr/>
          <p:nvPr/>
        </p:nvSpPr>
        <p:spPr>
          <a:xfrm>
            <a:off x="9489989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0CA4AE-AAA5-06B0-B941-509A76D28349}"/>
              </a:ext>
            </a:extLst>
          </p:cNvPr>
          <p:cNvSpPr txBox="1"/>
          <p:nvPr/>
        </p:nvSpPr>
        <p:spPr>
          <a:xfrm>
            <a:off x="7671656" y="270364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714B58-0FEC-716B-2734-1F40B4AFE4C8}"/>
              </a:ext>
            </a:extLst>
          </p:cNvPr>
          <p:cNvSpPr txBox="1"/>
          <p:nvPr/>
        </p:nvSpPr>
        <p:spPr>
          <a:xfrm>
            <a:off x="0" y="6163272"/>
            <a:ext cx="4745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* Such deletion markers are called</a:t>
            </a:r>
            <a:r>
              <a:rPr lang="ru-RU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bg1">
                    <a:lumMod val="75000"/>
                  </a:schemeClr>
                </a:solidFill>
              </a:rPr>
              <a:t>“tombstones”.</a:t>
            </a:r>
          </a:p>
        </p:txBody>
      </p:sp>
    </p:spTree>
    <p:extLst>
      <p:ext uri="{BB962C8B-B14F-4D97-AF65-F5344CB8AC3E}">
        <p14:creationId xmlns:p14="http://schemas.microsoft.com/office/powerpoint/2010/main" val="1464732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5080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7308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821916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Inserts to an LSM tree are fast because they affect only the in-RAM</a:t>
                      </a:r>
                      <a:br>
                        <a:rPr lang="en-US" dirty="0"/>
                      </a:br>
                      <a:r>
                        <a:rPr lang="en-US" dirty="0"/>
                        <a:t>component T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 and tree merges produce only sequential IO.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However, the need to merge trees may introduce noticeable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delays.</a:t>
                      </a: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ru-RU" baseline="0" dirty="0"/>
                      </a:br>
                      <a:r>
                        <a:rPr lang="en-US" baseline="0" dirty="0"/>
                        <a:t>So, we have two problems to work around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Searching for an item must search many member trees.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and unpredictable insert latencies</a:t>
                      </a:r>
                      <a:r>
                        <a:rPr lang="ru-RU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the </a:t>
                      </a:r>
                      <a:r>
                        <a:rPr lang="en-US" baseline="0" dirty="0" err="1"/>
                        <a:t>amortised</a:t>
                      </a:r>
                      <a:r>
                        <a:rPr lang="en-US" baseline="0" dirty="0"/>
                        <a:t> time of inserts is low, but the run time of inserts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that trigger merges may be orders of magnitude longer than the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run time of inserts that modify only T0. Such inserts also create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bursts of 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986C0558-F4D4-6F78-E416-2FEF7F455AAE}"/>
              </a:ext>
            </a:extLst>
          </p:cNvPr>
          <p:cNvSpPr/>
          <p:nvPr/>
        </p:nvSpPr>
        <p:spPr>
          <a:xfrm>
            <a:off x="7578811" y="2076617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3">
            <a:extLst>
              <a:ext uri="{FF2B5EF4-FFF2-40B4-BE49-F238E27FC236}">
                <a16:creationId xmlns:a16="http://schemas.microsoft.com/office/drawing/2014/main" id="{C7FAC7F6-DA89-BCA3-CF06-8159A3248ECA}"/>
              </a:ext>
            </a:extLst>
          </p:cNvPr>
          <p:cNvSpPr/>
          <p:nvPr/>
        </p:nvSpPr>
        <p:spPr>
          <a:xfrm>
            <a:off x="8468497" y="1681200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05CF692E-DB83-DCBF-DAD5-D5FCDEFD9713}"/>
              </a:ext>
            </a:extLst>
          </p:cNvPr>
          <p:cNvSpPr/>
          <p:nvPr/>
        </p:nvSpPr>
        <p:spPr>
          <a:xfrm>
            <a:off x="9860692" y="1121027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481965FF-0DAF-E081-E65C-D715A0D8BD04}"/>
              </a:ext>
            </a:extLst>
          </p:cNvPr>
          <p:cNvSpPr/>
          <p:nvPr/>
        </p:nvSpPr>
        <p:spPr>
          <a:xfrm>
            <a:off x="8106033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22C6C6-6A4C-C161-786F-9437E8EC4204}"/>
              </a:ext>
            </a:extLst>
          </p:cNvPr>
          <p:cNvSpPr/>
          <p:nvPr/>
        </p:nvSpPr>
        <p:spPr>
          <a:xfrm>
            <a:off x="9489989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752738-00F1-A6DD-F4BB-5D7A37838723}"/>
              </a:ext>
            </a:extLst>
          </p:cNvPr>
          <p:cNvSpPr txBox="1"/>
          <p:nvPr/>
        </p:nvSpPr>
        <p:spPr>
          <a:xfrm>
            <a:off x="7671656" y="270364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47121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FC039-CAEB-CAC7-A325-7BD0EE439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0DA4FA-C239-9A1D-17DA-798463119E0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A4C319-8C6F-80E4-BFB4-99C4C1C52DC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C8AE46-8502-FB3F-DAC1-72022EDAB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457636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3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591">
                  <a:extLst>
                    <a:ext uri="{9D8B030D-6E8A-4147-A177-3AD203B41FA5}">
                      <a16:colId xmlns:a16="http://schemas.microsoft.com/office/drawing/2014/main" val="28435514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Inserts to an LSM tree are fast because they affect only the in-RAM</a:t>
                      </a:r>
                      <a:br>
                        <a:rPr lang="en-US" dirty="0"/>
                      </a:br>
                      <a:r>
                        <a:rPr lang="en-US" dirty="0"/>
                        <a:t>component T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 and tree merges produce only sequential IO.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However, the need to merge trees may introduce noticeable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delays.</a:t>
                      </a: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ru-RU" baseline="0" dirty="0"/>
                      </a:br>
                      <a:r>
                        <a:rPr lang="en-US" baseline="0" dirty="0"/>
                        <a:t>So, we have two problems to work around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Searching for an item must search many member trees.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and unpredictable insert latencies</a:t>
                      </a:r>
                      <a:r>
                        <a:rPr lang="ru-RU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the </a:t>
                      </a:r>
                      <a:r>
                        <a:rPr lang="en-US" baseline="0" dirty="0" err="1"/>
                        <a:t>amortised</a:t>
                      </a:r>
                      <a:r>
                        <a:rPr lang="en-US" baseline="0" dirty="0"/>
                        <a:t> time of inserts is low, but the run time of inserts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that trigger merges may be orders of magnitude longer than the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run time of inserts that modify only T0. Such inserts also create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bursts of 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Trees may be merged in a background process.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Components are immutable so original trees may be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searched during a merge.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52B41F88-C072-A268-AB5B-E5C675815B38}"/>
              </a:ext>
            </a:extLst>
          </p:cNvPr>
          <p:cNvSpPr/>
          <p:nvPr/>
        </p:nvSpPr>
        <p:spPr>
          <a:xfrm>
            <a:off x="7578811" y="2076617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3">
            <a:extLst>
              <a:ext uri="{FF2B5EF4-FFF2-40B4-BE49-F238E27FC236}">
                <a16:creationId xmlns:a16="http://schemas.microsoft.com/office/drawing/2014/main" id="{52BDAF0F-5F55-E2FE-A9BA-38A42306023B}"/>
              </a:ext>
            </a:extLst>
          </p:cNvPr>
          <p:cNvSpPr/>
          <p:nvPr/>
        </p:nvSpPr>
        <p:spPr>
          <a:xfrm>
            <a:off x="8468497" y="1681200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065474D2-8B8B-960A-C721-6C0012DE3430}"/>
              </a:ext>
            </a:extLst>
          </p:cNvPr>
          <p:cNvSpPr/>
          <p:nvPr/>
        </p:nvSpPr>
        <p:spPr>
          <a:xfrm>
            <a:off x="9860692" y="1121027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C0879FBD-D408-87E5-3FDE-D98EB5933AC9}"/>
              </a:ext>
            </a:extLst>
          </p:cNvPr>
          <p:cNvSpPr/>
          <p:nvPr/>
        </p:nvSpPr>
        <p:spPr>
          <a:xfrm>
            <a:off x="8106033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AF15B1E-A404-04A3-1C2F-85DDCF043388}"/>
              </a:ext>
            </a:extLst>
          </p:cNvPr>
          <p:cNvSpPr/>
          <p:nvPr/>
        </p:nvSpPr>
        <p:spPr>
          <a:xfrm>
            <a:off x="9489989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EC487E-D13E-1273-9716-E136AF7E59A1}"/>
              </a:ext>
            </a:extLst>
          </p:cNvPr>
          <p:cNvSpPr txBox="1"/>
          <p:nvPr/>
        </p:nvSpPr>
        <p:spPr>
          <a:xfrm>
            <a:off x="7671656" y="270364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32303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83467-20D2-9194-E0F5-C81815016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C78463-B5D2-38FC-9E94-73DCDC49A29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11B3FC-B0AA-AE71-9BF1-6D48C557E4C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2DCA79-4232-6B17-A1F5-D2916DCA5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86554"/>
              </p:ext>
            </p:extLst>
          </p:nvPr>
        </p:nvGraphicFramePr>
        <p:xfrm>
          <a:off x="0" y="365761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730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591">
                  <a:extLst>
                    <a:ext uri="{9D8B030D-6E8A-4147-A177-3AD203B41FA5}">
                      <a16:colId xmlns:a16="http://schemas.microsoft.com/office/drawing/2014/main" val="284355142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Log-Structured Merge Tree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Inserts to an LSM tree are fast because they affect only the in-RAM</a:t>
                      </a:r>
                      <a:br>
                        <a:rPr lang="en-US" dirty="0"/>
                      </a:br>
                      <a:r>
                        <a:rPr lang="en-US" dirty="0"/>
                        <a:t>component T</a:t>
                      </a:r>
                      <a:r>
                        <a:rPr lang="en-US" baseline="-25000" dirty="0"/>
                        <a:t>0</a:t>
                      </a:r>
                      <a:r>
                        <a:rPr lang="en-US" dirty="0"/>
                        <a:t>, and tree merges produce only sequential IO.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/>
                        <a:t>However, the need to merge trees may introduce noticeable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delays.</a:t>
                      </a:r>
                      <a:br>
                        <a:rPr lang="ru-RU" baseline="0" dirty="0"/>
                      </a:b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br>
                        <a:rPr lang="ru-RU" baseline="0" dirty="0"/>
                      </a:br>
                      <a:r>
                        <a:rPr lang="en-US" baseline="0" dirty="0"/>
                        <a:t>So, we have two problems to work around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Searching for an item must search many member trees.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amplification and unpredictable insert latencies</a:t>
                      </a:r>
                      <a:r>
                        <a:rPr lang="ru-RU" baseline="0" dirty="0"/>
                        <a:t>: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the </a:t>
                      </a:r>
                      <a:r>
                        <a:rPr lang="en-US" baseline="0" dirty="0" err="1"/>
                        <a:t>amortised</a:t>
                      </a:r>
                      <a:r>
                        <a:rPr lang="en-US" baseline="0" dirty="0"/>
                        <a:t> time of inserts is low, but the run time of inserts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that trigger merges may be orders of magnitude longer than the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run time of inserts that modify only T0. Such inserts also create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bursts of IO.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baseline="0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Bloom filters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Isosceles Triangle 2">
            <a:extLst>
              <a:ext uri="{FF2B5EF4-FFF2-40B4-BE49-F238E27FC236}">
                <a16:creationId xmlns:a16="http://schemas.microsoft.com/office/drawing/2014/main" id="{8C0A0C6E-471F-9C5F-2616-D54A1B155547}"/>
              </a:ext>
            </a:extLst>
          </p:cNvPr>
          <p:cNvSpPr/>
          <p:nvPr/>
        </p:nvSpPr>
        <p:spPr>
          <a:xfrm>
            <a:off x="7578811" y="2076617"/>
            <a:ext cx="527222" cy="51898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Isosceles Triangle 3">
            <a:extLst>
              <a:ext uri="{FF2B5EF4-FFF2-40B4-BE49-F238E27FC236}">
                <a16:creationId xmlns:a16="http://schemas.microsoft.com/office/drawing/2014/main" id="{9F90806E-997C-E54A-7FFE-52A626C67AE5}"/>
              </a:ext>
            </a:extLst>
          </p:cNvPr>
          <p:cNvSpPr/>
          <p:nvPr/>
        </p:nvSpPr>
        <p:spPr>
          <a:xfrm>
            <a:off x="8468497" y="1681200"/>
            <a:ext cx="1029730" cy="914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Isosceles Triangle 6">
            <a:extLst>
              <a:ext uri="{FF2B5EF4-FFF2-40B4-BE49-F238E27FC236}">
                <a16:creationId xmlns:a16="http://schemas.microsoft.com/office/drawing/2014/main" id="{B1599AA2-78DB-7D5A-E281-A36B9A83A6D4}"/>
              </a:ext>
            </a:extLst>
          </p:cNvPr>
          <p:cNvSpPr/>
          <p:nvPr/>
        </p:nvSpPr>
        <p:spPr>
          <a:xfrm>
            <a:off x="9860692" y="1121027"/>
            <a:ext cx="1721708" cy="1474573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FC091B7-EDD1-ED8D-8CD4-F4EAB9D911DD}"/>
              </a:ext>
            </a:extLst>
          </p:cNvPr>
          <p:cNvSpPr/>
          <p:nvPr/>
        </p:nvSpPr>
        <p:spPr>
          <a:xfrm>
            <a:off x="8106033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B687404-7C13-2CC1-6551-F774580ECB81}"/>
              </a:ext>
            </a:extLst>
          </p:cNvPr>
          <p:cNvSpPr/>
          <p:nvPr/>
        </p:nvSpPr>
        <p:spPr>
          <a:xfrm>
            <a:off x="9489989" y="2138400"/>
            <a:ext cx="362464" cy="197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9BD93E-932E-4C6C-2F8E-161E22F053BB}"/>
              </a:ext>
            </a:extLst>
          </p:cNvPr>
          <p:cNvSpPr txBox="1"/>
          <p:nvPr/>
        </p:nvSpPr>
        <p:spPr>
          <a:xfrm>
            <a:off x="7671656" y="2703649"/>
            <a:ext cx="4536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T0                T1                              T2                 ……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12699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30855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276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638819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Searching an item in an LSM tree needs to search every component of the LSM tree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We may often skip most components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if we come up with an efficient way to detect that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 does not contain a key that we are looking for. This can be achieved with a Bloom filter constructed from the keys in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. A Bloom filter is a probabilistic data structure. Like a set, it implements methods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Add()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Contains()</a:t>
                      </a:r>
                      <a:r>
                        <a:rPr lang="en-US" baseline="0" dirty="0"/>
                        <a:t>. However,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s.Contains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  <a:r>
                        <a:rPr lang="en-US" baseline="0" dirty="0"/>
                        <a:t> returns the following values:</a:t>
                      </a:r>
                      <a:endParaRPr lang="ru-RU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baseline="0" dirty="0"/>
                        <a:t> does not contain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baseline="0" dirty="0"/>
                        <a:t> maybe contains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Allowing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Contains()</a:t>
                      </a:r>
                      <a:r>
                        <a:rPr lang="en-US" baseline="0" dirty="0"/>
                        <a:t> to produce wrong allows us to use much less RAM for a Bloom filter than for a set. The probability of wrong answers may be made arbitrarily low by tuning the parameters of a Bloom filter.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185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681562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46428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2264235"/>
              </p:ext>
            </p:extLst>
          </p:nvPr>
        </p:nvGraphicFramePr>
        <p:xfrm>
          <a:off x="0" y="365761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Searching an item in an LSM tree needs to search every component of the LSM tree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We may often skip most components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if we come up with an efficient way to detect that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 does not contain a key that we are looking for. This can be achieved with a Bloom filter constructed from the keys in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. A Bloom filter is a probabilistic data structure. Like a set, it implements methods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Add()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Contains()</a:t>
                      </a:r>
                      <a:r>
                        <a:rPr lang="en-US" baseline="0" dirty="0"/>
                        <a:t>. However,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s.Contains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  <a:r>
                        <a:rPr lang="en-US" baseline="0" dirty="0"/>
                        <a:t> returns the following values:</a:t>
                      </a:r>
                      <a:endParaRPr lang="ru-RU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baseline="0" dirty="0"/>
                        <a:t> does not contain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baseline="0" dirty="0"/>
                        <a:t> maybe contains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The implementation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let us have a bit array with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entries and</a:t>
                      </a:r>
                      <a:r>
                        <a:rPr lang="ru-RU" baseline="0" dirty="0"/>
                        <a:t>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independent hash functions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that produce values in the range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To insert an item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, set bits in positions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 to 1,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To verify whether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belongs to the set, verify whether bits in positions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 are set to 1.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3665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85799-A2B5-287E-57F2-211A3EA92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912085-6D34-1311-C3F6-B4C3D8784DC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B29284-7801-5DEE-EC68-C3FB6174C4B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CE9F75E-32E7-A9FB-92EF-CCE9FD4EAEE6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Bloom filters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Searching an item in an LSM tree needs to search every component of the LSM tree</a:t>
                      </a:r>
                      <a:r>
                        <a:rPr lang="ru-RU" baseline="0" dirty="0"/>
                        <a:t>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ru-RU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We may often skip most components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</a:t>
                      </a:r>
                      <a:r>
                        <a:rPr lang="en-US" baseline="-25000" dirty="0"/>
                        <a:t>i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if we come up with an efficient way to detect that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 does not contain a key that we are looking for. This can be achieved with a Bloom filter constructed from the keys in T</a:t>
                      </a:r>
                      <a:r>
                        <a:rPr lang="en-US" baseline="-25000" dirty="0"/>
                        <a:t>i</a:t>
                      </a:r>
                      <a:r>
                        <a:rPr lang="en-US" baseline="0" dirty="0"/>
                        <a:t>. A Bloom filter is a probabilistic data structure. Like a set, it implements methods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Add()</a:t>
                      </a:r>
                      <a:r>
                        <a:rPr lang="en-US" baseline="0" dirty="0"/>
                        <a:t> and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Contains()</a:t>
                      </a:r>
                      <a:r>
                        <a:rPr lang="en-US" baseline="0" dirty="0"/>
                        <a:t>. However, 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s.Contains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(x)</a:t>
                      </a:r>
                      <a:r>
                        <a:rPr lang="en-US" baseline="0" dirty="0"/>
                        <a:t> returns the following values:</a:t>
                      </a:r>
                      <a:endParaRPr lang="ru-RU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baseline="0" dirty="0"/>
                        <a:t> does not contain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r>
                        <a:rPr lang="en-US" baseline="0" dirty="0"/>
                        <a:t> maybe contains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The implementation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let us have a bit array with </a:t>
                      </a:r>
                      <a:r>
                        <a:rPr lang="en-US" b="1" baseline="0" dirty="0"/>
                        <a:t>m</a:t>
                      </a:r>
                      <a:r>
                        <a:rPr lang="en-US" baseline="0" dirty="0"/>
                        <a:t> entries and</a:t>
                      </a:r>
                      <a:r>
                        <a:rPr lang="ru-RU" baseline="0" dirty="0"/>
                        <a:t> </a:t>
                      </a:r>
                      <a:r>
                        <a:rPr lang="en-US" b="1" baseline="0" dirty="0"/>
                        <a:t>k</a:t>
                      </a:r>
                      <a:r>
                        <a:rPr lang="en-US" baseline="0" dirty="0"/>
                        <a:t> independent hash functions </a:t>
                      </a:r>
                      <a:r>
                        <a:rPr lang="en-US" b="1" baseline="0" dirty="0"/>
                        <a:t>f</a:t>
                      </a:r>
                      <a:r>
                        <a:rPr lang="en-US" b="1" baseline="-25000" dirty="0"/>
                        <a:t>i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that produce values in the range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[0, m-1).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To insert an item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, set bits in positions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(x),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(x),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(x) to 1,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To verify whether 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belongs to the set, verify whether bits in positions f</a:t>
                      </a:r>
                      <a:r>
                        <a:rPr lang="en-US" baseline="-25000" dirty="0"/>
                        <a:t>1</a:t>
                      </a:r>
                      <a:r>
                        <a:rPr lang="en-US" baseline="0" dirty="0"/>
                        <a:t>(y), f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(y), </a:t>
                      </a:r>
                      <a:r>
                        <a:rPr lang="mr-IN" baseline="0" dirty="0"/>
                        <a:t>…</a:t>
                      </a:r>
                      <a:r>
                        <a:rPr lang="en-US" baseline="0" dirty="0"/>
                        <a:t>, </a:t>
                      </a:r>
                      <a:r>
                        <a:rPr lang="en-US" baseline="0" dirty="0" err="1"/>
                        <a:t>f</a:t>
                      </a:r>
                      <a:r>
                        <a:rPr lang="en-US" baseline="-25000" dirty="0" err="1"/>
                        <a:t>k</a:t>
                      </a:r>
                      <a:r>
                        <a:rPr lang="en-US" baseline="0" dirty="0"/>
                        <a:t>(y) are set to 1.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endParaRPr lang="en-US" baseline="0" dirty="0"/>
                    </a:p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aseline="0" dirty="0"/>
                        <a:t>If items </a:t>
                      </a:r>
                      <a:r>
                        <a:rPr lang="en-US" b="1" baseline="0" dirty="0"/>
                        <a:t>x</a:t>
                      </a:r>
                      <a:r>
                        <a:rPr lang="en-US" baseline="0" dirty="0"/>
                        <a:t> are uniformly sampled from a set that has </a:t>
                      </a:r>
                      <a:r>
                        <a:rPr lang="en-US" b="1" baseline="0" dirty="0"/>
                        <a:t>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elements and the probability of a wrong answer </a:t>
                      </a:r>
                      <a:r>
                        <a:rPr lang="ru-RU" baseline="0" dirty="0"/>
                        <a:t>«</a:t>
                      </a:r>
                      <a:r>
                        <a:rPr lang="en-US" b="1" baseline="0" dirty="0"/>
                        <a:t>y</a:t>
                      </a:r>
                      <a:r>
                        <a:rPr lang="en-US" baseline="0" dirty="0"/>
                        <a:t> is present</a:t>
                      </a:r>
                      <a:r>
                        <a:rPr lang="ru-RU" baseline="0" dirty="0"/>
                        <a:t>» </a:t>
                      </a:r>
                      <a:r>
                        <a:rPr lang="en-US" baseline="0" dirty="0"/>
                        <a:t>must be lower than </a:t>
                      </a:r>
                      <a:r>
                        <a:rPr lang="en-US" b="1" baseline="0" dirty="0"/>
                        <a:t>p</a:t>
                      </a:r>
                      <a:r>
                        <a:rPr lang="en-US" baseline="0" dirty="0"/>
                        <a:t>, then we need to use the following Bloom filter parameters:</a:t>
                      </a:r>
                    </a:p>
                    <a:p>
                      <a:pPr marL="0" indent="0" algn="ctr">
                        <a:buFont typeface="Arial" charset="0"/>
                        <a:buNone/>
                      </a:pPr>
                      <a:r>
                        <a:rPr lang="en-US" baseline="0" dirty="0"/>
                        <a:t>k &gt;= -log</a:t>
                      </a:r>
                      <a:r>
                        <a:rPr lang="en-US" baseline="-25000" dirty="0"/>
                        <a:t>2</a:t>
                      </a:r>
                      <a:r>
                        <a:rPr lang="en-US" baseline="0" dirty="0"/>
                        <a:t>(p), m &gt;= k*N / ln(2).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8988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24766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Why do Bloom filters need multiple independent hashes?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5930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4408A-3999-7F2A-7766-0D3CB971B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3B531B-C678-208E-2E45-1041472B497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359C02-F37F-DB24-7655-0EBE8AA203E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E2DC16-9D8C-9BDB-7B98-E9C1DA4EF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0105784"/>
              </p:ext>
            </p:extLst>
          </p:nvPr>
        </p:nvGraphicFramePr>
        <p:xfrm>
          <a:off x="-1" y="365761"/>
          <a:ext cx="12192001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2-3-tree is a way to represent a set of comparable items.</a:t>
                      </a:r>
                      <a:r>
                        <a:rPr lang="en-US" baseline="0" dirty="0"/>
                        <a:t> It is defined to have the following properties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every node contains one or two items from the set,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every node has </a:t>
                      </a:r>
                      <a:r>
                        <a:rPr lang="ru-RU" baseline="0" dirty="0"/>
                        <a:t>0, 2 </a:t>
                      </a:r>
                      <a:r>
                        <a:rPr lang="en-US" baseline="0" dirty="0"/>
                        <a:t>or</a:t>
                      </a:r>
                      <a:r>
                        <a:rPr lang="ru-RU" baseline="0" dirty="0"/>
                        <a:t> 3 </a:t>
                      </a:r>
                      <a:r>
                        <a:rPr lang="en-US" baseline="0" dirty="0"/>
                        <a:t>child nodes,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the tree is fully balanced which means all leaf nodes are equidistant from the root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the tree is a search tree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C6CD8A-0D90-D613-0707-1F6F45328BD6}"/>
              </a:ext>
            </a:extLst>
          </p:cNvPr>
          <p:cNvGraphicFramePr>
            <a:graphicFrameLocks noGrp="1"/>
          </p:cNvGraphicFramePr>
          <p:nvPr/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1B0190-7D11-957C-2030-E14C6D5F1AFF}"/>
              </a:ext>
            </a:extLst>
          </p:cNvPr>
          <p:cNvGraphicFramePr>
            <a:graphicFrameLocks noGrp="1"/>
          </p:cNvGraphicFramePr>
          <p:nvPr/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iangle 3">
            <a:extLst>
              <a:ext uri="{FF2B5EF4-FFF2-40B4-BE49-F238E27FC236}">
                <a16:creationId xmlns:a16="http://schemas.microsoft.com/office/drawing/2014/main" id="{23B9C200-BC8C-D4E9-F47E-BE7D7D548F80}"/>
              </a:ext>
            </a:extLst>
          </p:cNvPr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</a:t>
            </a:r>
            <a:r>
              <a:rPr lang="ru-RU" dirty="0"/>
              <a:t> </a:t>
            </a:r>
            <a:r>
              <a:rPr lang="en-US" dirty="0"/>
              <a:t>A</a:t>
            </a:r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7DF8EC49-1AA0-C3B6-3086-8EB8885E2EB6}"/>
              </a:ext>
            </a:extLst>
          </p:cNvPr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than</a:t>
            </a:r>
            <a:r>
              <a:rPr lang="ru-RU" dirty="0"/>
              <a:t> </a:t>
            </a:r>
            <a:r>
              <a:rPr lang="en-US" dirty="0"/>
              <a:t>A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9483AD6F-5ABE-8F06-3708-2B03E2E7566B}"/>
              </a:ext>
            </a:extLst>
          </p:cNvPr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 A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21935B5D-155B-BF39-4146-A61CBD284BC7}"/>
              </a:ext>
            </a:extLst>
          </p:cNvPr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  <a:r>
              <a:rPr lang="ru-RU" dirty="0"/>
              <a:t> </a:t>
            </a:r>
            <a:r>
              <a:rPr lang="en-US" dirty="0"/>
              <a:t>A and</a:t>
            </a:r>
            <a:r>
              <a:rPr lang="ru-RU" dirty="0"/>
              <a:t> </a:t>
            </a:r>
            <a:r>
              <a:rPr lang="en-US" dirty="0"/>
              <a:t>B</a:t>
            </a:r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9051D03E-756C-C57B-3598-889BB35CF067}"/>
              </a:ext>
            </a:extLst>
          </p:cNvPr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than 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F55E8-8E14-DBB0-1AA6-6046B424F2EB}"/>
              </a:ext>
            </a:extLst>
          </p:cNvPr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31856A-F088-34B5-59EF-BD534EDDFC66}"/>
              </a:ext>
            </a:extLst>
          </p:cNvPr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F1A1F8-91E0-C6D3-F5DE-5BFACE67BDAB}"/>
              </a:ext>
            </a:extLst>
          </p:cNvPr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8B9489-F1CF-210D-90EE-DF0845644774}"/>
              </a:ext>
            </a:extLst>
          </p:cNvPr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127E89-E404-8A81-4A7C-22741B5BE2C1}"/>
              </a:ext>
            </a:extLst>
          </p:cNvPr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4893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AD27-B498-8A92-811F-9CB16885F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C496E6-6026-3723-772D-75E70D9E2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237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5BFDC1-2C6B-2933-14F6-A8451179EFC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C73AC36-A432-A281-F16D-0BEBD47A59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baseline="0" dirty="0"/>
                            <a:t>Why do Bloom filters need multiple independent hashes?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b="1" baseline="0" dirty="0"/>
                            <a:t>Fact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Suppose we have a hash table with N buckets, and let us insert N random elements into it.</a:t>
                          </a:r>
                          <a:br>
                            <a:rPr lang="en-US" baseline="0" dirty="0"/>
                          </a:br>
                          <a:r>
                            <a:rPr lang="en-US" baseline="0" dirty="0"/>
                            <a:t>With the probability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the cardinality of the busiest bucket will be</a:t>
                          </a:r>
                          <a:endParaRPr lang="ru-RU" baseline="0" dirty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2C73AC36-A432-A281-F16D-0BEBD47A597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2037144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baseline="0" dirty="0"/>
                            <a:t>Why do Bloom filters need multiple independent hashes?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72917" r="-104" b="-5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330079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B35E-719C-8D88-D08D-0FB6B71D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5318F1B-419F-367D-06F0-357A3F99EA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57762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30C520-29F5-6FBB-B873-696A08BB716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6D82ED6-A8D4-7A8A-94C8-DA75F5A748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470928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baseline="0" dirty="0"/>
                            <a:t>Why do Bloom filters need multiple independent hashes?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Arial" charset="0"/>
                            <a:buNone/>
                          </a:pPr>
                          <a:r>
                            <a:rPr lang="en-US" b="1" baseline="0" dirty="0"/>
                            <a:t>Fact 1</a:t>
                          </a:r>
                          <a:r>
                            <a:rPr lang="ru-RU" b="1" baseline="0" dirty="0"/>
                            <a:t>: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Suppose we have a hash table with N buckets, and let us insert N random elements into it.</a:t>
                          </a:r>
                          <a:br>
                            <a:rPr lang="en-US" baseline="0" dirty="0"/>
                          </a:br>
                          <a:r>
                            <a:rPr lang="en-US" baseline="0" dirty="0"/>
                            <a:t>With the probability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&gt;= 1 </a:t>
                          </a:r>
                          <a:r>
                            <a:rPr lang="mr-IN" baseline="0" dirty="0"/>
                            <a:t>–</a:t>
                          </a:r>
                          <a:r>
                            <a:rPr lang="en-US" baseline="0" dirty="0"/>
                            <a:t> O(1/N) the cardinality of the busiest bucket will be</a:t>
                          </a:r>
                          <a:endParaRPr lang="ru-RU" baseline="0" dirty="0"/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𝑁</m:t>
                                        </m:r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en-US" b="1" baseline="0" dirty="0"/>
                            <a:t>Fact</a:t>
                          </a:r>
                          <a:r>
                            <a:rPr lang="ru-RU" b="1" baseline="0" dirty="0"/>
                            <a:t> 2</a:t>
                          </a:r>
                          <a:r>
                            <a:rPr lang="ru-RU" baseline="0" dirty="0"/>
                            <a:t>: </a:t>
                          </a:r>
                          <a:r>
                            <a:rPr lang="en-US" baseline="0" dirty="0"/>
                            <a:t>Suppose we have a hash table with N buckets, but inserts into the table use d independent hashes. Insert(x) computes d hashes of x to pick the candidate buckets and inserts x into the least populated bucket.</a:t>
                          </a:r>
                          <a:br>
                            <a:rPr lang="en-US" baseline="0" dirty="0"/>
                          </a:br>
                          <a:br>
                            <a:rPr lang="en-US" baseline="0" dirty="0"/>
                          </a:br>
                          <a:r>
                            <a:rPr lang="en-US" baseline="0" dirty="0"/>
                            <a:t>Let us insert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N random elements into such hash table</a:t>
                          </a:r>
                          <a:r>
                            <a:rPr lang="ru-RU" baseline="0" dirty="0"/>
                            <a:t>. </a:t>
                          </a:r>
                          <a:r>
                            <a:rPr lang="en-US" baseline="0" dirty="0"/>
                            <a:t>With the probability</a:t>
                          </a:r>
                          <a:r>
                            <a:rPr lang="ru-RU" baseline="0" dirty="0"/>
                            <a:t> </a:t>
                          </a:r>
                          <a:r>
                            <a:rPr lang="en-US" baseline="0" dirty="0"/>
                            <a:t>&gt;= 1 - O(1/N) the cardinality of the busiest bucket will be</a:t>
                          </a:r>
                        </a:p>
                        <a:p>
                          <a:pPr marL="0" indent="0" algn="ctr">
                            <a:buFont typeface="Arial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mr-IN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func>
                                          <m:funcPr>
                                            <m:ctrlPr>
                                              <a:rPr lang="en-US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uncPr>
                                          <m:fNam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b="0" i="0" baseline="0" smtClean="0">
                                                <a:latin typeface="Cambria Math" charset="0"/>
                                              </a:rPr>
                                              <m:t>log</m:t>
                                            </m:r>
                                          </m:fName>
                                          <m:e>
                                            <m:r>
                                              <a:rPr lang="en-US" b="0" i="1" baseline="0" smtClean="0">
                                                <a:latin typeface="Cambria Math" charset="0"/>
                                              </a:rPr>
                                              <m:t>𝑁</m:t>
                                            </m:r>
                                          </m:e>
                                        </m:func>
                                      </m:e>
                                    </m:func>
                                  </m:num>
                                  <m:den>
                                    <m:func>
                                      <m:funcPr>
                                        <m:ctrlPr>
                                          <a:rPr lang="en-US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baseline="0" smtClean="0">
                                            <a:latin typeface="Cambria Math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b="0" i="1" baseline="0" smtClean="0">
                                            <a:latin typeface="Cambria Math" charset="0"/>
                                          </a:rPr>
                                          <m:t>𝑑</m:t>
                                        </m:r>
                                      </m:e>
                                    </m:func>
                                  </m:den>
                                </m:f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+ 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𝑂</m:t>
                                </m:r>
                                <m:r>
                                  <a:rPr lang="en-US" b="0" i="1" baseline="0" smtClean="0">
                                    <a:latin typeface="Cambria Math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en-US" baseline="0" dirty="0"/>
                            <a:t>The use of two independent hash functions instead of one improves the asymptotic of the cardinality of the busiest bucket. Adding more hashes no longer improves it.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16D82ED6-A8D4-7A8A-94C8-DA75F5A748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365761"/>
              <a:ext cx="12192000" cy="4709288"/>
            </p:xfrm>
            <a:graphic>
              <a:graphicData uri="http://schemas.openxmlformats.org/drawingml/2006/table">
                <a:tbl>
                  <a:tblPr firstRow="1" bandRow="1">
                    <a:tableStyleId>{3B4B98B0-60AC-42C2-AFA5-B58CD77FA1E5}</a:tableStyleId>
                  </a:tblPr>
                  <a:tblGrid>
                    <a:gridCol w="12192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power</a:t>
                          </a:r>
                          <a:r>
                            <a:rPr lang="en-US" sz="2400" baseline="0" dirty="0"/>
                            <a:t> of two choices</a:t>
                          </a:r>
                          <a:endParaRPr lang="ru-RU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>
                            <a:buFont typeface="+mj-lt"/>
                            <a:buNone/>
                          </a:pPr>
                          <a:r>
                            <a:rPr lang="en-US" baseline="0" dirty="0"/>
                            <a:t>Why do Bloom filters need multiple independent hashes?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209104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71875" r="-104" b="-228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32064">
                    <a:tc>
                      <a:txBody>
                        <a:bodyPr/>
                        <a:lstStyle/>
                        <a:p>
                          <a:endParaRPr lang="en-CY"/>
                        </a:p>
                      </a:txBody>
                      <a:tcPr>
                        <a:blipFill>
                          <a:blip r:embed="rId3"/>
                          <a:stretch>
                            <a:fillRect t="-103125" r="-104" b="-36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indent="0" algn="l">
                            <a:buFont typeface="Arial" charset="0"/>
                            <a:buNone/>
                          </a:pPr>
                          <a:r>
                            <a:rPr lang="en-US" baseline="0" dirty="0"/>
                            <a:t>The use of two independent hash functions instead of one improves the asymptotic of the cardinality of the busiest bucket. Adding more hashes no longer improves it.</a:t>
                          </a:r>
                          <a:endParaRPr lang="ru-RU" baseline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172187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07497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1645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Applications: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Hash tables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Bloom filters</a:t>
                      </a:r>
                      <a:r>
                        <a:rPr lang="ru-RU" baseline="0" dirty="0"/>
                        <a:t>,</a:t>
                      </a:r>
                      <a:endParaRPr lang="en-US" baseline="0" dirty="0"/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8028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4FD39-43B9-4E35-9D68-BCD20EA0C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C540C2-6AC3-62BF-55AE-546AB1383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3114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412F19-5D4F-AAAF-1946-F6ED219931D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9F5B71-6179-A581-601F-8E12B54F05D1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Applications: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Hash tables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Bloom filters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Load balancing in distributed systems,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Controlling tail latencies in distributed systems.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380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4EDE1-2073-59E6-43CF-BE921AFC0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E52AF-8DA5-3B3A-569C-15CAB233E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684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C38F80-1521-6696-CAB2-DD44AA49A8D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7E6008-D3A9-602C-67AE-F39D642D3294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4480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Applications: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Hash tables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Bloom filters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Load balancing in distributed systems,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Controlling tail latencies in distributed systems.</a:t>
                      </a:r>
                      <a:endParaRPr lang="ru-RU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="1" baseline="0" dirty="0"/>
                        <a:t>Naïve approach</a:t>
                      </a:r>
                      <a:r>
                        <a:rPr lang="en-US" baseline="0" dirty="0"/>
                        <a:t>: Suppose there are multiple HTTP servers that can serve the same file download. A client may choose a less loaded server this way: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Pick two random servers to try,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Send a download request to both servers,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Wait for the first byte from any of the servers,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Use the one that replied first to complete the download, and cancel the other request.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No one does this because it doubles the number of requests, but there is a modification to this algorithm that makes it useful both for load balancing and controlling tail latencies.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3621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61CCB-15CC-C197-A0DF-915332B88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9BF841-B2A1-AC86-197C-AADA31A8F7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317176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893570-BD61-7608-2124-4629EF0736A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7531C-E7C1-7DE7-5B7D-4CDC475953E8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Applications: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Hash tables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Bloom filters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Load balancing in distributed systems,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Controlling tail latencies in distributed systems.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="1" baseline="0" dirty="0"/>
                        <a:t>Problem</a:t>
                      </a:r>
                      <a:r>
                        <a:rPr lang="ru-RU" b="1" baseline="0" dirty="0"/>
                        <a:t>:</a:t>
                      </a:r>
                      <a:r>
                        <a:rPr lang="en-US" b="0" baseline="0" dirty="0"/>
                        <a:t> let us have N identical servers that handle 99% requests in &lt; </a:t>
                      </a:r>
                      <a:r>
                        <a:rPr lang="ru-RU" b="0" baseline="0" dirty="0"/>
                        <a:t>10</a:t>
                      </a:r>
                      <a:r>
                        <a:rPr lang="en-US" b="0" baseline="0" dirty="0" err="1"/>
                        <a:t>ms</a:t>
                      </a:r>
                      <a:r>
                        <a:rPr lang="en-US" b="0" baseline="0" dirty="0"/>
                        <a:t>, but the remaining</a:t>
                      </a:r>
                      <a:r>
                        <a:rPr lang="ru-RU" b="0" baseline="0" dirty="0"/>
                        <a:t> 1% </a:t>
                      </a:r>
                      <a:r>
                        <a:rPr lang="en-US" b="0" baseline="0" dirty="0"/>
                        <a:t>(random) requests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take</a:t>
                      </a:r>
                      <a:r>
                        <a:rPr lang="ru-RU" b="0" baseline="0" dirty="0"/>
                        <a:t> 1</a:t>
                      </a:r>
                      <a:r>
                        <a:rPr lang="en-US" b="0" baseline="0" dirty="0"/>
                        <a:t>s. Suppose it takes </a:t>
                      </a:r>
                      <a:r>
                        <a:rPr lang="ru-RU" b="0" baseline="0" dirty="0"/>
                        <a:t>10 </a:t>
                      </a:r>
                      <a:r>
                        <a:rPr lang="en-US" b="0" baseline="0" dirty="0"/>
                        <a:t>requests to those servers to handle a single request from a client. What is the share of client requests that are processed in ≈10ms?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169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31CC2-FAF1-8AC2-EB70-8D67C5007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0C9B32-A3EC-BA8F-13EC-BA5657990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7921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22CB5D2-DC94-8E31-8283-51EE3B01115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332A52-50D0-1F28-FACE-6F2693187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880716"/>
              </p:ext>
            </p:extLst>
          </p:nvPr>
        </p:nvGraphicFramePr>
        <p:xfrm>
          <a:off x="0" y="365761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The power</a:t>
                      </a:r>
                      <a:r>
                        <a:rPr lang="en-US" sz="2400" baseline="0" dirty="0"/>
                        <a:t> of two choices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Applications: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Hash tables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Bloom filters</a:t>
                      </a:r>
                      <a:r>
                        <a:rPr lang="ru-RU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,</a:t>
                      </a:r>
                      <a:endParaRPr lang="en-US" baseline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Load balancing in distributed systems,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Controlling tail latencies in distributed systems.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charset="0"/>
                        <a:buNone/>
                      </a:pPr>
                      <a:r>
                        <a:rPr lang="en-US" b="1" baseline="0" dirty="0"/>
                        <a:t>A better approach</a:t>
                      </a:r>
                      <a:r>
                        <a:rPr lang="en-US" baseline="0" dirty="0"/>
                        <a:t>: Suppose there are multiple servers that can serve the same request. A client may proceed this way: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Pick two random servers to try,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Send a request to one of them,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If the processing time exceeds the 95-th percentile of request durations, then re-issue the request to the second server.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This addresses both problems and creates at most 5% of duplicated requests.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aseline="0" dirty="0"/>
                        <a:t>In fact, many systems aim to have &gt;=99.9% or &gt;=99.99% requests that run fast. In that case the slow request logic needs to kick in when 99-th percentile is exceeded which means 1% duplicated requests.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1" baseline="0" dirty="0"/>
                        <a:t>See also: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3"/>
                        </a:rPr>
                        <a:t>https://barroso.org/publications/TheTailAtScale.pdf</a:t>
                      </a:r>
                      <a:endParaRPr lang="en-US" baseline="0" dirty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b="1" baseline="0" dirty="0"/>
                        <a:t>See also: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>
                          <a:hlinkClick r:id="rId4"/>
                        </a:rPr>
                        <a:t>https://ieeexplore.ieee.org/stamp/stamp.jsp?tp=&amp;arnumber=9167399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64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68808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83408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5616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5275526"/>
              </p:ext>
            </p:extLst>
          </p:nvPr>
        </p:nvGraphicFramePr>
        <p:xfrm>
          <a:off x="0" y="365761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To do at home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Implement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std::map&lt;int64_t, int64_t&gt;</a:t>
                      </a:r>
                      <a:r>
                        <a:rPr lang="en-US" dirty="0"/>
                        <a:t> as a B-tree. Remove items by inserting tombstones.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Write a function that merges two B-trees.</a:t>
                      </a:r>
                      <a:endParaRPr lang="ru-RU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baseline="0" dirty="0"/>
                        <a:t>Measure the latency distribution of insertions into your tree (make this question precise before answering it).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340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93311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3896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718365"/>
              </p:ext>
            </p:extLst>
          </p:nvPr>
        </p:nvGraphicFramePr>
        <p:xfrm>
          <a:off x="-1" y="365761"/>
          <a:ext cx="12192001" cy="4759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2-3-tree is a way to represent a set of comparable items.</a:t>
                      </a:r>
                      <a:r>
                        <a:rPr lang="en-US" baseline="0" dirty="0"/>
                        <a:t> It is defined to have the following properties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every node contains one or two items from the set,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every node has </a:t>
                      </a:r>
                      <a:r>
                        <a:rPr lang="ru-RU" baseline="0" dirty="0"/>
                        <a:t>0, 2 </a:t>
                      </a:r>
                      <a:r>
                        <a:rPr lang="en-US" baseline="0" dirty="0"/>
                        <a:t>or</a:t>
                      </a:r>
                      <a:r>
                        <a:rPr lang="ru-RU" baseline="0" dirty="0"/>
                        <a:t> 3 </a:t>
                      </a:r>
                      <a:r>
                        <a:rPr lang="en-US" baseline="0" dirty="0"/>
                        <a:t>child nodes,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the tree is fully balanced which means all leaf nodes are equidistant from the root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charset="0"/>
                        <a:buChar char="•"/>
                      </a:pPr>
                      <a:r>
                        <a:rPr lang="en-US" baseline="0" dirty="0"/>
                        <a:t>the tree is a search tree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Quiz</a:t>
                      </a:r>
                      <a:r>
                        <a:rPr lang="en-US" baseline="0" dirty="0"/>
                        <a:t>: if we know how to represent an ordered set A as a tree, how de we represent a map from A to B?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604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63393"/>
              </p:ext>
            </p:extLst>
          </p:nvPr>
        </p:nvGraphicFramePr>
        <p:xfrm>
          <a:off x="8493613" y="2463300"/>
          <a:ext cx="683047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993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80037"/>
              </p:ext>
            </p:extLst>
          </p:nvPr>
        </p:nvGraphicFramePr>
        <p:xfrm>
          <a:off x="1949861" y="2454139"/>
          <a:ext cx="6830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riangle 3"/>
          <p:cNvSpPr/>
          <p:nvPr/>
        </p:nvSpPr>
        <p:spPr>
          <a:xfrm>
            <a:off x="141774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</a:t>
            </a:r>
            <a:r>
              <a:rPr lang="ru-RU" dirty="0"/>
              <a:t> </a:t>
            </a:r>
            <a:r>
              <a:rPr lang="en-US" dirty="0"/>
              <a:t>A</a:t>
            </a:r>
          </a:p>
        </p:txBody>
      </p:sp>
      <p:sp>
        <p:nvSpPr>
          <p:cNvPr id="8" name="Triangle 7"/>
          <p:cNvSpPr/>
          <p:nvPr/>
        </p:nvSpPr>
        <p:spPr>
          <a:xfrm>
            <a:off x="23095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than</a:t>
            </a:r>
            <a:r>
              <a:rPr lang="ru-RU" dirty="0"/>
              <a:t> </a:t>
            </a:r>
            <a:r>
              <a:rPr lang="en-US" dirty="0"/>
              <a:t>A</a:t>
            </a:r>
          </a:p>
        </p:txBody>
      </p:sp>
      <p:sp>
        <p:nvSpPr>
          <p:cNvPr id="12" name="Triangle 11"/>
          <p:cNvSpPr/>
          <p:nvPr/>
        </p:nvSpPr>
        <p:spPr>
          <a:xfrm>
            <a:off x="5662307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Less than A</a:t>
            </a:r>
          </a:p>
        </p:txBody>
      </p:sp>
      <p:sp>
        <p:nvSpPr>
          <p:cNvPr id="13" name="Triangle 12"/>
          <p:cNvSpPr/>
          <p:nvPr/>
        </p:nvSpPr>
        <p:spPr>
          <a:xfrm>
            <a:off x="7834226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Between</a:t>
            </a:r>
            <a:r>
              <a:rPr lang="ru-RU" dirty="0"/>
              <a:t> </a:t>
            </a:r>
            <a:r>
              <a:rPr lang="en-US" dirty="0"/>
              <a:t>A and</a:t>
            </a:r>
            <a:r>
              <a:rPr lang="ru-RU" dirty="0"/>
              <a:t> </a:t>
            </a:r>
            <a:r>
              <a:rPr lang="en-US" dirty="0"/>
              <a:t>B</a:t>
            </a:r>
          </a:p>
        </p:txBody>
      </p:sp>
      <p:sp>
        <p:nvSpPr>
          <p:cNvPr id="14" name="Triangle 13"/>
          <p:cNvSpPr/>
          <p:nvPr/>
        </p:nvSpPr>
        <p:spPr>
          <a:xfrm>
            <a:off x="9991155" y="3324819"/>
            <a:ext cx="2031800" cy="116778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Greater than B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139552" y="2824979"/>
            <a:ext cx="810309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628845" y="2824979"/>
            <a:ext cx="67844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663217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8835136" y="2824979"/>
            <a:ext cx="0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4" idx="0"/>
          </p:cNvCxnSpPr>
          <p:nvPr/>
        </p:nvCxnSpPr>
        <p:spPr>
          <a:xfrm>
            <a:off x="9176660" y="2824979"/>
            <a:ext cx="1830395" cy="499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89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3197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144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720021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Inserting an item into a 1-node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62816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9602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341463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94615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472958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15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1979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840278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>
            <a:endCxn id="19" idx="0"/>
          </p:cNvCxnSpPr>
          <p:nvPr/>
        </p:nvCxnSpPr>
        <p:spPr>
          <a:xfrm flipH="1">
            <a:off x="1557299" y="1698645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27" idx="0"/>
          </p:cNvCxnSpPr>
          <p:nvPr/>
        </p:nvCxnSpPr>
        <p:spPr>
          <a:xfrm>
            <a:off x="3299490" y="1698645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835677" y="3848350"/>
            <a:ext cx="16992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search for</a:t>
            </a:r>
            <a:r>
              <a:rPr lang="ru-RU" dirty="0"/>
              <a:t> </a:t>
            </a:r>
            <a:r>
              <a:rPr lang="en-US" b="1" dirty="0">
                <a:solidFill>
                  <a:srgbClr val="FF0000"/>
                </a:solidFill>
              </a:rPr>
              <a:t>K</a:t>
            </a:r>
            <a:br>
              <a:rPr lang="ru-RU" dirty="0"/>
            </a:br>
            <a:r>
              <a:rPr lang="en-US" dirty="0"/>
              <a:t>stops here</a:t>
            </a:r>
          </a:p>
        </p:txBody>
      </p:sp>
      <p:cxnSp>
        <p:nvCxnSpPr>
          <p:cNvPr id="48" name="Straight Arrow Connector 47"/>
          <p:cNvCxnSpPr>
            <a:stCxn id="46" idx="0"/>
            <a:endCxn id="30" idx="2"/>
          </p:cNvCxnSpPr>
          <p:nvPr/>
        </p:nvCxnSpPr>
        <p:spPr>
          <a:xfrm flipV="1">
            <a:off x="1685301" y="3050015"/>
            <a:ext cx="911745" cy="7983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9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71517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5187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922759"/>
              </p:ext>
            </p:extLst>
          </p:nvPr>
        </p:nvGraphicFramePr>
        <p:xfrm>
          <a:off x="-1" y="365761"/>
          <a:ext cx="12192001" cy="4114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Inserting an item into a 1-node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98353"/>
              </p:ext>
            </p:extLst>
          </p:nvPr>
        </p:nvGraphicFramePr>
        <p:xfrm>
          <a:off x="2663240" y="132780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649570"/>
              </p:ext>
            </p:extLst>
          </p:nvPr>
        </p:nvGraphicFramePr>
        <p:xfrm>
          <a:off x="1239174" y="193261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222826"/>
              </p:ext>
            </p:extLst>
          </p:nvPr>
        </p:nvGraphicFramePr>
        <p:xfrm>
          <a:off x="1239174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923838"/>
              </p:ext>
            </p:extLst>
          </p:nvPr>
        </p:nvGraphicFramePr>
        <p:xfrm>
          <a:off x="3968229" y="1932615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67299"/>
              </p:ext>
            </p:extLst>
          </p:nvPr>
        </p:nvGraphicFramePr>
        <p:xfrm>
          <a:off x="199427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816942"/>
              </p:ext>
            </p:extLst>
          </p:nvPr>
        </p:nvGraphicFramePr>
        <p:xfrm>
          <a:off x="2278921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138637"/>
              </p:ext>
            </p:extLst>
          </p:nvPr>
        </p:nvGraphicFramePr>
        <p:xfrm>
          <a:off x="3318668" y="267419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995617"/>
              </p:ext>
            </p:extLst>
          </p:nvPr>
        </p:nvGraphicFramePr>
        <p:xfrm>
          <a:off x="4358415" y="26692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>
            <a:off x="1557299" y="1714055"/>
            <a:ext cx="1105941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299490" y="1714055"/>
            <a:ext cx="986864" cy="23397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9" idx="0"/>
          </p:cNvCxnSpPr>
          <p:nvPr/>
        </p:nvCxnSpPr>
        <p:spPr>
          <a:xfrm flipH="1">
            <a:off x="517552" y="2303455"/>
            <a:ext cx="721621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21" idx="0"/>
          </p:cNvCxnSpPr>
          <p:nvPr/>
        </p:nvCxnSpPr>
        <p:spPr>
          <a:xfrm>
            <a:off x="1557298" y="2305945"/>
            <a:ext cx="1" cy="36825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endCxn id="30" idx="0"/>
          </p:cNvCxnSpPr>
          <p:nvPr/>
        </p:nvCxnSpPr>
        <p:spPr>
          <a:xfrm>
            <a:off x="1875424" y="2303455"/>
            <a:ext cx="721622" cy="3707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31" idx="0"/>
          </p:cNvCxnSpPr>
          <p:nvPr/>
        </p:nvCxnSpPr>
        <p:spPr>
          <a:xfrm flipH="1">
            <a:off x="3636793" y="2298375"/>
            <a:ext cx="331435" cy="37582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2" idx="0"/>
          </p:cNvCxnSpPr>
          <p:nvPr/>
        </p:nvCxnSpPr>
        <p:spPr>
          <a:xfrm>
            <a:off x="4604479" y="2298375"/>
            <a:ext cx="72061" cy="370840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28958"/>
              </p:ext>
            </p:extLst>
          </p:nvPr>
        </p:nvGraphicFramePr>
        <p:xfrm>
          <a:off x="8661766" y="130847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109040"/>
              </p:ext>
            </p:extLst>
          </p:nvPr>
        </p:nvGraphicFramePr>
        <p:xfrm>
          <a:off x="7237700" y="191328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605104"/>
              </p:ext>
            </p:extLst>
          </p:nvPr>
        </p:nvGraphicFramePr>
        <p:xfrm>
          <a:off x="7237700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898488"/>
              </p:ext>
            </p:extLst>
          </p:nvPr>
        </p:nvGraphicFramePr>
        <p:xfrm>
          <a:off x="9966755" y="1913288"/>
          <a:ext cx="63625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767537"/>
              </p:ext>
            </p:extLst>
          </p:nvPr>
        </p:nvGraphicFramePr>
        <p:xfrm>
          <a:off x="6197953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0" dirty="0"/>
                        <a:t>   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629506"/>
              </p:ext>
            </p:extLst>
          </p:nvPr>
        </p:nvGraphicFramePr>
        <p:xfrm>
          <a:off x="8277447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K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 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28353"/>
              </p:ext>
            </p:extLst>
          </p:nvPr>
        </p:nvGraphicFramePr>
        <p:xfrm>
          <a:off x="9317194" y="2654868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042195"/>
              </p:ext>
            </p:extLst>
          </p:nvPr>
        </p:nvGraphicFramePr>
        <p:xfrm>
          <a:off x="10356941" y="2649888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7" name="Straight Arrow Connector 56"/>
          <p:cNvCxnSpPr/>
          <p:nvPr/>
        </p:nvCxnSpPr>
        <p:spPr>
          <a:xfrm flipH="1">
            <a:off x="7555825" y="1679318"/>
            <a:ext cx="1105941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9298016" y="1679318"/>
            <a:ext cx="986864" cy="23397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6516078" y="2284128"/>
            <a:ext cx="721621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55824" y="2286618"/>
            <a:ext cx="1" cy="36825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73950" y="2284128"/>
            <a:ext cx="721622" cy="3707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9635319" y="2279048"/>
            <a:ext cx="331435" cy="37582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>
            <a:off x="10603005" y="2279048"/>
            <a:ext cx="72061" cy="3708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032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55556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73427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2372635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Inserting an item into a 2-node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530573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73097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27432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271977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46265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317964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477936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426400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86398" y="4011610"/>
            <a:ext cx="1718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search for</a:t>
            </a:r>
            <a:r>
              <a:rPr lang="ru-RU" dirty="0"/>
              <a:t> </a:t>
            </a:r>
            <a:r>
              <a:rPr lang="en-US" b="1" dirty="0">
                <a:solidFill>
                  <a:srgbClr val="FF0000"/>
                </a:solidFill>
              </a:rPr>
              <a:t>D</a:t>
            </a:r>
            <a:br>
              <a:rPr lang="en-US" dirty="0"/>
            </a:br>
            <a:r>
              <a:rPr lang="en-US" dirty="0"/>
              <a:t>stops here</a:t>
            </a:r>
          </a:p>
        </p:txBody>
      </p:sp>
      <p:cxnSp>
        <p:nvCxnSpPr>
          <p:cNvPr id="170" name="Straight Arrow Connector 169"/>
          <p:cNvCxnSpPr/>
          <p:nvPr/>
        </p:nvCxnSpPr>
        <p:spPr>
          <a:xfrm flipH="1" flipV="1">
            <a:off x="920503" y="3186138"/>
            <a:ext cx="142829" cy="8254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99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21061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74009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158029"/>
              </p:ext>
            </p:extLst>
          </p:nvPr>
        </p:nvGraphicFramePr>
        <p:xfrm>
          <a:off x="-1" y="365761"/>
          <a:ext cx="12192001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2-3-trees</a:t>
                      </a:r>
                      <a:r>
                        <a:rPr lang="ru-RU" sz="2400" dirty="0"/>
                        <a:t> </a:t>
                      </a:r>
                      <a:r>
                        <a:rPr lang="en-US" sz="2400" dirty="0"/>
                        <a:t>and red-black trees</a:t>
                      </a:r>
                      <a:r>
                        <a:rPr lang="ru-RU" sz="2400" dirty="0"/>
                        <a:t> (</a:t>
                      </a:r>
                      <a:r>
                        <a:rPr lang="en-US" sz="2400" dirty="0"/>
                        <a:t>a reminder</a:t>
                      </a:r>
                      <a:r>
                        <a:rPr lang="ru-RU" sz="240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/>
                        <a:t>Inserting an item into a 2-node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041291"/>
              </p:ext>
            </p:extLst>
          </p:nvPr>
        </p:nvGraphicFramePr>
        <p:xfrm>
          <a:off x="9020464" y="1479051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29756"/>
              </p:ext>
            </p:extLst>
          </p:nvPr>
        </p:nvGraphicFramePr>
        <p:xfrm>
          <a:off x="8074108" y="2139997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550354"/>
              </p:ext>
            </p:extLst>
          </p:nvPr>
        </p:nvGraphicFramePr>
        <p:xfrm>
          <a:off x="10988406" y="2116099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65813"/>
              </p:ext>
            </p:extLst>
          </p:nvPr>
        </p:nvGraphicFramePr>
        <p:xfrm>
          <a:off x="8594035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894875"/>
              </p:ext>
            </p:extLst>
          </p:nvPr>
        </p:nvGraphicFramePr>
        <p:xfrm>
          <a:off x="9527504" y="279066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398410"/>
              </p:ext>
            </p:extLst>
          </p:nvPr>
        </p:nvGraphicFramePr>
        <p:xfrm>
          <a:off x="6795716" y="2790665"/>
          <a:ext cx="1494791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4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   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0878"/>
              </p:ext>
            </p:extLst>
          </p:nvPr>
        </p:nvGraphicFramePr>
        <p:xfrm>
          <a:off x="10460972" y="2797475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2366875"/>
              </p:ext>
            </p:extLst>
          </p:nvPr>
        </p:nvGraphicFramePr>
        <p:xfrm>
          <a:off x="11394440" y="2793915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4" name="Straight Arrow Connector 83"/>
          <p:cNvCxnSpPr/>
          <p:nvPr/>
        </p:nvCxnSpPr>
        <p:spPr>
          <a:xfrm>
            <a:off x="9763884" y="1843142"/>
            <a:ext cx="1542647" cy="27295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10779097" y="2491919"/>
            <a:ext cx="209308" cy="3055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1624656" y="2491919"/>
            <a:ext cx="87909" cy="3019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endCxn id="74" idx="0"/>
          </p:cNvCxnSpPr>
          <p:nvPr/>
        </p:nvCxnSpPr>
        <p:spPr>
          <a:xfrm flipH="1">
            <a:off x="8447614" y="1843142"/>
            <a:ext cx="586031" cy="29685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>
            <a:endCxn id="79" idx="0"/>
          </p:cNvCxnSpPr>
          <p:nvPr/>
        </p:nvCxnSpPr>
        <p:spPr>
          <a:xfrm flipH="1">
            <a:off x="7543111" y="2498881"/>
            <a:ext cx="530996" cy="2917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>
            <a:stCxn id="74" idx="2"/>
            <a:endCxn id="76" idx="0"/>
          </p:cNvCxnSpPr>
          <p:nvPr/>
        </p:nvCxnSpPr>
        <p:spPr>
          <a:xfrm>
            <a:off x="8447614" y="2515817"/>
            <a:ext cx="464546" cy="2816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>
            <a:endCxn id="77" idx="0"/>
          </p:cNvCxnSpPr>
          <p:nvPr/>
        </p:nvCxnSpPr>
        <p:spPr>
          <a:xfrm>
            <a:off x="8817941" y="2515817"/>
            <a:ext cx="1027688" cy="2748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2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91830"/>
              </p:ext>
            </p:extLst>
          </p:nvPr>
        </p:nvGraphicFramePr>
        <p:xfrm>
          <a:off x="2380843" y="1483553"/>
          <a:ext cx="747013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baseline="0" dirty="0"/>
                        <a:t>M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580040"/>
              </p:ext>
            </p:extLst>
          </p:nvPr>
        </p:nvGraphicFramePr>
        <p:xfrm>
          <a:off x="1434487" y="2144499"/>
          <a:ext cx="747012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7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  <a:r>
                        <a:rPr lang="en-US" baseline="0" dirty="0"/>
                        <a:t>   J</a:t>
                      </a:r>
                      <a:endParaRPr lang="en-US" dirty="0"/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255404"/>
              </p:ext>
            </p:extLst>
          </p:nvPr>
        </p:nvGraphicFramePr>
        <p:xfrm>
          <a:off x="4348785" y="2120601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485636"/>
              </p:ext>
            </p:extLst>
          </p:nvPr>
        </p:nvGraphicFramePr>
        <p:xfrm>
          <a:off x="1954414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615292"/>
              </p:ext>
            </p:extLst>
          </p:nvPr>
        </p:nvGraphicFramePr>
        <p:xfrm>
          <a:off x="2887883" y="279516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242240"/>
              </p:ext>
            </p:extLst>
          </p:nvPr>
        </p:nvGraphicFramePr>
        <p:xfrm>
          <a:off x="553020" y="2810318"/>
          <a:ext cx="734966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9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  C</a:t>
                      </a:r>
                    </a:p>
                  </a:txBody>
                  <a:tcPr>
                    <a:solidFill>
                      <a:srgbClr val="FF0000">
                        <a:alpha val="3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8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451529"/>
              </p:ext>
            </p:extLst>
          </p:nvPr>
        </p:nvGraphicFramePr>
        <p:xfrm>
          <a:off x="3821351" y="2801977"/>
          <a:ext cx="636250" cy="375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58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9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5894874"/>
              </p:ext>
            </p:extLst>
          </p:nvPr>
        </p:nvGraphicFramePr>
        <p:xfrm>
          <a:off x="4754819" y="2798417"/>
          <a:ext cx="63625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baseline="0" dirty="0"/>
                        <a:t>   X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0" name="Straight Arrow Connector 159"/>
          <p:cNvCxnSpPr/>
          <p:nvPr/>
        </p:nvCxnSpPr>
        <p:spPr>
          <a:xfrm>
            <a:off x="3124263" y="1847644"/>
            <a:ext cx="1542647" cy="272957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 flipH="1">
            <a:off x="4139476" y="2496421"/>
            <a:ext cx="209308" cy="30555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4985035" y="2496421"/>
            <a:ext cx="87909" cy="301996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07993" y="1847644"/>
            <a:ext cx="586031" cy="296855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H="1">
            <a:off x="903490" y="2503383"/>
            <a:ext cx="530996" cy="291784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>
            <a:off x="1807993" y="2520319"/>
            <a:ext cx="464546" cy="28165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2178320" y="2520319"/>
            <a:ext cx="1027688" cy="274848"/>
          </a:xfrm>
          <a:prstGeom prst="straightConnector1">
            <a:avLst/>
          </a:prstGeom>
          <a:ln w="25400">
            <a:solidFill>
              <a:schemeClr val="accent1">
                <a:alpha val="3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32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38546</TotalTime>
  <Words>5096</Words>
  <Application>Microsoft Macintosh PowerPoint</Application>
  <PresentationFormat>Widescreen</PresentationFormat>
  <Paragraphs>1006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Arial</vt:lpstr>
      <vt:lpstr>Calibri</vt:lpstr>
      <vt:lpstr>Calibri Light</vt:lpstr>
      <vt:lpstr>Cambria Math</vt:lpstr>
      <vt:lpstr>Consolas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MOD Administrator</cp:lastModifiedBy>
  <cp:revision>195</cp:revision>
  <dcterms:created xsi:type="dcterms:W3CDTF">2016-09-20T13:25:15Z</dcterms:created>
  <dcterms:modified xsi:type="dcterms:W3CDTF">2024-11-13T18:16:56Z</dcterms:modified>
</cp:coreProperties>
</file>