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6"/>
  </p:notesMasterIdLst>
  <p:handoutMasterIdLst>
    <p:handoutMasterId r:id="rId47"/>
  </p:handoutMasterIdLst>
  <p:sldIdLst>
    <p:sldId id="398" r:id="rId3"/>
    <p:sldId id="316" r:id="rId4"/>
    <p:sldId id="400" r:id="rId5"/>
    <p:sldId id="399" r:id="rId6"/>
    <p:sldId id="318" r:id="rId7"/>
    <p:sldId id="321" r:id="rId8"/>
    <p:sldId id="320" r:id="rId9"/>
    <p:sldId id="319" r:id="rId10"/>
    <p:sldId id="323" r:id="rId11"/>
    <p:sldId id="322" r:id="rId12"/>
    <p:sldId id="324" r:id="rId13"/>
    <p:sldId id="401" r:id="rId14"/>
    <p:sldId id="315" r:id="rId15"/>
    <p:sldId id="347" r:id="rId16"/>
    <p:sldId id="328" r:id="rId17"/>
    <p:sldId id="349" r:id="rId18"/>
    <p:sldId id="327" r:id="rId19"/>
    <p:sldId id="330" r:id="rId20"/>
    <p:sldId id="314" r:id="rId21"/>
    <p:sldId id="332" r:id="rId22"/>
    <p:sldId id="402" r:id="rId23"/>
    <p:sldId id="335" r:id="rId24"/>
    <p:sldId id="409" r:id="rId25"/>
    <p:sldId id="407" r:id="rId26"/>
    <p:sldId id="408" r:id="rId27"/>
    <p:sldId id="313" r:id="rId28"/>
    <p:sldId id="338" r:id="rId29"/>
    <p:sldId id="410" r:id="rId30"/>
    <p:sldId id="337" r:id="rId31"/>
    <p:sldId id="348" r:id="rId32"/>
    <p:sldId id="411" r:id="rId33"/>
    <p:sldId id="412" r:id="rId34"/>
    <p:sldId id="340" r:id="rId35"/>
    <p:sldId id="416" r:id="rId36"/>
    <p:sldId id="350" r:id="rId37"/>
    <p:sldId id="414" r:id="rId38"/>
    <p:sldId id="417" r:id="rId39"/>
    <p:sldId id="418" r:id="rId40"/>
    <p:sldId id="415" r:id="rId41"/>
    <p:sldId id="419" r:id="rId42"/>
    <p:sldId id="336" r:id="rId43"/>
    <p:sldId id="413" r:id="rId44"/>
    <p:sldId id="346" r:id="rId4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4660"/>
  </p:normalViewPr>
  <p:slideViewPr>
    <p:cSldViewPr snapToGrid="0">
      <p:cViewPr varScale="1">
        <p:scale>
          <a:sx n="128" d="100"/>
          <a:sy n="128" d="100"/>
        </p:scale>
        <p:origin x="4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04.11.2024</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04.11.2024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659109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196112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57560-59D4-85A5-F450-B522815487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C83E0-DA65-8CC2-04BA-FEFD1295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EC57B4-3227-F14F-36A1-00D652127D3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C03D2143-311C-6724-C97D-DD27B3D60FBB}"/>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17EF642C-17AB-9731-4FC1-F6BF149F976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029448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08637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654719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814555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85170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989924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32013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41606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532899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74914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CB44D-5BD3-88A1-B415-3594310140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4E3B53-B753-4963-78E4-30B5D83739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2ED93-BFE0-ADF5-4DF0-D12AA25BA62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0E608F2-F6A3-2D68-ADEA-D304863166A3}"/>
              </a:ext>
            </a:extLst>
          </p:cNvPr>
          <p:cNvSpPr>
            <a:spLocks noGrp="1"/>
          </p:cNvSpPr>
          <p:nvPr>
            <p:ph type="sldNum" sz="quarter" idx="10"/>
          </p:nvPr>
        </p:nvSpPr>
        <p:spPr/>
        <p:txBody>
          <a:bodyPr/>
          <a:lstStyle/>
          <a:p>
            <a:fld id="{7F33120B-582B-4354-977D-A474A534F6B9}" type="slidenum">
              <a:rPr lang="ru-RU" smtClean="0"/>
              <a:t>21</a:t>
            </a:fld>
            <a:endParaRPr lang="ru-RU"/>
          </a:p>
        </p:txBody>
      </p:sp>
      <p:sp>
        <p:nvSpPr>
          <p:cNvPr id="5" name="Header Placeholder 4">
            <a:extLst>
              <a:ext uri="{FF2B5EF4-FFF2-40B4-BE49-F238E27FC236}">
                <a16:creationId xmlns:a16="http://schemas.microsoft.com/office/drawing/2014/main" id="{F89CC341-4438-CBFB-1906-4C16A8844D2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1943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22</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93095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C9C46-96DD-118B-9A0D-5081A41FDC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F30EF-4A1E-4617-2D58-5FA0CE5D1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311C65-A73E-FEB1-4780-A6888E33E0E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5E81249E-18EF-D79E-6168-1318F2FBC575}"/>
              </a:ext>
            </a:extLst>
          </p:cNvPr>
          <p:cNvSpPr>
            <a:spLocks noGrp="1"/>
          </p:cNvSpPr>
          <p:nvPr>
            <p:ph type="sldNum" sz="quarter" idx="10"/>
          </p:nvPr>
        </p:nvSpPr>
        <p:spPr/>
        <p:txBody>
          <a:bodyPr/>
          <a:lstStyle/>
          <a:p>
            <a:fld id="{7F33120B-582B-4354-977D-A474A534F6B9}" type="slidenum">
              <a:rPr lang="ru-RU" smtClean="0"/>
              <a:t>23</a:t>
            </a:fld>
            <a:endParaRPr lang="ru-RU"/>
          </a:p>
        </p:txBody>
      </p:sp>
      <p:sp>
        <p:nvSpPr>
          <p:cNvPr id="5" name="Header Placeholder 4">
            <a:extLst>
              <a:ext uri="{FF2B5EF4-FFF2-40B4-BE49-F238E27FC236}">
                <a16:creationId xmlns:a16="http://schemas.microsoft.com/office/drawing/2014/main" id="{9B21513C-472F-73C5-B999-974F0A2DABEB}"/>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08514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4E098-E9CD-717B-E0C2-9859BC6174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450E2B-B630-907D-5246-18956B508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7439A8-2B88-8A02-C0CC-D76B9016A820}"/>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2C206FF3-9F31-6A8A-360A-193096D09C61}"/>
              </a:ext>
            </a:extLst>
          </p:cNvPr>
          <p:cNvSpPr>
            <a:spLocks noGrp="1"/>
          </p:cNvSpPr>
          <p:nvPr>
            <p:ph type="sldNum" sz="quarter" idx="10"/>
          </p:nvPr>
        </p:nvSpPr>
        <p:spPr/>
        <p:txBody>
          <a:bodyPr/>
          <a:lstStyle/>
          <a:p>
            <a:fld id="{7F33120B-582B-4354-977D-A474A534F6B9}" type="slidenum">
              <a:rPr lang="ru-RU" smtClean="0"/>
              <a:t>24</a:t>
            </a:fld>
            <a:endParaRPr lang="ru-RU"/>
          </a:p>
        </p:txBody>
      </p:sp>
      <p:sp>
        <p:nvSpPr>
          <p:cNvPr id="5" name="Header Placeholder 4">
            <a:extLst>
              <a:ext uri="{FF2B5EF4-FFF2-40B4-BE49-F238E27FC236}">
                <a16:creationId xmlns:a16="http://schemas.microsoft.com/office/drawing/2014/main" id="{D94E813B-1ED5-5C30-438C-907E93001F5F}"/>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1728071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90413-DD75-8227-8696-390D95E1F6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ACDAA-0516-D087-23D6-F314DB87BD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00FD1E-8526-BE67-4D50-55965FFF5D7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BBF6D96-AEC6-7F1C-0726-BB1C60B9C097}"/>
              </a:ext>
            </a:extLst>
          </p:cNvPr>
          <p:cNvSpPr>
            <a:spLocks noGrp="1"/>
          </p:cNvSpPr>
          <p:nvPr>
            <p:ph type="sldNum" sz="quarter" idx="10"/>
          </p:nvPr>
        </p:nvSpPr>
        <p:spPr/>
        <p:txBody>
          <a:bodyPr/>
          <a:lstStyle/>
          <a:p>
            <a:fld id="{7F33120B-582B-4354-977D-A474A534F6B9}" type="slidenum">
              <a:rPr lang="ru-RU" smtClean="0"/>
              <a:t>25</a:t>
            </a:fld>
            <a:endParaRPr lang="ru-RU"/>
          </a:p>
        </p:txBody>
      </p:sp>
      <p:sp>
        <p:nvSpPr>
          <p:cNvPr id="5" name="Header Placeholder 4">
            <a:extLst>
              <a:ext uri="{FF2B5EF4-FFF2-40B4-BE49-F238E27FC236}">
                <a16:creationId xmlns:a16="http://schemas.microsoft.com/office/drawing/2014/main" id="{1C543D57-0828-CA3B-5016-FC12CF6BB88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2524784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1342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5712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835CC-5530-E584-4911-CF50679E9A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FC8C47-8F46-84C6-E26D-FAF0C91A9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F9A45-5190-1983-A511-0AC4B3120B2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463753F-B552-5C4C-CE6B-5CAE81216F74}"/>
              </a:ext>
            </a:extLst>
          </p:cNvPr>
          <p:cNvSpPr>
            <a:spLocks noGrp="1"/>
          </p:cNvSpPr>
          <p:nvPr>
            <p:ph type="sldNum" sz="quarter" idx="10"/>
          </p:nvPr>
        </p:nvSpPr>
        <p:spPr/>
        <p:txBody>
          <a:bodyPr/>
          <a:lstStyle/>
          <a:p>
            <a:fld id="{7F33120B-582B-4354-977D-A474A534F6B9}" type="slidenum">
              <a:rPr lang="ru-RU" smtClean="0"/>
              <a:t>28</a:t>
            </a:fld>
            <a:endParaRPr lang="ru-RU"/>
          </a:p>
        </p:txBody>
      </p:sp>
      <p:sp>
        <p:nvSpPr>
          <p:cNvPr id="5" name="Header Placeholder 4">
            <a:extLst>
              <a:ext uri="{FF2B5EF4-FFF2-40B4-BE49-F238E27FC236}">
                <a16:creationId xmlns:a16="http://schemas.microsoft.com/office/drawing/2014/main" id="{5D9F843B-3AB6-7A03-C03B-E08517A07A5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89044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29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23159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6AA6E-5F01-D3C5-52A6-324AF85B11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7FCFA-E1AE-76DC-5225-AE5E507E5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A5CF0B-B865-621B-4869-50283CEADDF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883A944-D38D-009F-A075-6D73CAE212E5}"/>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39DCB261-BAAC-26E9-25BA-173928E7BEB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54171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30</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087296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DBEC2-BDA8-678E-FAC4-23CAD596A0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681E5-07AD-00CE-3041-7BCDE631A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EBC44-2CF1-C34F-CC43-8624B16253E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93816925-2BF5-0E1F-6B33-646728C86EAF}"/>
              </a:ext>
            </a:extLst>
          </p:cNvPr>
          <p:cNvSpPr>
            <a:spLocks noGrp="1"/>
          </p:cNvSpPr>
          <p:nvPr>
            <p:ph type="sldNum" sz="quarter" idx="10"/>
          </p:nvPr>
        </p:nvSpPr>
        <p:spPr/>
        <p:txBody>
          <a:bodyPr/>
          <a:lstStyle/>
          <a:p>
            <a:fld id="{7F33120B-582B-4354-977D-A474A534F6B9}" type="slidenum">
              <a:rPr lang="ru-RU" smtClean="0"/>
              <a:t>31</a:t>
            </a:fld>
            <a:endParaRPr lang="ru-RU"/>
          </a:p>
        </p:txBody>
      </p:sp>
      <p:sp>
        <p:nvSpPr>
          <p:cNvPr id="5" name="Header Placeholder 4">
            <a:extLst>
              <a:ext uri="{FF2B5EF4-FFF2-40B4-BE49-F238E27FC236}">
                <a16:creationId xmlns:a16="http://schemas.microsoft.com/office/drawing/2014/main" id="{CE148D4E-8D44-BEC2-7D47-FF05E04C627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949456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2118-5681-B906-F6CA-8CD3EAC4E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6B85-0996-461B-C6B2-2EE8BF1E3E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84E73-A840-4C55-10D8-D96C637A3DE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9B78C4F-D47A-0AB9-EBA6-A360F91EA7DB}"/>
              </a:ext>
            </a:extLst>
          </p:cNvPr>
          <p:cNvSpPr>
            <a:spLocks noGrp="1"/>
          </p:cNvSpPr>
          <p:nvPr>
            <p:ph type="sldNum" sz="quarter" idx="10"/>
          </p:nvPr>
        </p:nvSpPr>
        <p:spPr/>
        <p:txBody>
          <a:bodyPr/>
          <a:lstStyle/>
          <a:p>
            <a:fld id="{7F33120B-582B-4354-977D-A474A534F6B9}" type="slidenum">
              <a:rPr lang="ru-RU" smtClean="0"/>
              <a:t>32</a:t>
            </a:fld>
            <a:endParaRPr lang="ru-RU"/>
          </a:p>
        </p:txBody>
      </p:sp>
      <p:sp>
        <p:nvSpPr>
          <p:cNvPr id="5" name="Header Placeholder 4">
            <a:extLst>
              <a:ext uri="{FF2B5EF4-FFF2-40B4-BE49-F238E27FC236}">
                <a16:creationId xmlns:a16="http://schemas.microsoft.com/office/drawing/2014/main" id="{388D5D47-B178-387A-2793-4B7CD8C0C382}"/>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449733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144472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BCFF1-6613-970C-73F0-F467C35C49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872EF-2084-9F96-6F36-DAD3EF7F32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2828B-1706-A95A-DEB2-411418931D9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70FB426-71D8-0ACE-BBD7-9F0E4DFD814B}"/>
              </a:ext>
            </a:extLst>
          </p:cNvPr>
          <p:cNvSpPr>
            <a:spLocks noGrp="1"/>
          </p:cNvSpPr>
          <p:nvPr>
            <p:ph type="sldNum" sz="quarter" idx="10"/>
          </p:nvPr>
        </p:nvSpPr>
        <p:spPr/>
        <p:txBody>
          <a:bodyPr/>
          <a:lstStyle/>
          <a:p>
            <a:fld id="{7F33120B-582B-4354-977D-A474A534F6B9}" type="slidenum">
              <a:rPr lang="ru-RU" smtClean="0"/>
              <a:t>34</a:t>
            </a:fld>
            <a:endParaRPr lang="ru-RU"/>
          </a:p>
        </p:txBody>
      </p:sp>
      <p:sp>
        <p:nvSpPr>
          <p:cNvPr id="5" name="Header Placeholder 4">
            <a:extLst>
              <a:ext uri="{FF2B5EF4-FFF2-40B4-BE49-F238E27FC236}">
                <a16:creationId xmlns:a16="http://schemas.microsoft.com/office/drawing/2014/main" id="{2FE8497B-B973-20E5-30F4-32DE342FBFE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932320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35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801537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651E0-4BF4-EB1B-8F62-2F49A1180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9AA62A-8494-770B-4BFD-3F5A69777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95E214-E965-455C-B70A-AF017085C98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4C46243-1994-08CF-DB0E-74DD1C1990A2}"/>
              </a:ext>
            </a:extLst>
          </p:cNvPr>
          <p:cNvSpPr>
            <a:spLocks noGrp="1"/>
          </p:cNvSpPr>
          <p:nvPr>
            <p:ph type="sldNum" sz="quarter" idx="10"/>
          </p:nvPr>
        </p:nvSpPr>
        <p:spPr/>
        <p:txBody>
          <a:bodyPr/>
          <a:lstStyle/>
          <a:p>
            <a:fld id="{7F33120B-582B-4354-977D-A474A534F6B9}" type="slidenum">
              <a:rPr lang="ru-RU" smtClean="0"/>
              <a:t>36</a:t>
            </a:fld>
            <a:endParaRPr lang="ru-RU"/>
          </a:p>
        </p:txBody>
      </p:sp>
      <p:sp>
        <p:nvSpPr>
          <p:cNvPr id="5" name="Header Placeholder 4">
            <a:extLst>
              <a:ext uri="{FF2B5EF4-FFF2-40B4-BE49-F238E27FC236}">
                <a16:creationId xmlns:a16="http://schemas.microsoft.com/office/drawing/2014/main" id="{E379826F-CCE6-6BCA-9441-B4C3278849C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6545966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BD1EA-32D5-FFC0-E008-9AB8104F23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EEF84-4889-EC0A-9195-1809FC5D6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48A59-BE73-27E9-C945-97C97494923E}"/>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646BA6C-A080-4D97-D444-6D6470C93DA5}"/>
              </a:ext>
            </a:extLst>
          </p:cNvPr>
          <p:cNvSpPr>
            <a:spLocks noGrp="1"/>
          </p:cNvSpPr>
          <p:nvPr>
            <p:ph type="sldNum" sz="quarter" idx="10"/>
          </p:nvPr>
        </p:nvSpPr>
        <p:spPr/>
        <p:txBody>
          <a:bodyPr/>
          <a:lstStyle/>
          <a:p>
            <a:fld id="{7F33120B-582B-4354-977D-A474A534F6B9}" type="slidenum">
              <a:rPr lang="ru-RU" smtClean="0"/>
              <a:t>37</a:t>
            </a:fld>
            <a:endParaRPr lang="ru-RU"/>
          </a:p>
        </p:txBody>
      </p:sp>
      <p:sp>
        <p:nvSpPr>
          <p:cNvPr id="5" name="Header Placeholder 4">
            <a:extLst>
              <a:ext uri="{FF2B5EF4-FFF2-40B4-BE49-F238E27FC236}">
                <a16:creationId xmlns:a16="http://schemas.microsoft.com/office/drawing/2014/main" id="{1A2833CB-467D-7E86-2F34-6EE4E2A039B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520047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1E565-FF95-D04E-AFBC-F96D3F61E6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2D73F4-2626-D93C-2F68-1CD4E7A27B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765F65-BB47-8B8A-0CCB-F36F837D2CF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E98FF0C-E84E-C15C-31B9-68F51E027B7C}"/>
              </a:ext>
            </a:extLst>
          </p:cNvPr>
          <p:cNvSpPr>
            <a:spLocks noGrp="1"/>
          </p:cNvSpPr>
          <p:nvPr>
            <p:ph type="sldNum" sz="quarter" idx="10"/>
          </p:nvPr>
        </p:nvSpPr>
        <p:spPr/>
        <p:txBody>
          <a:bodyPr/>
          <a:lstStyle/>
          <a:p>
            <a:fld id="{7F33120B-582B-4354-977D-A474A534F6B9}" type="slidenum">
              <a:rPr lang="ru-RU" smtClean="0"/>
              <a:t>38</a:t>
            </a:fld>
            <a:endParaRPr lang="ru-RU"/>
          </a:p>
        </p:txBody>
      </p:sp>
      <p:sp>
        <p:nvSpPr>
          <p:cNvPr id="5" name="Header Placeholder 4">
            <a:extLst>
              <a:ext uri="{FF2B5EF4-FFF2-40B4-BE49-F238E27FC236}">
                <a16:creationId xmlns:a16="http://schemas.microsoft.com/office/drawing/2014/main" id="{5355D675-8F5F-03ED-1160-C1D09A95BDA3}"/>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139320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1EF6F-DEE6-79CA-1632-B20C839DA6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4FEB1-2942-1EC9-0719-EDD1C0036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4D6ED9-679D-DB02-3830-0FBBBD202BE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5D9F790-0DB7-1C4C-EC38-D3A13484C703}"/>
              </a:ext>
            </a:extLst>
          </p:cNvPr>
          <p:cNvSpPr>
            <a:spLocks noGrp="1"/>
          </p:cNvSpPr>
          <p:nvPr>
            <p:ph type="sldNum" sz="quarter" idx="10"/>
          </p:nvPr>
        </p:nvSpPr>
        <p:spPr/>
        <p:txBody>
          <a:bodyPr/>
          <a:lstStyle/>
          <a:p>
            <a:fld id="{7F33120B-582B-4354-977D-A474A534F6B9}" type="slidenum">
              <a:rPr lang="ru-RU" smtClean="0"/>
              <a:t>39</a:t>
            </a:fld>
            <a:endParaRPr lang="ru-RU"/>
          </a:p>
        </p:txBody>
      </p:sp>
      <p:sp>
        <p:nvSpPr>
          <p:cNvPr id="5" name="Header Placeholder 4">
            <a:extLst>
              <a:ext uri="{FF2B5EF4-FFF2-40B4-BE49-F238E27FC236}">
                <a16:creationId xmlns:a16="http://schemas.microsoft.com/office/drawing/2014/main" id="{5C88EC69-F240-8FCC-E1BC-40812D008879}"/>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845785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F7AB1-6785-FDFA-A1EE-D6FD6A84DD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293FB1-50C2-2D93-5CBA-47BD85DAC7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1BDE4-24F7-A630-9E78-94C8E5DF6B43}"/>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AA616A5-0FAA-BC23-CD0C-870E8A04B037}"/>
              </a:ext>
            </a:extLst>
          </p:cNvPr>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a:extLst>
              <a:ext uri="{FF2B5EF4-FFF2-40B4-BE49-F238E27FC236}">
                <a16:creationId xmlns:a16="http://schemas.microsoft.com/office/drawing/2014/main" id="{AFB7D38F-3100-7B20-FDE7-8785C6B43F8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244212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D3BA2-5E04-2DE4-EA6D-52A565322C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140AC5-C2DA-696F-21DA-1F41104A68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C9B6F-3B14-45CE-FB2E-B7E543CA5F5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1A690351-C03C-48F6-04A5-4A6129674E04}"/>
              </a:ext>
            </a:extLst>
          </p:cNvPr>
          <p:cNvSpPr>
            <a:spLocks noGrp="1"/>
          </p:cNvSpPr>
          <p:nvPr>
            <p:ph type="sldNum" sz="quarter" idx="10"/>
          </p:nvPr>
        </p:nvSpPr>
        <p:spPr/>
        <p:txBody>
          <a:bodyPr/>
          <a:lstStyle/>
          <a:p>
            <a:fld id="{7F33120B-582B-4354-977D-A474A534F6B9}" type="slidenum">
              <a:rPr lang="ru-RU" smtClean="0"/>
              <a:t>40</a:t>
            </a:fld>
            <a:endParaRPr lang="ru-RU"/>
          </a:p>
        </p:txBody>
      </p:sp>
      <p:sp>
        <p:nvSpPr>
          <p:cNvPr id="5" name="Header Placeholder 4">
            <a:extLst>
              <a:ext uri="{FF2B5EF4-FFF2-40B4-BE49-F238E27FC236}">
                <a16:creationId xmlns:a16="http://schemas.microsoft.com/office/drawing/2014/main" id="{08382445-6623-10F7-DB1B-7B6355A5DA81}"/>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88850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68504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9E3FC-C0D1-EE41-932A-D1931DCC3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BD9CD3-525F-0127-CF2A-3ADA61E548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EE696-197C-87D9-E7CD-F2E7C7D6849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6CA47A54-858F-1E55-0E4B-3CA5F9640A35}"/>
              </a:ext>
            </a:extLst>
          </p:cNvPr>
          <p:cNvSpPr>
            <a:spLocks noGrp="1"/>
          </p:cNvSpPr>
          <p:nvPr>
            <p:ph type="sldNum" sz="quarter" idx="10"/>
          </p:nvPr>
        </p:nvSpPr>
        <p:spPr/>
        <p:txBody>
          <a:bodyPr/>
          <a:lstStyle/>
          <a:p>
            <a:fld id="{7F33120B-582B-4354-977D-A474A534F6B9}" type="slidenum">
              <a:rPr lang="ru-RU" smtClean="0"/>
              <a:t>42</a:t>
            </a:fld>
            <a:endParaRPr lang="ru-RU"/>
          </a:p>
        </p:txBody>
      </p:sp>
      <p:sp>
        <p:nvSpPr>
          <p:cNvPr id="5" name="Header Placeholder 4">
            <a:extLst>
              <a:ext uri="{FF2B5EF4-FFF2-40B4-BE49-F238E27FC236}">
                <a16:creationId xmlns:a16="http://schemas.microsoft.com/office/drawing/2014/main" id="{48C02851-A0F4-A395-4501-7892A628A7C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054442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43</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55132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917331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404201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0731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20283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29293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04.11.2024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04.11.2024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04.11.2024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04.11.2024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04.11.2024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04.11.2024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04.11.2024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04.11.2024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04.11.2024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04.11.2024</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users.ece.cmu.edu/~ganger/papers/mckusick99.pdf"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hyperlink" Target="https://www.usenix.org/system/files/conference/fast18/fast18-won.pdf"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lwn.net/Articles/457667/"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storage.googleapis.com/BUCKET_NAME/OBJECT_NAME"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storage.googleapis.com/BUCKET_NAME/OBJECT_NAME"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hyperlink" Target="https://github.com/postgres/postgres/blob/master/src/backend/storage/lmgr/README-SSI"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972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21751947"/>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860162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824857606"/>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solidFill>
                            <a:srgbClr val="FF0000"/>
                          </a:solidFill>
                        </a:rPr>
                        <a:t>Since the directory length has grown, the FS has to update the</a:t>
                      </a:r>
                      <a:r>
                        <a:rPr lang="ru-RU" baseline="0" dirty="0">
                          <a:solidFill>
                            <a:srgbClr val="FF0000"/>
                          </a:solidFill>
                        </a:rPr>
                        <a:t> </a:t>
                      </a:r>
                      <a:r>
                        <a:rPr lang="en-US" baseline="0" dirty="0" err="1">
                          <a:solidFill>
                            <a:srgbClr val="FF0000"/>
                          </a:solidFill>
                        </a:rPr>
                        <a:t>inode</a:t>
                      </a:r>
                      <a:r>
                        <a:rPr lang="en-US" baseline="0" dirty="0">
                          <a:solidFill>
                            <a:srgbClr val="FF0000"/>
                          </a:solidFill>
                        </a:rPr>
                        <a:t> of the directory.</a:t>
                      </a:r>
                      <a:endParaRPr lang="ru-RU" baseline="0" dirty="0">
                        <a:solidFill>
                          <a:srgbClr val="FF0000"/>
                        </a:solidFill>
                      </a:endParaRPr>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05929126"/>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tc>
                <a:tc>
                  <a:txBody>
                    <a:bodyPr/>
                    <a:lstStyle/>
                    <a:p>
                      <a:r>
                        <a:rPr lang="en-US" dirty="0"/>
                        <a:t>Block</a:t>
                      </a:r>
                      <a:br>
                        <a:rPr lang="en-US" dirty="0"/>
                      </a:br>
                      <a:r>
                        <a:rPr lang="en-US" dirty="0"/>
                        <a:t>bitmap</a:t>
                      </a:r>
                      <a:endParaRPr lang="ru-RU" dirty="0"/>
                    </a:p>
                  </a:txBody>
                  <a:tcPr/>
                </a:tc>
                <a:tc>
                  <a:txBody>
                    <a:bodyPr/>
                    <a:lstStyle/>
                    <a:p>
                      <a:r>
                        <a:rPr lang="en-US" dirty="0" err="1"/>
                        <a:t>Inode</a:t>
                      </a:r>
                      <a:br>
                        <a:rPr lang="en-US" dirty="0"/>
                      </a:br>
                      <a:r>
                        <a:rPr lang="en-US" dirty="0"/>
                        <a:t>bitmap</a:t>
                      </a:r>
                      <a:endParaRPr lang="ru-RU" dirty="0"/>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512842816"/>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solidFill>
                      <a:srgbClr val="FF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1876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1438327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1726450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594537770"/>
              </p:ext>
            </p:extLst>
          </p:nvPr>
        </p:nvGraphicFramePr>
        <p:xfrm>
          <a:off x="0" y="365760"/>
          <a:ext cx="12192000" cy="32918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br>
                        <a:rPr lang="en-US" baseline="0" dirty="0"/>
                      </a:br>
                      <a:br>
                        <a:rPr lang="en-US" baseline="0" dirty="0"/>
                      </a:br>
                      <a:r>
                        <a:rPr lang="en-US" baseline="0" dirty="0"/>
                        <a:t>The machine crashed here (e.g. the power was switched off)</a:t>
                      </a:r>
                      <a:br>
                        <a:rPr lang="en-US" baseline="0" dirty="0"/>
                      </a:br>
                      <a:endParaRPr lang="en-US" baseline="0" dirty="0"/>
                    </a:p>
                    <a:p>
                      <a:pPr marL="342900" indent="-342900">
                        <a:buFont typeface="+mj-lt"/>
                        <a:buAutoNum type="arabicPeriod"/>
                      </a:pPr>
                      <a:r>
                        <a:rPr lang="en-US" baseline="0" dirty="0">
                          <a:solidFill>
                            <a:schemeClr val="bg1">
                              <a:lumMod val="75000"/>
                            </a:schemeClr>
                          </a:solidFill>
                        </a:rPr>
                        <a:t>Append a</a:t>
                      </a:r>
                      <a:r>
                        <a:rPr lang="ru-RU" baseline="0" dirty="0">
                          <a:solidFill>
                            <a:schemeClr val="bg1">
                              <a:lumMod val="75000"/>
                            </a:schemeClr>
                          </a:solidFill>
                        </a:rPr>
                        <a:t> </a:t>
                      </a:r>
                      <a:r>
                        <a:rPr lang="en-US" baseline="0" dirty="0">
                          <a:solidFill>
                            <a:schemeClr val="bg1">
                              <a:lumMod val="75000"/>
                            </a:schemeClr>
                          </a:solidFill>
                        </a:rPr>
                        <a:t>struct ext2_dir_entry to the parent directory of the new file</a:t>
                      </a:r>
                      <a:r>
                        <a:rPr lang="ru-RU" baseline="0" dirty="0">
                          <a:solidFill>
                            <a:schemeClr val="bg1">
                              <a:lumMod val="75000"/>
                            </a:schemeClr>
                          </a:solidFill>
                        </a:rPr>
                        <a:t>,</a:t>
                      </a:r>
                    </a:p>
                    <a:p>
                      <a:pPr marL="342900" indent="-342900">
                        <a:buFont typeface="+mj-lt"/>
                        <a:buAutoNum type="arabicPeriod"/>
                      </a:pPr>
                      <a:r>
                        <a:rPr lang="en-US" baseline="0" dirty="0">
                          <a:solidFill>
                            <a:schemeClr val="bg1">
                              <a:lumMod val="75000"/>
                            </a:schemeClr>
                          </a:solidFill>
                        </a:rPr>
                        <a:t>Since the directory length has grown, the FS has to update the</a:t>
                      </a:r>
                      <a:r>
                        <a:rPr lang="ru-RU" baseline="0" dirty="0">
                          <a:solidFill>
                            <a:schemeClr val="bg1">
                              <a:lumMod val="75000"/>
                            </a:schemeClr>
                          </a:solidFill>
                        </a:rPr>
                        <a:t> </a:t>
                      </a:r>
                      <a:r>
                        <a:rPr lang="en-US" baseline="0" dirty="0" err="1">
                          <a:solidFill>
                            <a:schemeClr val="bg1">
                              <a:lumMod val="75000"/>
                            </a:schemeClr>
                          </a:solidFill>
                        </a:rPr>
                        <a:t>inode</a:t>
                      </a:r>
                      <a:r>
                        <a:rPr lang="en-US" baseline="0" dirty="0">
                          <a:solidFill>
                            <a:schemeClr val="bg1">
                              <a:lumMod val="75000"/>
                            </a:schemeClr>
                          </a:solidFill>
                        </a:rPr>
                        <a:t> of the directory.</a:t>
                      </a:r>
                      <a:endParaRPr lang="ru-RU" baseline="0" dirty="0">
                        <a:solidFill>
                          <a:schemeClr val="bg1">
                            <a:lumMod val="75000"/>
                          </a:schemeClr>
                        </a:solidFill>
                      </a:endParaRPr>
                    </a:p>
                  </a:txBody>
                  <a:tcPr/>
                </a:tc>
                <a:extLst>
                  <a:ext uri="{0D108BD9-81ED-4DB2-BD59-A6C34878D82A}">
                    <a16:rowId xmlns:a16="http://schemas.microsoft.com/office/drawing/2014/main" val="10001"/>
                  </a:ext>
                </a:extLst>
              </a:tr>
            </a:tbl>
          </a:graphicData>
        </a:graphic>
      </p:graphicFrame>
      <p:sp>
        <p:nvSpPr>
          <p:cNvPr id="8" name="Freeform 7"/>
          <p:cNvSpPr/>
          <p:nvPr/>
        </p:nvSpPr>
        <p:spPr>
          <a:xfrm>
            <a:off x="436605" y="2286000"/>
            <a:ext cx="2487827" cy="173042"/>
          </a:xfrm>
          <a:custGeom>
            <a:avLst/>
            <a:gdLst>
              <a:gd name="connsiteX0" fmla="*/ 0 w 2487827"/>
              <a:gd name="connsiteY0" fmla="*/ 346037 h 346037"/>
              <a:gd name="connsiteX1" fmla="*/ 197708 w 2487827"/>
              <a:gd name="connsiteY1" fmla="*/ 49475 h 346037"/>
              <a:gd name="connsiteX2" fmla="*/ 313038 w 2487827"/>
              <a:gd name="connsiteY2" fmla="*/ 329561 h 346037"/>
              <a:gd name="connsiteX3" fmla="*/ 486033 w 2487827"/>
              <a:gd name="connsiteY3" fmla="*/ 32999 h 346037"/>
              <a:gd name="connsiteX4" fmla="*/ 609600 w 2487827"/>
              <a:gd name="connsiteY4" fmla="*/ 329561 h 346037"/>
              <a:gd name="connsiteX5" fmla="*/ 807308 w 2487827"/>
              <a:gd name="connsiteY5" fmla="*/ 41237 h 346037"/>
              <a:gd name="connsiteX6" fmla="*/ 955589 w 2487827"/>
              <a:gd name="connsiteY6" fmla="*/ 321323 h 346037"/>
              <a:gd name="connsiteX7" fmla="*/ 1112108 w 2487827"/>
              <a:gd name="connsiteY7" fmla="*/ 32999 h 346037"/>
              <a:gd name="connsiteX8" fmla="*/ 1268627 w 2487827"/>
              <a:gd name="connsiteY8" fmla="*/ 296610 h 346037"/>
              <a:gd name="connsiteX9" fmla="*/ 1400433 w 2487827"/>
              <a:gd name="connsiteY9" fmla="*/ 16523 h 346037"/>
              <a:gd name="connsiteX10" fmla="*/ 1556951 w 2487827"/>
              <a:gd name="connsiteY10" fmla="*/ 288372 h 346037"/>
              <a:gd name="connsiteX11" fmla="*/ 1738184 w 2487827"/>
              <a:gd name="connsiteY11" fmla="*/ 16523 h 346037"/>
              <a:gd name="connsiteX12" fmla="*/ 1886465 w 2487827"/>
              <a:gd name="connsiteY12" fmla="*/ 271896 h 346037"/>
              <a:gd name="connsiteX13" fmla="*/ 2001795 w 2487827"/>
              <a:gd name="connsiteY13" fmla="*/ 8285 h 346037"/>
              <a:gd name="connsiteX14" fmla="*/ 2174789 w 2487827"/>
              <a:gd name="connsiteY14" fmla="*/ 280134 h 346037"/>
              <a:gd name="connsiteX15" fmla="*/ 2323070 w 2487827"/>
              <a:gd name="connsiteY15" fmla="*/ 48 h 346037"/>
              <a:gd name="connsiteX16" fmla="*/ 2487827 w 2487827"/>
              <a:gd name="connsiteY16" fmla="*/ 255421 h 346037"/>
              <a:gd name="connsiteX17" fmla="*/ 2487827 w 2487827"/>
              <a:gd name="connsiteY17" fmla="*/ 255421 h 3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7827" h="346037">
                <a:moveTo>
                  <a:pt x="0" y="346037"/>
                </a:moveTo>
                <a:cubicBezTo>
                  <a:pt x="72767" y="199129"/>
                  <a:pt x="145535" y="52221"/>
                  <a:pt x="197708" y="49475"/>
                </a:cubicBezTo>
                <a:cubicBezTo>
                  <a:pt x="249881" y="46729"/>
                  <a:pt x="264984" y="332307"/>
                  <a:pt x="313038" y="329561"/>
                </a:cubicBezTo>
                <a:cubicBezTo>
                  <a:pt x="361092" y="326815"/>
                  <a:pt x="436606" y="32999"/>
                  <a:pt x="486033" y="32999"/>
                </a:cubicBezTo>
                <a:cubicBezTo>
                  <a:pt x="535460" y="32999"/>
                  <a:pt x="556054" y="328188"/>
                  <a:pt x="609600" y="329561"/>
                </a:cubicBezTo>
                <a:cubicBezTo>
                  <a:pt x="663146" y="330934"/>
                  <a:pt x="749643" y="42610"/>
                  <a:pt x="807308" y="41237"/>
                </a:cubicBezTo>
                <a:cubicBezTo>
                  <a:pt x="864973" y="39864"/>
                  <a:pt x="904789" y="322696"/>
                  <a:pt x="955589" y="321323"/>
                </a:cubicBezTo>
                <a:cubicBezTo>
                  <a:pt x="1006389" y="319950"/>
                  <a:pt x="1059935" y="37118"/>
                  <a:pt x="1112108" y="32999"/>
                </a:cubicBezTo>
                <a:cubicBezTo>
                  <a:pt x="1164281" y="28880"/>
                  <a:pt x="1220573" y="299356"/>
                  <a:pt x="1268627" y="296610"/>
                </a:cubicBezTo>
                <a:cubicBezTo>
                  <a:pt x="1316681" y="293864"/>
                  <a:pt x="1352379" y="17896"/>
                  <a:pt x="1400433" y="16523"/>
                </a:cubicBezTo>
                <a:cubicBezTo>
                  <a:pt x="1448487" y="15150"/>
                  <a:pt x="1500659" y="288372"/>
                  <a:pt x="1556951" y="288372"/>
                </a:cubicBezTo>
                <a:cubicBezTo>
                  <a:pt x="1613243" y="288372"/>
                  <a:pt x="1683265" y="19269"/>
                  <a:pt x="1738184" y="16523"/>
                </a:cubicBezTo>
                <a:cubicBezTo>
                  <a:pt x="1793103" y="13777"/>
                  <a:pt x="1842530" y="273269"/>
                  <a:pt x="1886465" y="271896"/>
                </a:cubicBezTo>
                <a:cubicBezTo>
                  <a:pt x="1930400" y="270523"/>
                  <a:pt x="1953741" y="6912"/>
                  <a:pt x="2001795" y="8285"/>
                </a:cubicBezTo>
                <a:cubicBezTo>
                  <a:pt x="2049849" y="9658"/>
                  <a:pt x="2121243" y="281507"/>
                  <a:pt x="2174789" y="280134"/>
                </a:cubicBezTo>
                <a:cubicBezTo>
                  <a:pt x="2228335" y="278761"/>
                  <a:pt x="2270897" y="4167"/>
                  <a:pt x="2323070" y="48"/>
                </a:cubicBezTo>
                <a:cubicBezTo>
                  <a:pt x="2375243" y="-4071"/>
                  <a:pt x="2487827" y="255421"/>
                  <a:pt x="2487827" y="255421"/>
                </a:cubicBezTo>
                <a:lnTo>
                  <a:pt x="2487827" y="2554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Freeform 8"/>
          <p:cNvSpPr/>
          <p:nvPr/>
        </p:nvSpPr>
        <p:spPr>
          <a:xfrm>
            <a:off x="436604" y="2885279"/>
            <a:ext cx="2487827" cy="173042"/>
          </a:xfrm>
          <a:custGeom>
            <a:avLst/>
            <a:gdLst>
              <a:gd name="connsiteX0" fmla="*/ 0 w 2487827"/>
              <a:gd name="connsiteY0" fmla="*/ 346037 h 346037"/>
              <a:gd name="connsiteX1" fmla="*/ 197708 w 2487827"/>
              <a:gd name="connsiteY1" fmla="*/ 49475 h 346037"/>
              <a:gd name="connsiteX2" fmla="*/ 313038 w 2487827"/>
              <a:gd name="connsiteY2" fmla="*/ 329561 h 346037"/>
              <a:gd name="connsiteX3" fmla="*/ 486033 w 2487827"/>
              <a:gd name="connsiteY3" fmla="*/ 32999 h 346037"/>
              <a:gd name="connsiteX4" fmla="*/ 609600 w 2487827"/>
              <a:gd name="connsiteY4" fmla="*/ 329561 h 346037"/>
              <a:gd name="connsiteX5" fmla="*/ 807308 w 2487827"/>
              <a:gd name="connsiteY5" fmla="*/ 41237 h 346037"/>
              <a:gd name="connsiteX6" fmla="*/ 955589 w 2487827"/>
              <a:gd name="connsiteY6" fmla="*/ 321323 h 346037"/>
              <a:gd name="connsiteX7" fmla="*/ 1112108 w 2487827"/>
              <a:gd name="connsiteY7" fmla="*/ 32999 h 346037"/>
              <a:gd name="connsiteX8" fmla="*/ 1268627 w 2487827"/>
              <a:gd name="connsiteY8" fmla="*/ 296610 h 346037"/>
              <a:gd name="connsiteX9" fmla="*/ 1400433 w 2487827"/>
              <a:gd name="connsiteY9" fmla="*/ 16523 h 346037"/>
              <a:gd name="connsiteX10" fmla="*/ 1556951 w 2487827"/>
              <a:gd name="connsiteY10" fmla="*/ 288372 h 346037"/>
              <a:gd name="connsiteX11" fmla="*/ 1738184 w 2487827"/>
              <a:gd name="connsiteY11" fmla="*/ 16523 h 346037"/>
              <a:gd name="connsiteX12" fmla="*/ 1886465 w 2487827"/>
              <a:gd name="connsiteY12" fmla="*/ 271896 h 346037"/>
              <a:gd name="connsiteX13" fmla="*/ 2001795 w 2487827"/>
              <a:gd name="connsiteY13" fmla="*/ 8285 h 346037"/>
              <a:gd name="connsiteX14" fmla="*/ 2174789 w 2487827"/>
              <a:gd name="connsiteY14" fmla="*/ 280134 h 346037"/>
              <a:gd name="connsiteX15" fmla="*/ 2323070 w 2487827"/>
              <a:gd name="connsiteY15" fmla="*/ 48 h 346037"/>
              <a:gd name="connsiteX16" fmla="*/ 2487827 w 2487827"/>
              <a:gd name="connsiteY16" fmla="*/ 255421 h 346037"/>
              <a:gd name="connsiteX17" fmla="*/ 2487827 w 2487827"/>
              <a:gd name="connsiteY17" fmla="*/ 255421 h 3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7827" h="346037">
                <a:moveTo>
                  <a:pt x="0" y="346037"/>
                </a:moveTo>
                <a:cubicBezTo>
                  <a:pt x="72767" y="199129"/>
                  <a:pt x="145535" y="52221"/>
                  <a:pt x="197708" y="49475"/>
                </a:cubicBezTo>
                <a:cubicBezTo>
                  <a:pt x="249881" y="46729"/>
                  <a:pt x="264984" y="332307"/>
                  <a:pt x="313038" y="329561"/>
                </a:cubicBezTo>
                <a:cubicBezTo>
                  <a:pt x="361092" y="326815"/>
                  <a:pt x="436606" y="32999"/>
                  <a:pt x="486033" y="32999"/>
                </a:cubicBezTo>
                <a:cubicBezTo>
                  <a:pt x="535460" y="32999"/>
                  <a:pt x="556054" y="328188"/>
                  <a:pt x="609600" y="329561"/>
                </a:cubicBezTo>
                <a:cubicBezTo>
                  <a:pt x="663146" y="330934"/>
                  <a:pt x="749643" y="42610"/>
                  <a:pt x="807308" y="41237"/>
                </a:cubicBezTo>
                <a:cubicBezTo>
                  <a:pt x="864973" y="39864"/>
                  <a:pt x="904789" y="322696"/>
                  <a:pt x="955589" y="321323"/>
                </a:cubicBezTo>
                <a:cubicBezTo>
                  <a:pt x="1006389" y="319950"/>
                  <a:pt x="1059935" y="37118"/>
                  <a:pt x="1112108" y="32999"/>
                </a:cubicBezTo>
                <a:cubicBezTo>
                  <a:pt x="1164281" y="28880"/>
                  <a:pt x="1220573" y="299356"/>
                  <a:pt x="1268627" y="296610"/>
                </a:cubicBezTo>
                <a:cubicBezTo>
                  <a:pt x="1316681" y="293864"/>
                  <a:pt x="1352379" y="17896"/>
                  <a:pt x="1400433" y="16523"/>
                </a:cubicBezTo>
                <a:cubicBezTo>
                  <a:pt x="1448487" y="15150"/>
                  <a:pt x="1500659" y="288372"/>
                  <a:pt x="1556951" y="288372"/>
                </a:cubicBezTo>
                <a:cubicBezTo>
                  <a:pt x="1613243" y="288372"/>
                  <a:pt x="1683265" y="19269"/>
                  <a:pt x="1738184" y="16523"/>
                </a:cubicBezTo>
                <a:cubicBezTo>
                  <a:pt x="1793103" y="13777"/>
                  <a:pt x="1842530" y="273269"/>
                  <a:pt x="1886465" y="271896"/>
                </a:cubicBezTo>
                <a:cubicBezTo>
                  <a:pt x="1930400" y="270523"/>
                  <a:pt x="1953741" y="6912"/>
                  <a:pt x="2001795" y="8285"/>
                </a:cubicBezTo>
                <a:cubicBezTo>
                  <a:pt x="2049849" y="9658"/>
                  <a:pt x="2121243" y="281507"/>
                  <a:pt x="2174789" y="280134"/>
                </a:cubicBezTo>
                <a:cubicBezTo>
                  <a:pt x="2228335" y="278761"/>
                  <a:pt x="2270897" y="4167"/>
                  <a:pt x="2323070" y="48"/>
                </a:cubicBezTo>
                <a:cubicBezTo>
                  <a:pt x="2375243" y="-4071"/>
                  <a:pt x="2487827" y="255421"/>
                  <a:pt x="2487827" y="255421"/>
                </a:cubicBezTo>
                <a:lnTo>
                  <a:pt x="2487827" y="2554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16466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10B2-BE6F-296A-23A0-4A664D89FBC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1F65883-8251-4A38-0131-5D3CBF5F294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6393A52-86AE-CD0B-B071-0F078D89C95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956E7B07-9696-6BFE-A0E0-A46AB877B120}"/>
              </a:ext>
            </a:extLst>
          </p:cNvPr>
          <p:cNvGraphicFramePr>
            <a:graphicFrameLocks noGrp="1"/>
          </p:cNvGraphicFramePr>
          <p:nvPr>
            <p:extLst>
              <p:ext uri="{D42A27DB-BD31-4B8C-83A1-F6EECF244321}">
                <p14:modId xmlns:p14="http://schemas.microsoft.com/office/powerpoint/2010/main" val="1835257642"/>
              </p:ext>
            </p:extLst>
          </p:nvPr>
        </p:nvGraphicFramePr>
        <p:xfrm>
          <a:off x="0" y="365760"/>
          <a:ext cx="12192000" cy="4480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br>
                        <a:rPr lang="en-US" baseline="0" dirty="0"/>
                      </a:br>
                      <a:br>
                        <a:rPr lang="en-US" baseline="0" dirty="0"/>
                      </a:br>
                      <a:r>
                        <a:rPr lang="en-US" baseline="0" dirty="0"/>
                        <a:t>The machine crashed here (e.g. the power was switched off)</a:t>
                      </a:r>
                      <a:br>
                        <a:rPr lang="en-US" baseline="0" dirty="0"/>
                      </a:br>
                      <a:endParaRPr lang="en-US" baseline="0" dirty="0"/>
                    </a:p>
                    <a:p>
                      <a:pPr marL="342900" indent="-342900">
                        <a:buFont typeface="+mj-lt"/>
                        <a:buAutoNum type="arabicPeriod"/>
                      </a:pPr>
                      <a:r>
                        <a:rPr lang="en-US" baseline="0" dirty="0">
                          <a:solidFill>
                            <a:schemeClr val="bg1">
                              <a:lumMod val="75000"/>
                            </a:schemeClr>
                          </a:solidFill>
                        </a:rPr>
                        <a:t>Append a</a:t>
                      </a:r>
                      <a:r>
                        <a:rPr lang="ru-RU" baseline="0" dirty="0">
                          <a:solidFill>
                            <a:schemeClr val="bg1">
                              <a:lumMod val="75000"/>
                            </a:schemeClr>
                          </a:solidFill>
                        </a:rPr>
                        <a:t> </a:t>
                      </a:r>
                      <a:r>
                        <a:rPr lang="en-US" baseline="0" dirty="0">
                          <a:solidFill>
                            <a:schemeClr val="bg1">
                              <a:lumMod val="75000"/>
                            </a:schemeClr>
                          </a:solidFill>
                        </a:rPr>
                        <a:t>struct ext2_dir_entry to the parent directory of the new file</a:t>
                      </a:r>
                      <a:r>
                        <a:rPr lang="ru-RU" baseline="0" dirty="0">
                          <a:solidFill>
                            <a:schemeClr val="bg1">
                              <a:lumMod val="75000"/>
                            </a:schemeClr>
                          </a:solidFill>
                        </a:rPr>
                        <a:t>,</a:t>
                      </a:r>
                    </a:p>
                    <a:p>
                      <a:pPr marL="342900" indent="-342900">
                        <a:buFont typeface="+mj-lt"/>
                        <a:buAutoNum type="arabicPeriod"/>
                      </a:pPr>
                      <a:r>
                        <a:rPr lang="en-US" baseline="0" dirty="0">
                          <a:solidFill>
                            <a:schemeClr val="bg1">
                              <a:lumMod val="75000"/>
                            </a:schemeClr>
                          </a:solidFill>
                        </a:rPr>
                        <a:t>Since the directory length has grown, the FS has to update the</a:t>
                      </a:r>
                      <a:r>
                        <a:rPr lang="ru-RU" baseline="0" dirty="0">
                          <a:solidFill>
                            <a:schemeClr val="bg1">
                              <a:lumMod val="75000"/>
                            </a:schemeClr>
                          </a:solidFill>
                        </a:rPr>
                        <a:t> </a:t>
                      </a:r>
                      <a:r>
                        <a:rPr lang="en-US" baseline="0" dirty="0" err="1">
                          <a:solidFill>
                            <a:schemeClr val="bg1">
                              <a:lumMod val="75000"/>
                            </a:schemeClr>
                          </a:solidFill>
                        </a:rPr>
                        <a:t>inode</a:t>
                      </a:r>
                      <a:r>
                        <a:rPr lang="en-US" baseline="0" dirty="0">
                          <a:solidFill>
                            <a:schemeClr val="bg1">
                              <a:lumMod val="75000"/>
                            </a:schemeClr>
                          </a:solidFill>
                        </a:rPr>
                        <a:t> of the directory.</a:t>
                      </a:r>
                      <a:endParaRPr lang="ru-RU" baseline="0" dirty="0">
                        <a:solidFill>
                          <a:schemeClr val="bg1">
                            <a:lumMod val="75000"/>
                          </a:schemeClr>
                        </a:solidFill>
                      </a:endParaRPr>
                    </a:p>
                  </a:txBody>
                  <a:tcPr/>
                </a:tc>
                <a:extLst>
                  <a:ext uri="{0D108BD9-81ED-4DB2-BD59-A6C34878D82A}">
                    <a16:rowId xmlns:a16="http://schemas.microsoft.com/office/drawing/2014/main" val="10001"/>
                  </a:ext>
                </a:extLst>
              </a:tr>
              <a:tr h="141677">
                <a:tc>
                  <a:txBody>
                    <a:bodyPr/>
                    <a:lstStyle/>
                    <a:p>
                      <a:pPr marL="0" indent="0">
                        <a:buFont typeface="+mj-lt"/>
                        <a:buNone/>
                      </a:pPr>
                      <a:r>
                        <a:rPr lang="en-US" baseline="0" dirty="0">
                          <a:solidFill>
                            <a:schemeClr val="tx1">
                              <a:lumMod val="95000"/>
                              <a:lumOff val="5000"/>
                            </a:schemeClr>
                          </a:solidFill>
                        </a:rPr>
                        <a:t>After this crash</a:t>
                      </a:r>
                      <a:r>
                        <a:rPr lang="ru-RU" baseline="0" dirty="0">
                          <a:solidFill>
                            <a:schemeClr val="tx1">
                              <a:lumMod val="95000"/>
                              <a:lumOff val="5000"/>
                            </a:schemeClr>
                          </a:solidFill>
                        </a:rPr>
                        <a:t>:</a:t>
                      </a:r>
                      <a:endParaRPr lang="en-US" baseline="0" dirty="0">
                        <a:solidFill>
                          <a:schemeClr val="tx1">
                            <a:lumMod val="95000"/>
                            <a:lumOff val="5000"/>
                          </a:schemeClr>
                        </a:solidFill>
                      </a:endParaRPr>
                    </a:p>
                    <a:p>
                      <a:pPr marL="342900" indent="-342900">
                        <a:buFont typeface="+mj-lt"/>
                        <a:buAutoNum type="arabicPeriod"/>
                      </a:pPr>
                      <a:r>
                        <a:rPr lang="en-US" baseline="0" dirty="0">
                          <a:solidFill>
                            <a:schemeClr val="tx1">
                              <a:lumMod val="95000"/>
                              <a:lumOff val="5000"/>
                            </a:schemeClr>
                          </a:solidFill>
                        </a:rPr>
                        <a:t>The </a:t>
                      </a:r>
                      <a:r>
                        <a:rPr lang="en-US" baseline="0" dirty="0" err="1">
                          <a:solidFill>
                            <a:schemeClr val="tx1">
                              <a:lumMod val="95000"/>
                              <a:lumOff val="5000"/>
                            </a:schemeClr>
                          </a:solidFill>
                        </a:rPr>
                        <a:t>inode</a:t>
                      </a:r>
                      <a:r>
                        <a:rPr lang="en-US" baseline="0" dirty="0">
                          <a:solidFill>
                            <a:schemeClr val="tx1">
                              <a:lumMod val="95000"/>
                              <a:lumOff val="5000"/>
                            </a:schemeClr>
                          </a:solidFill>
                        </a:rPr>
                        <a:t> and some data blocks are flagged as in-use,</a:t>
                      </a:r>
                    </a:p>
                    <a:p>
                      <a:pPr marL="342900" indent="-342900">
                        <a:buFont typeface="+mj-lt"/>
                        <a:buAutoNum type="arabicPeriod"/>
                      </a:pPr>
                      <a:r>
                        <a:rPr lang="en-US" baseline="0" dirty="0">
                          <a:solidFill>
                            <a:schemeClr val="tx1">
                              <a:lumMod val="95000"/>
                              <a:lumOff val="5000"/>
                            </a:schemeClr>
                          </a:solidFill>
                        </a:rPr>
                        <a:t>The counters of free </a:t>
                      </a:r>
                      <a:r>
                        <a:rPr lang="en-US" baseline="0" dirty="0" err="1">
                          <a:solidFill>
                            <a:schemeClr val="tx1">
                              <a:lumMod val="95000"/>
                              <a:lumOff val="5000"/>
                            </a:schemeClr>
                          </a:solidFill>
                        </a:rPr>
                        <a:t>inodes</a:t>
                      </a:r>
                      <a:r>
                        <a:rPr lang="en-US" baseline="0" dirty="0">
                          <a:solidFill>
                            <a:schemeClr val="tx1">
                              <a:lumMod val="95000"/>
                              <a:lumOff val="5000"/>
                            </a:schemeClr>
                          </a:solidFill>
                        </a:rPr>
                        <a:t> and blocks are decreased,</a:t>
                      </a:r>
                      <a:endParaRPr lang="ru-RU" baseline="0" dirty="0">
                        <a:solidFill>
                          <a:schemeClr val="tx1">
                            <a:lumMod val="95000"/>
                            <a:lumOff val="5000"/>
                          </a:schemeClr>
                        </a:solidFill>
                      </a:endParaRPr>
                    </a:p>
                    <a:p>
                      <a:pPr marL="342900" indent="-342900">
                        <a:buFont typeface="+mj-lt"/>
                        <a:buAutoNum type="arabicPeriod"/>
                      </a:pPr>
                      <a:r>
                        <a:rPr lang="en-US" baseline="0" dirty="0">
                          <a:solidFill>
                            <a:schemeClr val="tx1">
                              <a:lumMod val="95000"/>
                              <a:lumOff val="5000"/>
                            </a:schemeClr>
                          </a:solidFill>
                        </a:rPr>
                        <a:t>There is no new file in the FS</a:t>
                      </a:r>
                      <a:r>
                        <a:rPr lang="ru-RU" baseline="0" dirty="0">
                          <a:solidFill>
                            <a:schemeClr val="tx1">
                              <a:lumMod val="95000"/>
                              <a:lumOff val="5000"/>
                            </a:schemeClr>
                          </a:solidFill>
                        </a:rPr>
                        <a:t>.</a:t>
                      </a:r>
                    </a:p>
                  </a:txBody>
                  <a:tcPr/>
                </a:tc>
                <a:extLst>
                  <a:ext uri="{0D108BD9-81ED-4DB2-BD59-A6C34878D82A}">
                    <a16:rowId xmlns:a16="http://schemas.microsoft.com/office/drawing/2014/main" val="1653479103"/>
                  </a:ext>
                </a:extLst>
              </a:tr>
            </a:tbl>
          </a:graphicData>
        </a:graphic>
      </p:graphicFrame>
      <p:sp>
        <p:nvSpPr>
          <p:cNvPr id="8" name="Freeform 7">
            <a:extLst>
              <a:ext uri="{FF2B5EF4-FFF2-40B4-BE49-F238E27FC236}">
                <a16:creationId xmlns:a16="http://schemas.microsoft.com/office/drawing/2014/main" id="{E5C11FF2-8802-9FE4-E887-FD0500248DA2}"/>
              </a:ext>
            </a:extLst>
          </p:cNvPr>
          <p:cNvSpPr/>
          <p:nvPr/>
        </p:nvSpPr>
        <p:spPr>
          <a:xfrm>
            <a:off x="436605" y="2286000"/>
            <a:ext cx="2487827" cy="173042"/>
          </a:xfrm>
          <a:custGeom>
            <a:avLst/>
            <a:gdLst>
              <a:gd name="connsiteX0" fmla="*/ 0 w 2487827"/>
              <a:gd name="connsiteY0" fmla="*/ 346037 h 346037"/>
              <a:gd name="connsiteX1" fmla="*/ 197708 w 2487827"/>
              <a:gd name="connsiteY1" fmla="*/ 49475 h 346037"/>
              <a:gd name="connsiteX2" fmla="*/ 313038 w 2487827"/>
              <a:gd name="connsiteY2" fmla="*/ 329561 h 346037"/>
              <a:gd name="connsiteX3" fmla="*/ 486033 w 2487827"/>
              <a:gd name="connsiteY3" fmla="*/ 32999 h 346037"/>
              <a:gd name="connsiteX4" fmla="*/ 609600 w 2487827"/>
              <a:gd name="connsiteY4" fmla="*/ 329561 h 346037"/>
              <a:gd name="connsiteX5" fmla="*/ 807308 w 2487827"/>
              <a:gd name="connsiteY5" fmla="*/ 41237 h 346037"/>
              <a:gd name="connsiteX6" fmla="*/ 955589 w 2487827"/>
              <a:gd name="connsiteY6" fmla="*/ 321323 h 346037"/>
              <a:gd name="connsiteX7" fmla="*/ 1112108 w 2487827"/>
              <a:gd name="connsiteY7" fmla="*/ 32999 h 346037"/>
              <a:gd name="connsiteX8" fmla="*/ 1268627 w 2487827"/>
              <a:gd name="connsiteY8" fmla="*/ 296610 h 346037"/>
              <a:gd name="connsiteX9" fmla="*/ 1400433 w 2487827"/>
              <a:gd name="connsiteY9" fmla="*/ 16523 h 346037"/>
              <a:gd name="connsiteX10" fmla="*/ 1556951 w 2487827"/>
              <a:gd name="connsiteY10" fmla="*/ 288372 h 346037"/>
              <a:gd name="connsiteX11" fmla="*/ 1738184 w 2487827"/>
              <a:gd name="connsiteY11" fmla="*/ 16523 h 346037"/>
              <a:gd name="connsiteX12" fmla="*/ 1886465 w 2487827"/>
              <a:gd name="connsiteY12" fmla="*/ 271896 h 346037"/>
              <a:gd name="connsiteX13" fmla="*/ 2001795 w 2487827"/>
              <a:gd name="connsiteY13" fmla="*/ 8285 h 346037"/>
              <a:gd name="connsiteX14" fmla="*/ 2174789 w 2487827"/>
              <a:gd name="connsiteY14" fmla="*/ 280134 h 346037"/>
              <a:gd name="connsiteX15" fmla="*/ 2323070 w 2487827"/>
              <a:gd name="connsiteY15" fmla="*/ 48 h 346037"/>
              <a:gd name="connsiteX16" fmla="*/ 2487827 w 2487827"/>
              <a:gd name="connsiteY16" fmla="*/ 255421 h 346037"/>
              <a:gd name="connsiteX17" fmla="*/ 2487827 w 2487827"/>
              <a:gd name="connsiteY17" fmla="*/ 255421 h 3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7827" h="346037">
                <a:moveTo>
                  <a:pt x="0" y="346037"/>
                </a:moveTo>
                <a:cubicBezTo>
                  <a:pt x="72767" y="199129"/>
                  <a:pt x="145535" y="52221"/>
                  <a:pt x="197708" y="49475"/>
                </a:cubicBezTo>
                <a:cubicBezTo>
                  <a:pt x="249881" y="46729"/>
                  <a:pt x="264984" y="332307"/>
                  <a:pt x="313038" y="329561"/>
                </a:cubicBezTo>
                <a:cubicBezTo>
                  <a:pt x="361092" y="326815"/>
                  <a:pt x="436606" y="32999"/>
                  <a:pt x="486033" y="32999"/>
                </a:cubicBezTo>
                <a:cubicBezTo>
                  <a:pt x="535460" y="32999"/>
                  <a:pt x="556054" y="328188"/>
                  <a:pt x="609600" y="329561"/>
                </a:cubicBezTo>
                <a:cubicBezTo>
                  <a:pt x="663146" y="330934"/>
                  <a:pt x="749643" y="42610"/>
                  <a:pt x="807308" y="41237"/>
                </a:cubicBezTo>
                <a:cubicBezTo>
                  <a:pt x="864973" y="39864"/>
                  <a:pt x="904789" y="322696"/>
                  <a:pt x="955589" y="321323"/>
                </a:cubicBezTo>
                <a:cubicBezTo>
                  <a:pt x="1006389" y="319950"/>
                  <a:pt x="1059935" y="37118"/>
                  <a:pt x="1112108" y="32999"/>
                </a:cubicBezTo>
                <a:cubicBezTo>
                  <a:pt x="1164281" y="28880"/>
                  <a:pt x="1220573" y="299356"/>
                  <a:pt x="1268627" y="296610"/>
                </a:cubicBezTo>
                <a:cubicBezTo>
                  <a:pt x="1316681" y="293864"/>
                  <a:pt x="1352379" y="17896"/>
                  <a:pt x="1400433" y="16523"/>
                </a:cubicBezTo>
                <a:cubicBezTo>
                  <a:pt x="1448487" y="15150"/>
                  <a:pt x="1500659" y="288372"/>
                  <a:pt x="1556951" y="288372"/>
                </a:cubicBezTo>
                <a:cubicBezTo>
                  <a:pt x="1613243" y="288372"/>
                  <a:pt x="1683265" y="19269"/>
                  <a:pt x="1738184" y="16523"/>
                </a:cubicBezTo>
                <a:cubicBezTo>
                  <a:pt x="1793103" y="13777"/>
                  <a:pt x="1842530" y="273269"/>
                  <a:pt x="1886465" y="271896"/>
                </a:cubicBezTo>
                <a:cubicBezTo>
                  <a:pt x="1930400" y="270523"/>
                  <a:pt x="1953741" y="6912"/>
                  <a:pt x="2001795" y="8285"/>
                </a:cubicBezTo>
                <a:cubicBezTo>
                  <a:pt x="2049849" y="9658"/>
                  <a:pt x="2121243" y="281507"/>
                  <a:pt x="2174789" y="280134"/>
                </a:cubicBezTo>
                <a:cubicBezTo>
                  <a:pt x="2228335" y="278761"/>
                  <a:pt x="2270897" y="4167"/>
                  <a:pt x="2323070" y="48"/>
                </a:cubicBezTo>
                <a:cubicBezTo>
                  <a:pt x="2375243" y="-4071"/>
                  <a:pt x="2487827" y="255421"/>
                  <a:pt x="2487827" y="255421"/>
                </a:cubicBezTo>
                <a:lnTo>
                  <a:pt x="2487827" y="2554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Freeform 8">
            <a:extLst>
              <a:ext uri="{FF2B5EF4-FFF2-40B4-BE49-F238E27FC236}">
                <a16:creationId xmlns:a16="http://schemas.microsoft.com/office/drawing/2014/main" id="{7715C025-2282-E1EB-4C05-550ECCFFC16D}"/>
              </a:ext>
            </a:extLst>
          </p:cNvPr>
          <p:cNvSpPr/>
          <p:nvPr/>
        </p:nvSpPr>
        <p:spPr>
          <a:xfrm>
            <a:off x="436604" y="2885279"/>
            <a:ext cx="2487827" cy="173042"/>
          </a:xfrm>
          <a:custGeom>
            <a:avLst/>
            <a:gdLst>
              <a:gd name="connsiteX0" fmla="*/ 0 w 2487827"/>
              <a:gd name="connsiteY0" fmla="*/ 346037 h 346037"/>
              <a:gd name="connsiteX1" fmla="*/ 197708 w 2487827"/>
              <a:gd name="connsiteY1" fmla="*/ 49475 h 346037"/>
              <a:gd name="connsiteX2" fmla="*/ 313038 w 2487827"/>
              <a:gd name="connsiteY2" fmla="*/ 329561 h 346037"/>
              <a:gd name="connsiteX3" fmla="*/ 486033 w 2487827"/>
              <a:gd name="connsiteY3" fmla="*/ 32999 h 346037"/>
              <a:gd name="connsiteX4" fmla="*/ 609600 w 2487827"/>
              <a:gd name="connsiteY4" fmla="*/ 329561 h 346037"/>
              <a:gd name="connsiteX5" fmla="*/ 807308 w 2487827"/>
              <a:gd name="connsiteY5" fmla="*/ 41237 h 346037"/>
              <a:gd name="connsiteX6" fmla="*/ 955589 w 2487827"/>
              <a:gd name="connsiteY6" fmla="*/ 321323 h 346037"/>
              <a:gd name="connsiteX7" fmla="*/ 1112108 w 2487827"/>
              <a:gd name="connsiteY7" fmla="*/ 32999 h 346037"/>
              <a:gd name="connsiteX8" fmla="*/ 1268627 w 2487827"/>
              <a:gd name="connsiteY8" fmla="*/ 296610 h 346037"/>
              <a:gd name="connsiteX9" fmla="*/ 1400433 w 2487827"/>
              <a:gd name="connsiteY9" fmla="*/ 16523 h 346037"/>
              <a:gd name="connsiteX10" fmla="*/ 1556951 w 2487827"/>
              <a:gd name="connsiteY10" fmla="*/ 288372 h 346037"/>
              <a:gd name="connsiteX11" fmla="*/ 1738184 w 2487827"/>
              <a:gd name="connsiteY11" fmla="*/ 16523 h 346037"/>
              <a:gd name="connsiteX12" fmla="*/ 1886465 w 2487827"/>
              <a:gd name="connsiteY12" fmla="*/ 271896 h 346037"/>
              <a:gd name="connsiteX13" fmla="*/ 2001795 w 2487827"/>
              <a:gd name="connsiteY13" fmla="*/ 8285 h 346037"/>
              <a:gd name="connsiteX14" fmla="*/ 2174789 w 2487827"/>
              <a:gd name="connsiteY14" fmla="*/ 280134 h 346037"/>
              <a:gd name="connsiteX15" fmla="*/ 2323070 w 2487827"/>
              <a:gd name="connsiteY15" fmla="*/ 48 h 346037"/>
              <a:gd name="connsiteX16" fmla="*/ 2487827 w 2487827"/>
              <a:gd name="connsiteY16" fmla="*/ 255421 h 346037"/>
              <a:gd name="connsiteX17" fmla="*/ 2487827 w 2487827"/>
              <a:gd name="connsiteY17" fmla="*/ 255421 h 346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7827" h="346037">
                <a:moveTo>
                  <a:pt x="0" y="346037"/>
                </a:moveTo>
                <a:cubicBezTo>
                  <a:pt x="72767" y="199129"/>
                  <a:pt x="145535" y="52221"/>
                  <a:pt x="197708" y="49475"/>
                </a:cubicBezTo>
                <a:cubicBezTo>
                  <a:pt x="249881" y="46729"/>
                  <a:pt x="264984" y="332307"/>
                  <a:pt x="313038" y="329561"/>
                </a:cubicBezTo>
                <a:cubicBezTo>
                  <a:pt x="361092" y="326815"/>
                  <a:pt x="436606" y="32999"/>
                  <a:pt x="486033" y="32999"/>
                </a:cubicBezTo>
                <a:cubicBezTo>
                  <a:pt x="535460" y="32999"/>
                  <a:pt x="556054" y="328188"/>
                  <a:pt x="609600" y="329561"/>
                </a:cubicBezTo>
                <a:cubicBezTo>
                  <a:pt x="663146" y="330934"/>
                  <a:pt x="749643" y="42610"/>
                  <a:pt x="807308" y="41237"/>
                </a:cubicBezTo>
                <a:cubicBezTo>
                  <a:pt x="864973" y="39864"/>
                  <a:pt x="904789" y="322696"/>
                  <a:pt x="955589" y="321323"/>
                </a:cubicBezTo>
                <a:cubicBezTo>
                  <a:pt x="1006389" y="319950"/>
                  <a:pt x="1059935" y="37118"/>
                  <a:pt x="1112108" y="32999"/>
                </a:cubicBezTo>
                <a:cubicBezTo>
                  <a:pt x="1164281" y="28880"/>
                  <a:pt x="1220573" y="299356"/>
                  <a:pt x="1268627" y="296610"/>
                </a:cubicBezTo>
                <a:cubicBezTo>
                  <a:pt x="1316681" y="293864"/>
                  <a:pt x="1352379" y="17896"/>
                  <a:pt x="1400433" y="16523"/>
                </a:cubicBezTo>
                <a:cubicBezTo>
                  <a:pt x="1448487" y="15150"/>
                  <a:pt x="1500659" y="288372"/>
                  <a:pt x="1556951" y="288372"/>
                </a:cubicBezTo>
                <a:cubicBezTo>
                  <a:pt x="1613243" y="288372"/>
                  <a:pt x="1683265" y="19269"/>
                  <a:pt x="1738184" y="16523"/>
                </a:cubicBezTo>
                <a:cubicBezTo>
                  <a:pt x="1793103" y="13777"/>
                  <a:pt x="1842530" y="273269"/>
                  <a:pt x="1886465" y="271896"/>
                </a:cubicBezTo>
                <a:cubicBezTo>
                  <a:pt x="1930400" y="270523"/>
                  <a:pt x="1953741" y="6912"/>
                  <a:pt x="2001795" y="8285"/>
                </a:cubicBezTo>
                <a:cubicBezTo>
                  <a:pt x="2049849" y="9658"/>
                  <a:pt x="2121243" y="281507"/>
                  <a:pt x="2174789" y="280134"/>
                </a:cubicBezTo>
                <a:cubicBezTo>
                  <a:pt x="2228335" y="278761"/>
                  <a:pt x="2270897" y="4167"/>
                  <a:pt x="2323070" y="48"/>
                </a:cubicBezTo>
                <a:cubicBezTo>
                  <a:pt x="2375243" y="-4071"/>
                  <a:pt x="2487827" y="255421"/>
                  <a:pt x="2487827" y="255421"/>
                </a:cubicBezTo>
                <a:lnTo>
                  <a:pt x="2487827" y="255421"/>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4541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6077117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87266371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818234291"/>
              </p:ext>
            </p:extLst>
          </p:nvPr>
        </p:nvGraphicFramePr>
        <p:xfrm>
          <a:off x="0" y="365761"/>
          <a:ext cx="12192000" cy="1280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What do we need from a journal?</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69682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9216912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2676043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07341271"/>
              </p:ext>
            </p:extLst>
          </p:nvPr>
        </p:nvGraphicFramePr>
        <p:xfrm>
          <a:off x="-11017" y="365761"/>
          <a:ext cx="12192000" cy="46634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What do we need from a journal?</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dirty="0"/>
                    </a:p>
                  </a:txBody>
                  <a:tcPr/>
                </a:tc>
                <a:extLst>
                  <a:ext uri="{0D108BD9-81ED-4DB2-BD59-A6C34878D82A}">
                    <a16:rowId xmlns:a16="http://schemas.microsoft.com/office/drawing/2014/main" val="10001"/>
                  </a:ext>
                </a:extLst>
              </a:tr>
              <a:tr h="370840">
                <a:tc>
                  <a:txBody>
                    <a:bodyPr/>
                    <a:lstStyle/>
                    <a:p>
                      <a:pPr marL="0" indent="0">
                        <a:buNone/>
                      </a:pPr>
                      <a:r>
                        <a:rPr lang="en-US" sz="1800" dirty="0"/>
                        <a:t>Why is it important to preserve the order</a:t>
                      </a:r>
                      <a:r>
                        <a:rPr lang="ru-RU" sz="1800" dirty="0"/>
                        <a:t>:</a:t>
                      </a:r>
                      <a:endParaRPr lang="en-US" sz="1800" dirty="0"/>
                    </a:p>
                    <a:p>
                      <a:pPr marL="0" indent="0">
                        <a:buNone/>
                      </a:pPr>
                      <a:endParaRPr lang="en-US" sz="1800" dirty="0"/>
                    </a:p>
                    <a:p>
                      <a:pPr marL="0" indent="0">
                        <a:buNone/>
                      </a:pPr>
                      <a:r>
                        <a:rPr lang="en-US" sz="1800" dirty="0"/>
                        <a:t>PostgreSQL, git and many other applications have data files and metadata files. They first update data files, and then update metadata files to point to new data files.</a:t>
                      </a:r>
                    </a:p>
                    <a:p>
                      <a:pPr marL="0" indent="0">
                        <a:buNone/>
                      </a:pPr>
                      <a:endParaRPr lang="en-US" sz="1800" dirty="0"/>
                    </a:p>
                    <a:p>
                      <a:pPr marL="0" indent="0">
                        <a:buNone/>
                      </a:pPr>
                      <a:r>
                        <a:rPr lang="en-US" sz="1800" b="1" dirty="0"/>
                        <a:t>Reminder</a:t>
                      </a:r>
                      <a:r>
                        <a:rPr lang="en-US" sz="1800" dirty="0"/>
                        <a:t>: we’ve discussed the split into data and metadata when discussing </a:t>
                      </a:r>
                      <a:r>
                        <a:rPr lang="en-US" sz="1800" dirty="0" err="1">
                          <a:latin typeface="Consolas" panose="020B0609020204030204" pitchFamily="49" charset="0"/>
                          <a:cs typeface="Consolas" panose="020B0609020204030204" pitchFamily="49" charset="0"/>
                        </a:rPr>
                        <a:t>fsync</a:t>
                      </a:r>
                      <a:r>
                        <a:rPr lang="en-US" sz="1800" dirty="0">
                          <a:latin typeface="Consolas" panose="020B0609020204030204" pitchFamily="49" charset="0"/>
                          <a:cs typeface="Consolas" panose="020B0609020204030204" pitchFamily="49" charset="0"/>
                        </a:rPr>
                        <a:t>()</a:t>
                      </a:r>
                      <a:r>
                        <a:rPr lang="en-US" sz="1800" dirty="0"/>
                        <a:t>.</a:t>
                      </a:r>
                    </a:p>
                    <a:p>
                      <a:pPr marL="0" indent="0">
                        <a:buNone/>
                      </a:pPr>
                      <a:endParaRPr lang="en-US" sz="1800" dirty="0"/>
                    </a:p>
                    <a:p>
                      <a:pPr marL="0" indent="0">
                        <a:buNone/>
                      </a:pPr>
                      <a:r>
                        <a:rPr lang="en-US" sz="1800" dirty="0"/>
                        <a:t>If the system crashes, the FS may not allow the following situation:</a:t>
                      </a:r>
                    </a:p>
                    <a:p>
                      <a:pPr marL="285750" indent="-285750">
                        <a:buFont typeface="Arial" panose="020B0604020202020204" pitchFamily="34" charset="0"/>
                        <a:buChar char="•"/>
                      </a:pPr>
                      <a:r>
                        <a:rPr lang="en-US" sz="1800" dirty="0"/>
                        <a:t>a metadata file was updated, but data files stayed at their previous version.</a:t>
                      </a:r>
                    </a:p>
                    <a:p>
                      <a:pPr marL="0" indent="0">
                        <a:buFont typeface="Arial" panose="020B0604020202020204" pitchFamily="34" charset="0"/>
                        <a:buNone/>
                      </a:pPr>
                      <a:endParaRPr lang="en-US" sz="1800" dirty="0"/>
                    </a:p>
                    <a:p>
                      <a:pPr marL="0" indent="0">
                        <a:buFont typeface="Arial" panose="020B0604020202020204" pitchFamily="34" charset="0"/>
                        <a:buNone/>
                      </a:pPr>
                      <a:r>
                        <a:rPr lang="en-US" sz="1800" dirty="0"/>
                        <a:t>More generally, if an operation by a program is visible after a crash, all operations that </a:t>
                      </a:r>
                      <a:r>
                        <a:rPr lang="en-US" sz="1800" i="1" dirty="0"/>
                        <a:t>happened-before*</a:t>
                      </a:r>
                      <a:r>
                        <a:rPr lang="en-US" sz="1800" dirty="0"/>
                        <a:t> it need to be visible, too.</a:t>
                      </a:r>
                    </a:p>
                  </a:txBody>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387D259A-7D2E-5E26-4A4C-3193416E7031}"/>
              </a:ext>
            </a:extLst>
          </p:cNvPr>
          <p:cNvSpPr txBox="1"/>
          <p:nvPr/>
        </p:nvSpPr>
        <p:spPr>
          <a:xfrm>
            <a:off x="0" y="6105221"/>
            <a:ext cx="6182139" cy="369332"/>
          </a:xfrm>
          <a:prstGeom prst="rect">
            <a:avLst/>
          </a:prstGeom>
          <a:noFill/>
        </p:spPr>
        <p:txBody>
          <a:bodyPr wrap="square" rtlCol="0">
            <a:spAutoFit/>
          </a:bodyPr>
          <a:lstStyle/>
          <a:p>
            <a:r>
              <a:rPr lang="en-CY" dirty="0">
                <a:solidFill>
                  <a:schemeClr val="bg1">
                    <a:lumMod val="75000"/>
                  </a:schemeClr>
                </a:solidFill>
              </a:rPr>
              <a:t>* </a:t>
            </a:r>
            <a:r>
              <a:rPr lang="en-GB" dirty="0">
                <a:solidFill>
                  <a:schemeClr val="bg1">
                    <a:lumMod val="75000"/>
                  </a:schemeClr>
                </a:solidFill>
              </a:rPr>
              <a:t>https://</a:t>
            </a:r>
            <a:r>
              <a:rPr lang="en-GB" dirty="0" err="1">
                <a:solidFill>
                  <a:schemeClr val="bg1">
                    <a:lumMod val="75000"/>
                  </a:schemeClr>
                </a:solidFill>
              </a:rPr>
              <a:t>lamport.azurewebsites.net</a:t>
            </a:r>
            <a:r>
              <a:rPr lang="en-GB" dirty="0">
                <a:solidFill>
                  <a:schemeClr val="bg1">
                    <a:lumMod val="75000"/>
                  </a:schemeClr>
                </a:solidFill>
              </a:rPr>
              <a:t>/pubs/time-</a:t>
            </a:r>
            <a:r>
              <a:rPr lang="en-GB" dirty="0" err="1">
                <a:solidFill>
                  <a:schemeClr val="bg1">
                    <a:lumMod val="75000"/>
                  </a:schemeClr>
                </a:solidFill>
              </a:rPr>
              <a:t>clocks.pdf</a:t>
            </a:r>
            <a:endParaRPr lang="en-CY" dirty="0">
              <a:solidFill>
                <a:schemeClr val="bg1">
                  <a:lumMod val="75000"/>
                </a:schemeClr>
              </a:solidFill>
            </a:endParaRPr>
          </a:p>
        </p:txBody>
      </p:sp>
    </p:spTree>
    <p:extLst>
      <p:ext uri="{BB962C8B-B14F-4D97-AF65-F5344CB8AC3E}">
        <p14:creationId xmlns:p14="http://schemas.microsoft.com/office/powerpoint/2010/main" val="325860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6723863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736300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79980814"/>
              </p:ext>
            </p:extLst>
          </p:nvPr>
        </p:nvGraphicFramePr>
        <p:xfrm>
          <a:off x="0" y="365761"/>
          <a:ext cx="12192000" cy="41148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Limiting the FS inconsistencies and soft updates</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dirty="0"/>
                    </a:p>
                  </a:txBody>
                  <a:tcPr/>
                </a:tc>
                <a:extLst>
                  <a:ext uri="{0D108BD9-81ED-4DB2-BD59-A6C34878D82A}">
                    <a16:rowId xmlns:a16="http://schemas.microsoft.com/office/drawing/2014/main" val="10001"/>
                  </a:ext>
                </a:extLst>
              </a:tr>
              <a:tr h="370840">
                <a:tc>
                  <a:txBody>
                    <a:bodyPr/>
                    <a:lstStyle/>
                    <a:p>
                      <a:pPr marL="0" indent="0">
                        <a:buNone/>
                      </a:pPr>
                      <a:endParaRPr lang="ru-RU" sz="1800" dirty="0"/>
                    </a:p>
                    <a:p>
                      <a:pPr marL="0" indent="0">
                        <a:buNone/>
                      </a:pPr>
                      <a:r>
                        <a:rPr lang="en-US" sz="1800" dirty="0"/>
                        <a:t>We may use </a:t>
                      </a:r>
                      <a:r>
                        <a:rPr lang="en-US" sz="1800" dirty="0" err="1">
                          <a:latin typeface="Consolas" panose="020B0609020204030204" pitchFamily="49" charset="0"/>
                          <a:cs typeface="Consolas" panose="020B0609020204030204" pitchFamily="49" charset="0"/>
                        </a:rPr>
                        <a:t>fsync</a:t>
                      </a:r>
                      <a:r>
                        <a:rPr lang="en-US" sz="1800" dirty="0">
                          <a:latin typeface="Consolas" panose="020B0609020204030204" pitchFamily="49" charset="0"/>
                          <a:cs typeface="Consolas" panose="020B0609020204030204" pitchFamily="49" charset="0"/>
                        </a:rPr>
                        <a:t>()</a:t>
                      </a:r>
                      <a:r>
                        <a:rPr lang="en-US" sz="1800" dirty="0"/>
                        <a:t>s or IO barriers* to order the updates to the FS this way:</a:t>
                      </a:r>
                      <a:endParaRPr lang="ru-RU" sz="1800" dirty="0"/>
                    </a:p>
                    <a:p>
                      <a:pPr marL="0" indent="0">
                        <a:buNone/>
                      </a:pPr>
                      <a:endParaRPr lang="ru-RU" sz="1800" dirty="0"/>
                    </a:p>
                    <a:p>
                      <a:pPr marL="0" indent="0">
                        <a:buNone/>
                      </a:pPr>
                      <a:endParaRPr lang="ru-RU" sz="1800" dirty="0"/>
                    </a:p>
                    <a:p>
                      <a:pPr marL="0" indent="0">
                        <a:buNone/>
                      </a:pPr>
                      <a:endParaRPr lang="ru-RU" sz="1800" dirty="0"/>
                    </a:p>
                    <a:p>
                      <a:pPr marL="0" indent="0">
                        <a:buNone/>
                      </a:pPr>
                      <a:endParaRPr lang="ru-RU" sz="1800" dirty="0"/>
                    </a:p>
                    <a:p>
                      <a:pPr marL="0" indent="0">
                        <a:buNone/>
                      </a:pPr>
                      <a:endParaRPr lang="en-US" sz="1800" dirty="0"/>
                    </a:p>
                    <a:p>
                      <a:pPr marL="0" indent="0">
                        <a:buNone/>
                      </a:pPr>
                      <a:endParaRPr lang="en-US" sz="1800" dirty="0"/>
                    </a:p>
                    <a:p>
                      <a:pPr marL="0" indent="0">
                        <a:buFont typeface="+mj-lt"/>
                        <a:buNone/>
                      </a:pPr>
                      <a:endParaRPr lang="en-US" sz="1800" dirty="0"/>
                    </a:p>
                    <a:p>
                      <a:pPr marL="0" indent="0">
                        <a:buFont typeface="+mj-lt"/>
                        <a:buNone/>
                      </a:pPr>
                      <a:endParaRPr lang="ru-RU" sz="1800" dirty="0"/>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80944069"/>
              </p:ext>
            </p:extLst>
          </p:nvPr>
        </p:nvGraphicFramePr>
        <p:xfrm>
          <a:off x="343243" y="2584208"/>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br>
                        <a:rPr lang="en-US" dirty="0"/>
                      </a:br>
                      <a:br>
                        <a:rPr lang="en-US" dirty="0"/>
                      </a:br>
                      <a:r>
                        <a:rPr lang="en-US" sz="2400" dirty="0">
                          <a:solidFill>
                            <a:srgbClr val="00B050"/>
                          </a:solidFill>
                        </a:rPr>
                        <a:t>(1)</a:t>
                      </a:r>
                      <a:endParaRPr lang="ru-RU" sz="2400" dirty="0">
                        <a:solidFill>
                          <a:srgbClr val="00B050"/>
                        </a:solidFill>
                      </a:endParaRPr>
                    </a:p>
                  </a:txBody>
                  <a:tcPr/>
                </a:tc>
                <a:tc>
                  <a:txBody>
                    <a:bodyPr/>
                    <a:lstStyle/>
                    <a:p>
                      <a:r>
                        <a:rPr lang="en-US" dirty="0"/>
                        <a:t>Block</a:t>
                      </a:r>
                      <a:br>
                        <a:rPr lang="en-US" dirty="0"/>
                      </a:br>
                      <a:r>
                        <a:rPr lang="en-US" dirty="0"/>
                        <a:t>bitmap</a:t>
                      </a:r>
                      <a:br>
                        <a:rPr lang="en-US" dirty="0"/>
                      </a:br>
                      <a:br>
                        <a:rPr lang="en-US" dirty="0"/>
                      </a:br>
                      <a:br>
                        <a:rPr lang="en-US" dirty="0"/>
                      </a:br>
                      <a:r>
                        <a:rPr lang="en-US" sz="2400" dirty="0">
                          <a:solidFill>
                            <a:srgbClr val="00B050"/>
                          </a:solidFill>
                        </a:rPr>
                        <a:t>(2)</a:t>
                      </a:r>
                      <a:endParaRPr lang="ru-RU" sz="2400" dirty="0">
                        <a:solidFill>
                          <a:srgbClr val="00B050"/>
                        </a:solidFill>
                      </a:endParaRPr>
                    </a:p>
                  </a:txBody>
                  <a:tcPr/>
                </a:tc>
                <a:tc>
                  <a:txBody>
                    <a:bodyPr/>
                    <a:lstStyle/>
                    <a:p>
                      <a:r>
                        <a:rPr lang="en-US" dirty="0" err="1"/>
                        <a:t>Inode</a:t>
                      </a:r>
                      <a:br>
                        <a:rPr lang="en-US" dirty="0"/>
                      </a:br>
                      <a:r>
                        <a:rPr lang="en-US" dirty="0"/>
                        <a:t>bitmap</a:t>
                      </a:r>
                      <a:br>
                        <a:rPr lang="en-US" dirty="0"/>
                      </a:br>
                      <a:br>
                        <a:rPr lang="en-US" dirty="0"/>
                      </a:br>
                      <a:br>
                        <a:rPr lang="en-US" dirty="0"/>
                      </a:br>
                      <a:r>
                        <a:rPr lang="en-US" sz="2400" dirty="0">
                          <a:solidFill>
                            <a:srgbClr val="00B050"/>
                          </a:solidFill>
                        </a:rPr>
                        <a:t>(3)</a:t>
                      </a:r>
                      <a:endParaRPr lang="ru-RU" sz="2400" dirty="0">
                        <a:solidFill>
                          <a:srgbClr val="00B050"/>
                        </a:solidFill>
                      </a:endParaRPr>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br>
                        <a:rPr lang="en-US" baseline="0" dirty="0"/>
                      </a:br>
                      <a:br>
                        <a:rPr lang="en-US" baseline="0" dirty="0"/>
                      </a:br>
                      <a:br>
                        <a:rPr lang="en-US" baseline="0" dirty="0"/>
                      </a:br>
                      <a:br>
                        <a:rPr lang="en-US" baseline="0" dirty="0"/>
                      </a:br>
                      <a:r>
                        <a:rPr lang="en-US" sz="2400" baseline="0" dirty="0">
                          <a:solidFill>
                            <a:srgbClr val="00B050"/>
                          </a:solidFill>
                        </a:rPr>
                        <a:t>(6)</a:t>
                      </a:r>
                      <a:endParaRPr lang="ru-RU" sz="2400" dirty="0">
                        <a:solidFill>
                          <a:srgbClr val="00B050"/>
                        </a:solidFill>
                      </a:endParaRP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691505185"/>
              </p:ext>
            </p:extLst>
          </p:nvPr>
        </p:nvGraphicFramePr>
        <p:xfrm>
          <a:off x="3424195" y="3699096"/>
          <a:ext cx="6996670" cy="605551"/>
        </p:xfrm>
        <a:graphic>
          <a:graphicData uri="http://schemas.openxmlformats.org/drawingml/2006/table">
            <a:tbl>
              <a:tblPr firstRow="1" bandRow="1">
                <a:tableStyleId>{5C22544A-7EE6-4342-B048-85BDC9FD1C3A}</a:tableStyleId>
              </a:tblPr>
              <a:tblGrid>
                <a:gridCol w="1147804">
                  <a:extLst>
                    <a:ext uri="{9D8B030D-6E8A-4147-A177-3AD203B41FA5}">
                      <a16:colId xmlns:a16="http://schemas.microsoft.com/office/drawing/2014/main" val="20000"/>
                    </a:ext>
                  </a:extLst>
                </a:gridCol>
                <a:gridCol w="1650864">
                  <a:extLst>
                    <a:ext uri="{9D8B030D-6E8A-4147-A177-3AD203B41FA5}">
                      <a16:colId xmlns:a16="http://schemas.microsoft.com/office/drawing/2014/main" val="20001"/>
                    </a:ext>
                  </a:extLst>
                </a:gridCol>
                <a:gridCol w="1215903">
                  <a:extLst>
                    <a:ext uri="{9D8B030D-6E8A-4147-A177-3AD203B41FA5}">
                      <a16:colId xmlns:a16="http://schemas.microsoft.com/office/drawing/2014/main" val="20002"/>
                    </a:ext>
                  </a:extLst>
                </a:gridCol>
                <a:gridCol w="1781434">
                  <a:extLst>
                    <a:ext uri="{9D8B030D-6E8A-4147-A177-3AD203B41FA5}">
                      <a16:colId xmlns:a16="http://schemas.microsoft.com/office/drawing/2014/main" val="20003"/>
                    </a:ext>
                  </a:extLst>
                </a:gridCol>
                <a:gridCol w="1200665">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solidFill>
                            <a:schemeClr val="tx1"/>
                          </a:solidFill>
                        </a:rPr>
                        <a:t>dir</a:t>
                      </a:r>
                      <a:r>
                        <a:rPr lang="en-US" dirty="0">
                          <a:solidFill>
                            <a:schemeClr val="tx1"/>
                          </a:solidFill>
                        </a:rPr>
                        <a:t> </a:t>
                      </a:r>
                      <a:r>
                        <a:rPr lang="en-US" dirty="0" err="1">
                          <a:solidFill>
                            <a:schemeClr val="tx1"/>
                          </a:solidFill>
                        </a:rPr>
                        <a:t>inode</a:t>
                      </a:r>
                      <a:r>
                        <a:rPr lang="en-US" dirty="0">
                          <a:solidFill>
                            <a:schemeClr val="tx1"/>
                          </a:solidFill>
                        </a:rPr>
                        <a:t> </a:t>
                      </a:r>
                      <a:r>
                        <a:rPr lang="en-US" sz="2400" dirty="0">
                          <a:solidFill>
                            <a:srgbClr val="00B050"/>
                          </a:solidFill>
                        </a:rPr>
                        <a:t>(5)</a:t>
                      </a:r>
                      <a:endParaRPr lang="ru-RU" sz="24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solidFill>
                            <a:schemeClr val="tx1"/>
                          </a:solidFill>
                        </a:rPr>
                        <a:t>file </a:t>
                      </a:r>
                      <a:r>
                        <a:rPr lang="en-US" dirty="0" err="1">
                          <a:solidFill>
                            <a:schemeClr val="tx1"/>
                          </a:solidFill>
                        </a:rPr>
                        <a:t>inode</a:t>
                      </a:r>
                      <a:r>
                        <a:rPr lang="en-US" dirty="0">
                          <a:solidFill>
                            <a:schemeClr val="tx1"/>
                          </a:solidFill>
                        </a:rPr>
                        <a:t> </a:t>
                      </a:r>
                      <a:r>
                        <a:rPr lang="en-US" sz="2400" dirty="0">
                          <a:solidFill>
                            <a:srgbClr val="00B050"/>
                          </a:solidFill>
                        </a:rPr>
                        <a:t>(4, 7)</a:t>
                      </a:r>
                      <a:endParaRPr lang="ru-RU" sz="2400" dirty="0">
                        <a:solidFill>
                          <a:srgbClr val="00B050"/>
                        </a:solidFill>
                      </a:endParaRPr>
                    </a:p>
                  </a:txBody>
                  <a:tcPr>
                    <a:solidFill>
                      <a:schemeClr val="accent1">
                        <a:lumMod val="20000"/>
                        <a:lumOff val="80000"/>
                      </a:schemeClr>
                    </a:solidFill>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
        <p:nvSpPr>
          <p:cNvPr id="3" name="TextBox 2">
            <a:extLst>
              <a:ext uri="{FF2B5EF4-FFF2-40B4-BE49-F238E27FC236}">
                <a16:creationId xmlns:a16="http://schemas.microsoft.com/office/drawing/2014/main" id="{7304CCE1-0A71-B684-41FA-606B4D8C979B}"/>
              </a:ext>
            </a:extLst>
          </p:cNvPr>
          <p:cNvSpPr txBox="1"/>
          <p:nvPr/>
        </p:nvSpPr>
        <p:spPr>
          <a:xfrm>
            <a:off x="-38445" y="5886273"/>
            <a:ext cx="12192000" cy="646331"/>
          </a:xfrm>
          <a:prstGeom prst="rect">
            <a:avLst/>
          </a:prstGeom>
          <a:noFill/>
        </p:spPr>
        <p:txBody>
          <a:bodyPr wrap="square" rtlCol="0">
            <a:spAutoFit/>
          </a:bodyPr>
          <a:lstStyle/>
          <a:p>
            <a:r>
              <a:rPr lang="en-CY" b="1" i="1" dirty="0">
                <a:solidFill>
                  <a:schemeClr val="bg1">
                    <a:lumMod val="75000"/>
                  </a:schemeClr>
                </a:solidFill>
              </a:rPr>
              <a:t>Quiz</a:t>
            </a:r>
            <a:r>
              <a:rPr lang="en-CY" i="1" dirty="0">
                <a:solidFill>
                  <a:schemeClr val="bg1">
                    <a:lumMod val="75000"/>
                  </a:schemeClr>
                </a:solidFill>
              </a:rPr>
              <a:t>: What are read and write memory barriers?</a:t>
            </a:r>
          </a:p>
          <a:p>
            <a:r>
              <a:rPr lang="en-CY" b="1" i="1" dirty="0">
                <a:solidFill>
                  <a:schemeClr val="bg1">
                    <a:lumMod val="75000"/>
                  </a:schemeClr>
                </a:solidFill>
              </a:rPr>
              <a:t>Quiz</a:t>
            </a:r>
            <a:r>
              <a:rPr lang="en-CY" i="1" dirty="0">
                <a:solidFill>
                  <a:schemeClr val="bg1">
                    <a:lumMod val="75000"/>
                  </a:schemeClr>
                </a:solidFill>
              </a:rPr>
              <a:t>: What is a compiler barrier? How does one request a compiler barrier in GCC and clang?</a:t>
            </a:r>
          </a:p>
        </p:txBody>
      </p:sp>
    </p:spTree>
    <p:extLst>
      <p:ext uri="{BB962C8B-B14F-4D97-AF65-F5344CB8AC3E}">
        <p14:creationId xmlns:p14="http://schemas.microsoft.com/office/powerpoint/2010/main" val="2771251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8117378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9215143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4178286711"/>
              </p:ext>
            </p:extLst>
          </p:nvPr>
        </p:nvGraphicFramePr>
        <p:xfrm>
          <a:off x="0" y="365761"/>
          <a:ext cx="12192000" cy="6126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Limiting the FS inconsistencies and soft updates</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dirty="0"/>
                    </a:p>
                  </a:txBody>
                  <a:tcPr/>
                </a:tc>
                <a:extLst>
                  <a:ext uri="{0D108BD9-81ED-4DB2-BD59-A6C34878D82A}">
                    <a16:rowId xmlns:a16="http://schemas.microsoft.com/office/drawing/2014/main" val="10001"/>
                  </a:ext>
                </a:extLst>
              </a:tr>
              <a:tr h="370840">
                <a:tc>
                  <a:txBody>
                    <a:bodyPr/>
                    <a:lstStyle/>
                    <a:p>
                      <a:pPr marL="0" indent="0">
                        <a:buNone/>
                      </a:pPr>
                      <a:endParaRPr lang="ru-RU" sz="1800" dirty="0"/>
                    </a:p>
                    <a:p>
                      <a:pPr marL="0" indent="0">
                        <a:buNone/>
                      </a:pPr>
                      <a:r>
                        <a:rPr lang="en-US" sz="1800" dirty="0"/>
                        <a:t>We may use </a:t>
                      </a:r>
                      <a:r>
                        <a:rPr lang="en-US" sz="1800" dirty="0" err="1">
                          <a:latin typeface="Consolas" panose="020B0609020204030204" pitchFamily="49" charset="0"/>
                          <a:cs typeface="Consolas" panose="020B0609020204030204" pitchFamily="49" charset="0"/>
                        </a:rPr>
                        <a:t>fsync</a:t>
                      </a:r>
                      <a:r>
                        <a:rPr lang="en-US" sz="1800" dirty="0">
                          <a:latin typeface="Consolas" panose="020B0609020204030204" pitchFamily="49" charset="0"/>
                          <a:cs typeface="Consolas" panose="020B0609020204030204" pitchFamily="49" charset="0"/>
                        </a:rPr>
                        <a:t>()</a:t>
                      </a:r>
                      <a:r>
                        <a:rPr lang="en-US" sz="1800" dirty="0"/>
                        <a:t>s or IO barriers to order the updates to the FS this way:</a:t>
                      </a:r>
                      <a:endParaRPr lang="ru-RU" sz="1800" dirty="0"/>
                    </a:p>
                    <a:p>
                      <a:pPr marL="0" indent="0">
                        <a:buNone/>
                      </a:pPr>
                      <a:endParaRPr lang="ru-RU" sz="1800" dirty="0"/>
                    </a:p>
                    <a:p>
                      <a:pPr marL="0" indent="0">
                        <a:buNone/>
                      </a:pPr>
                      <a:endParaRPr lang="ru-RU" sz="1800" dirty="0"/>
                    </a:p>
                    <a:p>
                      <a:pPr marL="0" indent="0">
                        <a:buNone/>
                      </a:pPr>
                      <a:endParaRPr lang="ru-RU" sz="1800" dirty="0"/>
                    </a:p>
                    <a:p>
                      <a:pPr marL="0" indent="0">
                        <a:buNone/>
                      </a:pPr>
                      <a:endParaRPr lang="ru-RU" sz="1800" dirty="0"/>
                    </a:p>
                    <a:p>
                      <a:pPr marL="0" indent="0">
                        <a:buNone/>
                      </a:pPr>
                      <a:endParaRPr lang="en-US" sz="1800" dirty="0"/>
                    </a:p>
                    <a:p>
                      <a:pPr marL="0" indent="0">
                        <a:buNone/>
                      </a:pPr>
                      <a:endParaRPr lang="en-US" sz="1800" dirty="0"/>
                    </a:p>
                    <a:p>
                      <a:pPr marL="0" indent="0">
                        <a:buFont typeface="+mj-lt"/>
                        <a:buNone/>
                      </a:pPr>
                      <a:endParaRPr lang="en-US" sz="1800" dirty="0"/>
                    </a:p>
                    <a:p>
                      <a:pPr marL="0" indent="0">
                        <a:buFont typeface="+mj-lt"/>
                        <a:buNone/>
                      </a:pPr>
                      <a:endParaRPr lang="ru-RU" sz="1800" dirty="0"/>
                    </a:p>
                  </a:txBody>
                  <a:tcPr/>
                </a:tc>
                <a:extLst>
                  <a:ext uri="{0D108BD9-81ED-4DB2-BD59-A6C34878D82A}">
                    <a16:rowId xmlns:a16="http://schemas.microsoft.com/office/drawing/2014/main" val="10002"/>
                  </a:ext>
                </a:extLst>
              </a:tr>
              <a:tr h="370840">
                <a:tc>
                  <a:txBody>
                    <a:bodyPr/>
                    <a:lstStyle/>
                    <a:p>
                      <a:pPr marL="0" indent="0">
                        <a:buFont typeface="+mj-lt"/>
                        <a:buNone/>
                      </a:pPr>
                      <a:r>
                        <a:rPr lang="en-US" sz="1800" dirty="0"/>
                        <a:t>In this case we know what kinds of inconsistencies may appear on the disk, and fix them.</a:t>
                      </a:r>
                      <a:endParaRPr lang="en-US" sz="1800" baseline="0" dirty="0"/>
                    </a:p>
                    <a:p>
                      <a:pPr marL="0" indent="0">
                        <a:buFont typeface="+mj-lt"/>
                        <a:buNone/>
                      </a:pPr>
                      <a:endParaRPr lang="en-US" sz="1800" baseline="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800" b="1" baseline="0" dirty="0"/>
                        <a:t>See also</a:t>
                      </a:r>
                      <a:r>
                        <a:rPr lang="ru-RU" sz="1800" b="1" baseline="0" dirty="0"/>
                        <a:t>:</a:t>
                      </a:r>
                      <a:r>
                        <a:rPr lang="ru-RU" sz="1800" baseline="0" dirty="0"/>
                        <a:t> </a:t>
                      </a:r>
                      <a:r>
                        <a:rPr lang="en-GB" sz="1800" baseline="0" dirty="0"/>
                        <a:t>Soft Updates: A Technique for Eliminating Most Synchronous Writes in the Fast Filesystem,</a:t>
                      </a:r>
                      <a:br>
                        <a:rPr lang="en-GB" sz="1800" baseline="0" dirty="0"/>
                      </a:br>
                      <a:r>
                        <a:rPr lang="en-GB" sz="1800" baseline="0" dirty="0">
                          <a:hlinkClick r:id="rId3"/>
                        </a:rPr>
                        <a:t>https://users.ece.cmu.edu/~ganger/papers/mckusick99.pdf</a:t>
                      </a:r>
                      <a:br>
                        <a:rPr lang="en-GB" sz="1800" baseline="0" dirty="0"/>
                      </a:br>
                      <a:endParaRPr lang="en-GB" sz="1800" baseline="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CY" b="1" i="0" dirty="0">
                          <a:solidFill>
                            <a:schemeClr val="tx1"/>
                          </a:solidFill>
                        </a:rPr>
                        <a:t>See also</a:t>
                      </a:r>
                      <a:r>
                        <a:rPr lang="en-CY" i="0" dirty="0">
                          <a:solidFill>
                            <a:schemeClr val="tx1"/>
                          </a:solidFill>
                        </a:rPr>
                        <a:t>: </a:t>
                      </a:r>
                      <a:r>
                        <a:rPr lang="en-GB" i="0" dirty="0">
                          <a:solidFill>
                            <a:schemeClr val="tx1"/>
                          </a:solidFill>
                        </a:rPr>
                        <a:t>Barrier-Enabled IO Stack for Flash Storage</a:t>
                      </a:r>
                      <a:br>
                        <a:rPr lang="en-GB" i="0" dirty="0">
                          <a:solidFill>
                            <a:schemeClr val="tx1"/>
                          </a:solidFill>
                        </a:rPr>
                      </a:br>
                      <a:r>
                        <a:rPr lang="en-GB" i="0" dirty="0">
                          <a:solidFill>
                            <a:schemeClr val="tx1"/>
                          </a:solidFill>
                          <a:hlinkClick r:id="rId4"/>
                        </a:rPr>
                        <a:t>https://www.usenix.org/system/files/conference/fast18/fast18-won.pdf</a:t>
                      </a:r>
                      <a:endParaRPr lang="en-GB" sz="1800" i="0" baseline="0"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108731711"/>
              </p:ext>
            </p:extLst>
          </p:nvPr>
        </p:nvGraphicFramePr>
        <p:xfrm>
          <a:off x="343243" y="2584208"/>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br>
                        <a:rPr lang="en-US" dirty="0"/>
                      </a:br>
                      <a:br>
                        <a:rPr lang="en-US" dirty="0"/>
                      </a:br>
                      <a:r>
                        <a:rPr lang="en-US" sz="2400" dirty="0">
                          <a:solidFill>
                            <a:srgbClr val="00B050"/>
                          </a:solidFill>
                        </a:rPr>
                        <a:t>(1)</a:t>
                      </a:r>
                      <a:endParaRPr lang="ru-RU" sz="2400" dirty="0">
                        <a:solidFill>
                          <a:srgbClr val="00B050"/>
                        </a:solidFill>
                      </a:endParaRPr>
                    </a:p>
                  </a:txBody>
                  <a:tcPr/>
                </a:tc>
                <a:tc>
                  <a:txBody>
                    <a:bodyPr/>
                    <a:lstStyle/>
                    <a:p>
                      <a:r>
                        <a:rPr lang="en-US" dirty="0"/>
                        <a:t>Block</a:t>
                      </a:r>
                      <a:br>
                        <a:rPr lang="en-US" dirty="0"/>
                      </a:br>
                      <a:r>
                        <a:rPr lang="en-US" dirty="0"/>
                        <a:t>bitmap</a:t>
                      </a:r>
                      <a:br>
                        <a:rPr lang="en-US" dirty="0"/>
                      </a:br>
                      <a:br>
                        <a:rPr lang="en-US" dirty="0"/>
                      </a:br>
                      <a:br>
                        <a:rPr lang="en-US" dirty="0"/>
                      </a:br>
                      <a:r>
                        <a:rPr lang="en-US" sz="2400" dirty="0">
                          <a:solidFill>
                            <a:srgbClr val="00B050"/>
                          </a:solidFill>
                        </a:rPr>
                        <a:t>(2)</a:t>
                      </a:r>
                      <a:endParaRPr lang="ru-RU" sz="2400" dirty="0">
                        <a:solidFill>
                          <a:srgbClr val="00B050"/>
                        </a:solidFill>
                      </a:endParaRPr>
                    </a:p>
                  </a:txBody>
                  <a:tcPr/>
                </a:tc>
                <a:tc>
                  <a:txBody>
                    <a:bodyPr/>
                    <a:lstStyle/>
                    <a:p>
                      <a:r>
                        <a:rPr lang="en-US" dirty="0" err="1"/>
                        <a:t>Inode</a:t>
                      </a:r>
                      <a:br>
                        <a:rPr lang="en-US" dirty="0"/>
                      </a:br>
                      <a:r>
                        <a:rPr lang="en-US" dirty="0"/>
                        <a:t>bitmap</a:t>
                      </a:r>
                      <a:br>
                        <a:rPr lang="en-US" dirty="0"/>
                      </a:br>
                      <a:br>
                        <a:rPr lang="en-US" dirty="0"/>
                      </a:br>
                      <a:br>
                        <a:rPr lang="en-US" dirty="0"/>
                      </a:br>
                      <a:r>
                        <a:rPr lang="en-US" sz="2400" dirty="0">
                          <a:solidFill>
                            <a:srgbClr val="00B050"/>
                          </a:solidFill>
                        </a:rPr>
                        <a:t>(3)</a:t>
                      </a:r>
                      <a:endParaRPr lang="ru-RU" sz="2400" dirty="0">
                        <a:solidFill>
                          <a:srgbClr val="00B050"/>
                        </a:solidFill>
                      </a:endParaRPr>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br>
                        <a:rPr lang="en-US" baseline="0" dirty="0"/>
                      </a:br>
                      <a:br>
                        <a:rPr lang="en-US" baseline="0" dirty="0"/>
                      </a:br>
                      <a:br>
                        <a:rPr lang="en-US" baseline="0" dirty="0"/>
                      </a:br>
                      <a:br>
                        <a:rPr lang="en-US" baseline="0" dirty="0"/>
                      </a:br>
                      <a:r>
                        <a:rPr lang="en-US" sz="2400" baseline="0" dirty="0">
                          <a:solidFill>
                            <a:srgbClr val="00B050"/>
                          </a:solidFill>
                        </a:rPr>
                        <a:t>(6)</a:t>
                      </a:r>
                      <a:endParaRPr lang="ru-RU" sz="2400" dirty="0">
                        <a:solidFill>
                          <a:srgbClr val="00B050"/>
                        </a:solidFill>
                      </a:endParaRPr>
                    </a:p>
                  </a:txBody>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0295598"/>
              </p:ext>
            </p:extLst>
          </p:nvPr>
        </p:nvGraphicFramePr>
        <p:xfrm>
          <a:off x="3424195" y="3699096"/>
          <a:ext cx="6996670" cy="605551"/>
        </p:xfrm>
        <a:graphic>
          <a:graphicData uri="http://schemas.openxmlformats.org/drawingml/2006/table">
            <a:tbl>
              <a:tblPr firstRow="1" bandRow="1">
                <a:tableStyleId>{5C22544A-7EE6-4342-B048-85BDC9FD1C3A}</a:tableStyleId>
              </a:tblPr>
              <a:tblGrid>
                <a:gridCol w="1147804">
                  <a:extLst>
                    <a:ext uri="{9D8B030D-6E8A-4147-A177-3AD203B41FA5}">
                      <a16:colId xmlns:a16="http://schemas.microsoft.com/office/drawing/2014/main" val="20000"/>
                    </a:ext>
                  </a:extLst>
                </a:gridCol>
                <a:gridCol w="1650864">
                  <a:extLst>
                    <a:ext uri="{9D8B030D-6E8A-4147-A177-3AD203B41FA5}">
                      <a16:colId xmlns:a16="http://schemas.microsoft.com/office/drawing/2014/main" val="20001"/>
                    </a:ext>
                  </a:extLst>
                </a:gridCol>
                <a:gridCol w="1215903">
                  <a:extLst>
                    <a:ext uri="{9D8B030D-6E8A-4147-A177-3AD203B41FA5}">
                      <a16:colId xmlns:a16="http://schemas.microsoft.com/office/drawing/2014/main" val="20002"/>
                    </a:ext>
                  </a:extLst>
                </a:gridCol>
                <a:gridCol w="1781434">
                  <a:extLst>
                    <a:ext uri="{9D8B030D-6E8A-4147-A177-3AD203B41FA5}">
                      <a16:colId xmlns:a16="http://schemas.microsoft.com/office/drawing/2014/main" val="20003"/>
                    </a:ext>
                  </a:extLst>
                </a:gridCol>
                <a:gridCol w="1200665">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solidFill>
                            <a:schemeClr val="tx1"/>
                          </a:solidFill>
                        </a:rPr>
                        <a:t>dir</a:t>
                      </a:r>
                      <a:r>
                        <a:rPr lang="en-US" dirty="0">
                          <a:solidFill>
                            <a:schemeClr val="tx1"/>
                          </a:solidFill>
                        </a:rPr>
                        <a:t> </a:t>
                      </a:r>
                      <a:r>
                        <a:rPr lang="en-US" dirty="0" err="1">
                          <a:solidFill>
                            <a:schemeClr val="tx1"/>
                          </a:solidFill>
                        </a:rPr>
                        <a:t>inode</a:t>
                      </a:r>
                      <a:r>
                        <a:rPr lang="en-US" dirty="0">
                          <a:solidFill>
                            <a:schemeClr val="tx1"/>
                          </a:solidFill>
                        </a:rPr>
                        <a:t> </a:t>
                      </a:r>
                      <a:r>
                        <a:rPr lang="en-US" sz="2400" dirty="0">
                          <a:solidFill>
                            <a:srgbClr val="00B050"/>
                          </a:solidFill>
                        </a:rPr>
                        <a:t>(5)</a:t>
                      </a:r>
                      <a:endParaRPr lang="ru-RU" sz="2400" dirty="0">
                        <a:solidFill>
                          <a:srgbClr val="00B050"/>
                        </a:solidFill>
                      </a:endParaRPr>
                    </a:p>
                  </a:txBody>
                  <a:tcPr>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solidFill>
                            <a:schemeClr val="tx1"/>
                          </a:solidFill>
                        </a:rPr>
                        <a:t>file </a:t>
                      </a:r>
                      <a:r>
                        <a:rPr lang="en-US" dirty="0" err="1">
                          <a:solidFill>
                            <a:schemeClr val="tx1"/>
                          </a:solidFill>
                        </a:rPr>
                        <a:t>inode</a:t>
                      </a:r>
                      <a:r>
                        <a:rPr lang="en-US" dirty="0">
                          <a:solidFill>
                            <a:schemeClr val="tx1"/>
                          </a:solidFill>
                        </a:rPr>
                        <a:t> </a:t>
                      </a:r>
                      <a:r>
                        <a:rPr lang="en-US" sz="2400" dirty="0">
                          <a:solidFill>
                            <a:srgbClr val="00B050"/>
                          </a:solidFill>
                        </a:rPr>
                        <a:t>(4, 7)</a:t>
                      </a:r>
                      <a:endParaRPr lang="ru-RU" sz="2400" dirty="0">
                        <a:solidFill>
                          <a:srgbClr val="00B050"/>
                        </a:solidFill>
                      </a:endParaRPr>
                    </a:p>
                  </a:txBody>
                  <a:tcPr>
                    <a:solidFill>
                      <a:schemeClr val="accent1">
                        <a:lumMod val="20000"/>
                        <a:lumOff val="80000"/>
                      </a:schemeClr>
                    </a:solidFill>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5130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9127119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59985497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21355978"/>
              </p:ext>
            </p:extLst>
          </p:nvPr>
        </p:nvGraphicFramePr>
        <p:xfrm>
          <a:off x="0" y="365761"/>
          <a:ext cx="12192000" cy="329184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What do we need from a journal?</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dirty="0"/>
                    </a:p>
                  </a:txBody>
                  <a:tcPr/>
                </a:tc>
                <a:extLst>
                  <a:ext uri="{0D108BD9-81ED-4DB2-BD59-A6C34878D82A}">
                    <a16:rowId xmlns:a16="http://schemas.microsoft.com/office/drawing/2014/main" val="10001"/>
                  </a:ext>
                </a:extLst>
              </a:tr>
              <a:tr h="370840">
                <a:tc>
                  <a:txBody>
                    <a:bodyPr/>
                    <a:lstStyle/>
                    <a:p>
                      <a:pPr marL="0" indent="0">
                        <a:buNone/>
                      </a:pPr>
                      <a:r>
                        <a:rPr lang="en-US" sz="1800" baseline="0" dirty="0"/>
                        <a:t>An implementation</a:t>
                      </a:r>
                      <a:r>
                        <a:rPr lang="ru-RU" sz="1800" baseline="0" dirty="0"/>
                        <a:t>:</a:t>
                      </a:r>
                    </a:p>
                    <a:p>
                      <a:pPr marL="342900" indent="-342900">
                        <a:buFont typeface="+mj-lt"/>
                        <a:buAutoNum type="arabicPeriod"/>
                      </a:pPr>
                      <a:r>
                        <a:rPr lang="en-US" sz="1800" baseline="0" dirty="0"/>
                        <a:t>Log* blocks to be updated into the journal.</a:t>
                      </a:r>
                      <a:endParaRPr lang="ru-RU" sz="1800" baseline="0" dirty="0"/>
                    </a:p>
                    <a:p>
                      <a:pPr marL="342900" indent="-342900">
                        <a:buFont typeface="+mj-lt"/>
                        <a:buAutoNum type="arabicPeriod"/>
                      </a:pPr>
                      <a:r>
                        <a:rPr lang="en-US" sz="1800" baseline="0" dirty="0" err="1">
                          <a:latin typeface="Consolas" panose="020B0609020204030204" pitchFamily="49" charset="0"/>
                          <a:cs typeface="Consolas" panose="020B0609020204030204" pitchFamily="49" charset="0"/>
                        </a:rPr>
                        <a:t>fsync</a:t>
                      </a:r>
                      <a:r>
                        <a:rPr lang="en-US" sz="1800" baseline="0" dirty="0">
                          <a:latin typeface="Consolas" panose="020B0609020204030204" pitchFamily="49" charset="0"/>
                          <a:cs typeface="Consolas" panose="020B0609020204030204" pitchFamily="49" charset="0"/>
                        </a:rPr>
                        <a:t>()</a:t>
                      </a:r>
                      <a:r>
                        <a:rPr lang="en-US" sz="1800" baseline="0" dirty="0"/>
                        <a:t> to persist the journal.</a:t>
                      </a:r>
                    </a:p>
                    <a:p>
                      <a:pPr marL="342900" indent="-342900">
                        <a:buFont typeface="+mj-lt"/>
                        <a:buAutoNum type="arabicPeriod"/>
                      </a:pPr>
                      <a:r>
                        <a:rPr lang="en-US" sz="1800" baseline="0" dirty="0"/>
                        <a:t>Flush blocks to the disk in the background.</a:t>
                      </a:r>
                      <a:endParaRPr lang="ru-RU" sz="1800" baseline="0" dirty="0"/>
                    </a:p>
                    <a:p>
                      <a:pPr marL="342900" indent="-342900">
                        <a:buFont typeface="+mj-lt"/>
                        <a:buAutoNum type="arabicPeriod"/>
                      </a:pPr>
                      <a:r>
                        <a:rPr lang="en-US" sz="1800" baseline="0" dirty="0"/>
                        <a:t>Once blocks are flushed to the disk,</a:t>
                      </a:r>
                      <a:br>
                        <a:rPr lang="en-US" sz="1800" baseline="0" dirty="0"/>
                      </a:br>
                      <a:r>
                        <a:rPr lang="en-US" sz="1800" baseline="0" dirty="0"/>
                        <a:t>add an entry to the journal to mark</a:t>
                      </a:r>
                      <a:br>
                        <a:rPr lang="en-US" sz="1800" baseline="0" dirty="0"/>
                      </a:br>
                      <a:r>
                        <a:rPr lang="en-US" sz="1800" baseline="0" dirty="0"/>
                        <a:t>the transaction as completed</a:t>
                      </a:r>
                      <a:r>
                        <a:rPr lang="ru-RU" sz="1800" baseline="0" dirty="0"/>
                        <a:t>.</a:t>
                      </a:r>
                      <a:endParaRPr lang="en-US" sz="1800" baseline="0" dirty="0"/>
                    </a:p>
                  </a:txBody>
                  <a:tcPr/>
                </a:tc>
                <a:extLst>
                  <a:ext uri="{0D108BD9-81ED-4DB2-BD59-A6C34878D82A}">
                    <a16:rowId xmlns:a16="http://schemas.microsoft.com/office/drawing/2014/main" val="10002"/>
                  </a:ext>
                </a:extLst>
              </a:tr>
            </a:tbl>
          </a:graphicData>
        </a:graphic>
      </p:graphicFrame>
      <p:graphicFrame>
        <p:nvGraphicFramePr>
          <p:cNvPr id="3" name="Table 2">
            <a:extLst>
              <a:ext uri="{FF2B5EF4-FFF2-40B4-BE49-F238E27FC236}">
                <a16:creationId xmlns:a16="http://schemas.microsoft.com/office/drawing/2014/main" id="{6F445E4E-19E4-7517-0EE4-C99202C6183E}"/>
              </a:ext>
            </a:extLst>
          </p:cNvPr>
          <p:cNvGraphicFramePr>
            <a:graphicFrameLocks noGrp="1"/>
          </p:cNvGraphicFramePr>
          <p:nvPr>
            <p:extLst>
              <p:ext uri="{D42A27DB-BD31-4B8C-83A1-F6EECF244321}">
                <p14:modId xmlns:p14="http://schemas.microsoft.com/office/powerpoint/2010/main" val="3364774637"/>
              </p:ext>
            </p:extLst>
          </p:nvPr>
        </p:nvGraphicFramePr>
        <p:xfrm>
          <a:off x="4440194" y="2280700"/>
          <a:ext cx="7751806" cy="1005840"/>
        </p:xfrm>
        <a:graphic>
          <a:graphicData uri="http://schemas.openxmlformats.org/drawingml/2006/table">
            <a:tbl>
              <a:tblPr firstRow="1" bandRow="1">
                <a:tableStyleId>{5C22544A-7EE6-4342-B048-85BDC9FD1C3A}</a:tableStyleId>
              </a:tblPr>
              <a:tblGrid>
                <a:gridCol w="3875903">
                  <a:extLst>
                    <a:ext uri="{9D8B030D-6E8A-4147-A177-3AD203B41FA5}">
                      <a16:colId xmlns:a16="http://schemas.microsoft.com/office/drawing/2014/main" val="20000"/>
                    </a:ext>
                  </a:extLst>
                </a:gridCol>
                <a:gridCol w="3875903">
                  <a:extLst>
                    <a:ext uri="{9D8B030D-6E8A-4147-A177-3AD203B41FA5}">
                      <a16:colId xmlns:a16="http://schemas.microsoft.com/office/drawing/2014/main" val="20001"/>
                    </a:ext>
                  </a:extLst>
                </a:gridCol>
              </a:tblGrid>
              <a:tr h="349100">
                <a:tc>
                  <a:txBody>
                    <a:bodyPr/>
                    <a:lstStyle/>
                    <a:p>
                      <a:r>
                        <a:rPr lang="en-US" dirty="0"/>
                        <a:t>The journal</a:t>
                      </a:r>
                      <a:endParaRPr lang="ru-RU" dirty="0"/>
                    </a:p>
                  </a:txBody>
                  <a:tcPr/>
                </a:tc>
                <a:tc>
                  <a:txBody>
                    <a:bodyPr/>
                    <a:lstStyle/>
                    <a:p>
                      <a:r>
                        <a:rPr lang="en-US" dirty="0"/>
                        <a:t>The content of the disk</a:t>
                      </a:r>
                      <a:endParaRPr lang="ru-RU" dirty="0"/>
                    </a:p>
                  </a:txBody>
                  <a:tcPr/>
                </a:tc>
                <a:extLst>
                  <a:ext uri="{0D108BD9-81ED-4DB2-BD59-A6C34878D82A}">
                    <a16:rowId xmlns:a16="http://schemas.microsoft.com/office/drawing/2014/main" val="10000"/>
                  </a:ext>
                </a:extLst>
              </a:tr>
              <a:tr h="370840">
                <a:tc>
                  <a:txBody>
                    <a:bodyPr/>
                    <a:lstStyle/>
                    <a:p>
                      <a:endParaRPr lang="en-US" dirty="0"/>
                    </a:p>
                    <a:p>
                      <a:endParaRPr lang="ru-RU" dirty="0"/>
                    </a:p>
                  </a:txBody>
                  <a:tcPr/>
                </a:tc>
                <a:tc>
                  <a:txBody>
                    <a:bodyPr/>
                    <a:lstStyle/>
                    <a:p>
                      <a:endParaRPr lang="ru-RU" dirty="0"/>
                    </a:p>
                  </a:txBody>
                  <a:tcPr/>
                </a:tc>
                <a:extLst>
                  <a:ext uri="{0D108BD9-81ED-4DB2-BD59-A6C34878D82A}">
                    <a16:rowId xmlns:a16="http://schemas.microsoft.com/office/drawing/2014/main" val="10001"/>
                  </a:ext>
                </a:extLst>
              </a:tr>
            </a:tbl>
          </a:graphicData>
        </a:graphic>
      </p:graphicFrame>
      <p:graphicFrame>
        <p:nvGraphicFramePr>
          <p:cNvPr id="9" name="Table 8">
            <a:extLst>
              <a:ext uri="{FF2B5EF4-FFF2-40B4-BE49-F238E27FC236}">
                <a16:creationId xmlns:a16="http://schemas.microsoft.com/office/drawing/2014/main" id="{EE791DD0-347B-E81B-3B10-2373B8D662D7}"/>
              </a:ext>
            </a:extLst>
          </p:cNvPr>
          <p:cNvGraphicFramePr>
            <a:graphicFrameLocks noGrp="1"/>
          </p:cNvGraphicFramePr>
          <p:nvPr>
            <p:extLst>
              <p:ext uri="{D42A27DB-BD31-4B8C-83A1-F6EECF244321}">
                <p14:modId xmlns:p14="http://schemas.microsoft.com/office/powerpoint/2010/main" val="2072209162"/>
              </p:ext>
            </p:extLst>
          </p:nvPr>
        </p:nvGraphicFramePr>
        <p:xfrm>
          <a:off x="4552778" y="2783620"/>
          <a:ext cx="3536780" cy="370840"/>
        </p:xfrm>
        <a:graphic>
          <a:graphicData uri="http://schemas.openxmlformats.org/drawingml/2006/table">
            <a:tbl>
              <a:tblPr firstRow="1" bandRow="1">
                <a:tableStyleId>{5C22544A-7EE6-4342-B048-85BDC9FD1C3A}</a:tableStyleId>
              </a:tblPr>
              <a:tblGrid>
                <a:gridCol w="707356">
                  <a:extLst>
                    <a:ext uri="{9D8B030D-6E8A-4147-A177-3AD203B41FA5}">
                      <a16:colId xmlns:a16="http://schemas.microsoft.com/office/drawing/2014/main" val="20000"/>
                    </a:ext>
                  </a:extLst>
                </a:gridCol>
                <a:gridCol w="707356">
                  <a:extLst>
                    <a:ext uri="{9D8B030D-6E8A-4147-A177-3AD203B41FA5}">
                      <a16:colId xmlns:a16="http://schemas.microsoft.com/office/drawing/2014/main" val="20001"/>
                    </a:ext>
                  </a:extLst>
                </a:gridCol>
                <a:gridCol w="707356">
                  <a:extLst>
                    <a:ext uri="{9D8B030D-6E8A-4147-A177-3AD203B41FA5}">
                      <a16:colId xmlns:a16="http://schemas.microsoft.com/office/drawing/2014/main" val="20002"/>
                    </a:ext>
                  </a:extLst>
                </a:gridCol>
                <a:gridCol w="707356">
                  <a:extLst>
                    <a:ext uri="{9D8B030D-6E8A-4147-A177-3AD203B41FA5}">
                      <a16:colId xmlns:a16="http://schemas.microsoft.com/office/drawing/2014/main" val="20003"/>
                    </a:ext>
                  </a:extLst>
                </a:gridCol>
                <a:gridCol w="707356">
                  <a:extLst>
                    <a:ext uri="{9D8B030D-6E8A-4147-A177-3AD203B41FA5}">
                      <a16:colId xmlns:a16="http://schemas.microsoft.com/office/drawing/2014/main" val="20004"/>
                    </a:ext>
                  </a:extLst>
                </a:gridCol>
              </a:tblGrid>
              <a:tr h="370840">
                <a:tc>
                  <a:txBody>
                    <a:bodyPr/>
                    <a:lstStyle/>
                    <a:p>
                      <a:r>
                        <a:rPr lang="en-US" dirty="0" err="1"/>
                        <a:t>hdr</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7412B8B8-4F29-EBA5-38C2-CF471022EC5F}"/>
              </a:ext>
            </a:extLst>
          </p:cNvPr>
          <p:cNvGraphicFramePr>
            <a:graphicFrameLocks noGrp="1"/>
          </p:cNvGraphicFramePr>
          <p:nvPr>
            <p:extLst>
              <p:ext uri="{D42A27DB-BD31-4B8C-83A1-F6EECF244321}">
                <p14:modId xmlns:p14="http://schemas.microsoft.com/office/powerpoint/2010/main" val="2816343451"/>
              </p:ext>
            </p:extLst>
          </p:nvPr>
        </p:nvGraphicFramePr>
        <p:xfrm>
          <a:off x="8399847" y="2783620"/>
          <a:ext cx="3643871" cy="370840"/>
        </p:xfrm>
        <a:graphic>
          <a:graphicData uri="http://schemas.openxmlformats.org/drawingml/2006/table">
            <a:tbl>
              <a:tblPr firstRow="1" bandRow="1">
                <a:tableStyleId>{5C22544A-7EE6-4342-B048-85BDC9FD1C3A}</a:tableStyleId>
              </a:tblPr>
              <a:tblGrid>
                <a:gridCol w="520553">
                  <a:extLst>
                    <a:ext uri="{9D8B030D-6E8A-4147-A177-3AD203B41FA5}">
                      <a16:colId xmlns:a16="http://schemas.microsoft.com/office/drawing/2014/main" val="20000"/>
                    </a:ext>
                  </a:extLst>
                </a:gridCol>
                <a:gridCol w="520553">
                  <a:extLst>
                    <a:ext uri="{9D8B030D-6E8A-4147-A177-3AD203B41FA5}">
                      <a16:colId xmlns:a16="http://schemas.microsoft.com/office/drawing/2014/main" val="20001"/>
                    </a:ext>
                  </a:extLst>
                </a:gridCol>
                <a:gridCol w="520553">
                  <a:extLst>
                    <a:ext uri="{9D8B030D-6E8A-4147-A177-3AD203B41FA5}">
                      <a16:colId xmlns:a16="http://schemas.microsoft.com/office/drawing/2014/main" val="20002"/>
                    </a:ext>
                  </a:extLst>
                </a:gridCol>
                <a:gridCol w="520553">
                  <a:extLst>
                    <a:ext uri="{9D8B030D-6E8A-4147-A177-3AD203B41FA5}">
                      <a16:colId xmlns:a16="http://schemas.microsoft.com/office/drawing/2014/main" val="20003"/>
                    </a:ext>
                  </a:extLst>
                </a:gridCol>
                <a:gridCol w="520553">
                  <a:extLst>
                    <a:ext uri="{9D8B030D-6E8A-4147-A177-3AD203B41FA5}">
                      <a16:colId xmlns:a16="http://schemas.microsoft.com/office/drawing/2014/main" val="20004"/>
                    </a:ext>
                  </a:extLst>
                </a:gridCol>
                <a:gridCol w="520553">
                  <a:extLst>
                    <a:ext uri="{9D8B030D-6E8A-4147-A177-3AD203B41FA5}">
                      <a16:colId xmlns:a16="http://schemas.microsoft.com/office/drawing/2014/main" val="20005"/>
                    </a:ext>
                  </a:extLst>
                </a:gridCol>
                <a:gridCol w="520553">
                  <a:extLst>
                    <a:ext uri="{9D8B030D-6E8A-4147-A177-3AD203B41FA5}">
                      <a16:colId xmlns:a16="http://schemas.microsoft.com/office/drawing/2014/main" val="20006"/>
                    </a:ext>
                  </a:extLst>
                </a:gridCol>
              </a:tblGrid>
              <a:tr h="370840">
                <a:tc>
                  <a:txBody>
                    <a:bodyPr/>
                    <a:lstStyle/>
                    <a:p>
                      <a:r>
                        <a:rPr lang="en-US" dirty="0"/>
                        <a:t>…</a:t>
                      </a:r>
                      <a:endParaRPr lang="ru-RU" dirty="0"/>
                    </a:p>
                  </a:txBody>
                  <a:tcPr/>
                </a:tc>
                <a:tc>
                  <a:txBody>
                    <a:bodyPr/>
                    <a:lstStyle/>
                    <a:p>
                      <a:r>
                        <a:rPr lang="en-US" dirty="0"/>
                        <a:t>0</a:t>
                      </a:r>
                      <a:endParaRPr lang="ru-RU" dirty="0"/>
                    </a:p>
                  </a:txBody>
                  <a:tcPr/>
                </a:tc>
                <a:tc>
                  <a:txBody>
                    <a:bodyPr/>
                    <a:lstStyle/>
                    <a:p>
                      <a:r>
                        <a:rPr lang="en-US" dirty="0"/>
                        <a:t>…</a:t>
                      </a:r>
                      <a:endParaRPr lang="ru-RU" dirty="0"/>
                    </a:p>
                  </a:txBody>
                  <a:tcPr/>
                </a:tc>
                <a:tc>
                  <a:txBody>
                    <a:bodyPr/>
                    <a:lstStyle/>
                    <a:p>
                      <a:r>
                        <a:rPr lang="en-US" dirty="0"/>
                        <a:t>2</a:t>
                      </a:r>
                      <a:endParaRPr lang="ru-RU" dirty="0"/>
                    </a:p>
                  </a:txBody>
                  <a:tcPr/>
                </a:tc>
                <a:tc>
                  <a:txBody>
                    <a:bodyPr/>
                    <a:lstStyle/>
                    <a:p>
                      <a:r>
                        <a:rPr lang="en-US" dirty="0"/>
                        <a:t>…</a:t>
                      </a:r>
                      <a:endParaRPr lang="ru-RU" dirty="0"/>
                    </a:p>
                  </a:txBody>
                  <a:tcPr/>
                </a:tc>
                <a:tc>
                  <a:txBody>
                    <a:bodyPr/>
                    <a:lstStyle/>
                    <a:p>
                      <a:r>
                        <a:rPr lang="en-US" dirty="0"/>
                        <a:t>1</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
        <p:nvSpPr>
          <p:cNvPr id="4" name="TextBox 3">
            <a:extLst>
              <a:ext uri="{FF2B5EF4-FFF2-40B4-BE49-F238E27FC236}">
                <a16:creationId xmlns:a16="http://schemas.microsoft.com/office/drawing/2014/main" id="{AF55C1BF-5EFF-4FAE-D075-C8100E0A4D1D}"/>
              </a:ext>
            </a:extLst>
          </p:cNvPr>
          <p:cNvSpPr txBox="1"/>
          <p:nvPr/>
        </p:nvSpPr>
        <p:spPr>
          <a:xfrm>
            <a:off x="0" y="6161543"/>
            <a:ext cx="10853530" cy="369332"/>
          </a:xfrm>
          <a:prstGeom prst="rect">
            <a:avLst/>
          </a:prstGeom>
          <a:noFill/>
        </p:spPr>
        <p:txBody>
          <a:bodyPr wrap="square" rtlCol="0">
            <a:spAutoFit/>
          </a:bodyPr>
          <a:lstStyle/>
          <a:p>
            <a:r>
              <a:rPr lang="en-CY" i="1" dirty="0">
                <a:solidFill>
                  <a:schemeClr val="bg1">
                    <a:lumMod val="75000"/>
                  </a:schemeClr>
                </a:solidFill>
              </a:rPr>
              <a:t>Note: we assume this operation is atomic. We will see later how to implement atomic writes to journal.</a:t>
            </a:r>
          </a:p>
        </p:txBody>
      </p:sp>
    </p:spTree>
    <p:extLst>
      <p:ext uri="{BB962C8B-B14F-4D97-AF65-F5344CB8AC3E}">
        <p14:creationId xmlns:p14="http://schemas.microsoft.com/office/powerpoint/2010/main" val="1984617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22491030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55954379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46717284"/>
              </p:ext>
            </p:extLst>
          </p:nvPr>
        </p:nvGraphicFramePr>
        <p:xfrm>
          <a:off x="0" y="365761"/>
          <a:ext cx="12192000" cy="44805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What do we need from a journal?</a:t>
                      </a:r>
                      <a:endParaRPr lang="ru-RU" sz="2400" dirty="0"/>
                    </a:p>
                  </a:txBody>
                  <a:tcPr/>
                </a:tc>
                <a:extLst>
                  <a:ext uri="{0D108BD9-81ED-4DB2-BD59-A6C34878D82A}">
                    <a16:rowId xmlns:a16="http://schemas.microsoft.com/office/drawing/2014/main" val="10000"/>
                  </a:ext>
                </a:extLst>
              </a:tr>
              <a:tr h="370840">
                <a:tc>
                  <a:txBody>
                    <a:bodyPr/>
                    <a:lstStyle/>
                    <a:p>
                      <a:pPr marL="342900" indent="-342900">
                        <a:buAutoNum type="arabicPeriod"/>
                      </a:pPr>
                      <a:r>
                        <a:rPr lang="en-US" sz="2400" dirty="0"/>
                        <a:t>Updates to the FS need to be transactional (either all changes are applied, or none at all),</a:t>
                      </a:r>
                    </a:p>
                    <a:p>
                      <a:pPr marL="342900" indent="-342900">
                        <a:buAutoNum type="arabicPeriod"/>
                      </a:pPr>
                      <a:r>
                        <a:rPr lang="en-US" sz="2400" dirty="0"/>
                        <a:t>Updates to the FS need to preserve the order of operations.</a:t>
                      </a:r>
                      <a:endParaRPr lang="ru-RU" sz="2400" dirty="0"/>
                    </a:p>
                  </a:txBody>
                  <a:tcPr/>
                </a:tc>
                <a:extLst>
                  <a:ext uri="{0D108BD9-81ED-4DB2-BD59-A6C34878D82A}">
                    <a16:rowId xmlns:a16="http://schemas.microsoft.com/office/drawing/2014/main" val="10001"/>
                  </a:ext>
                </a:extLst>
              </a:tr>
              <a:tr h="370840">
                <a:tc>
                  <a:txBody>
                    <a:bodyPr/>
                    <a:lstStyle/>
                    <a:p>
                      <a:pPr marL="0" indent="0">
                        <a:buNone/>
                      </a:pPr>
                      <a:r>
                        <a:rPr lang="en-US" sz="1800" baseline="0" dirty="0"/>
                        <a:t>An implementation</a:t>
                      </a:r>
                      <a:r>
                        <a:rPr lang="ru-RU" sz="1800" baseline="0" dirty="0"/>
                        <a:t>:</a:t>
                      </a:r>
                    </a:p>
                    <a:p>
                      <a:pPr marL="342900" indent="-342900">
                        <a:buFont typeface="+mj-lt"/>
                        <a:buAutoNum type="arabicPeriod"/>
                      </a:pPr>
                      <a:r>
                        <a:rPr lang="en-US" sz="1800" baseline="0" dirty="0"/>
                        <a:t>Log blocks to be updated into the journal.</a:t>
                      </a:r>
                      <a:endParaRPr lang="ru-RU" sz="1800" baseline="0" dirty="0"/>
                    </a:p>
                    <a:p>
                      <a:pPr marL="342900" indent="-342900">
                        <a:buFont typeface="+mj-lt"/>
                        <a:buAutoNum type="arabicPeriod"/>
                      </a:pPr>
                      <a:r>
                        <a:rPr lang="en-US" sz="1800" baseline="0" dirty="0" err="1">
                          <a:latin typeface="Consolas" panose="020B0609020204030204" pitchFamily="49" charset="0"/>
                          <a:cs typeface="Consolas" panose="020B0609020204030204" pitchFamily="49" charset="0"/>
                        </a:rPr>
                        <a:t>fsync</a:t>
                      </a:r>
                      <a:r>
                        <a:rPr lang="en-US" sz="1800" baseline="0" dirty="0">
                          <a:latin typeface="Consolas" panose="020B0609020204030204" pitchFamily="49" charset="0"/>
                          <a:cs typeface="Consolas" panose="020B0609020204030204" pitchFamily="49" charset="0"/>
                        </a:rPr>
                        <a:t>()</a:t>
                      </a:r>
                      <a:r>
                        <a:rPr lang="en-US" sz="1800" baseline="0" dirty="0"/>
                        <a:t> to persist the journal.</a:t>
                      </a:r>
                    </a:p>
                    <a:p>
                      <a:pPr marL="342900" indent="-342900">
                        <a:buFont typeface="+mj-lt"/>
                        <a:buAutoNum type="arabicPeriod"/>
                      </a:pPr>
                      <a:r>
                        <a:rPr lang="en-US" sz="1800" baseline="0" dirty="0"/>
                        <a:t>Flush blocks to the disk in the background.</a:t>
                      </a:r>
                      <a:endParaRPr lang="ru-RU" sz="1800" baseline="0" dirty="0"/>
                    </a:p>
                    <a:p>
                      <a:pPr marL="342900" indent="-342900">
                        <a:buFont typeface="+mj-lt"/>
                        <a:buAutoNum type="arabicPeriod"/>
                      </a:pPr>
                      <a:r>
                        <a:rPr lang="en-US" sz="1800" baseline="0" dirty="0"/>
                        <a:t>Once blocks are flushed to the disk,</a:t>
                      </a:r>
                      <a:br>
                        <a:rPr lang="en-US" sz="1800" baseline="0" dirty="0"/>
                      </a:br>
                      <a:r>
                        <a:rPr lang="en-US" sz="1800" baseline="0" dirty="0"/>
                        <a:t>add an entry to the journal to mark</a:t>
                      </a:r>
                      <a:br>
                        <a:rPr lang="en-US" sz="1800" baseline="0" dirty="0"/>
                      </a:br>
                      <a:r>
                        <a:rPr lang="en-US" sz="1800" baseline="0" dirty="0"/>
                        <a:t>the transaction as completed</a:t>
                      </a:r>
                      <a:r>
                        <a:rPr lang="ru-RU" sz="1800" baseline="0" dirty="0"/>
                        <a:t>.</a:t>
                      </a:r>
                      <a:endParaRPr lang="en-US" sz="1800" baseline="0" dirty="0"/>
                    </a:p>
                  </a:txBody>
                  <a:tcPr/>
                </a:tc>
                <a:extLst>
                  <a:ext uri="{0D108BD9-81ED-4DB2-BD59-A6C34878D82A}">
                    <a16:rowId xmlns:a16="http://schemas.microsoft.com/office/drawing/2014/main" val="10002"/>
                  </a:ext>
                </a:extLst>
              </a:tr>
              <a:tr h="370840">
                <a:tc>
                  <a:txBody>
                    <a:bodyPr/>
                    <a:lstStyle/>
                    <a:p>
                      <a:pPr marL="0" indent="0">
                        <a:buFont typeface="+mj-lt"/>
                        <a:buNone/>
                      </a:pPr>
                      <a:r>
                        <a:rPr lang="en-US" sz="1800" baseline="0" dirty="0"/>
                        <a:t>If the system crashes while modifying the file system then all changes to apply to the FS stay in the journal. When mounting the FS the next time, we read the journal and apply changes that were not applied because of the crash.</a:t>
                      </a:r>
                      <a:endParaRPr lang="ru-RU" sz="1800" baseline="0" dirty="0"/>
                    </a:p>
                    <a:p>
                      <a:pPr marL="0" indent="0">
                        <a:buFont typeface="+mj-lt"/>
                        <a:buNone/>
                      </a:pPr>
                      <a:endParaRPr lang="ru-RU" sz="1800" baseline="0" dirty="0"/>
                    </a:p>
                    <a:p>
                      <a:pPr marL="0" indent="0">
                        <a:buFont typeface="+mj-lt"/>
                        <a:buNone/>
                      </a:pPr>
                      <a:r>
                        <a:rPr lang="en-US" sz="1800" baseline="0" dirty="0"/>
                        <a:t>This procedure is called</a:t>
                      </a:r>
                      <a:r>
                        <a:rPr lang="ru-RU" sz="1800" baseline="0" dirty="0"/>
                        <a:t> </a:t>
                      </a:r>
                      <a:r>
                        <a:rPr lang="en-US" sz="1800" b="1" baseline="0" dirty="0"/>
                        <a:t>crash recovery</a:t>
                      </a:r>
                      <a:r>
                        <a:rPr lang="en-US" sz="1800" baseline="0" dirty="0"/>
                        <a:t>.</a:t>
                      </a:r>
                    </a:p>
                  </a:txBody>
                  <a:tcPr/>
                </a:tc>
                <a:extLst>
                  <a:ext uri="{0D108BD9-81ED-4DB2-BD59-A6C34878D82A}">
                    <a16:rowId xmlns:a16="http://schemas.microsoft.com/office/drawing/2014/main" val="10003"/>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806908377"/>
              </p:ext>
            </p:extLst>
          </p:nvPr>
        </p:nvGraphicFramePr>
        <p:xfrm>
          <a:off x="4440194" y="2280700"/>
          <a:ext cx="7751806" cy="1005840"/>
        </p:xfrm>
        <a:graphic>
          <a:graphicData uri="http://schemas.openxmlformats.org/drawingml/2006/table">
            <a:tbl>
              <a:tblPr firstRow="1" bandRow="1">
                <a:tableStyleId>{5C22544A-7EE6-4342-B048-85BDC9FD1C3A}</a:tableStyleId>
              </a:tblPr>
              <a:tblGrid>
                <a:gridCol w="3875903">
                  <a:extLst>
                    <a:ext uri="{9D8B030D-6E8A-4147-A177-3AD203B41FA5}">
                      <a16:colId xmlns:a16="http://schemas.microsoft.com/office/drawing/2014/main" val="20000"/>
                    </a:ext>
                  </a:extLst>
                </a:gridCol>
                <a:gridCol w="3875903">
                  <a:extLst>
                    <a:ext uri="{9D8B030D-6E8A-4147-A177-3AD203B41FA5}">
                      <a16:colId xmlns:a16="http://schemas.microsoft.com/office/drawing/2014/main" val="20001"/>
                    </a:ext>
                  </a:extLst>
                </a:gridCol>
              </a:tblGrid>
              <a:tr h="349100">
                <a:tc>
                  <a:txBody>
                    <a:bodyPr/>
                    <a:lstStyle/>
                    <a:p>
                      <a:r>
                        <a:rPr lang="en-US" dirty="0"/>
                        <a:t>The journal</a:t>
                      </a:r>
                      <a:endParaRPr lang="ru-RU" dirty="0"/>
                    </a:p>
                  </a:txBody>
                  <a:tcPr/>
                </a:tc>
                <a:tc>
                  <a:txBody>
                    <a:bodyPr/>
                    <a:lstStyle/>
                    <a:p>
                      <a:r>
                        <a:rPr lang="en-US" dirty="0"/>
                        <a:t>The content of the disk</a:t>
                      </a:r>
                      <a:endParaRPr lang="ru-RU" dirty="0"/>
                    </a:p>
                  </a:txBody>
                  <a:tcPr/>
                </a:tc>
                <a:extLst>
                  <a:ext uri="{0D108BD9-81ED-4DB2-BD59-A6C34878D82A}">
                    <a16:rowId xmlns:a16="http://schemas.microsoft.com/office/drawing/2014/main" val="10000"/>
                  </a:ext>
                </a:extLst>
              </a:tr>
              <a:tr h="370840">
                <a:tc>
                  <a:txBody>
                    <a:bodyPr/>
                    <a:lstStyle/>
                    <a:p>
                      <a:endParaRPr lang="en-US" dirty="0"/>
                    </a:p>
                    <a:p>
                      <a:endParaRPr lang="ru-RU" dirty="0"/>
                    </a:p>
                  </a:txBody>
                  <a:tcPr/>
                </a:tc>
                <a:tc>
                  <a:txBody>
                    <a:bodyPr/>
                    <a:lstStyle/>
                    <a:p>
                      <a:endParaRPr lang="ru-RU" dirty="0"/>
                    </a:p>
                  </a:txBody>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949649464"/>
              </p:ext>
            </p:extLst>
          </p:nvPr>
        </p:nvGraphicFramePr>
        <p:xfrm>
          <a:off x="4552778" y="2783620"/>
          <a:ext cx="3536780" cy="370840"/>
        </p:xfrm>
        <a:graphic>
          <a:graphicData uri="http://schemas.openxmlformats.org/drawingml/2006/table">
            <a:tbl>
              <a:tblPr firstRow="1" bandRow="1">
                <a:tableStyleId>{5C22544A-7EE6-4342-B048-85BDC9FD1C3A}</a:tableStyleId>
              </a:tblPr>
              <a:tblGrid>
                <a:gridCol w="707356">
                  <a:extLst>
                    <a:ext uri="{9D8B030D-6E8A-4147-A177-3AD203B41FA5}">
                      <a16:colId xmlns:a16="http://schemas.microsoft.com/office/drawing/2014/main" val="20000"/>
                    </a:ext>
                  </a:extLst>
                </a:gridCol>
                <a:gridCol w="707356">
                  <a:extLst>
                    <a:ext uri="{9D8B030D-6E8A-4147-A177-3AD203B41FA5}">
                      <a16:colId xmlns:a16="http://schemas.microsoft.com/office/drawing/2014/main" val="20001"/>
                    </a:ext>
                  </a:extLst>
                </a:gridCol>
                <a:gridCol w="707356">
                  <a:extLst>
                    <a:ext uri="{9D8B030D-6E8A-4147-A177-3AD203B41FA5}">
                      <a16:colId xmlns:a16="http://schemas.microsoft.com/office/drawing/2014/main" val="20002"/>
                    </a:ext>
                  </a:extLst>
                </a:gridCol>
                <a:gridCol w="707356">
                  <a:extLst>
                    <a:ext uri="{9D8B030D-6E8A-4147-A177-3AD203B41FA5}">
                      <a16:colId xmlns:a16="http://schemas.microsoft.com/office/drawing/2014/main" val="20003"/>
                    </a:ext>
                  </a:extLst>
                </a:gridCol>
                <a:gridCol w="707356">
                  <a:extLst>
                    <a:ext uri="{9D8B030D-6E8A-4147-A177-3AD203B41FA5}">
                      <a16:colId xmlns:a16="http://schemas.microsoft.com/office/drawing/2014/main" val="20004"/>
                    </a:ext>
                  </a:extLst>
                </a:gridCol>
              </a:tblGrid>
              <a:tr h="370840">
                <a:tc>
                  <a:txBody>
                    <a:bodyPr/>
                    <a:lstStyle/>
                    <a:p>
                      <a:r>
                        <a:rPr lang="en-US" dirty="0" err="1"/>
                        <a:t>hdr</a:t>
                      </a:r>
                      <a:endParaRPr lang="ru-RU" dirty="0"/>
                    </a:p>
                  </a:txBody>
                  <a:tcPr/>
                </a:tc>
                <a:tc>
                  <a:txBody>
                    <a:bodyPr/>
                    <a:lstStyle/>
                    <a:p>
                      <a:r>
                        <a:rPr lang="en-US" dirty="0"/>
                        <a:t>0</a:t>
                      </a:r>
                      <a:endParaRPr lang="ru-RU" dirty="0"/>
                    </a:p>
                  </a:txBody>
                  <a:tcPr/>
                </a:tc>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21969463"/>
              </p:ext>
            </p:extLst>
          </p:nvPr>
        </p:nvGraphicFramePr>
        <p:xfrm>
          <a:off x="8399847" y="2783620"/>
          <a:ext cx="3643871" cy="370840"/>
        </p:xfrm>
        <a:graphic>
          <a:graphicData uri="http://schemas.openxmlformats.org/drawingml/2006/table">
            <a:tbl>
              <a:tblPr firstRow="1" bandRow="1">
                <a:tableStyleId>{5C22544A-7EE6-4342-B048-85BDC9FD1C3A}</a:tableStyleId>
              </a:tblPr>
              <a:tblGrid>
                <a:gridCol w="520553">
                  <a:extLst>
                    <a:ext uri="{9D8B030D-6E8A-4147-A177-3AD203B41FA5}">
                      <a16:colId xmlns:a16="http://schemas.microsoft.com/office/drawing/2014/main" val="20000"/>
                    </a:ext>
                  </a:extLst>
                </a:gridCol>
                <a:gridCol w="520553">
                  <a:extLst>
                    <a:ext uri="{9D8B030D-6E8A-4147-A177-3AD203B41FA5}">
                      <a16:colId xmlns:a16="http://schemas.microsoft.com/office/drawing/2014/main" val="20001"/>
                    </a:ext>
                  </a:extLst>
                </a:gridCol>
                <a:gridCol w="520553">
                  <a:extLst>
                    <a:ext uri="{9D8B030D-6E8A-4147-A177-3AD203B41FA5}">
                      <a16:colId xmlns:a16="http://schemas.microsoft.com/office/drawing/2014/main" val="20002"/>
                    </a:ext>
                  </a:extLst>
                </a:gridCol>
                <a:gridCol w="520553">
                  <a:extLst>
                    <a:ext uri="{9D8B030D-6E8A-4147-A177-3AD203B41FA5}">
                      <a16:colId xmlns:a16="http://schemas.microsoft.com/office/drawing/2014/main" val="20003"/>
                    </a:ext>
                  </a:extLst>
                </a:gridCol>
                <a:gridCol w="520553">
                  <a:extLst>
                    <a:ext uri="{9D8B030D-6E8A-4147-A177-3AD203B41FA5}">
                      <a16:colId xmlns:a16="http://schemas.microsoft.com/office/drawing/2014/main" val="20004"/>
                    </a:ext>
                  </a:extLst>
                </a:gridCol>
                <a:gridCol w="520553">
                  <a:extLst>
                    <a:ext uri="{9D8B030D-6E8A-4147-A177-3AD203B41FA5}">
                      <a16:colId xmlns:a16="http://schemas.microsoft.com/office/drawing/2014/main" val="20005"/>
                    </a:ext>
                  </a:extLst>
                </a:gridCol>
                <a:gridCol w="520553">
                  <a:extLst>
                    <a:ext uri="{9D8B030D-6E8A-4147-A177-3AD203B41FA5}">
                      <a16:colId xmlns:a16="http://schemas.microsoft.com/office/drawing/2014/main" val="20006"/>
                    </a:ext>
                  </a:extLst>
                </a:gridCol>
              </a:tblGrid>
              <a:tr h="370840">
                <a:tc>
                  <a:txBody>
                    <a:bodyPr/>
                    <a:lstStyle/>
                    <a:p>
                      <a:r>
                        <a:rPr lang="en-US" dirty="0"/>
                        <a:t>…</a:t>
                      </a:r>
                      <a:endParaRPr lang="ru-RU" dirty="0"/>
                    </a:p>
                  </a:txBody>
                  <a:tcPr/>
                </a:tc>
                <a:tc>
                  <a:txBody>
                    <a:bodyPr/>
                    <a:lstStyle/>
                    <a:p>
                      <a:r>
                        <a:rPr lang="en-US" dirty="0"/>
                        <a:t>0</a:t>
                      </a:r>
                      <a:endParaRPr lang="ru-RU" dirty="0"/>
                    </a:p>
                  </a:txBody>
                  <a:tcPr/>
                </a:tc>
                <a:tc>
                  <a:txBody>
                    <a:bodyPr/>
                    <a:lstStyle/>
                    <a:p>
                      <a:r>
                        <a:rPr lang="en-US" dirty="0"/>
                        <a:t>…</a:t>
                      </a:r>
                      <a:endParaRPr lang="ru-RU" dirty="0"/>
                    </a:p>
                  </a:txBody>
                  <a:tcPr/>
                </a:tc>
                <a:tc>
                  <a:txBody>
                    <a:bodyPr/>
                    <a:lstStyle/>
                    <a:p>
                      <a:r>
                        <a:rPr lang="en-US" dirty="0"/>
                        <a:t>2</a:t>
                      </a:r>
                      <a:endParaRPr lang="ru-RU" dirty="0"/>
                    </a:p>
                  </a:txBody>
                  <a:tcPr/>
                </a:tc>
                <a:tc>
                  <a:txBody>
                    <a:bodyPr/>
                    <a:lstStyle/>
                    <a:p>
                      <a:r>
                        <a:rPr lang="en-US" dirty="0"/>
                        <a:t>…</a:t>
                      </a:r>
                      <a:endParaRPr lang="ru-RU" dirty="0"/>
                    </a:p>
                  </a:txBody>
                  <a:tcPr/>
                </a:tc>
                <a:tc>
                  <a:txBody>
                    <a:bodyPr/>
                    <a:lstStyle/>
                    <a:p>
                      <a:r>
                        <a:rPr lang="en-US" dirty="0"/>
                        <a:t>1</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512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93705674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155216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34419578"/>
              </p:ext>
            </p:extLst>
          </p:nvPr>
        </p:nvGraphicFramePr>
        <p:xfrm>
          <a:off x="0" y="365762"/>
          <a:ext cx="12192000" cy="822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t>Journaling, if implemented as in the previous slide, doubles the number of blocks to write for each change.</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1468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3428445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6922445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332536927"/>
              </p:ext>
            </p:extLst>
          </p:nvPr>
        </p:nvGraphicFramePr>
        <p:xfrm>
          <a:off x="0" y="365760"/>
          <a:ext cx="12192000" cy="457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1041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264815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472895872"/>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161583117"/>
              </p:ext>
            </p:extLst>
          </p:nvPr>
        </p:nvGraphicFramePr>
        <p:xfrm>
          <a:off x="0" y="365762"/>
          <a:ext cx="12192000" cy="1554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t>Journaling, if implemented as in the previous slide, doubles the number of blocks to write for each change.</a:t>
                      </a:r>
                      <a:endParaRPr lang="ru-RU" dirty="0"/>
                    </a:p>
                  </a:txBody>
                  <a:tcPr/>
                </a:tc>
                <a:extLst>
                  <a:ext uri="{0D108BD9-81ED-4DB2-BD59-A6C34878D82A}">
                    <a16:rowId xmlns:a16="http://schemas.microsoft.com/office/drawing/2014/main" val="10001"/>
                  </a:ext>
                </a:extLst>
              </a:tr>
              <a:tr h="0">
                <a:tc>
                  <a:txBody>
                    <a:bodyPr/>
                    <a:lstStyle/>
                    <a:p>
                      <a:r>
                        <a:rPr lang="en-US" dirty="0"/>
                        <a:t>It is moderately bad performance-wise because writes to the journal are sequential*</a:t>
                      </a:r>
                      <a:r>
                        <a:rPr lang="ru-RU" dirty="0"/>
                        <a:t>.</a:t>
                      </a:r>
                    </a:p>
                  </a:txBody>
                  <a:tcPr/>
                </a:tc>
                <a:extLst>
                  <a:ext uri="{0D108BD9-81ED-4DB2-BD59-A6C34878D82A}">
                    <a16:rowId xmlns:a16="http://schemas.microsoft.com/office/drawing/2014/main" val="10002"/>
                  </a:ext>
                </a:extLst>
              </a:tr>
              <a:tr h="0">
                <a:tc>
                  <a:txBody>
                    <a:bodyPr/>
                    <a:lstStyle/>
                    <a:p>
                      <a:r>
                        <a:rPr lang="en-US" dirty="0"/>
                        <a:t>Still, we would like to journal fewer writes.</a:t>
                      </a:r>
                      <a:endParaRPr lang="ru-RU" dirty="0"/>
                    </a:p>
                  </a:txBody>
                  <a:tcPr/>
                </a:tc>
                <a:extLst>
                  <a:ext uri="{0D108BD9-81ED-4DB2-BD59-A6C34878D82A}">
                    <a16:rowId xmlns:a16="http://schemas.microsoft.com/office/drawing/2014/main" val="10003"/>
                  </a:ext>
                </a:extLst>
              </a:tr>
            </a:tbl>
          </a:graphicData>
        </a:graphic>
      </p:graphicFrame>
      <p:sp>
        <p:nvSpPr>
          <p:cNvPr id="3" name="TextBox 2">
            <a:extLst>
              <a:ext uri="{FF2B5EF4-FFF2-40B4-BE49-F238E27FC236}">
                <a16:creationId xmlns:a16="http://schemas.microsoft.com/office/drawing/2014/main" id="{270986EE-5EA8-6A3A-8F3C-6414624C27AB}"/>
              </a:ext>
            </a:extLst>
          </p:cNvPr>
          <p:cNvSpPr txBox="1"/>
          <p:nvPr/>
        </p:nvSpPr>
        <p:spPr>
          <a:xfrm>
            <a:off x="0" y="6163272"/>
            <a:ext cx="8766313" cy="369332"/>
          </a:xfrm>
          <a:prstGeom prst="rect">
            <a:avLst/>
          </a:prstGeom>
          <a:noFill/>
        </p:spPr>
        <p:txBody>
          <a:bodyPr wrap="square" rtlCol="0">
            <a:spAutoFit/>
          </a:bodyPr>
          <a:lstStyle/>
          <a:p>
            <a:r>
              <a:rPr lang="en-CY" i="1" dirty="0">
                <a:solidFill>
                  <a:schemeClr val="bg1">
                    <a:lumMod val="75000"/>
                  </a:schemeClr>
                </a:solidFill>
              </a:rPr>
              <a:t>Quiz: why was this reasoning OK for rotating media, and why is it absurd for SSDs?</a:t>
            </a:r>
          </a:p>
        </p:txBody>
      </p:sp>
    </p:spTree>
    <p:extLst>
      <p:ext uri="{BB962C8B-B14F-4D97-AF65-F5344CB8AC3E}">
        <p14:creationId xmlns:p14="http://schemas.microsoft.com/office/powerpoint/2010/main" val="225903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D011F-7EAE-09AF-2163-2E270C2BED9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4F2345C-B1BB-D836-AA7A-8548D10B16F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BAFEB66-7EAC-0690-66DE-4F8356FB6370}"/>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DC851D82-9C85-49B1-9403-9E019BD69F6B}"/>
              </a:ext>
            </a:extLst>
          </p:cNvPr>
          <p:cNvGraphicFramePr>
            <a:graphicFrameLocks noGrp="1"/>
          </p:cNvGraphicFramePr>
          <p:nvPr>
            <p:extLst>
              <p:ext uri="{D42A27DB-BD31-4B8C-83A1-F6EECF244321}">
                <p14:modId xmlns:p14="http://schemas.microsoft.com/office/powerpoint/2010/main" val="2723564955"/>
              </p:ext>
            </p:extLst>
          </p:nvPr>
        </p:nvGraphicFramePr>
        <p:xfrm>
          <a:off x="0" y="365762"/>
          <a:ext cx="12192000" cy="3566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t>Journaling, if implemented as in the previous slide, doubles the number of blocks to write for each change.</a:t>
                      </a:r>
                      <a:endParaRPr lang="ru-RU" dirty="0"/>
                    </a:p>
                  </a:txBody>
                  <a:tcPr/>
                </a:tc>
                <a:extLst>
                  <a:ext uri="{0D108BD9-81ED-4DB2-BD59-A6C34878D82A}">
                    <a16:rowId xmlns:a16="http://schemas.microsoft.com/office/drawing/2014/main" val="10001"/>
                  </a:ext>
                </a:extLst>
              </a:tr>
              <a:tr h="0">
                <a:tc>
                  <a:txBody>
                    <a:bodyPr/>
                    <a:lstStyle/>
                    <a:p>
                      <a:r>
                        <a:rPr lang="en-US" dirty="0"/>
                        <a:t>It is moderately bad performance-wise because writes to the journal are sequential</a:t>
                      </a:r>
                      <a:r>
                        <a:rPr lang="ru-RU" dirty="0"/>
                        <a:t>.</a:t>
                      </a:r>
                    </a:p>
                  </a:txBody>
                  <a:tcPr/>
                </a:tc>
                <a:extLst>
                  <a:ext uri="{0D108BD9-81ED-4DB2-BD59-A6C34878D82A}">
                    <a16:rowId xmlns:a16="http://schemas.microsoft.com/office/drawing/2014/main" val="10002"/>
                  </a:ext>
                </a:extLst>
              </a:tr>
              <a:tr h="0">
                <a:tc>
                  <a:txBody>
                    <a:bodyPr/>
                    <a:lstStyle/>
                    <a:p>
                      <a:r>
                        <a:rPr lang="en-US" dirty="0"/>
                        <a:t>Still, we would like to journal fewer writes.</a:t>
                      </a:r>
                      <a:endParaRPr lang="ru-RU" dirty="0"/>
                    </a:p>
                  </a:txBody>
                  <a:tcPr/>
                </a:tc>
                <a:extLst>
                  <a:ext uri="{0D108BD9-81ED-4DB2-BD59-A6C34878D82A}">
                    <a16:rowId xmlns:a16="http://schemas.microsoft.com/office/drawing/2014/main" val="10003"/>
                  </a:ext>
                </a:extLst>
              </a:tr>
              <a:tr h="0">
                <a:tc>
                  <a:txBody>
                    <a:bodyPr/>
                    <a:lstStyle/>
                    <a:p>
                      <a:r>
                        <a:rPr lang="en-US" dirty="0"/>
                        <a:t>An idea</a:t>
                      </a:r>
                      <a:r>
                        <a:rPr lang="ru-RU" dirty="0"/>
                        <a:t>:</a:t>
                      </a:r>
                    </a:p>
                    <a:p>
                      <a:pPr marL="285750" indent="-285750">
                        <a:buFont typeface="Arial" panose="020B0604020202020204" pitchFamily="34" charset="0"/>
                        <a:buChar char="•"/>
                      </a:pPr>
                      <a:r>
                        <a:rPr lang="en-US" dirty="0"/>
                        <a:t>Let us journal only changes to the FS metadata.</a:t>
                      </a:r>
                      <a:endParaRPr lang="ru-RU" baseline="0" dirty="0"/>
                    </a:p>
                    <a:p>
                      <a:pPr marL="285750" indent="-285750">
                        <a:buFont typeface="Arial" panose="020B0604020202020204" pitchFamily="34" charset="0"/>
                        <a:buChar char="•"/>
                      </a:pPr>
                      <a:endParaRPr lang="ru-RU" baseline="0" dirty="0"/>
                    </a:p>
                    <a:p>
                      <a:pPr marL="0" indent="0">
                        <a:buFont typeface="Arial" panose="020B0604020202020204" pitchFamily="34" charset="0"/>
                        <a:buNone/>
                      </a:pPr>
                      <a:r>
                        <a:rPr lang="en-US" baseline="0" dirty="0"/>
                        <a:t>This way we will have a file system that is always consistent. It will have no lost blocks or </a:t>
                      </a:r>
                      <a:r>
                        <a:rPr lang="en-US" baseline="0" dirty="0" err="1"/>
                        <a:t>inodes</a:t>
                      </a:r>
                      <a:r>
                        <a:rPr lang="en-US" baseline="0" dirty="0"/>
                        <a:t>, no directory entries that point to nowhere, etc.</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baseline="0" dirty="0"/>
                        <a:t>But</a:t>
                      </a:r>
                      <a:r>
                        <a:rPr lang="ru-RU" baseline="0" dirty="0"/>
                        <a:t>: </a:t>
                      </a:r>
                      <a:r>
                        <a:rPr lang="en-US" baseline="0" dirty="0"/>
                        <a:t>there are no guarantees with respect to the application data in files.</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5735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939538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6770360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63740039"/>
              </p:ext>
            </p:extLst>
          </p:nvPr>
        </p:nvGraphicFramePr>
        <p:xfrm>
          <a:off x="0" y="365762"/>
          <a:ext cx="12192000" cy="3383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t>Let us consider an application that appends some data to a file located on an XFS volume.</a:t>
                      </a:r>
                      <a:endParaRPr lang="ru-RU" dirty="0"/>
                    </a:p>
                  </a:txBody>
                  <a:tcPr/>
                </a:tc>
                <a:extLst>
                  <a:ext uri="{0D108BD9-81ED-4DB2-BD59-A6C34878D82A}">
                    <a16:rowId xmlns:a16="http://schemas.microsoft.com/office/drawing/2014/main" val="10001"/>
                  </a:ext>
                </a:extLst>
              </a:tr>
              <a:tr h="0">
                <a:tc>
                  <a:txBody>
                    <a:bodyPr/>
                    <a:lstStyle/>
                    <a:p>
                      <a:r>
                        <a:rPr lang="en-US" dirty="0"/>
                        <a:t>XFS will</a:t>
                      </a:r>
                    </a:p>
                    <a:p>
                      <a:pPr marL="285750" indent="-285750">
                        <a:buFont typeface="Arial" panose="020B0604020202020204" pitchFamily="34" charset="0"/>
                        <a:buChar char="•"/>
                      </a:pPr>
                      <a:r>
                        <a:rPr lang="en-US" dirty="0"/>
                        <a:t>Find free zero blocks,</a:t>
                      </a:r>
                      <a:endParaRPr lang="ru-RU" dirty="0"/>
                    </a:p>
                    <a:p>
                      <a:pPr marL="285750" indent="-285750">
                        <a:buFont typeface="Arial" panose="020B0604020202020204" pitchFamily="34" charset="0"/>
                        <a:buChar char="•"/>
                      </a:pPr>
                      <a:r>
                        <a:rPr lang="en-US" dirty="0"/>
                        <a:t>Journal updates to the block bitmap</a:t>
                      </a:r>
                      <a:r>
                        <a:rPr lang="ru-RU" dirty="0"/>
                        <a:t>, </a:t>
                      </a:r>
                      <a:r>
                        <a:rPr lang="en-US" dirty="0"/>
                        <a:t>to the </a:t>
                      </a:r>
                      <a:r>
                        <a:rPr lang="en-US" dirty="0" err="1"/>
                        <a:t>inode</a:t>
                      </a:r>
                      <a:r>
                        <a:rPr lang="en-US" dirty="0"/>
                        <a:t> and to the</a:t>
                      </a:r>
                      <a:r>
                        <a:rPr lang="ru-RU" dirty="0"/>
                        <a:t> </a:t>
                      </a:r>
                      <a:r>
                        <a:rPr lang="en-US" dirty="0"/>
                        <a:t>extent</a:t>
                      </a:r>
                      <a:r>
                        <a:rPr lang="en-US" baseline="0" dirty="0"/>
                        <a:t> tree,</a:t>
                      </a:r>
                      <a:endParaRPr lang="en-US" dirty="0"/>
                    </a:p>
                    <a:p>
                      <a:pPr marL="285750" indent="-285750">
                        <a:buFont typeface="Arial" panose="020B0604020202020204" pitchFamily="34" charset="0"/>
                        <a:buChar char="•"/>
                      </a:pPr>
                      <a:r>
                        <a:rPr lang="en-US" dirty="0"/>
                        <a:t>Write data blocks directly to the disk, bypassing the journal.</a:t>
                      </a:r>
                      <a:endParaRPr lang="ru-RU" baseline="0" dirty="0"/>
                    </a:p>
                    <a:p>
                      <a:pPr marL="285750" indent="-285750">
                        <a:buFont typeface="Arial" panose="020B0604020202020204" pitchFamily="34" charset="0"/>
                        <a:buChar char="•"/>
                      </a:pPr>
                      <a:endParaRPr lang="ru-RU" baseline="0" dirty="0"/>
                    </a:p>
                    <a:p>
                      <a:pPr marL="0" indent="0">
                        <a:buFont typeface="Arial" panose="020B0604020202020204" pitchFamily="34" charset="0"/>
                        <a:buNone/>
                      </a:pPr>
                      <a:r>
                        <a:rPr lang="en-US" baseline="0" dirty="0"/>
                        <a:t>Only changes to the FS metadata will be journaled. They are only several kilobytes long</a:t>
                      </a:r>
                      <a:r>
                        <a:rPr lang="ru-RU" baseline="0" dirty="0"/>
                        <a:t>.</a:t>
                      </a:r>
                      <a:br>
                        <a:rPr lang="en-US" baseline="0" dirty="0"/>
                      </a:br>
                      <a:r>
                        <a:rPr lang="en-US" baseline="0" dirty="0"/>
                        <a:t>Unlike that, application data may be gigabytes long. All that data will bypass the journal</a:t>
                      </a:r>
                      <a:r>
                        <a:rPr lang="ru-RU" baseline="0" dirty="0"/>
                        <a:t>.</a:t>
                      </a:r>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What happens if the system crashes during such append</a:t>
                      </a:r>
                      <a:r>
                        <a:rPr lang="ru-RU" baseline="0" dirty="0"/>
                        <a:t>?</a:t>
                      </a:r>
                      <a:endParaRPr lang="ru-RU"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4016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D1B8A-0207-1235-ABA7-65CDC09F7A5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2E62171-2794-33A3-A4DB-E258A6BEA04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69DC969-E16F-9E1C-CEE6-28BE04D2FB2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5826A35-BFE3-B063-84AC-C409B384E69E}"/>
              </a:ext>
            </a:extLst>
          </p:cNvPr>
          <p:cNvGraphicFramePr>
            <a:graphicFrameLocks noGrp="1"/>
          </p:cNvGraphicFramePr>
          <p:nvPr>
            <p:extLst>
              <p:ext uri="{D42A27DB-BD31-4B8C-83A1-F6EECF244321}">
                <p14:modId xmlns:p14="http://schemas.microsoft.com/office/powerpoint/2010/main" val="1004847232"/>
              </p:ext>
            </p:extLst>
          </p:nvPr>
        </p:nvGraphicFramePr>
        <p:xfrm>
          <a:off x="0" y="365762"/>
          <a:ext cx="12192000" cy="42976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t>Let us consider an application that appends some data to a file located on an XFS volume.</a:t>
                      </a:r>
                      <a:endParaRPr lang="ru-RU" dirty="0"/>
                    </a:p>
                  </a:txBody>
                  <a:tcPr/>
                </a:tc>
                <a:extLst>
                  <a:ext uri="{0D108BD9-81ED-4DB2-BD59-A6C34878D82A}">
                    <a16:rowId xmlns:a16="http://schemas.microsoft.com/office/drawing/2014/main" val="10001"/>
                  </a:ext>
                </a:extLst>
              </a:tr>
              <a:tr h="0">
                <a:tc>
                  <a:txBody>
                    <a:bodyPr/>
                    <a:lstStyle/>
                    <a:p>
                      <a:r>
                        <a:rPr lang="en-US" dirty="0"/>
                        <a:t>XFS will</a:t>
                      </a:r>
                    </a:p>
                    <a:p>
                      <a:pPr marL="285750" indent="-285750">
                        <a:buFont typeface="Arial" panose="020B0604020202020204" pitchFamily="34" charset="0"/>
                        <a:buChar char="•"/>
                      </a:pPr>
                      <a:r>
                        <a:rPr lang="en-US" dirty="0"/>
                        <a:t>Find free zero blocks,</a:t>
                      </a:r>
                      <a:endParaRPr lang="ru-RU" dirty="0"/>
                    </a:p>
                    <a:p>
                      <a:pPr marL="285750" indent="-285750">
                        <a:buFont typeface="Arial" panose="020B0604020202020204" pitchFamily="34" charset="0"/>
                        <a:buChar char="•"/>
                      </a:pPr>
                      <a:r>
                        <a:rPr lang="en-US" dirty="0"/>
                        <a:t>Journal updates to the block bitmap</a:t>
                      </a:r>
                      <a:r>
                        <a:rPr lang="ru-RU" dirty="0"/>
                        <a:t>, </a:t>
                      </a:r>
                      <a:r>
                        <a:rPr lang="en-US" dirty="0"/>
                        <a:t>to the </a:t>
                      </a:r>
                      <a:r>
                        <a:rPr lang="en-US" dirty="0" err="1"/>
                        <a:t>inode</a:t>
                      </a:r>
                      <a:r>
                        <a:rPr lang="en-US" dirty="0"/>
                        <a:t> and to the</a:t>
                      </a:r>
                      <a:r>
                        <a:rPr lang="ru-RU" dirty="0"/>
                        <a:t> </a:t>
                      </a:r>
                      <a:r>
                        <a:rPr lang="en-US" dirty="0"/>
                        <a:t>extent</a:t>
                      </a:r>
                      <a:r>
                        <a:rPr lang="en-US" baseline="0" dirty="0"/>
                        <a:t> tree,</a:t>
                      </a:r>
                      <a:endParaRPr lang="en-US" dirty="0"/>
                    </a:p>
                    <a:p>
                      <a:pPr marL="285750" indent="-285750">
                        <a:buFont typeface="Arial" panose="020B0604020202020204" pitchFamily="34" charset="0"/>
                        <a:buChar char="•"/>
                      </a:pPr>
                      <a:r>
                        <a:rPr lang="en-US" dirty="0"/>
                        <a:t>Write data blocks directly to the disk, bypassing the journal.</a:t>
                      </a:r>
                      <a:endParaRPr lang="ru-RU" baseline="0" dirty="0"/>
                    </a:p>
                    <a:p>
                      <a:pPr marL="285750" indent="-285750">
                        <a:buFont typeface="Arial" panose="020B0604020202020204" pitchFamily="34" charset="0"/>
                        <a:buChar char="•"/>
                      </a:pPr>
                      <a:endParaRPr lang="ru-RU" baseline="0" dirty="0"/>
                    </a:p>
                    <a:p>
                      <a:pPr marL="0" indent="0">
                        <a:buFont typeface="Arial" panose="020B0604020202020204" pitchFamily="34" charset="0"/>
                        <a:buNone/>
                      </a:pPr>
                      <a:r>
                        <a:rPr lang="en-US" baseline="0" dirty="0"/>
                        <a:t>Only changes to the FS metadata will be journaled. They are only several kilobytes long</a:t>
                      </a:r>
                      <a:r>
                        <a:rPr lang="ru-RU" baseline="0" dirty="0"/>
                        <a:t>.</a:t>
                      </a:r>
                      <a:br>
                        <a:rPr lang="en-US" baseline="0" dirty="0"/>
                      </a:br>
                      <a:r>
                        <a:rPr lang="en-US" baseline="0" dirty="0"/>
                        <a:t>Unlike that, application data may be gigabytes long. All that data will bypass the journal</a:t>
                      </a:r>
                      <a:r>
                        <a:rPr lang="ru-RU" baseline="0" dirty="0"/>
                        <a:t>.</a:t>
                      </a:r>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What happens if the system crashes during such append</a:t>
                      </a:r>
                      <a:r>
                        <a:rPr lang="ru-RU" baseline="0" dirty="0"/>
                        <a:t>?</a:t>
                      </a:r>
                      <a:endParaRPr lang="ru-RU" dirty="0"/>
                    </a:p>
                  </a:txBody>
                  <a:tcPr/>
                </a:tc>
                <a:extLst>
                  <a:ext uri="{0D108BD9-81ED-4DB2-BD59-A6C34878D82A}">
                    <a16:rowId xmlns:a16="http://schemas.microsoft.com/office/drawing/2014/main" val="10002"/>
                  </a:ext>
                </a:extLst>
              </a:tr>
              <a:tr h="0">
                <a:tc>
                  <a:txBody>
                    <a:bodyPr/>
                    <a:lstStyle/>
                    <a:p>
                      <a:pPr marL="0" indent="0">
                        <a:buFont typeface="Arial" panose="020B0604020202020204" pitchFamily="34" charset="0"/>
                        <a:buNone/>
                      </a:pPr>
                      <a:r>
                        <a:rPr lang="en-US" dirty="0"/>
                        <a:t>As the result, we will have a file which has grown and contains garbage at the tail</a:t>
                      </a:r>
                      <a:r>
                        <a:rPr lang="ru-RU" baseline="0" dirty="0"/>
                        <a:t>.</a:t>
                      </a:r>
                    </a:p>
                    <a:p>
                      <a:pPr marL="0" indent="0">
                        <a:buFont typeface="Arial" panose="020B0604020202020204" pitchFamily="34" charset="0"/>
                        <a:buNone/>
                      </a:pPr>
                      <a:endParaRPr lang="ru-RU" baseline="0" dirty="0"/>
                    </a:p>
                    <a:p>
                      <a:pPr marL="0" indent="0">
                        <a:buFont typeface="Arial" panose="020B0604020202020204" pitchFamily="34" charset="0"/>
                        <a:buNone/>
                      </a:pPr>
                      <a:r>
                        <a:rPr lang="en-US" b="1" baseline="0" dirty="0"/>
                        <a:t>Quiz</a:t>
                      </a:r>
                      <a:r>
                        <a:rPr lang="en-US" baseline="0" dirty="0"/>
                        <a:t>: describe what kinds of “garbage” are possible.</a:t>
                      </a:r>
                      <a:endParaRPr lang="ru-RU"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7307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3E7D-8C5E-448A-A97C-E6E7F12A505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C064EF9-AF88-3655-2EED-B692DB524FF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C36AC3E8-70B9-8B80-6BB4-343B7F2CD95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E5F9FEC-8BBE-110B-5CD5-49B3EB67D720}"/>
              </a:ext>
            </a:extLst>
          </p:cNvPr>
          <p:cNvGraphicFramePr>
            <a:graphicFrameLocks noGrp="1"/>
          </p:cNvGraphicFramePr>
          <p:nvPr>
            <p:extLst>
              <p:ext uri="{D42A27DB-BD31-4B8C-83A1-F6EECF244321}">
                <p14:modId xmlns:p14="http://schemas.microsoft.com/office/powerpoint/2010/main" val="1113597549"/>
              </p:ext>
            </p:extLst>
          </p:nvPr>
        </p:nvGraphicFramePr>
        <p:xfrm>
          <a:off x="0" y="365760"/>
          <a:ext cx="12192000" cy="4023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216655">
                <a:tc>
                  <a:txBody>
                    <a:bodyPr/>
                    <a:lstStyle/>
                    <a:p>
                      <a:r>
                        <a:rPr lang="en-US" dirty="0"/>
                        <a:t>A reminder: page cache, </a:t>
                      </a:r>
                      <a:r>
                        <a:rPr lang="en-US" baseline="0" dirty="0"/>
                        <a:t>writeback and </a:t>
                      </a: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failures</a:t>
                      </a:r>
                      <a:endParaRPr lang="ru-RU" dirty="0"/>
                    </a:p>
                  </a:txBody>
                  <a:tcPr/>
                </a:tc>
                <a:extLst>
                  <a:ext uri="{0D108BD9-81ED-4DB2-BD59-A6C34878D82A}">
                    <a16:rowId xmlns:a16="http://schemas.microsoft.com/office/drawing/2014/main" val="10000"/>
                  </a:ext>
                </a:extLst>
              </a:tr>
              <a:tr h="216655">
                <a:tc>
                  <a:txBody>
                    <a:bodyPr/>
                    <a:lstStyle/>
                    <a:p>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 and</a:t>
                      </a:r>
                      <a:r>
                        <a:rPr lang="ru-RU" baseline="0" dirty="0"/>
                        <a:t> </a:t>
                      </a:r>
                      <a:r>
                        <a:rPr lang="en-US" baseline="0" dirty="0" err="1">
                          <a:latin typeface="Consolas" panose="020B0609020204030204" pitchFamily="49" charset="0"/>
                          <a:cs typeface="Consolas" panose="020B0609020204030204" pitchFamily="49" charset="0"/>
                        </a:rPr>
                        <a:t>fdatasync</a:t>
                      </a:r>
                      <a:r>
                        <a:rPr lang="en-US" baseline="0" dirty="0">
                          <a:latin typeface="Consolas" panose="020B0609020204030204" pitchFamily="49" charset="0"/>
                          <a:cs typeface="Consolas" panose="020B0609020204030204" pitchFamily="49" charset="0"/>
                        </a:rPr>
                        <a:t>()</a:t>
                      </a:r>
                    </a:p>
                    <a:p>
                      <a:pPr marL="285750" indent="-285750">
                        <a:buFont typeface="Arial" charset="0"/>
                        <a:buChar char="•"/>
                      </a:pPr>
                      <a:r>
                        <a:rPr lang="en-US" baseline="0" dirty="0"/>
                        <a:t>report whether a writeback succeeded or failed</a:t>
                      </a:r>
                      <a:r>
                        <a:rPr lang="ru-RU" baseline="0" dirty="0"/>
                        <a:t>,</a:t>
                      </a:r>
                    </a:p>
                    <a:p>
                      <a:pPr marL="285750" indent="-285750">
                        <a:buFont typeface="Arial" charset="0"/>
                        <a:buChar char="•"/>
                      </a:pPr>
                      <a:r>
                        <a:rPr lang="en-US" baseline="0" dirty="0"/>
                        <a:t>do </a:t>
                      </a:r>
                      <a:r>
                        <a:rPr lang="en-US" b="1" baseline="0" dirty="0"/>
                        <a:t>not</a:t>
                      </a:r>
                      <a:r>
                        <a:rPr lang="en-US" baseline="0" dirty="0"/>
                        <a:t> specify ranges that were written successfully and ranges that failed*</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aseline="0" dirty="0"/>
                        <a:t>How do we design our file formats so that an error “some (unspecified) writes failed” can be handled</a:t>
                      </a:r>
                      <a:r>
                        <a:rPr lang="ru-RU" baseline="0" dirty="0"/>
                        <a:t>?</a:t>
                      </a:r>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en-US" baseline="0" dirty="0"/>
                    </a:p>
                    <a:p>
                      <a:pPr marL="0" indent="0">
                        <a:buFont typeface="Arial" charset="0"/>
                        <a:buNone/>
                      </a:pPr>
                      <a:endParaRPr lang="ru-RU" baseline="0" dirty="0"/>
                    </a:p>
                  </a:txBody>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A70A12C2-98CC-3CBB-0478-A4E4E237054D}"/>
              </a:ext>
            </a:extLst>
          </p:cNvPr>
          <p:cNvSpPr txBox="1"/>
          <p:nvPr/>
        </p:nvSpPr>
        <p:spPr>
          <a:xfrm>
            <a:off x="0" y="6163272"/>
            <a:ext cx="12191999" cy="369332"/>
          </a:xfrm>
          <a:prstGeom prst="rect">
            <a:avLst/>
          </a:prstGeom>
          <a:noFill/>
        </p:spPr>
        <p:txBody>
          <a:bodyPr wrap="square" rtlCol="0">
            <a:spAutoFit/>
          </a:bodyPr>
          <a:lstStyle/>
          <a:p>
            <a:r>
              <a:rPr lang="en-CY" i="1" dirty="0"/>
              <a:t>Quiz: if a program overwrites a region in a file, what can we assume abo</a:t>
            </a:r>
            <a:r>
              <a:rPr lang="en-GB" i="1" dirty="0" err="1"/>
              <a:t>ut</a:t>
            </a:r>
            <a:r>
              <a:rPr lang="en-CY" i="1" dirty="0"/>
              <a:t> the region if </a:t>
            </a:r>
            <a:r>
              <a:rPr lang="en-CY" i="1" dirty="0">
                <a:latin typeface="Consolas" panose="020B0609020204030204" pitchFamily="49" charset="0"/>
                <a:cs typeface="Consolas" panose="020B0609020204030204" pitchFamily="49" charset="0"/>
              </a:rPr>
              <a:t>fsync()</a:t>
            </a:r>
            <a:r>
              <a:rPr lang="en-CY" i="1" dirty="0"/>
              <a:t> fails?</a:t>
            </a:r>
          </a:p>
        </p:txBody>
      </p:sp>
    </p:spTree>
    <p:extLst>
      <p:ext uri="{BB962C8B-B14F-4D97-AF65-F5344CB8AC3E}">
        <p14:creationId xmlns:p14="http://schemas.microsoft.com/office/powerpoint/2010/main" val="191297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6337F-DD91-FC9A-DE96-10403A1A5B2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FA0C210-0F4D-5CB3-4820-2896BCE96FA6}"/>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EFE04D4-6324-B5B3-10A9-AF4F2DE3D2B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1324A5FF-52D7-EBCA-3D5C-93D954B01B9A}"/>
              </a:ext>
            </a:extLst>
          </p:cNvPr>
          <p:cNvGraphicFramePr>
            <a:graphicFrameLocks noGrp="1"/>
          </p:cNvGraphicFramePr>
          <p:nvPr>
            <p:extLst>
              <p:ext uri="{D42A27DB-BD31-4B8C-83A1-F6EECF244321}">
                <p14:modId xmlns:p14="http://schemas.microsoft.com/office/powerpoint/2010/main" val="2657330373"/>
              </p:ext>
            </p:extLst>
          </p:nvPr>
        </p:nvGraphicFramePr>
        <p:xfrm>
          <a:off x="0" y="365762"/>
          <a:ext cx="12192000" cy="4937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a:t>What changes do we journal</a:t>
                      </a:r>
                      <a:r>
                        <a:rPr lang="ru-RU" sz="2400" dirty="0"/>
                        <a:t>? </a:t>
                      </a:r>
                      <a:r>
                        <a:rPr lang="en-US" sz="2400" dirty="0"/>
                        <a:t>Consistent FS state.</a:t>
                      </a:r>
                      <a:endParaRPr lang="ru-RU" sz="2400" dirty="0"/>
                    </a:p>
                  </a:txBody>
                  <a:tcPr/>
                </a:tc>
                <a:extLst>
                  <a:ext uri="{0D108BD9-81ED-4DB2-BD59-A6C34878D82A}">
                    <a16:rowId xmlns:a16="http://schemas.microsoft.com/office/drawing/2014/main" val="10000"/>
                  </a:ext>
                </a:extLst>
              </a:tr>
              <a:tr h="0">
                <a:tc>
                  <a:txBody>
                    <a:bodyPr/>
                    <a:lstStyle/>
                    <a:p>
                      <a:r>
                        <a:rPr lang="en-US" dirty="0">
                          <a:solidFill>
                            <a:schemeClr val="bg1">
                              <a:lumMod val="75000"/>
                            </a:schemeClr>
                          </a:solidFill>
                        </a:rPr>
                        <a:t>Let us consider an application that appends some data to a file located on an XFS volume.</a:t>
                      </a:r>
                      <a:endParaRPr lang="ru-RU" dirty="0">
                        <a:solidFill>
                          <a:schemeClr val="bg1">
                            <a:lumMod val="75000"/>
                          </a:schemeClr>
                        </a:solidFill>
                      </a:endParaRPr>
                    </a:p>
                  </a:txBody>
                  <a:tcPr/>
                </a:tc>
                <a:extLst>
                  <a:ext uri="{0D108BD9-81ED-4DB2-BD59-A6C34878D82A}">
                    <a16:rowId xmlns:a16="http://schemas.microsoft.com/office/drawing/2014/main" val="10001"/>
                  </a:ext>
                </a:extLst>
              </a:tr>
              <a:tr h="0">
                <a:tc>
                  <a:txBody>
                    <a:bodyPr/>
                    <a:lstStyle/>
                    <a:p>
                      <a:r>
                        <a:rPr lang="en-US" dirty="0">
                          <a:solidFill>
                            <a:schemeClr val="bg1">
                              <a:lumMod val="75000"/>
                            </a:schemeClr>
                          </a:solidFill>
                        </a:rPr>
                        <a:t>XFS will</a:t>
                      </a:r>
                    </a:p>
                    <a:p>
                      <a:pPr marL="285750" indent="-285750">
                        <a:buFont typeface="Arial" panose="020B0604020202020204" pitchFamily="34" charset="0"/>
                        <a:buChar char="•"/>
                      </a:pPr>
                      <a:r>
                        <a:rPr lang="en-US" dirty="0">
                          <a:solidFill>
                            <a:schemeClr val="bg1">
                              <a:lumMod val="75000"/>
                            </a:schemeClr>
                          </a:solidFill>
                        </a:rPr>
                        <a:t>Find free zero blocks,</a:t>
                      </a:r>
                      <a:endParaRPr lang="ru-RU" dirty="0">
                        <a:solidFill>
                          <a:schemeClr val="bg1">
                            <a:lumMod val="75000"/>
                          </a:schemeClr>
                        </a:solidFill>
                      </a:endParaRPr>
                    </a:p>
                    <a:p>
                      <a:pPr marL="285750" indent="-285750">
                        <a:buFont typeface="Arial" panose="020B0604020202020204" pitchFamily="34" charset="0"/>
                        <a:buChar char="•"/>
                      </a:pPr>
                      <a:r>
                        <a:rPr lang="en-US" dirty="0">
                          <a:solidFill>
                            <a:schemeClr val="bg1">
                              <a:lumMod val="75000"/>
                            </a:schemeClr>
                          </a:solidFill>
                        </a:rPr>
                        <a:t>Journal updates to the block bitmap</a:t>
                      </a:r>
                      <a:r>
                        <a:rPr lang="ru-RU" dirty="0">
                          <a:solidFill>
                            <a:schemeClr val="bg1">
                              <a:lumMod val="75000"/>
                            </a:schemeClr>
                          </a:solidFill>
                        </a:rPr>
                        <a:t>, </a:t>
                      </a:r>
                      <a:r>
                        <a:rPr lang="en-US" dirty="0">
                          <a:solidFill>
                            <a:schemeClr val="bg1">
                              <a:lumMod val="75000"/>
                            </a:schemeClr>
                          </a:solidFill>
                        </a:rPr>
                        <a:t>to the </a:t>
                      </a:r>
                      <a:r>
                        <a:rPr lang="en-US" dirty="0" err="1">
                          <a:solidFill>
                            <a:schemeClr val="bg1">
                              <a:lumMod val="75000"/>
                            </a:schemeClr>
                          </a:solidFill>
                        </a:rPr>
                        <a:t>inode</a:t>
                      </a:r>
                      <a:r>
                        <a:rPr lang="en-US" dirty="0">
                          <a:solidFill>
                            <a:schemeClr val="bg1">
                              <a:lumMod val="75000"/>
                            </a:schemeClr>
                          </a:solidFill>
                        </a:rPr>
                        <a:t> and to the</a:t>
                      </a:r>
                      <a:r>
                        <a:rPr lang="ru-RU" dirty="0">
                          <a:solidFill>
                            <a:schemeClr val="bg1">
                              <a:lumMod val="75000"/>
                            </a:schemeClr>
                          </a:solidFill>
                        </a:rPr>
                        <a:t> </a:t>
                      </a:r>
                      <a:r>
                        <a:rPr lang="en-US" dirty="0">
                          <a:solidFill>
                            <a:schemeClr val="bg1">
                              <a:lumMod val="75000"/>
                            </a:schemeClr>
                          </a:solidFill>
                        </a:rPr>
                        <a:t>extent</a:t>
                      </a:r>
                      <a:r>
                        <a:rPr lang="en-US" baseline="0" dirty="0">
                          <a:solidFill>
                            <a:schemeClr val="bg1">
                              <a:lumMod val="75000"/>
                            </a:schemeClr>
                          </a:solidFill>
                        </a:rPr>
                        <a:t> tree,</a:t>
                      </a:r>
                      <a:endParaRPr lang="en-US" dirty="0">
                        <a:solidFill>
                          <a:schemeClr val="bg1">
                            <a:lumMod val="75000"/>
                          </a:schemeClr>
                        </a:solidFill>
                      </a:endParaRPr>
                    </a:p>
                    <a:p>
                      <a:pPr marL="285750" indent="-285750">
                        <a:buFont typeface="Arial" panose="020B0604020202020204" pitchFamily="34" charset="0"/>
                        <a:buChar char="•"/>
                      </a:pPr>
                      <a:r>
                        <a:rPr lang="en-US" dirty="0">
                          <a:solidFill>
                            <a:schemeClr val="bg1">
                              <a:lumMod val="75000"/>
                            </a:schemeClr>
                          </a:solidFill>
                        </a:rPr>
                        <a:t>Write data blocks directly to the disk, bypassing the journal.</a:t>
                      </a:r>
                      <a:endParaRPr lang="ru-RU" baseline="0" dirty="0">
                        <a:solidFill>
                          <a:schemeClr val="bg1">
                            <a:lumMod val="75000"/>
                          </a:schemeClr>
                        </a:solidFill>
                      </a:endParaRPr>
                    </a:p>
                    <a:p>
                      <a:pPr marL="285750" indent="-285750">
                        <a:buFont typeface="Arial" panose="020B0604020202020204" pitchFamily="34" charset="0"/>
                        <a:buChar char="•"/>
                      </a:pPr>
                      <a:endParaRPr lang="ru-RU" baseline="0" dirty="0">
                        <a:solidFill>
                          <a:schemeClr val="bg1">
                            <a:lumMod val="75000"/>
                          </a:schemeClr>
                        </a:solidFill>
                      </a:endParaRPr>
                    </a:p>
                    <a:p>
                      <a:pPr marL="0" indent="0">
                        <a:buFont typeface="Arial" panose="020B0604020202020204" pitchFamily="34" charset="0"/>
                        <a:buNone/>
                      </a:pPr>
                      <a:r>
                        <a:rPr lang="en-US" baseline="0" dirty="0">
                          <a:solidFill>
                            <a:schemeClr val="bg1">
                              <a:lumMod val="75000"/>
                            </a:schemeClr>
                          </a:solidFill>
                        </a:rPr>
                        <a:t>Only changes to the FS metadata will be journaled. They are only several kilobytes long</a:t>
                      </a:r>
                      <a:r>
                        <a:rPr lang="ru-RU" baseline="0" dirty="0">
                          <a:solidFill>
                            <a:schemeClr val="bg1">
                              <a:lumMod val="75000"/>
                            </a:schemeClr>
                          </a:solidFill>
                        </a:rPr>
                        <a:t>.</a:t>
                      </a:r>
                      <a:br>
                        <a:rPr lang="en-US" baseline="0" dirty="0">
                          <a:solidFill>
                            <a:schemeClr val="bg1">
                              <a:lumMod val="75000"/>
                            </a:schemeClr>
                          </a:solidFill>
                        </a:rPr>
                      </a:br>
                      <a:r>
                        <a:rPr lang="en-US" baseline="0" dirty="0">
                          <a:solidFill>
                            <a:schemeClr val="bg1">
                              <a:lumMod val="75000"/>
                            </a:schemeClr>
                          </a:solidFill>
                        </a:rPr>
                        <a:t>Unlike that, application data may be gigabytes long. All that data will bypass the journal</a:t>
                      </a:r>
                      <a:r>
                        <a:rPr lang="ru-RU" baseline="0" dirty="0">
                          <a:solidFill>
                            <a:schemeClr val="bg1">
                              <a:lumMod val="75000"/>
                            </a:schemeClr>
                          </a:solidFill>
                        </a:rPr>
                        <a:t>.</a:t>
                      </a:r>
                    </a:p>
                    <a:p>
                      <a:pPr marL="0" indent="0">
                        <a:buFont typeface="Arial" panose="020B0604020202020204" pitchFamily="34" charset="0"/>
                        <a:buNone/>
                      </a:pPr>
                      <a:endParaRPr lang="ru-RU" baseline="0" dirty="0">
                        <a:solidFill>
                          <a:schemeClr val="bg1">
                            <a:lumMod val="75000"/>
                          </a:schemeClr>
                        </a:solidFill>
                      </a:endParaRPr>
                    </a:p>
                    <a:p>
                      <a:pPr marL="0" indent="0">
                        <a:buFont typeface="Arial" panose="020B0604020202020204" pitchFamily="34" charset="0"/>
                        <a:buNone/>
                      </a:pPr>
                      <a:r>
                        <a:rPr lang="en-US" baseline="0" dirty="0">
                          <a:solidFill>
                            <a:schemeClr val="bg1">
                              <a:lumMod val="75000"/>
                            </a:schemeClr>
                          </a:solidFill>
                        </a:rPr>
                        <a:t>What happens if the system crashes during such append</a:t>
                      </a:r>
                      <a:r>
                        <a:rPr lang="ru-RU" baseline="0" dirty="0">
                          <a:solidFill>
                            <a:schemeClr val="bg1">
                              <a:lumMod val="75000"/>
                            </a:schemeClr>
                          </a:solidFill>
                        </a:rPr>
                        <a:t>?</a:t>
                      </a:r>
                      <a:endParaRPr lang="ru-RU" dirty="0">
                        <a:solidFill>
                          <a:schemeClr val="bg1">
                            <a:lumMod val="75000"/>
                          </a:schemeClr>
                        </a:solidFill>
                      </a:endParaRPr>
                    </a:p>
                  </a:txBody>
                  <a:tcPr/>
                </a:tc>
                <a:extLst>
                  <a:ext uri="{0D108BD9-81ED-4DB2-BD59-A6C34878D82A}">
                    <a16:rowId xmlns:a16="http://schemas.microsoft.com/office/drawing/2014/main" val="10002"/>
                  </a:ext>
                </a:extLst>
              </a:tr>
              <a:tr h="0">
                <a:tc>
                  <a:txBody>
                    <a:bodyPr/>
                    <a:lstStyle/>
                    <a:p>
                      <a:pPr marL="0" indent="0">
                        <a:buFont typeface="Arial" panose="020B0604020202020204" pitchFamily="34" charset="0"/>
                        <a:buNone/>
                      </a:pPr>
                      <a:r>
                        <a:rPr lang="en-US" dirty="0"/>
                        <a:t>As the result, we will have a file which has grown and contains garbage at the tail</a:t>
                      </a:r>
                      <a:r>
                        <a:rPr lang="ru-RU" baseline="0" dirty="0"/>
                        <a:t>.</a:t>
                      </a:r>
                    </a:p>
                    <a:p>
                      <a:pPr marL="0" indent="0">
                        <a:buFont typeface="Arial" panose="020B0604020202020204" pitchFamily="34" charset="0"/>
                        <a:buNone/>
                      </a:pPr>
                      <a:endParaRPr lang="ru-RU" baseline="0" dirty="0"/>
                    </a:p>
                    <a:p>
                      <a:pPr marL="0" indent="0">
                        <a:buFont typeface="Arial" panose="020B0604020202020204" pitchFamily="34" charset="0"/>
                        <a:buNone/>
                      </a:pPr>
                      <a:r>
                        <a:rPr lang="en-US" baseline="0" dirty="0"/>
                        <a:t>Application already handle this by </a:t>
                      </a:r>
                      <a:r>
                        <a:rPr lang="en-US" baseline="0" dirty="0" err="1"/>
                        <a:t>organising</a:t>
                      </a:r>
                      <a:r>
                        <a:rPr lang="en-US" baseline="0" dirty="0"/>
                        <a:t> their storage into data and metadata files.</a:t>
                      </a:r>
                    </a:p>
                    <a:p>
                      <a:pPr marL="0" indent="0">
                        <a:buFont typeface="Arial" panose="020B0604020202020204" pitchFamily="34" charset="0"/>
                        <a:buNone/>
                      </a:pPr>
                      <a:r>
                        <a:rPr lang="en-US" baseline="0" dirty="0"/>
                        <a:t>Thus, less journaling does not add new failure modes for applications to support.</a:t>
                      </a:r>
                      <a:endParaRPr lang="ru-RU" dirty="0"/>
                    </a:p>
                  </a:txBody>
                  <a:tcPr/>
                </a:tc>
                <a:extLst>
                  <a:ext uri="{0D108BD9-81ED-4DB2-BD59-A6C34878D82A}">
                    <a16:rowId xmlns:a16="http://schemas.microsoft.com/office/drawing/2014/main" val="10003"/>
                  </a:ext>
                </a:extLst>
              </a:tr>
              <a:tr h="0">
                <a:tc>
                  <a:txBody>
                    <a:bodyPr/>
                    <a:lstStyle/>
                    <a:p>
                      <a:pPr marL="0" indent="0">
                        <a:buFont typeface="Arial" panose="020B0604020202020204" pitchFamily="34" charset="0"/>
                        <a:buNone/>
                      </a:pPr>
                      <a:r>
                        <a:rPr lang="en-US" dirty="0">
                          <a:hlinkClick r:id="rId3"/>
                        </a:rPr>
                        <a:t>https://lwn.net/Articles/457667/</a:t>
                      </a:r>
                      <a:endParaRPr lang="ru-RU"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319363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93349668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78957795"/>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1758453"/>
              </p:ext>
            </p:extLst>
          </p:nvPr>
        </p:nvGraphicFramePr>
        <p:xfrm>
          <a:off x="0" y="365762"/>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0">
                <a:tc>
                  <a:txBody>
                    <a:bodyPr/>
                    <a:lstStyle/>
                    <a:p>
                      <a:r>
                        <a:rPr lang="en-US" sz="2400" dirty="0" err="1"/>
                        <a:t>Checkpointing</a:t>
                      </a:r>
                      <a:endParaRPr lang="ru-RU" sz="2400" dirty="0"/>
                    </a:p>
                  </a:txBody>
                  <a:tcPr/>
                </a:tc>
                <a:extLst>
                  <a:ext uri="{0D108BD9-81ED-4DB2-BD59-A6C34878D82A}">
                    <a16:rowId xmlns:a16="http://schemas.microsoft.com/office/drawing/2014/main" val="10000"/>
                  </a:ext>
                </a:extLst>
              </a:tr>
              <a:tr h="0">
                <a:tc>
                  <a:txBody>
                    <a:bodyPr/>
                    <a:lstStyle/>
                    <a:p>
                      <a:r>
                        <a:rPr lang="en-US" dirty="0"/>
                        <a:t>A journal can have a limited number of entries. It needs to be cleared regularly</a:t>
                      </a:r>
                      <a:r>
                        <a:rPr lang="ru-RU" baseline="0" dirty="0"/>
                        <a:t>.</a:t>
                      </a:r>
                    </a:p>
                    <a:p>
                      <a:endParaRPr lang="ru-RU" baseline="0" dirty="0"/>
                    </a:p>
                    <a:p>
                      <a:r>
                        <a:rPr lang="en-US" baseline="0" dirty="0"/>
                        <a:t>Checkpointing is the process of forcefully applying (some) changes from the journal:</a:t>
                      </a:r>
                    </a:p>
                    <a:p>
                      <a:pPr marL="285750" indent="-285750">
                        <a:buFont typeface="Arial" panose="020B0604020202020204" pitchFamily="34" charset="0"/>
                        <a:buChar char="•"/>
                      </a:pPr>
                      <a:r>
                        <a:rPr lang="en-US" baseline="0" dirty="0"/>
                        <a:t>Apply journaled writes from the head of the journal,</a:t>
                      </a:r>
                      <a:endParaRPr lang="ru-RU" baseline="0" dirty="0"/>
                    </a:p>
                    <a:p>
                      <a:pPr marL="285750" indent="-285750">
                        <a:buFont typeface="Arial" panose="020B0604020202020204" pitchFamily="34" charset="0"/>
                        <a:buChar char="•"/>
                      </a:pPr>
                      <a:r>
                        <a:rPr lang="en-US" baseline="0" dirty="0" err="1">
                          <a:latin typeface="Consolas" panose="020B0609020204030204" pitchFamily="49" charset="0"/>
                          <a:cs typeface="Consolas" panose="020B0609020204030204" pitchFamily="49" charset="0"/>
                        </a:rPr>
                        <a:t>fsync</a:t>
                      </a:r>
                      <a:r>
                        <a:rPr lang="en-US" baseline="0" dirty="0">
                          <a:latin typeface="Consolas" panose="020B0609020204030204" pitchFamily="49" charset="0"/>
                          <a:cs typeface="Consolas" panose="020B0609020204030204" pitchFamily="49" charset="0"/>
                        </a:rPr>
                        <a:t>()</a:t>
                      </a:r>
                      <a:r>
                        <a:rPr lang="en-US" baseline="0" dirty="0"/>
                        <a:t>,</a:t>
                      </a:r>
                    </a:p>
                    <a:p>
                      <a:pPr marL="285750" indent="-285750">
                        <a:buFont typeface="Arial" panose="020B0604020202020204" pitchFamily="34" charset="0"/>
                        <a:buChar char="•"/>
                      </a:pPr>
                      <a:r>
                        <a:rPr lang="en-US" baseline="0" dirty="0"/>
                        <a:t>Advance the pointer to the head of the journal, thus reclaiming journal space.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aseline="0" dirty="0"/>
                        <a:t>Checkpointing may run periodically, or when the number of journal entries becomes large enough.</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0187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110986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586376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701739703"/>
              </p:ext>
            </p:extLst>
          </p:nvPr>
        </p:nvGraphicFramePr>
        <p:xfrm>
          <a:off x="0" y="365762"/>
          <a:ext cx="12192000" cy="36576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0">
                <a:tc gridSpan="2">
                  <a:txBody>
                    <a:bodyPr/>
                    <a:lstStyle/>
                    <a:p>
                      <a:r>
                        <a:rPr lang="en-US" sz="2400" dirty="0"/>
                        <a:t>Two ways to implement a journal</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0">
                <a:tc>
                  <a:txBody>
                    <a:bodyPr/>
                    <a:lstStyle/>
                    <a:p>
                      <a:r>
                        <a:rPr lang="en-US" dirty="0"/>
                        <a:t>As a ring buffer</a:t>
                      </a:r>
                      <a:endParaRPr lang="ru-RU" dirty="0"/>
                    </a:p>
                  </a:txBody>
                  <a:tcPr/>
                </a:tc>
                <a:tc>
                  <a:txBody>
                    <a:bodyPr/>
                    <a:lstStyle/>
                    <a:p>
                      <a:r>
                        <a:rPr lang="en-US" dirty="0"/>
                        <a:t>As multiple files</a:t>
                      </a:r>
                      <a:endParaRPr lang="ru-RU" dirty="0"/>
                    </a:p>
                    <a:p>
                      <a:r>
                        <a:rPr lang="ru-RU" dirty="0"/>
                        <a:t>(</a:t>
                      </a:r>
                      <a:r>
                        <a:rPr lang="en-US" dirty="0"/>
                        <a:t>this is suitable for applications, but not the</a:t>
                      </a:r>
                      <a:r>
                        <a:rPr lang="ru-RU" baseline="0" dirty="0"/>
                        <a:t> </a:t>
                      </a:r>
                      <a:r>
                        <a:rPr lang="en-US" baseline="0" dirty="0"/>
                        <a:t>FS itself</a:t>
                      </a:r>
                      <a:r>
                        <a:rPr lang="ru-RU" baseline="0" dirty="0"/>
                        <a:t>)</a:t>
                      </a:r>
                      <a:endParaRPr lang="ru-RU" dirty="0"/>
                    </a:p>
                  </a:txBody>
                  <a:tcPr/>
                </a:tc>
                <a:extLst>
                  <a:ext uri="{0D108BD9-81ED-4DB2-BD59-A6C34878D82A}">
                    <a16:rowId xmlns:a16="http://schemas.microsoft.com/office/drawing/2014/main" val="10001"/>
                  </a:ext>
                </a:extLst>
              </a:tr>
              <a:tr h="0">
                <a:tc>
                  <a:txBody>
                    <a:bodyPr/>
                    <a:lstStyle/>
                    <a:p>
                      <a:endParaRPr lang="en-US" dirty="0"/>
                    </a:p>
                    <a:p>
                      <a:endParaRPr lang="en-US" dirty="0"/>
                    </a:p>
                    <a:p>
                      <a:endParaRPr lang="en-US" dirty="0"/>
                    </a:p>
                    <a:p>
                      <a:endParaRPr lang="en-US" dirty="0"/>
                    </a:p>
                    <a:p>
                      <a:endParaRPr lang="en-US" dirty="0"/>
                    </a:p>
                    <a:p>
                      <a:r>
                        <a:rPr lang="en-US" dirty="0"/>
                        <a:t>When the journal overflows, we wrap to the start of it. We need to be careful and not overwrite transaction that are not yet committed.</a:t>
                      </a:r>
                      <a:endParaRPr lang="ru-RU" dirty="0"/>
                    </a:p>
                  </a:txBody>
                  <a:tcPr/>
                </a:tc>
                <a:tc>
                  <a:txBody>
                    <a:bodyPr/>
                    <a:lstStyle/>
                    <a:p>
                      <a:endParaRPr lang="en-US" dirty="0"/>
                    </a:p>
                    <a:p>
                      <a:endParaRPr lang="en-US" dirty="0"/>
                    </a:p>
                    <a:p>
                      <a:endParaRPr lang="en-US" dirty="0"/>
                    </a:p>
                    <a:p>
                      <a:endParaRPr lang="en-US" dirty="0"/>
                    </a:p>
                    <a:p>
                      <a:r>
                        <a:rPr lang="en-US" dirty="0"/>
                        <a:t>When a file overflows we just continue writing a higher-numbered one.</a:t>
                      </a:r>
                      <a:endParaRPr lang="ru-RU" baseline="0" dirty="0"/>
                    </a:p>
                    <a:p>
                      <a:endParaRPr lang="ru-RU" baseline="0" dirty="0"/>
                    </a:p>
                    <a:p>
                      <a:r>
                        <a:rPr lang="en-US" baseline="0" dirty="0"/>
                        <a:t>As we commit the transaction we remove older journals that have been fully replayed.</a:t>
                      </a:r>
                      <a:endParaRPr lang="en-US" dirty="0"/>
                    </a:p>
                  </a:txBody>
                  <a:tcPr/>
                </a:tc>
                <a:extLst>
                  <a:ext uri="{0D108BD9-81ED-4DB2-BD59-A6C34878D82A}">
                    <a16:rowId xmlns:a16="http://schemas.microsoft.com/office/drawing/2014/main" val="1000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808480528"/>
              </p:ext>
            </p:extLst>
          </p:nvPr>
        </p:nvGraphicFramePr>
        <p:xfrm>
          <a:off x="384433" y="2316433"/>
          <a:ext cx="4632414" cy="365760"/>
        </p:xfrm>
        <a:graphic>
          <a:graphicData uri="http://schemas.openxmlformats.org/drawingml/2006/table">
            <a:tbl>
              <a:tblPr firstRow="1" bandRow="1">
                <a:tableStyleId>{5C22544A-7EE6-4342-B048-85BDC9FD1C3A}</a:tableStyleId>
              </a:tblPr>
              <a:tblGrid>
                <a:gridCol w="772069">
                  <a:extLst>
                    <a:ext uri="{9D8B030D-6E8A-4147-A177-3AD203B41FA5}">
                      <a16:colId xmlns:a16="http://schemas.microsoft.com/office/drawing/2014/main" val="20000"/>
                    </a:ext>
                  </a:extLst>
                </a:gridCol>
                <a:gridCol w="772069">
                  <a:extLst>
                    <a:ext uri="{9D8B030D-6E8A-4147-A177-3AD203B41FA5}">
                      <a16:colId xmlns:a16="http://schemas.microsoft.com/office/drawing/2014/main" val="20001"/>
                    </a:ext>
                  </a:extLst>
                </a:gridCol>
                <a:gridCol w="772069">
                  <a:extLst>
                    <a:ext uri="{9D8B030D-6E8A-4147-A177-3AD203B41FA5}">
                      <a16:colId xmlns:a16="http://schemas.microsoft.com/office/drawing/2014/main" val="20002"/>
                    </a:ext>
                  </a:extLst>
                </a:gridCol>
                <a:gridCol w="772069">
                  <a:extLst>
                    <a:ext uri="{9D8B030D-6E8A-4147-A177-3AD203B41FA5}">
                      <a16:colId xmlns:a16="http://schemas.microsoft.com/office/drawing/2014/main" val="20003"/>
                    </a:ext>
                  </a:extLst>
                </a:gridCol>
                <a:gridCol w="772069">
                  <a:extLst>
                    <a:ext uri="{9D8B030D-6E8A-4147-A177-3AD203B41FA5}">
                      <a16:colId xmlns:a16="http://schemas.microsoft.com/office/drawing/2014/main" val="20004"/>
                    </a:ext>
                  </a:extLst>
                </a:gridCol>
                <a:gridCol w="772069">
                  <a:extLst>
                    <a:ext uri="{9D8B030D-6E8A-4147-A177-3AD203B41FA5}">
                      <a16:colId xmlns:a16="http://schemas.microsoft.com/office/drawing/2014/main" val="20005"/>
                    </a:ext>
                  </a:extLst>
                </a:gridCol>
              </a:tblGrid>
              <a:tr h="0">
                <a:tc>
                  <a:txBody>
                    <a:bodyPr/>
                    <a:lstStyle/>
                    <a:p>
                      <a:r>
                        <a:rPr lang="en-US" dirty="0" err="1"/>
                        <a:t>tx</a:t>
                      </a:r>
                      <a:r>
                        <a:rPr lang="en-US" dirty="0"/>
                        <a:t> 100</a:t>
                      </a:r>
                      <a:endParaRPr lang="ru-RU" dirty="0"/>
                    </a:p>
                  </a:txBody>
                  <a:tcPr/>
                </a:tc>
                <a:tc>
                  <a:txBody>
                    <a:bodyPr/>
                    <a:lstStyle/>
                    <a:p>
                      <a:r>
                        <a:rPr lang="en-US" dirty="0" err="1"/>
                        <a:t>tx</a:t>
                      </a:r>
                      <a:r>
                        <a:rPr lang="en-US" dirty="0"/>
                        <a:t> 101</a:t>
                      </a:r>
                      <a:endParaRPr lang="ru-RU" dirty="0"/>
                    </a:p>
                  </a:txBody>
                  <a:tcPr/>
                </a:tc>
                <a:tc>
                  <a:txBody>
                    <a:bodyPr/>
                    <a:lstStyle/>
                    <a:p>
                      <a:r>
                        <a:rPr lang="en-US" dirty="0"/>
                        <a:t>…</a:t>
                      </a:r>
                      <a:endParaRPr lang="ru-RU" dirty="0"/>
                    </a:p>
                  </a:txBody>
                  <a:tcPr/>
                </a:tc>
                <a:tc>
                  <a:txBody>
                    <a:bodyPr/>
                    <a:lstStyle/>
                    <a:p>
                      <a:r>
                        <a:rPr lang="en-US" dirty="0" err="1"/>
                        <a:t>tx</a:t>
                      </a:r>
                      <a:r>
                        <a:rPr lang="en-US" dirty="0"/>
                        <a:t> 0</a:t>
                      </a:r>
                      <a:endParaRPr lang="ru-RU" dirty="0"/>
                    </a:p>
                  </a:txBody>
                  <a:tcPr/>
                </a:tc>
                <a:tc>
                  <a:txBody>
                    <a:bodyPr/>
                    <a:lstStyle/>
                    <a:p>
                      <a:r>
                        <a:rPr lang="en-US" dirty="0" err="1"/>
                        <a:t>tx</a:t>
                      </a:r>
                      <a:r>
                        <a:rPr lang="en-US" dirty="0"/>
                        <a:t> 1</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3197563"/>
              </p:ext>
            </p:extLst>
          </p:nvPr>
        </p:nvGraphicFramePr>
        <p:xfrm>
          <a:off x="112583" y="1597662"/>
          <a:ext cx="2152822" cy="370840"/>
        </p:xfrm>
        <a:graphic>
          <a:graphicData uri="http://schemas.openxmlformats.org/drawingml/2006/table">
            <a:tbl>
              <a:tblPr firstRow="1" bandRow="1">
                <a:tableStyleId>{5C22544A-7EE6-4342-B048-85BDC9FD1C3A}</a:tableStyleId>
              </a:tblPr>
              <a:tblGrid>
                <a:gridCol w="2152822">
                  <a:extLst>
                    <a:ext uri="{9D8B030D-6E8A-4147-A177-3AD203B41FA5}">
                      <a16:colId xmlns:a16="http://schemas.microsoft.com/office/drawing/2014/main" val="20000"/>
                    </a:ext>
                  </a:extLst>
                </a:gridCol>
              </a:tblGrid>
              <a:tr h="370840">
                <a:tc>
                  <a:txBody>
                    <a:bodyPr/>
                    <a:lstStyle/>
                    <a:p>
                      <a:r>
                        <a:rPr lang="en-US" dirty="0"/>
                        <a:t>journal head pointer</a:t>
                      </a:r>
                      <a:endParaRPr lang="ru-RU" dirty="0"/>
                    </a:p>
                  </a:txBody>
                  <a:tcPr>
                    <a:solidFill>
                      <a:schemeClr val="accent2">
                        <a:lumMod val="60000"/>
                        <a:lumOff val="40000"/>
                      </a:schemeClr>
                    </a:solidFill>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1334530" y="1968502"/>
            <a:ext cx="1515762" cy="3479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04769820"/>
              </p:ext>
            </p:extLst>
          </p:nvPr>
        </p:nvGraphicFramePr>
        <p:xfrm>
          <a:off x="6351377" y="1760173"/>
          <a:ext cx="5678612" cy="741680"/>
        </p:xfrm>
        <a:graphic>
          <a:graphicData uri="http://schemas.openxmlformats.org/drawingml/2006/table">
            <a:tbl>
              <a:tblPr firstRow="1" bandRow="1">
                <a:tableStyleId>{D113A9D2-9D6B-4929-AA2D-F23B5EE8CBE7}</a:tableStyleId>
              </a:tblPr>
              <a:tblGrid>
                <a:gridCol w="2131398">
                  <a:extLst>
                    <a:ext uri="{9D8B030D-6E8A-4147-A177-3AD203B41FA5}">
                      <a16:colId xmlns:a16="http://schemas.microsoft.com/office/drawing/2014/main" val="20000"/>
                    </a:ext>
                  </a:extLst>
                </a:gridCol>
                <a:gridCol w="3547214">
                  <a:extLst>
                    <a:ext uri="{9D8B030D-6E8A-4147-A177-3AD203B41FA5}">
                      <a16:colId xmlns:a16="http://schemas.microsoft.com/office/drawing/2014/main" val="20001"/>
                    </a:ext>
                  </a:extLst>
                </a:gridCol>
              </a:tblGrid>
              <a:tr h="370840">
                <a:tc gridSpan="2">
                  <a:txBody>
                    <a:bodyPr/>
                    <a:lstStyle/>
                    <a:p>
                      <a:r>
                        <a:rPr lang="en-US" dirty="0"/>
                        <a:t>journal.0</a:t>
                      </a:r>
                      <a:endParaRPr lang="ru-RU"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dirty="0"/>
                        <a:t>journal.1</a:t>
                      </a:r>
                      <a:endParaRPr lang="ru-RU" dirty="0"/>
                    </a:p>
                  </a:txBody>
                  <a:tcPr/>
                </a:tc>
                <a:tc>
                  <a:txBody>
                    <a:bodyPr/>
                    <a:lstStyle/>
                    <a:p>
                      <a:endParaRPr lang="ru-RU" dirty="0"/>
                    </a:p>
                  </a:txBody>
                  <a:tcPr>
                    <a:solidFill>
                      <a:schemeClr val="bg1"/>
                    </a:solidFill>
                  </a:tcPr>
                </a:tc>
                <a:extLst>
                  <a:ext uri="{0D108BD9-81ED-4DB2-BD59-A6C34878D82A}">
                    <a16:rowId xmlns:a16="http://schemas.microsoft.com/office/drawing/2014/main" val="10001"/>
                  </a:ext>
                </a:extLst>
              </a:tr>
            </a:tbl>
          </a:graphicData>
        </a:graphic>
      </p:graphicFrame>
      <p:sp>
        <p:nvSpPr>
          <p:cNvPr id="10" name="Right Arrow 9"/>
          <p:cNvSpPr/>
          <p:nvPr/>
        </p:nvSpPr>
        <p:spPr>
          <a:xfrm>
            <a:off x="8460260" y="2173849"/>
            <a:ext cx="1136822" cy="285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703625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BA07-705F-1863-9516-23BA0A23D62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08C1E4D-50C0-49D2-E140-7E8BD8B27B57}"/>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B3A9566-DB7E-E0CB-8D63-1A36C8F6156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E28F41B6-6392-7344-F93C-1386001B1FD0}"/>
              </a:ext>
            </a:extLst>
          </p:cNvPr>
          <p:cNvGraphicFramePr>
            <a:graphicFrameLocks noGrp="1"/>
          </p:cNvGraphicFramePr>
          <p:nvPr/>
        </p:nvGraphicFramePr>
        <p:xfrm>
          <a:off x="0" y="365762"/>
          <a:ext cx="12192000" cy="55778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0">
                <a:tc gridSpan="2">
                  <a:txBody>
                    <a:bodyPr/>
                    <a:lstStyle/>
                    <a:p>
                      <a:r>
                        <a:rPr lang="en-US" sz="2400" dirty="0"/>
                        <a:t>Two ways to implement a journal</a:t>
                      </a:r>
                      <a:endParaRPr lang="ru-RU" sz="2400" dirty="0"/>
                    </a:p>
                  </a:txBody>
                  <a:tcPr/>
                </a:tc>
                <a:tc hMerge="1">
                  <a:txBody>
                    <a:bodyPr/>
                    <a:lstStyle/>
                    <a:p>
                      <a:endParaRPr lang="ru-RU"/>
                    </a:p>
                  </a:txBody>
                  <a:tcPr/>
                </a:tc>
                <a:extLst>
                  <a:ext uri="{0D108BD9-81ED-4DB2-BD59-A6C34878D82A}">
                    <a16:rowId xmlns:a16="http://schemas.microsoft.com/office/drawing/2014/main" val="10000"/>
                  </a:ext>
                </a:extLst>
              </a:tr>
              <a:tr h="0">
                <a:tc>
                  <a:txBody>
                    <a:bodyPr/>
                    <a:lstStyle/>
                    <a:p>
                      <a:r>
                        <a:rPr lang="en-US" dirty="0"/>
                        <a:t>As a ring buffer</a:t>
                      </a:r>
                      <a:endParaRPr lang="ru-RU" dirty="0"/>
                    </a:p>
                  </a:txBody>
                  <a:tcPr/>
                </a:tc>
                <a:tc>
                  <a:txBody>
                    <a:bodyPr/>
                    <a:lstStyle/>
                    <a:p>
                      <a:r>
                        <a:rPr lang="en-US" dirty="0"/>
                        <a:t>As multiple files</a:t>
                      </a:r>
                      <a:endParaRPr lang="ru-RU" dirty="0"/>
                    </a:p>
                    <a:p>
                      <a:r>
                        <a:rPr lang="ru-RU" dirty="0"/>
                        <a:t>(</a:t>
                      </a:r>
                      <a:r>
                        <a:rPr lang="en-US" dirty="0"/>
                        <a:t>this is suitable for applications, but not the</a:t>
                      </a:r>
                      <a:r>
                        <a:rPr lang="ru-RU" baseline="0" dirty="0"/>
                        <a:t> </a:t>
                      </a:r>
                      <a:r>
                        <a:rPr lang="en-US" baseline="0" dirty="0"/>
                        <a:t>FS itself</a:t>
                      </a:r>
                      <a:r>
                        <a:rPr lang="ru-RU" baseline="0" dirty="0"/>
                        <a:t>)</a:t>
                      </a:r>
                      <a:endParaRPr lang="ru-RU" dirty="0"/>
                    </a:p>
                  </a:txBody>
                  <a:tcPr/>
                </a:tc>
                <a:extLst>
                  <a:ext uri="{0D108BD9-81ED-4DB2-BD59-A6C34878D82A}">
                    <a16:rowId xmlns:a16="http://schemas.microsoft.com/office/drawing/2014/main" val="10001"/>
                  </a:ext>
                </a:extLst>
              </a:tr>
              <a:tr h="0">
                <a:tc>
                  <a:txBody>
                    <a:bodyPr/>
                    <a:lstStyle/>
                    <a:p>
                      <a:endParaRPr lang="en-US" dirty="0"/>
                    </a:p>
                    <a:p>
                      <a:endParaRPr lang="en-US" dirty="0"/>
                    </a:p>
                    <a:p>
                      <a:endParaRPr lang="en-US" dirty="0"/>
                    </a:p>
                    <a:p>
                      <a:endParaRPr lang="en-US" dirty="0"/>
                    </a:p>
                    <a:p>
                      <a:endParaRPr lang="en-US" dirty="0"/>
                    </a:p>
                    <a:p>
                      <a:r>
                        <a:rPr lang="en-US" dirty="0"/>
                        <a:t>When the journal overflows, we wrap to the start of it. We need to be careful and not overwrite transaction that are not yet committed.</a:t>
                      </a:r>
                      <a:endParaRPr lang="ru-RU" dirty="0"/>
                    </a:p>
                  </a:txBody>
                  <a:tcPr/>
                </a:tc>
                <a:tc>
                  <a:txBody>
                    <a:bodyPr/>
                    <a:lstStyle/>
                    <a:p>
                      <a:endParaRPr lang="en-US" dirty="0"/>
                    </a:p>
                    <a:p>
                      <a:endParaRPr lang="en-US" dirty="0"/>
                    </a:p>
                    <a:p>
                      <a:endParaRPr lang="en-US" dirty="0"/>
                    </a:p>
                    <a:p>
                      <a:endParaRPr lang="en-US" dirty="0"/>
                    </a:p>
                    <a:p>
                      <a:r>
                        <a:rPr lang="en-US" dirty="0"/>
                        <a:t>When a file overflows we just continue writing a higher-numbered one.</a:t>
                      </a:r>
                      <a:endParaRPr lang="ru-RU" baseline="0" dirty="0"/>
                    </a:p>
                    <a:p>
                      <a:endParaRPr lang="ru-RU" baseline="0" dirty="0"/>
                    </a:p>
                    <a:p>
                      <a:r>
                        <a:rPr lang="en-US" baseline="0" dirty="0"/>
                        <a:t>As we commit the transaction we remove older journals that have been fully replayed.</a:t>
                      </a:r>
                      <a:endParaRPr lang="en-US" dirty="0"/>
                    </a:p>
                  </a:txBody>
                  <a:tcPr/>
                </a:tc>
                <a:extLst>
                  <a:ext uri="{0D108BD9-81ED-4DB2-BD59-A6C34878D82A}">
                    <a16:rowId xmlns:a16="http://schemas.microsoft.com/office/drawing/2014/main" val="10002"/>
                  </a:ext>
                </a:extLst>
              </a:tr>
              <a:tr h="0">
                <a:tc>
                  <a:txBody>
                    <a:bodyPr/>
                    <a:lstStyle/>
                    <a:p>
                      <a:endParaRPr lang="ru-RU" dirty="0"/>
                    </a:p>
                  </a:txBody>
                  <a:tcPr/>
                </a:tc>
                <a:tc>
                  <a:txBody>
                    <a:bodyPr/>
                    <a:lstStyle/>
                    <a:p>
                      <a:r>
                        <a:rPr lang="en-US" b="1" dirty="0"/>
                        <a:t>Remark</a:t>
                      </a:r>
                      <a:r>
                        <a:rPr lang="ru-RU" dirty="0"/>
                        <a:t>: </a:t>
                      </a:r>
                      <a:r>
                        <a:rPr lang="en-US" dirty="0"/>
                        <a:t>A simple way is to append records to the tail of the journal. That is not efficient. A much better implementation is to reserve the space for a journal file, and never grow it. In that case </a:t>
                      </a:r>
                      <a:r>
                        <a:rPr lang="en-US" dirty="0" err="1">
                          <a:latin typeface="Consolas" panose="020B0609020204030204" pitchFamily="49" charset="0"/>
                          <a:cs typeface="Consolas" panose="020B0609020204030204" pitchFamily="49" charset="0"/>
                        </a:rPr>
                        <a:t>fdatasync</a:t>
                      </a:r>
                      <a:r>
                        <a:rPr lang="en-US" dirty="0">
                          <a:latin typeface="Consolas" panose="020B0609020204030204" pitchFamily="49" charset="0"/>
                          <a:cs typeface="Consolas" panose="020B0609020204030204" pitchFamily="49" charset="0"/>
                        </a:rPr>
                        <a:t>()</a:t>
                      </a:r>
                      <a:r>
                        <a:rPr lang="en-US" dirty="0"/>
                        <a:t> instead of </a:t>
                      </a:r>
                      <a:r>
                        <a:rPr lang="en-US" dirty="0" err="1">
                          <a:latin typeface="Consolas" panose="020B0609020204030204" pitchFamily="49" charset="0"/>
                          <a:cs typeface="Consolas" panose="020B0609020204030204" pitchFamily="49" charset="0"/>
                        </a:rPr>
                        <a:t>fsync</a:t>
                      </a:r>
                      <a:r>
                        <a:rPr lang="en-US" dirty="0">
                          <a:latin typeface="Consolas" panose="020B0609020204030204" pitchFamily="49" charset="0"/>
                          <a:cs typeface="Consolas" panose="020B0609020204030204" pitchFamily="49" charset="0"/>
                        </a:rPr>
                        <a:t>()</a:t>
                      </a:r>
                      <a:r>
                        <a:rPr lang="en-US" dirty="0"/>
                        <a:t> will suffice.</a:t>
                      </a:r>
                      <a:br>
                        <a:rPr lang="en-US" baseline="0" dirty="0"/>
                      </a:br>
                      <a:br>
                        <a:rPr lang="en-US" baseline="0" dirty="0"/>
                      </a:br>
                      <a:r>
                        <a:rPr lang="en-US" sz="1500" i="1" baseline="0" dirty="0">
                          <a:solidFill>
                            <a:schemeClr val="tx1">
                              <a:lumMod val="65000"/>
                              <a:lumOff val="35000"/>
                            </a:schemeClr>
                          </a:solidFill>
                        </a:rPr>
                        <a:t>*</a:t>
                      </a:r>
                      <a:r>
                        <a:rPr lang="ru-RU" sz="1500" i="1" baseline="0" dirty="0">
                          <a:solidFill>
                            <a:schemeClr val="tx1">
                              <a:lumMod val="65000"/>
                              <a:lumOff val="35000"/>
                            </a:schemeClr>
                          </a:solidFill>
                        </a:rPr>
                        <a:t> </a:t>
                      </a:r>
                      <a:r>
                        <a:rPr lang="en-US" sz="1500" i="1" baseline="0" dirty="0">
                          <a:solidFill>
                            <a:schemeClr val="tx1">
                              <a:lumMod val="65000"/>
                              <a:lumOff val="35000"/>
                            </a:schemeClr>
                          </a:solidFill>
                        </a:rPr>
                        <a:t>Why the pair of </a:t>
                      </a:r>
                      <a:r>
                        <a:rPr lang="en-US" sz="1500" i="1" baseline="0" dirty="0" err="1">
                          <a:solidFill>
                            <a:schemeClr val="tx1">
                              <a:lumMod val="65000"/>
                              <a:lumOff val="35000"/>
                            </a:schemeClr>
                          </a:solidFill>
                          <a:latin typeface="Consolas" panose="020B0609020204030204" pitchFamily="49" charset="0"/>
                          <a:cs typeface="Consolas" panose="020B0609020204030204" pitchFamily="49" charset="0"/>
                        </a:rPr>
                        <a:t>fallocate</a:t>
                      </a:r>
                      <a:r>
                        <a:rPr lang="en-US" sz="1500" i="1" baseline="0" dirty="0">
                          <a:solidFill>
                            <a:schemeClr val="tx1">
                              <a:lumMod val="65000"/>
                              <a:lumOff val="35000"/>
                            </a:schemeClr>
                          </a:solidFill>
                          <a:latin typeface="Consolas" panose="020B0609020204030204" pitchFamily="49" charset="0"/>
                          <a:cs typeface="Consolas" panose="020B0609020204030204" pitchFamily="49" charset="0"/>
                        </a:rPr>
                        <a:t>() +</a:t>
                      </a:r>
                      <a:r>
                        <a:rPr lang="ru-RU" sz="1500" i="1" baseline="0" dirty="0">
                          <a:solidFill>
                            <a:schemeClr val="tx1">
                              <a:lumMod val="65000"/>
                              <a:lumOff val="35000"/>
                            </a:schemeClr>
                          </a:solidFill>
                          <a:latin typeface="Consolas" panose="020B0609020204030204" pitchFamily="49" charset="0"/>
                          <a:cs typeface="Consolas" panose="020B0609020204030204" pitchFamily="49" charset="0"/>
                        </a:rPr>
                        <a:t> </a:t>
                      </a:r>
                      <a:r>
                        <a:rPr lang="en-US" sz="1500" i="1" baseline="0" dirty="0" err="1">
                          <a:solidFill>
                            <a:schemeClr val="tx1">
                              <a:lumMod val="65000"/>
                              <a:lumOff val="35000"/>
                            </a:schemeClr>
                          </a:solidFill>
                          <a:latin typeface="Consolas" panose="020B0609020204030204" pitchFamily="49" charset="0"/>
                          <a:cs typeface="Consolas" panose="020B0609020204030204" pitchFamily="49" charset="0"/>
                        </a:rPr>
                        <a:t>fdatasync</a:t>
                      </a:r>
                      <a:r>
                        <a:rPr lang="en-US" sz="1500" i="1" baseline="0" dirty="0">
                          <a:solidFill>
                            <a:schemeClr val="tx1">
                              <a:lumMod val="65000"/>
                              <a:lumOff val="35000"/>
                            </a:schemeClr>
                          </a:solidFill>
                          <a:latin typeface="Consolas" panose="020B0609020204030204" pitchFamily="49" charset="0"/>
                          <a:cs typeface="Consolas" panose="020B0609020204030204" pitchFamily="49" charset="0"/>
                        </a:rPr>
                        <a:t>()</a:t>
                      </a:r>
                      <a:r>
                        <a:rPr lang="en-US" sz="1500" i="1" baseline="0" dirty="0">
                          <a:solidFill>
                            <a:schemeClr val="tx1">
                              <a:lumMod val="65000"/>
                              <a:lumOff val="35000"/>
                            </a:schemeClr>
                          </a:solidFill>
                        </a:rPr>
                        <a:t> can be several times faster than</a:t>
                      </a:r>
                      <a:r>
                        <a:rPr lang="ru-RU" sz="1500" i="1" baseline="0" dirty="0">
                          <a:solidFill>
                            <a:schemeClr val="tx1">
                              <a:lumMod val="65000"/>
                              <a:lumOff val="35000"/>
                            </a:schemeClr>
                          </a:solidFill>
                        </a:rPr>
                        <a:t> </a:t>
                      </a:r>
                      <a:r>
                        <a:rPr lang="en-US" sz="1500" i="1" baseline="0" dirty="0" err="1">
                          <a:solidFill>
                            <a:schemeClr val="tx1">
                              <a:lumMod val="65000"/>
                              <a:lumOff val="35000"/>
                            </a:schemeClr>
                          </a:solidFill>
                          <a:latin typeface="Consolas" panose="020B0609020204030204" pitchFamily="49" charset="0"/>
                          <a:cs typeface="Consolas" panose="020B0609020204030204" pitchFamily="49" charset="0"/>
                        </a:rPr>
                        <a:t>fsync</a:t>
                      </a:r>
                      <a:r>
                        <a:rPr lang="en-US" sz="1500" i="1" baseline="0" dirty="0">
                          <a:solidFill>
                            <a:schemeClr val="tx1">
                              <a:lumMod val="65000"/>
                              <a:lumOff val="35000"/>
                            </a:schemeClr>
                          </a:solidFill>
                          <a:latin typeface="Consolas" panose="020B0609020204030204" pitchFamily="49" charset="0"/>
                          <a:cs typeface="Consolas" panose="020B0609020204030204" pitchFamily="49" charset="0"/>
                        </a:rPr>
                        <a:t>()</a:t>
                      </a:r>
                      <a:r>
                        <a:rPr lang="en-US" sz="1500" i="1" baseline="0" dirty="0">
                          <a:solidFill>
                            <a:schemeClr val="tx1">
                              <a:lumMod val="65000"/>
                              <a:lumOff val="35000"/>
                            </a:schemeClr>
                          </a:solidFill>
                        </a:rPr>
                        <a:t>?</a:t>
                      </a:r>
                      <a:endParaRPr lang="en-US" sz="1500" i="1" dirty="0">
                        <a:solidFill>
                          <a:schemeClr val="tx1">
                            <a:lumMod val="65000"/>
                            <a:lumOff val="35000"/>
                          </a:schemeClr>
                        </a:solidFill>
                      </a:endParaRPr>
                    </a:p>
                  </a:txBody>
                  <a:tcPr/>
                </a:tc>
                <a:extLst>
                  <a:ext uri="{0D108BD9-81ED-4DB2-BD59-A6C34878D82A}">
                    <a16:rowId xmlns:a16="http://schemas.microsoft.com/office/drawing/2014/main" val="10003"/>
                  </a:ext>
                </a:extLst>
              </a:tr>
            </a:tbl>
          </a:graphicData>
        </a:graphic>
      </p:graphicFrame>
      <p:graphicFrame>
        <p:nvGraphicFramePr>
          <p:cNvPr id="3" name="Table 2">
            <a:extLst>
              <a:ext uri="{FF2B5EF4-FFF2-40B4-BE49-F238E27FC236}">
                <a16:creationId xmlns:a16="http://schemas.microsoft.com/office/drawing/2014/main" id="{699FCE41-BBE7-411F-8798-6E0B5BC6D8D2}"/>
              </a:ext>
            </a:extLst>
          </p:cNvPr>
          <p:cNvGraphicFramePr>
            <a:graphicFrameLocks noGrp="1"/>
          </p:cNvGraphicFramePr>
          <p:nvPr/>
        </p:nvGraphicFramePr>
        <p:xfrm>
          <a:off x="384433" y="2316433"/>
          <a:ext cx="4632414" cy="365760"/>
        </p:xfrm>
        <a:graphic>
          <a:graphicData uri="http://schemas.openxmlformats.org/drawingml/2006/table">
            <a:tbl>
              <a:tblPr firstRow="1" bandRow="1">
                <a:tableStyleId>{5C22544A-7EE6-4342-B048-85BDC9FD1C3A}</a:tableStyleId>
              </a:tblPr>
              <a:tblGrid>
                <a:gridCol w="772069">
                  <a:extLst>
                    <a:ext uri="{9D8B030D-6E8A-4147-A177-3AD203B41FA5}">
                      <a16:colId xmlns:a16="http://schemas.microsoft.com/office/drawing/2014/main" val="20000"/>
                    </a:ext>
                  </a:extLst>
                </a:gridCol>
                <a:gridCol w="772069">
                  <a:extLst>
                    <a:ext uri="{9D8B030D-6E8A-4147-A177-3AD203B41FA5}">
                      <a16:colId xmlns:a16="http://schemas.microsoft.com/office/drawing/2014/main" val="20001"/>
                    </a:ext>
                  </a:extLst>
                </a:gridCol>
                <a:gridCol w="772069">
                  <a:extLst>
                    <a:ext uri="{9D8B030D-6E8A-4147-A177-3AD203B41FA5}">
                      <a16:colId xmlns:a16="http://schemas.microsoft.com/office/drawing/2014/main" val="20002"/>
                    </a:ext>
                  </a:extLst>
                </a:gridCol>
                <a:gridCol w="772069">
                  <a:extLst>
                    <a:ext uri="{9D8B030D-6E8A-4147-A177-3AD203B41FA5}">
                      <a16:colId xmlns:a16="http://schemas.microsoft.com/office/drawing/2014/main" val="20003"/>
                    </a:ext>
                  </a:extLst>
                </a:gridCol>
                <a:gridCol w="772069">
                  <a:extLst>
                    <a:ext uri="{9D8B030D-6E8A-4147-A177-3AD203B41FA5}">
                      <a16:colId xmlns:a16="http://schemas.microsoft.com/office/drawing/2014/main" val="20004"/>
                    </a:ext>
                  </a:extLst>
                </a:gridCol>
                <a:gridCol w="772069">
                  <a:extLst>
                    <a:ext uri="{9D8B030D-6E8A-4147-A177-3AD203B41FA5}">
                      <a16:colId xmlns:a16="http://schemas.microsoft.com/office/drawing/2014/main" val="20005"/>
                    </a:ext>
                  </a:extLst>
                </a:gridCol>
              </a:tblGrid>
              <a:tr h="0">
                <a:tc>
                  <a:txBody>
                    <a:bodyPr/>
                    <a:lstStyle/>
                    <a:p>
                      <a:r>
                        <a:rPr lang="en-US" dirty="0" err="1"/>
                        <a:t>tx</a:t>
                      </a:r>
                      <a:r>
                        <a:rPr lang="en-US" dirty="0"/>
                        <a:t> 100</a:t>
                      </a:r>
                      <a:endParaRPr lang="ru-RU" dirty="0"/>
                    </a:p>
                  </a:txBody>
                  <a:tcPr/>
                </a:tc>
                <a:tc>
                  <a:txBody>
                    <a:bodyPr/>
                    <a:lstStyle/>
                    <a:p>
                      <a:r>
                        <a:rPr lang="en-US" dirty="0" err="1"/>
                        <a:t>tx</a:t>
                      </a:r>
                      <a:r>
                        <a:rPr lang="en-US" dirty="0"/>
                        <a:t> 101</a:t>
                      </a:r>
                      <a:endParaRPr lang="ru-RU" dirty="0"/>
                    </a:p>
                  </a:txBody>
                  <a:tcPr/>
                </a:tc>
                <a:tc>
                  <a:txBody>
                    <a:bodyPr/>
                    <a:lstStyle/>
                    <a:p>
                      <a:r>
                        <a:rPr lang="en-US" dirty="0"/>
                        <a:t>…</a:t>
                      </a:r>
                      <a:endParaRPr lang="ru-RU" dirty="0"/>
                    </a:p>
                  </a:txBody>
                  <a:tcPr/>
                </a:tc>
                <a:tc>
                  <a:txBody>
                    <a:bodyPr/>
                    <a:lstStyle/>
                    <a:p>
                      <a:r>
                        <a:rPr lang="en-US" dirty="0" err="1"/>
                        <a:t>tx</a:t>
                      </a:r>
                      <a:r>
                        <a:rPr lang="en-US" dirty="0"/>
                        <a:t> 0</a:t>
                      </a:r>
                      <a:endParaRPr lang="ru-RU" dirty="0"/>
                    </a:p>
                  </a:txBody>
                  <a:tcPr/>
                </a:tc>
                <a:tc>
                  <a:txBody>
                    <a:bodyPr/>
                    <a:lstStyle/>
                    <a:p>
                      <a:r>
                        <a:rPr lang="en-US" dirty="0" err="1"/>
                        <a:t>tx</a:t>
                      </a:r>
                      <a:r>
                        <a:rPr lang="en-US" dirty="0"/>
                        <a:t> 1</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a:extLst>
              <a:ext uri="{FF2B5EF4-FFF2-40B4-BE49-F238E27FC236}">
                <a16:creationId xmlns:a16="http://schemas.microsoft.com/office/drawing/2014/main" id="{7DBEED76-A68D-8403-624F-84F6F606EEFC}"/>
              </a:ext>
            </a:extLst>
          </p:cNvPr>
          <p:cNvGraphicFramePr>
            <a:graphicFrameLocks noGrp="1"/>
          </p:cNvGraphicFramePr>
          <p:nvPr/>
        </p:nvGraphicFramePr>
        <p:xfrm>
          <a:off x="112583" y="1597662"/>
          <a:ext cx="2152822" cy="370840"/>
        </p:xfrm>
        <a:graphic>
          <a:graphicData uri="http://schemas.openxmlformats.org/drawingml/2006/table">
            <a:tbl>
              <a:tblPr firstRow="1" bandRow="1">
                <a:tableStyleId>{5C22544A-7EE6-4342-B048-85BDC9FD1C3A}</a:tableStyleId>
              </a:tblPr>
              <a:tblGrid>
                <a:gridCol w="2152822">
                  <a:extLst>
                    <a:ext uri="{9D8B030D-6E8A-4147-A177-3AD203B41FA5}">
                      <a16:colId xmlns:a16="http://schemas.microsoft.com/office/drawing/2014/main" val="20000"/>
                    </a:ext>
                  </a:extLst>
                </a:gridCol>
              </a:tblGrid>
              <a:tr h="370840">
                <a:tc>
                  <a:txBody>
                    <a:bodyPr/>
                    <a:lstStyle/>
                    <a:p>
                      <a:r>
                        <a:rPr lang="en-US" dirty="0"/>
                        <a:t>journal head pointer</a:t>
                      </a:r>
                      <a:endParaRPr lang="ru-RU" dirty="0"/>
                    </a:p>
                  </a:txBody>
                  <a:tcPr>
                    <a:solidFill>
                      <a:schemeClr val="accent2">
                        <a:lumMod val="60000"/>
                        <a:lumOff val="40000"/>
                      </a:schemeClr>
                    </a:solidFill>
                  </a:tcPr>
                </a:tc>
                <a:extLst>
                  <a:ext uri="{0D108BD9-81ED-4DB2-BD59-A6C34878D82A}">
                    <a16:rowId xmlns:a16="http://schemas.microsoft.com/office/drawing/2014/main" val="10000"/>
                  </a:ext>
                </a:extLst>
              </a:tr>
            </a:tbl>
          </a:graphicData>
        </a:graphic>
      </p:graphicFrame>
      <p:cxnSp>
        <p:nvCxnSpPr>
          <p:cNvPr id="8" name="Straight Arrow Connector 7">
            <a:extLst>
              <a:ext uri="{FF2B5EF4-FFF2-40B4-BE49-F238E27FC236}">
                <a16:creationId xmlns:a16="http://schemas.microsoft.com/office/drawing/2014/main" id="{67A018AC-34CE-DC0D-108D-37DC1894FF0E}"/>
              </a:ext>
            </a:extLst>
          </p:cNvPr>
          <p:cNvCxnSpPr/>
          <p:nvPr/>
        </p:nvCxnSpPr>
        <p:spPr>
          <a:xfrm>
            <a:off x="1334530" y="1968502"/>
            <a:ext cx="1515762" cy="3479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9" name="Table 8">
            <a:extLst>
              <a:ext uri="{FF2B5EF4-FFF2-40B4-BE49-F238E27FC236}">
                <a16:creationId xmlns:a16="http://schemas.microsoft.com/office/drawing/2014/main" id="{EBE11974-DF62-D863-7429-4E2CC843EE20}"/>
              </a:ext>
            </a:extLst>
          </p:cNvPr>
          <p:cNvGraphicFramePr>
            <a:graphicFrameLocks noGrp="1"/>
          </p:cNvGraphicFramePr>
          <p:nvPr/>
        </p:nvGraphicFramePr>
        <p:xfrm>
          <a:off x="6351377" y="1760173"/>
          <a:ext cx="5678612" cy="741680"/>
        </p:xfrm>
        <a:graphic>
          <a:graphicData uri="http://schemas.openxmlformats.org/drawingml/2006/table">
            <a:tbl>
              <a:tblPr firstRow="1" bandRow="1">
                <a:tableStyleId>{D113A9D2-9D6B-4929-AA2D-F23B5EE8CBE7}</a:tableStyleId>
              </a:tblPr>
              <a:tblGrid>
                <a:gridCol w="2131398">
                  <a:extLst>
                    <a:ext uri="{9D8B030D-6E8A-4147-A177-3AD203B41FA5}">
                      <a16:colId xmlns:a16="http://schemas.microsoft.com/office/drawing/2014/main" val="20000"/>
                    </a:ext>
                  </a:extLst>
                </a:gridCol>
                <a:gridCol w="3547214">
                  <a:extLst>
                    <a:ext uri="{9D8B030D-6E8A-4147-A177-3AD203B41FA5}">
                      <a16:colId xmlns:a16="http://schemas.microsoft.com/office/drawing/2014/main" val="20001"/>
                    </a:ext>
                  </a:extLst>
                </a:gridCol>
              </a:tblGrid>
              <a:tr h="370840">
                <a:tc gridSpan="2">
                  <a:txBody>
                    <a:bodyPr/>
                    <a:lstStyle/>
                    <a:p>
                      <a:r>
                        <a:rPr lang="en-US" dirty="0"/>
                        <a:t>journal.0</a:t>
                      </a:r>
                      <a:endParaRPr lang="ru-RU" dirty="0"/>
                    </a:p>
                  </a:txBody>
                  <a:tcPr/>
                </a:tc>
                <a:tc hMerge="1">
                  <a:txBody>
                    <a:bodyPr/>
                    <a:lstStyle/>
                    <a:p>
                      <a:endParaRPr lang="ru-RU"/>
                    </a:p>
                  </a:txBody>
                  <a:tcPr/>
                </a:tc>
                <a:extLst>
                  <a:ext uri="{0D108BD9-81ED-4DB2-BD59-A6C34878D82A}">
                    <a16:rowId xmlns:a16="http://schemas.microsoft.com/office/drawing/2014/main" val="10000"/>
                  </a:ext>
                </a:extLst>
              </a:tr>
              <a:tr h="370840">
                <a:tc>
                  <a:txBody>
                    <a:bodyPr/>
                    <a:lstStyle/>
                    <a:p>
                      <a:r>
                        <a:rPr lang="en-US" dirty="0"/>
                        <a:t>journal.1</a:t>
                      </a:r>
                      <a:endParaRPr lang="ru-RU" dirty="0"/>
                    </a:p>
                  </a:txBody>
                  <a:tcPr/>
                </a:tc>
                <a:tc>
                  <a:txBody>
                    <a:bodyPr/>
                    <a:lstStyle/>
                    <a:p>
                      <a:endParaRPr lang="ru-RU" dirty="0"/>
                    </a:p>
                  </a:txBody>
                  <a:tcPr>
                    <a:solidFill>
                      <a:schemeClr val="bg1"/>
                    </a:solidFill>
                  </a:tcPr>
                </a:tc>
                <a:extLst>
                  <a:ext uri="{0D108BD9-81ED-4DB2-BD59-A6C34878D82A}">
                    <a16:rowId xmlns:a16="http://schemas.microsoft.com/office/drawing/2014/main" val="10001"/>
                  </a:ext>
                </a:extLst>
              </a:tr>
            </a:tbl>
          </a:graphicData>
        </a:graphic>
      </p:graphicFrame>
      <p:sp>
        <p:nvSpPr>
          <p:cNvPr id="10" name="Right Arrow 9">
            <a:extLst>
              <a:ext uri="{FF2B5EF4-FFF2-40B4-BE49-F238E27FC236}">
                <a16:creationId xmlns:a16="http://schemas.microsoft.com/office/drawing/2014/main" id="{F51B8E67-CF60-8385-C095-6ADCA42D451D}"/>
              </a:ext>
            </a:extLst>
          </p:cNvPr>
          <p:cNvSpPr/>
          <p:nvPr/>
        </p:nvSpPr>
        <p:spPr>
          <a:xfrm>
            <a:off x="8460260" y="2173849"/>
            <a:ext cx="1136822" cy="285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6257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14485371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9390518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37354713"/>
              </p:ext>
            </p:extLst>
          </p:nvPr>
        </p:nvGraphicFramePr>
        <p:xfrm>
          <a:off x="0" y="365761"/>
          <a:ext cx="12192000" cy="19202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57445">
                <a:tc gridSpan="2">
                  <a:txBody>
                    <a:bodyPr/>
                    <a:lstStyle/>
                    <a:p>
                      <a:r>
                        <a:rPr lang="en-US" sz="2400" dirty="0"/>
                        <a:t>What operations to log</a:t>
                      </a:r>
                      <a:r>
                        <a:rPr lang="ru-RU" sz="2400" dirty="0"/>
                        <a:t>?</a:t>
                      </a:r>
                    </a:p>
                  </a:txBody>
                  <a:tcPr/>
                </a:tc>
                <a:tc hMerge="1">
                  <a:txBody>
                    <a:bodyPr/>
                    <a:lstStyle/>
                    <a:p>
                      <a:endParaRPr lang="ru-RU"/>
                    </a:p>
                  </a:txBody>
                  <a:tcPr/>
                </a:tc>
                <a:extLst>
                  <a:ext uri="{0D108BD9-81ED-4DB2-BD59-A6C34878D82A}">
                    <a16:rowId xmlns:a16="http://schemas.microsoft.com/office/drawing/2014/main" val="10000"/>
                  </a:ext>
                </a:extLst>
              </a:tr>
              <a:tr h="208816">
                <a:tc>
                  <a:txBody>
                    <a:bodyPr/>
                    <a:lstStyle/>
                    <a:p>
                      <a:r>
                        <a:rPr lang="en-US" dirty="0"/>
                        <a:t>Logical changes to the FS</a:t>
                      </a:r>
                      <a:r>
                        <a:rPr lang="en-US" baseline="0" dirty="0"/>
                        <a:t>:</a:t>
                      </a:r>
                    </a:p>
                    <a:p>
                      <a:pPr marL="285750" indent="-285750">
                        <a:buFont typeface="Arial" panose="020B0604020202020204" pitchFamily="34" charset="0"/>
                        <a:buChar char="•"/>
                      </a:pPr>
                      <a:r>
                        <a:rPr lang="en-US" dirty="0"/>
                        <a:t>Creation/removal/renaming of</a:t>
                      </a:r>
                      <a:r>
                        <a:rPr lang="ru-RU" dirty="0"/>
                        <a:t> </a:t>
                      </a:r>
                      <a:r>
                        <a:rPr lang="en-US" dirty="0"/>
                        <a:t>files</a:t>
                      </a:r>
                      <a:r>
                        <a:rPr lang="ru-RU" dirty="0"/>
                        <a:t>,</a:t>
                      </a:r>
                    </a:p>
                    <a:p>
                      <a:pPr marL="285750" indent="-285750">
                        <a:buFont typeface="Arial" panose="020B0604020202020204" pitchFamily="34" charset="0"/>
                        <a:buChar char="•"/>
                      </a:pPr>
                      <a:r>
                        <a:rPr lang="en-US" baseline="0" dirty="0"/>
                        <a:t>Resizing of files</a:t>
                      </a:r>
                      <a:r>
                        <a:rPr lang="ru-RU" baseline="0" dirty="0"/>
                        <a:t>,</a:t>
                      </a:r>
                    </a:p>
                    <a:p>
                      <a:pPr marL="285750" indent="-285750">
                        <a:buFont typeface="Arial" panose="020B0604020202020204" pitchFamily="34" charset="0"/>
                        <a:buChar char="•"/>
                      </a:pPr>
                      <a:r>
                        <a:rPr lang="en-US" baseline="0" dirty="0"/>
                        <a:t>Changes to access rights</a:t>
                      </a:r>
                      <a:r>
                        <a:rPr lang="ru-RU" baseline="0" dirty="0"/>
                        <a:t>,</a:t>
                      </a:r>
                    </a:p>
                    <a:p>
                      <a:pPr marL="285750" indent="-285750">
                        <a:buFont typeface="Arial" panose="020B0604020202020204" pitchFamily="34" charset="0"/>
                        <a:buChar char="•"/>
                      </a:pPr>
                      <a:r>
                        <a:rPr lang="en-US" baseline="0" dirty="0"/>
                        <a:t>…</a:t>
                      </a:r>
                      <a:endParaRPr lang="ru-RU" dirty="0"/>
                    </a:p>
                  </a:txBody>
                  <a:tcPr/>
                </a:tc>
                <a:tc>
                  <a:txBody>
                    <a:bodyPr/>
                    <a:lstStyle/>
                    <a:p>
                      <a:r>
                        <a:rPr lang="en-US" dirty="0"/>
                        <a:t>Physical changes to the FS</a:t>
                      </a:r>
                      <a:r>
                        <a:rPr lang="ru-RU" dirty="0"/>
                        <a:t>:</a:t>
                      </a:r>
                      <a:r>
                        <a:rPr lang="ru-RU" baseline="0" dirty="0"/>
                        <a:t> </a:t>
                      </a:r>
                      <a:r>
                        <a:rPr lang="en-US" baseline="0" dirty="0"/>
                        <a:t>the content of blocks on the disk to overwrite with updated structures.</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49937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49656-4D32-D8E7-DA57-2F3CAF8382BD}"/>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26E4F2F-5796-A221-1B01-6A0250059B4D}"/>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E0F70CD-AD33-76BB-477A-A22CE20C165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BD25CD5B-0F51-0CD7-509F-4431189D5E25}"/>
              </a:ext>
            </a:extLst>
          </p:cNvPr>
          <p:cNvGraphicFramePr>
            <a:graphicFrameLocks noGrp="1"/>
          </p:cNvGraphicFramePr>
          <p:nvPr>
            <p:extLst>
              <p:ext uri="{D42A27DB-BD31-4B8C-83A1-F6EECF244321}">
                <p14:modId xmlns:p14="http://schemas.microsoft.com/office/powerpoint/2010/main" val="1613249696"/>
              </p:ext>
            </p:extLst>
          </p:nvPr>
        </p:nvGraphicFramePr>
        <p:xfrm>
          <a:off x="0" y="365760"/>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74738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26751436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0439723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373836432"/>
              </p:ext>
            </p:extLst>
          </p:nvPr>
        </p:nvGraphicFramePr>
        <p:xfrm>
          <a:off x="0" y="365761"/>
          <a:ext cx="12192000" cy="283464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57445">
                <a:tc gridSpan="2">
                  <a:txBody>
                    <a:bodyPr/>
                    <a:lstStyle/>
                    <a:p>
                      <a:r>
                        <a:rPr lang="en-US" sz="2400" dirty="0"/>
                        <a:t>What operations to log</a:t>
                      </a:r>
                      <a:r>
                        <a:rPr lang="ru-RU" sz="2400" dirty="0"/>
                        <a:t>?</a:t>
                      </a:r>
                    </a:p>
                  </a:txBody>
                  <a:tcPr/>
                </a:tc>
                <a:tc hMerge="1">
                  <a:txBody>
                    <a:bodyPr/>
                    <a:lstStyle/>
                    <a:p>
                      <a:endParaRPr lang="ru-RU"/>
                    </a:p>
                  </a:txBody>
                  <a:tcPr/>
                </a:tc>
                <a:extLst>
                  <a:ext uri="{0D108BD9-81ED-4DB2-BD59-A6C34878D82A}">
                    <a16:rowId xmlns:a16="http://schemas.microsoft.com/office/drawing/2014/main" val="10000"/>
                  </a:ext>
                </a:extLst>
              </a:tr>
              <a:tr h="208816">
                <a:tc>
                  <a:txBody>
                    <a:bodyPr/>
                    <a:lstStyle/>
                    <a:p>
                      <a:r>
                        <a:rPr lang="en-US" dirty="0"/>
                        <a:t>Logical changes to the FS</a:t>
                      </a:r>
                      <a:r>
                        <a:rPr lang="en-US" baseline="0" dirty="0"/>
                        <a:t>:</a:t>
                      </a:r>
                    </a:p>
                    <a:p>
                      <a:pPr marL="285750" indent="-285750">
                        <a:buFont typeface="Arial" panose="020B0604020202020204" pitchFamily="34" charset="0"/>
                        <a:buChar char="•"/>
                      </a:pPr>
                      <a:r>
                        <a:rPr lang="en-US" dirty="0"/>
                        <a:t>Creation/removal/renaming of</a:t>
                      </a:r>
                      <a:r>
                        <a:rPr lang="ru-RU" dirty="0"/>
                        <a:t> </a:t>
                      </a:r>
                      <a:r>
                        <a:rPr lang="en-US" dirty="0"/>
                        <a:t>files</a:t>
                      </a:r>
                      <a:r>
                        <a:rPr lang="ru-RU" dirty="0"/>
                        <a:t>,</a:t>
                      </a:r>
                    </a:p>
                    <a:p>
                      <a:pPr marL="285750" indent="-285750">
                        <a:buFont typeface="Arial" panose="020B0604020202020204" pitchFamily="34" charset="0"/>
                        <a:buChar char="•"/>
                      </a:pPr>
                      <a:r>
                        <a:rPr lang="en-US" baseline="0" dirty="0"/>
                        <a:t>Resizing of files</a:t>
                      </a:r>
                      <a:r>
                        <a:rPr lang="ru-RU" baseline="0" dirty="0"/>
                        <a:t>,</a:t>
                      </a:r>
                    </a:p>
                    <a:p>
                      <a:pPr marL="285750" indent="-285750">
                        <a:buFont typeface="Arial" panose="020B0604020202020204" pitchFamily="34" charset="0"/>
                        <a:buChar char="•"/>
                      </a:pPr>
                      <a:r>
                        <a:rPr lang="en-US" baseline="0" dirty="0"/>
                        <a:t>Changes to access rights</a:t>
                      </a:r>
                      <a:r>
                        <a:rPr lang="ru-RU" baseline="0" dirty="0"/>
                        <a:t>,</a:t>
                      </a:r>
                    </a:p>
                    <a:p>
                      <a:pPr marL="285750" indent="-285750">
                        <a:buFont typeface="Arial" panose="020B0604020202020204" pitchFamily="34" charset="0"/>
                        <a:buChar char="•"/>
                      </a:pPr>
                      <a:r>
                        <a:rPr lang="en-US" baseline="0" dirty="0"/>
                        <a:t>…</a:t>
                      </a:r>
                      <a:endParaRPr lang="ru-RU" dirty="0"/>
                    </a:p>
                  </a:txBody>
                  <a:tcPr/>
                </a:tc>
                <a:tc>
                  <a:txBody>
                    <a:bodyPr/>
                    <a:lstStyle/>
                    <a:p>
                      <a:r>
                        <a:rPr lang="en-US" dirty="0"/>
                        <a:t>Physical changes to the FS</a:t>
                      </a:r>
                      <a:r>
                        <a:rPr lang="ru-RU" dirty="0"/>
                        <a:t>:</a:t>
                      </a:r>
                      <a:r>
                        <a:rPr lang="ru-RU" baseline="0" dirty="0"/>
                        <a:t> </a:t>
                      </a:r>
                      <a:r>
                        <a:rPr lang="en-US" baseline="0" dirty="0"/>
                        <a:t>the content of blocks on the disk to overwrite with updated structures.</a:t>
                      </a:r>
                      <a:endParaRPr lang="ru-RU" dirty="0"/>
                    </a:p>
                  </a:txBody>
                  <a:tcPr/>
                </a:tc>
                <a:extLst>
                  <a:ext uri="{0D108BD9-81ED-4DB2-BD59-A6C34878D82A}">
                    <a16:rowId xmlns:a16="http://schemas.microsoft.com/office/drawing/2014/main" val="10001"/>
                  </a:ext>
                </a:extLst>
              </a:tr>
              <a:tr h="208816">
                <a:tc gridSpan="2">
                  <a:txBody>
                    <a:bodyPr/>
                    <a:lstStyle/>
                    <a:p>
                      <a:pPr marL="0" indent="0">
                        <a:buFont typeface="Arial" panose="020B0604020202020204" pitchFamily="34" charset="0"/>
                        <a:buNone/>
                      </a:pPr>
                      <a:r>
                        <a:rPr lang="en-US" dirty="0"/>
                        <a:t>A journal of logical changes may be much smaller than a journal of physical changes. For example, an ext4 </a:t>
                      </a:r>
                      <a:r>
                        <a:rPr lang="en-US" dirty="0" err="1"/>
                        <a:t>inode</a:t>
                      </a:r>
                      <a:r>
                        <a:rPr lang="en-US" dirty="0"/>
                        <a:t> is 256 bytes long. An update to an </a:t>
                      </a:r>
                      <a:r>
                        <a:rPr lang="en-US" dirty="0" err="1"/>
                        <a:t>inode</a:t>
                      </a:r>
                      <a:r>
                        <a:rPr lang="en-US" dirty="0"/>
                        <a:t> needs to log only 256 bytes. An update to a block that contains the </a:t>
                      </a:r>
                      <a:r>
                        <a:rPr lang="en-US" dirty="0" err="1"/>
                        <a:t>inode</a:t>
                      </a:r>
                      <a:r>
                        <a:rPr lang="en-US" dirty="0"/>
                        <a:t> needs* to log 4k worth of data.</a:t>
                      </a:r>
                      <a:endParaRPr lang="ru-RU" dirty="0"/>
                    </a:p>
                  </a:txBody>
                  <a:tcPr/>
                </a:tc>
                <a:tc hMerge="1">
                  <a:txBody>
                    <a:bodyPr/>
                    <a:lstStyle/>
                    <a:p>
                      <a:endParaRPr lang="ru-RU" dirty="0"/>
                    </a:p>
                  </a:txBody>
                  <a:tcPr/>
                </a:tc>
                <a:extLst>
                  <a:ext uri="{0D108BD9-81ED-4DB2-BD59-A6C34878D82A}">
                    <a16:rowId xmlns:a16="http://schemas.microsoft.com/office/drawing/2014/main" val="3098670892"/>
                  </a:ext>
                </a:extLst>
              </a:tr>
            </a:tbl>
          </a:graphicData>
        </a:graphic>
      </p:graphicFrame>
      <p:sp>
        <p:nvSpPr>
          <p:cNvPr id="3" name="TextBox 2">
            <a:extLst>
              <a:ext uri="{FF2B5EF4-FFF2-40B4-BE49-F238E27FC236}">
                <a16:creationId xmlns:a16="http://schemas.microsoft.com/office/drawing/2014/main" id="{9764FBEF-AE5E-15C1-DB2D-1146597B9C24}"/>
              </a:ext>
            </a:extLst>
          </p:cNvPr>
          <p:cNvSpPr txBox="1"/>
          <p:nvPr/>
        </p:nvSpPr>
        <p:spPr>
          <a:xfrm>
            <a:off x="0" y="6126479"/>
            <a:ext cx="8706678" cy="369332"/>
          </a:xfrm>
          <a:prstGeom prst="rect">
            <a:avLst/>
          </a:prstGeom>
          <a:noFill/>
        </p:spPr>
        <p:txBody>
          <a:bodyPr wrap="square" rtlCol="0">
            <a:spAutoFit/>
          </a:bodyPr>
          <a:lstStyle/>
          <a:p>
            <a:r>
              <a:rPr lang="en-CY" i="1" dirty="0">
                <a:solidFill>
                  <a:schemeClr val="bg1">
                    <a:lumMod val="75000"/>
                  </a:schemeClr>
                </a:solidFill>
              </a:rPr>
              <a:t>Remark: XFS logs overwrites of disk regions at much finer granularity to avoid this.</a:t>
            </a:r>
          </a:p>
        </p:txBody>
      </p:sp>
    </p:spTree>
    <p:extLst>
      <p:ext uri="{BB962C8B-B14F-4D97-AF65-F5344CB8AC3E}">
        <p14:creationId xmlns:p14="http://schemas.microsoft.com/office/powerpoint/2010/main" val="1728343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314A2-99B5-12DD-4AA7-F701CAAA23D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49BA0C6-F8DB-F200-7DD6-79C0A451397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D140D10-8D5A-367E-C660-C6E3C48D324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6047A51-A493-E384-0DFB-A618EB35105C}"/>
              </a:ext>
            </a:extLst>
          </p:cNvPr>
          <p:cNvGraphicFramePr>
            <a:graphicFrameLocks noGrp="1"/>
          </p:cNvGraphicFramePr>
          <p:nvPr>
            <p:extLst>
              <p:ext uri="{D42A27DB-BD31-4B8C-83A1-F6EECF244321}">
                <p14:modId xmlns:p14="http://schemas.microsoft.com/office/powerpoint/2010/main" val="802201546"/>
              </p:ext>
            </p:extLst>
          </p:nvPr>
        </p:nvGraphicFramePr>
        <p:xfrm>
          <a:off x="0" y="365761"/>
          <a:ext cx="12192000" cy="228600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57445">
                <a:tc gridSpan="2">
                  <a:txBody>
                    <a:bodyPr/>
                    <a:lstStyle/>
                    <a:p>
                      <a:r>
                        <a:rPr lang="en-US" sz="2400" dirty="0"/>
                        <a:t>What operations to log</a:t>
                      </a:r>
                      <a:r>
                        <a:rPr lang="ru-RU" sz="2400" dirty="0"/>
                        <a:t>?</a:t>
                      </a:r>
                    </a:p>
                  </a:txBody>
                  <a:tcPr/>
                </a:tc>
                <a:tc hMerge="1">
                  <a:txBody>
                    <a:bodyPr/>
                    <a:lstStyle/>
                    <a:p>
                      <a:endParaRPr lang="ru-RU"/>
                    </a:p>
                  </a:txBody>
                  <a:tcPr/>
                </a:tc>
                <a:extLst>
                  <a:ext uri="{0D108BD9-81ED-4DB2-BD59-A6C34878D82A}">
                    <a16:rowId xmlns:a16="http://schemas.microsoft.com/office/drawing/2014/main" val="10000"/>
                  </a:ext>
                </a:extLst>
              </a:tr>
              <a:tr h="208816">
                <a:tc>
                  <a:txBody>
                    <a:bodyPr/>
                    <a:lstStyle/>
                    <a:p>
                      <a:r>
                        <a:rPr lang="en-US" dirty="0"/>
                        <a:t>Logical changes to the FS</a:t>
                      </a:r>
                      <a:r>
                        <a:rPr lang="en-US" baseline="0" dirty="0"/>
                        <a:t>:</a:t>
                      </a:r>
                    </a:p>
                    <a:p>
                      <a:pPr marL="285750" indent="-285750">
                        <a:buFont typeface="Arial" panose="020B0604020202020204" pitchFamily="34" charset="0"/>
                        <a:buChar char="•"/>
                      </a:pPr>
                      <a:r>
                        <a:rPr lang="en-US" dirty="0"/>
                        <a:t>Creation/removal/renaming of</a:t>
                      </a:r>
                      <a:r>
                        <a:rPr lang="ru-RU" dirty="0"/>
                        <a:t> </a:t>
                      </a:r>
                      <a:r>
                        <a:rPr lang="en-US" dirty="0"/>
                        <a:t>files</a:t>
                      </a:r>
                      <a:r>
                        <a:rPr lang="ru-RU" dirty="0"/>
                        <a:t>,</a:t>
                      </a:r>
                    </a:p>
                    <a:p>
                      <a:pPr marL="285750" indent="-285750">
                        <a:buFont typeface="Arial" panose="020B0604020202020204" pitchFamily="34" charset="0"/>
                        <a:buChar char="•"/>
                      </a:pPr>
                      <a:r>
                        <a:rPr lang="en-US" baseline="0" dirty="0"/>
                        <a:t>Resizing of files</a:t>
                      </a:r>
                      <a:r>
                        <a:rPr lang="ru-RU" baseline="0" dirty="0"/>
                        <a:t>,</a:t>
                      </a:r>
                    </a:p>
                    <a:p>
                      <a:pPr marL="285750" indent="-285750">
                        <a:buFont typeface="Arial" panose="020B0604020202020204" pitchFamily="34" charset="0"/>
                        <a:buChar char="•"/>
                      </a:pPr>
                      <a:r>
                        <a:rPr lang="en-US" baseline="0" dirty="0"/>
                        <a:t>Changes to access rights</a:t>
                      </a:r>
                      <a:r>
                        <a:rPr lang="ru-RU" baseline="0" dirty="0"/>
                        <a:t>,</a:t>
                      </a:r>
                    </a:p>
                    <a:p>
                      <a:pPr marL="285750" indent="-285750">
                        <a:buFont typeface="Arial" panose="020B0604020202020204" pitchFamily="34" charset="0"/>
                        <a:buChar char="•"/>
                      </a:pPr>
                      <a:r>
                        <a:rPr lang="en-US" baseline="0" dirty="0"/>
                        <a:t>…</a:t>
                      </a:r>
                      <a:endParaRPr lang="ru-RU" dirty="0"/>
                    </a:p>
                  </a:txBody>
                  <a:tcPr/>
                </a:tc>
                <a:tc>
                  <a:txBody>
                    <a:bodyPr/>
                    <a:lstStyle/>
                    <a:p>
                      <a:r>
                        <a:rPr lang="en-US" dirty="0"/>
                        <a:t>Physical changes to the FS</a:t>
                      </a:r>
                      <a:r>
                        <a:rPr lang="ru-RU" dirty="0"/>
                        <a:t>:</a:t>
                      </a:r>
                      <a:r>
                        <a:rPr lang="ru-RU" baseline="0" dirty="0"/>
                        <a:t> </a:t>
                      </a:r>
                      <a:r>
                        <a:rPr lang="en-US" baseline="0" dirty="0"/>
                        <a:t>the content of blocks on the disk to overwrite with updated structures.</a:t>
                      </a:r>
                      <a:endParaRPr lang="ru-RU" dirty="0"/>
                    </a:p>
                  </a:txBody>
                  <a:tcPr/>
                </a:tc>
                <a:extLst>
                  <a:ext uri="{0D108BD9-81ED-4DB2-BD59-A6C34878D82A}">
                    <a16:rowId xmlns:a16="http://schemas.microsoft.com/office/drawing/2014/main" val="10001"/>
                  </a:ext>
                </a:extLst>
              </a:tr>
              <a:tr h="208816">
                <a:tc gridSpan="2">
                  <a:txBody>
                    <a:bodyPr/>
                    <a:lstStyle/>
                    <a:p>
                      <a:pPr marL="0" indent="0">
                        <a:buFont typeface="Arial" panose="020B0604020202020204" pitchFamily="34" charset="0"/>
                        <a:buNone/>
                      </a:pPr>
                      <a:r>
                        <a:rPr lang="en-US" dirty="0"/>
                        <a:t>What will happen if the system crashes while replaying the journal and we need to replay it again upon the next mount?</a:t>
                      </a:r>
                      <a:endParaRPr lang="ru-RU" dirty="0"/>
                    </a:p>
                  </a:txBody>
                  <a:tcPr/>
                </a:tc>
                <a:tc hMerge="1">
                  <a:txBody>
                    <a:bodyPr/>
                    <a:lstStyle/>
                    <a:p>
                      <a:endParaRPr lang="ru-RU" dirty="0"/>
                    </a:p>
                  </a:txBody>
                  <a:tcPr/>
                </a:tc>
                <a:extLst>
                  <a:ext uri="{0D108BD9-81ED-4DB2-BD59-A6C34878D82A}">
                    <a16:rowId xmlns:a16="http://schemas.microsoft.com/office/drawing/2014/main" val="3098670892"/>
                  </a:ext>
                </a:extLst>
              </a:tr>
            </a:tbl>
          </a:graphicData>
        </a:graphic>
      </p:graphicFrame>
    </p:spTree>
    <p:extLst>
      <p:ext uri="{BB962C8B-B14F-4D97-AF65-F5344CB8AC3E}">
        <p14:creationId xmlns:p14="http://schemas.microsoft.com/office/powerpoint/2010/main" val="42824985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8FEDE-FF3B-EEBF-175E-0FF7C5BAF45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7DD0AFD-3F53-3227-B704-C7CA521FDBC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1048113-8234-207E-0430-61C97F2700A8}"/>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E2085E27-8E4B-D190-89D9-8DD00DD4719B}"/>
              </a:ext>
            </a:extLst>
          </p:cNvPr>
          <p:cNvGraphicFramePr>
            <a:graphicFrameLocks noGrp="1"/>
          </p:cNvGraphicFramePr>
          <p:nvPr>
            <p:extLst>
              <p:ext uri="{D42A27DB-BD31-4B8C-83A1-F6EECF244321}">
                <p14:modId xmlns:p14="http://schemas.microsoft.com/office/powerpoint/2010/main" val="9715106"/>
              </p:ext>
            </p:extLst>
          </p:nvPr>
        </p:nvGraphicFramePr>
        <p:xfrm>
          <a:off x="0" y="365761"/>
          <a:ext cx="12192000" cy="2926080"/>
        </p:xfrm>
        <a:graphic>
          <a:graphicData uri="http://schemas.openxmlformats.org/drawingml/2006/table">
            <a:tbl>
              <a:tblPr firstRow="1" bandRow="1">
                <a:tableStyleId>{3B4B98B0-60AC-42C2-AFA5-B58CD77FA1E5}</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257445">
                <a:tc gridSpan="2">
                  <a:txBody>
                    <a:bodyPr/>
                    <a:lstStyle/>
                    <a:p>
                      <a:r>
                        <a:rPr lang="en-US" sz="2400" dirty="0"/>
                        <a:t>What operations to log</a:t>
                      </a:r>
                      <a:r>
                        <a:rPr lang="ru-RU" sz="2400" dirty="0"/>
                        <a:t>?</a:t>
                      </a:r>
                    </a:p>
                  </a:txBody>
                  <a:tcPr/>
                </a:tc>
                <a:tc hMerge="1">
                  <a:txBody>
                    <a:bodyPr/>
                    <a:lstStyle/>
                    <a:p>
                      <a:endParaRPr lang="ru-RU"/>
                    </a:p>
                  </a:txBody>
                  <a:tcPr/>
                </a:tc>
                <a:extLst>
                  <a:ext uri="{0D108BD9-81ED-4DB2-BD59-A6C34878D82A}">
                    <a16:rowId xmlns:a16="http://schemas.microsoft.com/office/drawing/2014/main" val="10000"/>
                  </a:ext>
                </a:extLst>
              </a:tr>
              <a:tr h="208816">
                <a:tc>
                  <a:txBody>
                    <a:bodyPr/>
                    <a:lstStyle/>
                    <a:p>
                      <a:r>
                        <a:rPr lang="en-US" dirty="0"/>
                        <a:t>Logical changes to the FS</a:t>
                      </a:r>
                      <a:r>
                        <a:rPr lang="en-US" baseline="0" dirty="0"/>
                        <a:t>:</a:t>
                      </a:r>
                    </a:p>
                    <a:p>
                      <a:pPr marL="285750" indent="-285750">
                        <a:buFont typeface="Arial" panose="020B0604020202020204" pitchFamily="34" charset="0"/>
                        <a:buChar char="•"/>
                      </a:pPr>
                      <a:r>
                        <a:rPr lang="en-US" dirty="0"/>
                        <a:t>Creation/removal/renaming of</a:t>
                      </a:r>
                      <a:r>
                        <a:rPr lang="ru-RU" dirty="0"/>
                        <a:t> </a:t>
                      </a:r>
                      <a:r>
                        <a:rPr lang="en-US" dirty="0"/>
                        <a:t>files</a:t>
                      </a:r>
                      <a:r>
                        <a:rPr lang="ru-RU" dirty="0"/>
                        <a:t>,</a:t>
                      </a:r>
                    </a:p>
                    <a:p>
                      <a:pPr marL="285750" indent="-285750">
                        <a:buFont typeface="Arial" panose="020B0604020202020204" pitchFamily="34" charset="0"/>
                        <a:buChar char="•"/>
                      </a:pPr>
                      <a:r>
                        <a:rPr lang="en-US" baseline="0" dirty="0"/>
                        <a:t>Resizing of files</a:t>
                      </a:r>
                      <a:r>
                        <a:rPr lang="ru-RU" baseline="0" dirty="0"/>
                        <a:t>,</a:t>
                      </a:r>
                    </a:p>
                    <a:p>
                      <a:pPr marL="285750" indent="-285750">
                        <a:buFont typeface="Arial" panose="020B0604020202020204" pitchFamily="34" charset="0"/>
                        <a:buChar char="•"/>
                      </a:pPr>
                      <a:r>
                        <a:rPr lang="en-US" baseline="0" dirty="0"/>
                        <a:t>Changes to access rights</a:t>
                      </a:r>
                      <a:r>
                        <a:rPr lang="ru-RU" baseline="0" dirty="0"/>
                        <a:t>,</a:t>
                      </a:r>
                    </a:p>
                    <a:p>
                      <a:pPr marL="285750" indent="-285750">
                        <a:buFont typeface="Arial" panose="020B0604020202020204" pitchFamily="34" charset="0"/>
                        <a:buChar char="•"/>
                      </a:pPr>
                      <a:r>
                        <a:rPr lang="en-US" baseline="0" dirty="0"/>
                        <a:t>…</a:t>
                      </a:r>
                      <a:endParaRPr lang="ru-RU" dirty="0"/>
                    </a:p>
                  </a:txBody>
                  <a:tcPr/>
                </a:tc>
                <a:tc>
                  <a:txBody>
                    <a:bodyPr/>
                    <a:lstStyle/>
                    <a:p>
                      <a:r>
                        <a:rPr lang="en-US" dirty="0"/>
                        <a:t>Physical changes to the FS</a:t>
                      </a:r>
                      <a:r>
                        <a:rPr lang="ru-RU" dirty="0"/>
                        <a:t>:</a:t>
                      </a:r>
                      <a:r>
                        <a:rPr lang="ru-RU" baseline="0" dirty="0"/>
                        <a:t> </a:t>
                      </a:r>
                      <a:r>
                        <a:rPr lang="en-US" baseline="0" dirty="0"/>
                        <a:t>the content of blocks on the disk to overwrite with updated structures.</a:t>
                      </a:r>
                      <a:endParaRPr lang="ru-RU" dirty="0"/>
                    </a:p>
                  </a:txBody>
                  <a:tcPr/>
                </a:tc>
                <a:extLst>
                  <a:ext uri="{0D108BD9-81ED-4DB2-BD59-A6C34878D82A}">
                    <a16:rowId xmlns:a16="http://schemas.microsoft.com/office/drawing/2014/main" val="10001"/>
                  </a:ext>
                </a:extLst>
              </a:tr>
              <a:tr h="208816">
                <a:tc gridSpan="2">
                  <a:txBody>
                    <a:bodyPr/>
                    <a:lstStyle/>
                    <a:p>
                      <a:pPr marL="0" indent="0">
                        <a:buFont typeface="Arial" panose="020B0604020202020204" pitchFamily="34" charset="0"/>
                        <a:buNone/>
                      </a:pPr>
                      <a:r>
                        <a:rPr lang="en-US" dirty="0"/>
                        <a:t>What will happen if the system crashes while replaying the journal and we need to replay it again upon the next mount?</a:t>
                      </a:r>
                      <a:endParaRPr lang="ru-RU" dirty="0"/>
                    </a:p>
                  </a:txBody>
                  <a:tcPr/>
                </a:tc>
                <a:tc hMerge="1">
                  <a:txBody>
                    <a:bodyPr/>
                    <a:lstStyle/>
                    <a:p>
                      <a:endParaRPr lang="ru-RU" dirty="0"/>
                    </a:p>
                  </a:txBody>
                  <a:tcPr/>
                </a:tc>
                <a:extLst>
                  <a:ext uri="{0D108BD9-81ED-4DB2-BD59-A6C34878D82A}">
                    <a16:rowId xmlns:a16="http://schemas.microsoft.com/office/drawing/2014/main" val="3098670892"/>
                  </a:ext>
                </a:extLst>
              </a:tr>
              <a:tr h="208816">
                <a:tc>
                  <a:txBody>
                    <a:bodyPr/>
                    <a:lstStyle/>
                    <a:p>
                      <a:pPr marL="0" indent="0">
                        <a:buFont typeface="Arial" panose="020B0604020202020204" pitchFamily="34" charset="0"/>
                        <a:buNone/>
                      </a:pPr>
                      <a:r>
                        <a:rPr lang="en-US" dirty="0"/>
                        <a:t>In general transactions can’t be replayed twice:</a:t>
                      </a:r>
                      <a:br>
                        <a:rPr lang="en-US" dirty="0"/>
                      </a:br>
                      <a:r>
                        <a:rPr lang="en-US" dirty="0"/>
                        <a:t>how does one repeat</a:t>
                      </a:r>
                      <a:r>
                        <a:rPr lang="ru-RU" dirty="0"/>
                        <a:t> </a:t>
                      </a:r>
                      <a:r>
                        <a:rPr lang="en-US" dirty="0">
                          <a:latin typeface="Consolas" panose="020B0609020204030204" pitchFamily="49" charset="0"/>
                          <a:cs typeface="Consolas" panose="020B0609020204030204" pitchFamily="49" charset="0"/>
                        </a:rPr>
                        <a:t>rename(“a”, “b”)</a:t>
                      </a:r>
                      <a:r>
                        <a:rPr lang="en-US" dirty="0"/>
                        <a:t>?</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Operations “overwrite a block</a:t>
                      </a:r>
                      <a:r>
                        <a:rPr lang="ru-RU" dirty="0"/>
                        <a:t> </a:t>
                      </a:r>
                      <a:r>
                        <a:rPr lang="en-US" dirty="0"/>
                        <a:t>N” are</a:t>
                      </a:r>
                      <a:r>
                        <a:rPr lang="ru-RU" baseline="0" dirty="0"/>
                        <a:t> </a:t>
                      </a:r>
                      <a:r>
                        <a:rPr lang="en-US" b="1" baseline="0" dirty="0"/>
                        <a:t>idempotent</a:t>
                      </a:r>
                      <a:r>
                        <a:rPr lang="en-US" baseline="0" dirty="0"/>
                        <a:t>.</a:t>
                      </a:r>
                      <a:r>
                        <a:rPr lang="ru-RU" baseline="0" dirty="0"/>
                        <a:t> </a:t>
                      </a:r>
                      <a:r>
                        <a:rPr lang="en-US" baseline="0" dirty="0"/>
                        <a:t>Replaying them many times has the same effect as replaying them once.</a:t>
                      </a:r>
                      <a:endParaRPr lang="ru-RU" dirty="0"/>
                    </a:p>
                  </a:txBody>
                  <a:tcPr/>
                </a:tc>
                <a:extLst>
                  <a:ext uri="{0D108BD9-81ED-4DB2-BD59-A6C34878D82A}">
                    <a16:rowId xmlns:a16="http://schemas.microsoft.com/office/drawing/2014/main" val="3354027381"/>
                  </a:ext>
                </a:extLst>
              </a:tr>
            </a:tbl>
          </a:graphicData>
        </a:graphic>
      </p:graphicFrame>
    </p:spTree>
    <p:extLst>
      <p:ext uri="{BB962C8B-B14F-4D97-AF65-F5344CB8AC3E}">
        <p14:creationId xmlns:p14="http://schemas.microsoft.com/office/powerpoint/2010/main" val="1214138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935453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00437029"/>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26917106"/>
              </p:ext>
            </p:extLst>
          </p:nvPr>
        </p:nvGraphicFramePr>
        <p:xfrm>
          <a:off x="0" y="365761"/>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Case study: idempotent operations</a:t>
                      </a:r>
                    </a:p>
                  </a:txBody>
                  <a:tcPr/>
                </a:tc>
                <a:extLst>
                  <a:ext uri="{0D108BD9-81ED-4DB2-BD59-A6C34878D82A}">
                    <a16:rowId xmlns:a16="http://schemas.microsoft.com/office/drawing/2014/main" val="10000"/>
                  </a:ext>
                </a:extLst>
              </a:tr>
              <a:tr h="370840">
                <a:tc>
                  <a:txBody>
                    <a:bodyPr/>
                    <a:lstStyle/>
                    <a:p>
                      <a:r>
                        <a:rPr lang="en-US" baseline="0" dirty="0"/>
                        <a:t>The idempotency of operations is also important when we design networking protocols.</a:t>
                      </a:r>
                    </a:p>
                    <a:p>
                      <a:endParaRPr lang="en-US" baseline="0" dirty="0"/>
                    </a:p>
                    <a:p>
                      <a:r>
                        <a:rPr lang="en-US" baseline="0" dirty="0"/>
                        <a:t>A request sent over the Internet may be lost. In this case our only recourse is to retry a request.</a:t>
                      </a:r>
                    </a:p>
                    <a:p>
                      <a:endParaRPr lang="en-US" baseline="0" dirty="0"/>
                    </a:p>
                    <a:p>
                      <a:r>
                        <a:rPr lang="en-US" baseline="0" dirty="0"/>
                        <a:t>The unreliability of the network introduces new failure modes that need to be handled: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baseline="0" dirty="0"/>
                        <a:t>A server may receive the same request twice (the original one and the retry).</a:t>
                      </a:r>
                    </a:p>
                    <a:p>
                      <a:pPr marL="342900" indent="-342900">
                        <a:buAutoNum type="arabicPeriod"/>
                      </a:pPr>
                      <a:r>
                        <a:rPr lang="en-US" baseline="0" dirty="0"/>
                        <a:t>If a request times out, a client cannot know whether the request was never processed, or it succeeded, or it failed, or it is still being handled.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887191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BC1A6-46AF-1269-4B28-14813B7144D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341D84E-3895-0FE1-9B6E-70D41EB1489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711E7104-B97B-C705-1449-FBB336140941}"/>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C767CCB2-2641-A3B0-06D0-D6F9BA52FF39}"/>
              </a:ext>
            </a:extLst>
          </p:cNvPr>
          <p:cNvGraphicFramePr>
            <a:graphicFrameLocks noGrp="1"/>
          </p:cNvGraphicFramePr>
          <p:nvPr>
            <p:extLst>
              <p:ext uri="{D42A27DB-BD31-4B8C-83A1-F6EECF244321}">
                <p14:modId xmlns:p14="http://schemas.microsoft.com/office/powerpoint/2010/main" val="241151410"/>
              </p:ext>
            </p:extLst>
          </p:nvPr>
        </p:nvGraphicFramePr>
        <p:xfrm>
          <a:off x="0" y="365761"/>
          <a:ext cx="12192000" cy="52120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Case study: idempotent operations</a:t>
                      </a:r>
                    </a:p>
                  </a:txBody>
                  <a:tcPr/>
                </a:tc>
                <a:extLst>
                  <a:ext uri="{0D108BD9-81ED-4DB2-BD59-A6C34878D82A}">
                    <a16:rowId xmlns:a16="http://schemas.microsoft.com/office/drawing/2014/main" val="10000"/>
                  </a:ext>
                </a:extLst>
              </a:tr>
              <a:tr h="370840">
                <a:tc>
                  <a:txBody>
                    <a:bodyPr/>
                    <a:lstStyle/>
                    <a:p>
                      <a:r>
                        <a:rPr lang="en-US" dirty="0"/>
                        <a:t>Consider the following protocol of a networked storage:</a:t>
                      </a:r>
                    </a:p>
                    <a:p>
                      <a:endParaRPr lang="en-US" dirty="0"/>
                    </a:p>
                    <a:p>
                      <a:pPr marL="285750" indent="-285750">
                        <a:buFont typeface="Arial" charset="0"/>
                        <a:buChar char="•"/>
                      </a:pPr>
                      <a:r>
                        <a:rPr lang="en-US" dirty="0">
                          <a:latin typeface="Consolas" panose="020B0609020204030204" pitchFamily="49" charset="0"/>
                          <a:cs typeface="Consolas" panose="020B0609020204030204" pitchFamily="49" charset="0"/>
                        </a:rPr>
                        <a:t>Open: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lock_level</a:t>
                      </a:r>
                      <a:r>
                        <a:rPr lang="en-US" dirty="0">
                          <a:latin typeface="Consolas" panose="020B0609020204030204" pitchFamily="49" charset="0"/>
                          <a:cs typeface="Consolas" panose="020B0609020204030204" pitchFamily="49" charset="0"/>
                        </a:rPr>
                        <a:t>)            -&gt; </a:t>
                      </a:r>
                      <a:r>
                        <a:rPr lang="en-US" dirty="0" err="1">
                          <a:latin typeface="Consolas" panose="020B0609020204030204" pitchFamily="49" charset="0"/>
                          <a:cs typeface="Consolas" panose="020B0609020204030204" pitchFamily="49" charset="0"/>
                        </a:rPr>
                        <a:t>lock_id</a:t>
                      </a:r>
                      <a:r>
                        <a:rPr lang="en-US" dirty="0">
                          <a:latin typeface="Consolas" panose="020B0609020204030204" pitchFamily="49" charset="0"/>
                          <a:cs typeface="Consolas" panose="020B0609020204030204" pitchFamily="49" charset="0"/>
                        </a:rPr>
                        <a:t>,</a:t>
                      </a:r>
                    </a:p>
                    <a:p>
                      <a:pPr marL="285750" indent="-285750">
                        <a:buFont typeface="Arial" charset="0"/>
                        <a:buChar char="•"/>
                      </a:pPr>
                      <a:r>
                        <a:rPr lang="en-US" dirty="0">
                          <a:latin typeface="Consolas" panose="020B0609020204030204" pitchFamily="49" charset="0"/>
                          <a:cs typeface="Consolas" panose="020B0609020204030204" pitchFamily="49" charset="0"/>
                        </a:rPr>
                        <a:t>Read: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lock_id</a:t>
                      </a:r>
                      <a:r>
                        <a:rPr lang="en-US" dirty="0">
                          <a:latin typeface="Consolas" panose="020B0609020204030204" pitchFamily="49" charset="0"/>
                          <a:cs typeface="Consolas" panose="020B0609020204030204" pitchFamily="49" charset="0"/>
                        </a:rPr>
                        <a:t>, offset, size) -&gt; data,</a:t>
                      </a:r>
                    </a:p>
                    <a:p>
                      <a:pPr marL="285750" indent="-285750">
                        <a:buFont typeface="Arial" charset="0"/>
                        <a:buChar char="•"/>
                      </a:pPr>
                      <a:r>
                        <a:rPr lang="en-US" dirty="0">
                          <a:latin typeface="Consolas" panose="020B0609020204030204" pitchFamily="49" charset="0"/>
                          <a:cs typeface="Consolas" panose="020B0609020204030204" pitchFamily="49" charset="0"/>
                        </a:rPr>
                        <a:t>Append: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a:t>
                      </a:r>
                      <a:r>
                        <a:rPr lang="en-US" baseline="0" dirty="0">
                          <a:latin typeface="Consolas" panose="020B0609020204030204" pitchFamily="49" charset="0"/>
                          <a:cs typeface="Consolas" panose="020B0609020204030204" pitchFamily="49" charset="0"/>
                        </a:rPr>
                        <a:t> </a:t>
                      </a:r>
                      <a:r>
                        <a:rPr lang="en-US" baseline="0" dirty="0" err="1">
                          <a:latin typeface="Consolas" panose="020B0609020204030204" pitchFamily="49" charset="0"/>
                          <a:cs typeface="Consolas" panose="020B0609020204030204" pitchFamily="49" charset="0"/>
                        </a:rPr>
                        <a:t>lock_id</a:t>
                      </a:r>
                      <a:r>
                        <a:rPr lang="en-US" baseline="0" dirty="0">
                          <a:latin typeface="Consolas" panose="020B0609020204030204" pitchFamily="49" charset="0"/>
                          <a:cs typeface="Consolas" panose="020B0609020204030204" pitchFamily="49" charset="0"/>
                        </a:rPr>
                        <a:t>, offset, data) -&gt; (),</a:t>
                      </a:r>
                    </a:p>
                    <a:p>
                      <a:pPr marL="285750" indent="-285750">
                        <a:buFont typeface="Arial" charset="0"/>
                        <a:buChar char="•"/>
                      </a:pPr>
                      <a:r>
                        <a:rPr lang="en-US" baseline="0" dirty="0" err="1">
                          <a:latin typeface="Consolas" panose="020B0609020204030204" pitchFamily="49" charset="0"/>
                          <a:cs typeface="Consolas" panose="020B0609020204030204" pitchFamily="49" charset="0"/>
                        </a:rPr>
                        <a:t>PunchHole</a:t>
                      </a:r>
                      <a:r>
                        <a:rPr lang="en-US" baseline="0" dirty="0">
                          <a:latin typeface="Consolas" panose="020B0609020204030204" pitchFamily="49" charset="0"/>
                          <a:cs typeface="Consolas" panose="020B0609020204030204" pitchFamily="49" charset="0"/>
                        </a:rPr>
                        <a:t>: (</a:t>
                      </a:r>
                      <a:r>
                        <a:rPr lang="en-US" baseline="0" dirty="0" err="1">
                          <a:latin typeface="Consolas" panose="020B0609020204030204" pitchFamily="49" charset="0"/>
                          <a:cs typeface="Consolas" panose="020B0609020204030204" pitchFamily="49" charset="0"/>
                        </a:rPr>
                        <a:t>file_name</a:t>
                      </a:r>
                      <a:r>
                        <a:rPr lang="en-US" baseline="0" dirty="0">
                          <a:latin typeface="Consolas" panose="020B0609020204030204" pitchFamily="49" charset="0"/>
                          <a:cs typeface="Consolas" panose="020B0609020204030204" pitchFamily="49" charset="0"/>
                        </a:rPr>
                        <a:t>, </a:t>
                      </a:r>
                      <a:r>
                        <a:rPr lang="en-US" baseline="0" dirty="0" err="1">
                          <a:latin typeface="Consolas" panose="020B0609020204030204" pitchFamily="49" charset="0"/>
                          <a:cs typeface="Consolas" panose="020B0609020204030204" pitchFamily="49" charset="0"/>
                        </a:rPr>
                        <a:t>lock_id</a:t>
                      </a:r>
                      <a:r>
                        <a:rPr lang="en-US" baseline="0" dirty="0">
                          <a:latin typeface="Consolas" panose="020B0609020204030204" pitchFamily="49" charset="0"/>
                          <a:cs typeface="Consolas" panose="020B0609020204030204" pitchFamily="49" charset="0"/>
                        </a:rPr>
                        <a:t>, offset, </a:t>
                      </a:r>
                      <a:r>
                        <a:rPr lang="en-US" baseline="0" dirty="0" err="1">
                          <a:latin typeface="Consolas" panose="020B0609020204030204" pitchFamily="49" charset="0"/>
                          <a:cs typeface="Consolas" panose="020B0609020204030204" pitchFamily="49" charset="0"/>
                        </a:rPr>
                        <a:t>len</a:t>
                      </a:r>
                      <a:r>
                        <a:rPr lang="en-US" baseline="0" dirty="0">
                          <a:latin typeface="Consolas" panose="020B0609020204030204" pitchFamily="49" charset="0"/>
                          <a:cs typeface="Consolas" panose="020B0609020204030204" pitchFamily="49" charset="0"/>
                        </a:rPr>
                        <a:t>)  -&gt; (),</a:t>
                      </a:r>
                    </a:p>
                    <a:p>
                      <a:pPr marL="285750" indent="-285750">
                        <a:buFont typeface="Arial" charset="0"/>
                        <a:buChar char="•"/>
                      </a:pPr>
                      <a:r>
                        <a:rPr lang="en-US" baseline="0" dirty="0">
                          <a:latin typeface="Consolas" panose="020B0609020204030204" pitchFamily="49" charset="0"/>
                          <a:cs typeface="Consolas" panose="020B0609020204030204" pitchFamily="49" charset="0"/>
                        </a:rPr>
                        <a:t>Close:     (</a:t>
                      </a:r>
                      <a:r>
                        <a:rPr lang="en-US" baseline="0" dirty="0" err="1">
                          <a:latin typeface="Consolas" panose="020B0609020204030204" pitchFamily="49" charset="0"/>
                          <a:cs typeface="Consolas" panose="020B0609020204030204" pitchFamily="49" charset="0"/>
                        </a:rPr>
                        <a:t>lock_id</a:t>
                      </a:r>
                      <a:r>
                        <a:rPr lang="en-US" baseline="0" dirty="0">
                          <a:latin typeface="Consolas" panose="020B0609020204030204" pitchFamily="49" charset="0"/>
                          <a:cs typeface="Consolas" panose="020B0609020204030204" pitchFamily="49" charset="0"/>
                        </a:rPr>
                        <a:t>)                          -&gt; (),</a:t>
                      </a:r>
                    </a:p>
                    <a:p>
                      <a:pPr marL="285750" indent="-285750">
                        <a:buFont typeface="Arial" charset="0"/>
                        <a:buChar char="•"/>
                      </a:pPr>
                      <a:r>
                        <a:rPr lang="en-US" baseline="0" dirty="0">
                          <a:latin typeface="Consolas" panose="020B0609020204030204" pitchFamily="49" charset="0"/>
                          <a:cs typeface="Consolas" panose="020B0609020204030204" pitchFamily="49" charset="0"/>
                        </a:rPr>
                        <a:t>Rename:    (</a:t>
                      </a:r>
                      <a:r>
                        <a:rPr lang="en-US" baseline="0" dirty="0" err="1">
                          <a:latin typeface="Consolas" panose="020B0609020204030204" pitchFamily="49" charset="0"/>
                          <a:cs typeface="Consolas" panose="020B0609020204030204" pitchFamily="49" charset="0"/>
                        </a:rPr>
                        <a:t>file_name_src</a:t>
                      </a:r>
                      <a:r>
                        <a:rPr lang="en-US" baseline="0" dirty="0">
                          <a:latin typeface="Consolas" panose="020B0609020204030204" pitchFamily="49" charset="0"/>
                          <a:cs typeface="Consolas" panose="020B0609020204030204" pitchFamily="49" charset="0"/>
                        </a:rPr>
                        <a:t>, </a:t>
                      </a:r>
                      <a:r>
                        <a:rPr lang="en-US" baseline="0" dirty="0" err="1">
                          <a:latin typeface="Consolas" panose="020B0609020204030204" pitchFamily="49" charset="0"/>
                          <a:cs typeface="Consolas" panose="020B0609020204030204" pitchFamily="49" charset="0"/>
                        </a:rPr>
                        <a:t>file_name_dst</a:t>
                      </a:r>
                      <a:r>
                        <a:rPr lang="en-US" baseline="0" dirty="0">
                          <a:latin typeface="Consolas" panose="020B0609020204030204" pitchFamily="49" charset="0"/>
                          <a:cs typeface="Consolas" panose="020B0609020204030204" pitchFamily="49" charset="0"/>
                        </a:rPr>
                        <a:t>)     -&gt; (),</a:t>
                      </a:r>
                    </a:p>
                    <a:p>
                      <a:pPr marL="285750" indent="-285750">
                        <a:buFont typeface="Arial" charset="0"/>
                        <a:buChar char="•"/>
                      </a:pPr>
                      <a:r>
                        <a:rPr lang="en-US" baseline="0" dirty="0" err="1">
                          <a:latin typeface="Consolas" panose="020B0609020204030204" pitchFamily="49" charset="0"/>
                          <a:cs typeface="Consolas" panose="020B0609020204030204" pitchFamily="49" charset="0"/>
                        </a:rPr>
                        <a:t>SwapFiles</a:t>
                      </a:r>
                      <a:r>
                        <a:rPr lang="en-US" baseline="0" dirty="0">
                          <a:latin typeface="Consolas" panose="020B0609020204030204" pitchFamily="49" charset="0"/>
                          <a:cs typeface="Consolas" panose="020B0609020204030204" pitchFamily="49" charset="0"/>
                        </a:rPr>
                        <a:t>: (file_path_0, file_path_1)         -&gt; ().</a:t>
                      </a:r>
                    </a:p>
                    <a:p>
                      <a:pPr marL="285750" indent="-285750">
                        <a:buFont typeface="Arial" charset="0"/>
                        <a:buChar char="•"/>
                      </a:pPr>
                      <a:endParaRPr lang="en-US" baseline="0" dirty="0"/>
                    </a:p>
                    <a:p>
                      <a:pPr marL="0" indent="0">
                        <a:buFont typeface="Arial" charset="0"/>
                        <a:buNone/>
                      </a:pPr>
                      <a:r>
                        <a:rPr lang="en-US" baseline="0" dirty="0"/>
                        <a:t>Possible values of</a:t>
                      </a:r>
                      <a:r>
                        <a:rPr lang="ru-RU" baseline="0" dirty="0"/>
                        <a:t> </a:t>
                      </a:r>
                      <a:r>
                        <a:rPr lang="en-US" baseline="0" err="1">
                          <a:latin typeface="Consolas" panose="020B0609020204030204" pitchFamily="49" charset="0"/>
                          <a:cs typeface="Consolas" panose="020B0609020204030204" pitchFamily="49" charset="0"/>
                        </a:rPr>
                        <a:t>lock</a:t>
                      </a:r>
                      <a:r>
                        <a:rPr lang="en-US" baseline="0">
                          <a:latin typeface="Consolas" panose="020B0609020204030204" pitchFamily="49" charset="0"/>
                          <a:cs typeface="Consolas" panose="020B0609020204030204" pitchFamily="49" charset="0"/>
                        </a:rPr>
                        <a:t>_level</a:t>
                      </a:r>
                      <a:r>
                        <a:rPr lang="en-US" baseline="0"/>
                        <a:t> </a:t>
                      </a:r>
                      <a:r>
                        <a:rPr lang="en-US" baseline="0" dirty="0"/>
                        <a:t>are:</a:t>
                      </a:r>
                    </a:p>
                    <a:p>
                      <a:pPr marL="285750" indent="-285750">
                        <a:buFont typeface="Arial" charset="0"/>
                        <a:buChar char="•"/>
                      </a:pPr>
                      <a:r>
                        <a:rPr lang="en-US" baseline="0" dirty="0"/>
                        <a:t>Shared (reader locks),</a:t>
                      </a:r>
                    </a:p>
                    <a:p>
                      <a:pPr marL="285750" indent="-285750">
                        <a:buFont typeface="Arial" charset="0"/>
                        <a:buChar char="•"/>
                      </a:pPr>
                      <a:r>
                        <a:rPr lang="en-US" baseline="0" dirty="0"/>
                        <a:t>Normal (there may be only 1 normal writer, and it allows concurrent</a:t>
                      </a:r>
                      <a:r>
                        <a:rPr lang="ru-RU" baseline="0" dirty="0"/>
                        <a:t> </a:t>
                      </a:r>
                      <a:r>
                        <a:rPr lang="en-US" baseline="0" dirty="0"/>
                        <a:t>shared readers</a:t>
                      </a:r>
                      <a:r>
                        <a:rPr lang="ru-RU" baseline="0" dirty="0"/>
                        <a:t>),</a:t>
                      </a:r>
                    </a:p>
                    <a:p>
                      <a:pPr marL="285750" indent="-285750">
                        <a:buFont typeface="Arial" charset="0"/>
                        <a:buChar char="•"/>
                      </a:pPr>
                      <a:r>
                        <a:rPr lang="en-US" baseline="0" dirty="0"/>
                        <a:t>Exclusive (there may be only 1 exclusive writer, and no other users of the file</a:t>
                      </a:r>
                      <a:r>
                        <a:rPr lang="ru-RU" baseline="0" dirty="0"/>
                        <a:t>).</a:t>
                      </a:r>
                      <a:endParaRPr lang="en-US" baseline="0" dirty="0"/>
                    </a:p>
                    <a:p>
                      <a:pPr marL="285750" indent="-285750">
                        <a:buFont typeface="Arial" charset="0"/>
                        <a:buChar char="•"/>
                      </a:pPr>
                      <a:endParaRPr lang="en-US" baseline="0" dirty="0"/>
                    </a:p>
                    <a:p>
                      <a:pPr marL="0" indent="0">
                        <a:buFont typeface="Arial" charset="0"/>
                        <a:buNone/>
                      </a:pPr>
                      <a:r>
                        <a:rPr lang="en-US" b="1" baseline="0" dirty="0"/>
                        <a:t>Quiz</a:t>
                      </a:r>
                      <a:r>
                        <a:rPr lang="en-US" baseline="0" dirty="0"/>
                        <a:t>: What problems does this protocol have</a:t>
                      </a:r>
                      <a:r>
                        <a:rPr lang="ru-RU" baseline="0" dirty="0"/>
                        <a:t>?</a:t>
                      </a:r>
                      <a:endParaRPr lang="en-US" baseline="0" dirty="0"/>
                    </a:p>
                    <a:p>
                      <a:pPr marL="0" indent="0">
                        <a:buFont typeface="Arial" charset="0"/>
                        <a:buNone/>
                      </a:pPr>
                      <a:r>
                        <a:rPr lang="en-US" b="1" baseline="0" dirty="0"/>
                        <a:t>Hint</a:t>
                      </a:r>
                      <a:r>
                        <a:rPr lang="ru-RU" baseline="0" dirty="0"/>
                        <a:t>: </a:t>
                      </a:r>
                      <a:r>
                        <a:rPr lang="en-US" baseline="0" dirty="0"/>
                        <a:t>requests are sent over an unreliable network. What happens if a request needs to be retried?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093030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079794450"/>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93759496"/>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512861685"/>
              </p:ext>
            </p:extLst>
          </p:nvPr>
        </p:nvGraphicFramePr>
        <p:xfrm>
          <a:off x="0" y="365761"/>
          <a:ext cx="12192000" cy="43027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Case study: idempotent operations</a:t>
                      </a:r>
                    </a:p>
                  </a:txBody>
                  <a:tcPr/>
                </a:tc>
                <a:extLst>
                  <a:ext uri="{0D108BD9-81ED-4DB2-BD59-A6C34878D82A}">
                    <a16:rowId xmlns:a16="http://schemas.microsoft.com/office/drawing/2014/main" val="10000"/>
                  </a:ext>
                </a:extLst>
              </a:tr>
              <a:tr h="370840">
                <a:tc>
                  <a:txBody>
                    <a:bodyPr/>
                    <a:lstStyle/>
                    <a:p>
                      <a:r>
                        <a:rPr lang="en-US" dirty="0"/>
                        <a:t>Amazon EC2 has the following</a:t>
                      </a:r>
                      <a:r>
                        <a:rPr lang="ru-RU" dirty="0"/>
                        <a:t> </a:t>
                      </a:r>
                      <a:r>
                        <a:rPr lang="en-US" dirty="0"/>
                        <a:t>API to create VMs: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type </a:t>
                      </a:r>
                      <a:r>
                        <a:rPr lang="en-US" sz="1600" dirty="0" err="1">
                          <a:latin typeface="Consolas" panose="020B0609020204030204" pitchFamily="49" charset="0"/>
                          <a:cs typeface="Consolas" panose="020B0609020204030204" pitchFamily="49" charset="0"/>
                        </a:rPr>
                        <a:t>RunInstancesInput</a:t>
                      </a:r>
                      <a:r>
                        <a:rPr lang="en-US" sz="1600" dirty="0">
                          <a:latin typeface="Consolas" panose="020B0609020204030204" pitchFamily="49" charset="0"/>
                          <a:cs typeface="Consolas" panose="020B0609020204030204" pitchFamily="49" charset="0"/>
                        </a:rPr>
                        <a:t> struct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ClientToken</a:t>
                      </a:r>
                      <a:r>
                        <a:rPr lang="en-US" sz="1600" dirty="0">
                          <a:latin typeface="Consolas" panose="020B0609020204030204" pitchFamily="49" charset="0"/>
                          <a:cs typeface="Consolas" panose="020B0609020204030204" pitchFamily="49" charset="0"/>
                        </a:rPr>
                        <a:t>         *string</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BlockDeviceMappings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BlockDeviceMapping</a:t>
                      </a:r>
                      <a:endParaRPr lang="en-GB" sz="1600" dirty="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CpuOptions</a:t>
                      </a: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CpuOptionsRequest</a:t>
                      </a:r>
                      <a:endParaRPr lang="en-GB" sz="1600" dirty="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Consolas" panose="020B0609020204030204" pitchFamily="49" charset="0"/>
                          <a:cs typeface="Consolas" panose="020B0609020204030204" pitchFamily="49" charset="0"/>
                        </a:rPr>
                        <a:t>    </a:t>
                      </a:r>
                      <a:r>
                        <a:rPr lang="en-GB" sz="1600" dirty="0" err="1">
                          <a:latin typeface="Consolas" panose="020B0609020204030204" pitchFamily="49" charset="0"/>
                          <a:cs typeface="Consolas" panose="020B0609020204030204" pitchFamily="49" charset="0"/>
                        </a:rPr>
                        <a:t>ImageId</a:t>
                      </a:r>
                      <a:r>
                        <a:rPr lang="en-GB" sz="1600" dirty="0">
                          <a:latin typeface="Consolas" panose="020B0609020204030204" pitchFamily="49" charset="0"/>
                          <a:cs typeface="Consolas" panose="020B0609020204030204" pitchFamily="49" charset="0"/>
                        </a:rPr>
                        <a:t>             *string</a:t>
                      </a:r>
                    </a:p>
                    <a:p>
                      <a:pPr marL="0" marR="0" indent="0" algn="l" defTabSz="914400" rtl="0" eaLnBrk="1" fontAlgn="auto" latinLnBrk="0" hangingPunct="1">
                        <a:lnSpc>
                          <a:spcPct val="100000"/>
                        </a:lnSpc>
                        <a:spcBef>
                          <a:spcPts val="0"/>
                        </a:spcBef>
                        <a:spcAft>
                          <a:spcPts val="0"/>
                        </a:spcAft>
                        <a:buClrTx/>
                        <a:buSzTx/>
                        <a:buFontTx/>
                        <a:buNone/>
                        <a:tabLst/>
                        <a:defRPr/>
                      </a:pPr>
                      <a:r>
                        <a:rPr lang="en-GB" sz="1600" dirty="0">
                          <a:latin typeface="Consolas" panose="020B0609020204030204" pitchFamily="49" charset="0"/>
                          <a:cs typeface="Consolas" panose="020B0609020204030204" pitchFamily="49" charset="0"/>
                        </a:rPr>
                        <a:t>    ...</a:t>
                      </a:r>
                      <a:endParaRPr lang="en-US" sz="1600" dirty="0">
                        <a:latin typeface="Consolas" panose="020B0609020204030204" pitchFamily="49" charset="0"/>
                        <a:cs typeface="Consolas" panose="020B0609020204030204"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latin typeface="Consolas" panose="020B0609020204030204" pitchFamily="49" charset="0"/>
                          <a:cs typeface="Consolas" panose="020B0609020204030204" pitchFamily="49" charset="0"/>
                        </a:rPr>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Consolas" panose="020B0609020204030204" pitchFamily="49" charset="0"/>
                        </a:rPr>
                        <a:t>The parameter</a:t>
                      </a:r>
                      <a:r>
                        <a:rPr lang="ru-RU" sz="1800" dirty="0">
                          <a:latin typeface="+mn-lt"/>
                          <a:cs typeface="Consolas" panose="020B0609020204030204" pitchFamily="49" charset="0"/>
                        </a:rPr>
                        <a:t> </a:t>
                      </a:r>
                      <a:r>
                        <a:rPr lang="en-US" sz="1800" dirty="0" err="1">
                          <a:latin typeface="Consolas" panose="020B0609020204030204" pitchFamily="49" charset="0"/>
                          <a:cs typeface="Consolas" panose="020B0609020204030204" pitchFamily="49" charset="0"/>
                        </a:rPr>
                        <a:t>ClientToken</a:t>
                      </a:r>
                      <a:r>
                        <a:rPr lang="en-US" sz="1800" dirty="0">
                          <a:latin typeface="+mn-lt"/>
                          <a:cs typeface="Consolas" panose="020B0609020204030204" pitchFamily="49" charset="0"/>
                        </a:rPr>
                        <a:t> is a random string generated by client. If EC2 receives two requests with the same </a:t>
                      </a:r>
                      <a:r>
                        <a:rPr lang="en-US" sz="1800" dirty="0" err="1">
                          <a:latin typeface="Consolas" panose="020B0609020204030204" pitchFamily="49" charset="0"/>
                          <a:cs typeface="Consolas" panose="020B0609020204030204" pitchFamily="49" charset="0"/>
                        </a:rPr>
                        <a:t>ClientToken</a:t>
                      </a:r>
                      <a:r>
                        <a:rPr lang="en-US" sz="1800" dirty="0">
                          <a:latin typeface="+mn-lt"/>
                          <a:cs typeface="Consolas" panose="020B0609020204030204" pitchFamily="49" charset="0"/>
                        </a:rPr>
                        <a:t>, then it knows that the second one is a retry. It does not create a second VM, but returns the result of the first call.</a:t>
                      </a:r>
                    </a:p>
                  </a:txBody>
                  <a:tcPr/>
                </a:tc>
                <a:extLst>
                  <a:ext uri="{0D108BD9-81ED-4DB2-BD59-A6C34878D82A}">
                    <a16:rowId xmlns:a16="http://schemas.microsoft.com/office/drawing/2014/main" val="37186813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a:latin typeface="+mn-lt"/>
                          <a:cs typeface="Consolas" panose="020B0609020204030204" pitchFamily="49" charset="0"/>
                        </a:rPr>
                        <a:t>Quiz</a:t>
                      </a:r>
                      <a:r>
                        <a:rPr lang="en-US" sz="1800" dirty="0">
                          <a:latin typeface="+mn-lt"/>
                          <a:cs typeface="Consolas" panose="020B0609020204030204" pitchFamily="49" charset="0"/>
                        </a:rPr>
                        <a:t>: how do we fix </a:t>
                      </a:r>
                      <a:r>
                        <a:rPr lang="en-US" sz="1800" dirty="0">
                          <a:latin typeface="Consolas" panose="020B0609020204030204" pitchFamily="49" charset="0"/>
                          <a:cs typeface="Consolas" panose="020B0609020204030204" pitchFamily="49" charset="0"/>
                        </a:rPr>
                        <a:t>Open()</a:t>
                      </a:r>
                      <a:r>
                        <a:rPr lang="en-US" sz="1800" dirty="0">
                          <a:latin typeface="+mn-lt"/>
                          <a:cs typeface="Consolas" panose="020B0609020204030204" pitchFamily="49" charset="0"/>
                        </a:rPr>
                        <a:t> from the previous slide to become </a:t>
                      </a:r>
                      <a:r>
                        <a:rPr lang="en-US" sz="1800" dirty="0" err="1">
                          <a:latin typeface="+mn-lt"/>
                          <a:cs typeface="Consolas" panose="020B0609020204030204" pitchFamily="49" charset="0"/>
                        </a:rPr>
                        <a:t>retryable</a:t>
                      </a:r>
                      <a:r>
                        <a:rPr lang="en-US" sz="1800" dirty="0">
                          <a:latin typeface="+mn-lt"/>
                          <a:cs typeface="Consolas" panose="020B0609020204030204" pitchFamily="49" charset="0"/>
                        </a:rPr>
                        <a:t>?</a:t>
                      </a:r>
                    </a:p>
                  </a:txBody>
                  <a:tcPr/>
                </a:tc>
                <a:extLst>
                  <a:ext uri="{0D108BD9-81ED-4DB2-BD59-A6C34878D82A}">
                    <a16:rowId xmlns:a16="http://schemas.microsoft.com/office/drawing/2014/main" val="288733461"/>
                  </a:ext>
                </a:extLst>
              </a:tr>
            </a:tbl>
          </a:graphicData>
        </a:graphic>
      </p:graphicFrame>
    </p:spTree>
    <p:extLst>
      <p:ext uri="{BB962C8B-B14F-4D97-AF65-F5344CB8AC3E}">
        <p14:creationId xmlns:p14="http://schemas.microsoft.com/office/powerpoint/2010/main" val="40430808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0C528-C4C9-719B-5962-AE23823270A5}"/>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749FEEC-9832-82C7-17C7-B9B38B6916E4}"/>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DEF820C-2546-ACE8-7723-1F3F08ADCB8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FF1AF91-3478-3923-6AF9-2BDD6B37BA5B}"/>
              </a:ext>
            </a:extLst>
          </p:cNvPr>
          <p:cNvGraphicFramePr>
            <a:graphicFrameLocks noGrp="1"/>
          </p:cNvGraphicFramePr>
          <p:nvPr>
            <p:extLst>
              <p:ext uri="{D42A27DB-BD31-4B8C-83A1-F6EECF244321}">
                <p14:modId xmlns:p14="http://schemas.microsoft.com/office/powerpoint/2010/main" val="3180608932"/>
              </p:ext>
            </p:extLst>
          </p:nvPr>
        </p:nvGraphicFramePr>
        <p:xfrm>
          <a:off x="0" y="365761"/>
          <a:ext cx="12192000" cy="274320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Reordering in the network</a:t>
                      </a:r>
                    </a:p>
                  </a:txBody>
                  <a:tcPr/>
                </a:tc>
                <a:extLst>
                  <a:ext uri="{0D108BD9-81ED-4DB2-BD59-A6C34878D82A}">
                    <a16:rowId xmlns:a16="http://schemas.microsoft.com/office/drawing/2014/main" val="10000"/>
                  </a:ext>
                </a:extLst>
              </a:tr>
              <a:tr h="370840">
                <a:tc>
                  <a:txBody>
                    <a:bodyPr/>
                    <a:lstStyle/>
                    <a:p>
                      <a:r>
                        <a:rPr lang="en-US" sz="1800" baseline="0" dirty="0"/>
                        <a:t>The idempotency of operations is also important when we design networking protocols.</a:t>
                      </a:r>
                    </a:p>
                    <a:p>
                      <a:endParaRPr lang="en-US" sz="1800" baseline="0" dirty="0"/>
                    </a:p>
                    <a:p>
                      <a:r>
                        <a:rPr lang="en-US" sz="1800" baseline="0" dirty="0"/>
                        <a:t>A request sent over the Internet may be lost. In this case our only recourse is to retry a request.</a:t>
                      </a:r>
                    </a:p>
                    <a:p>
                      <a:endParaRPr lang="en-US" sz="1800" baseline="0" dirty="0"/>
                    </a:p>
                    <a:p>
                      <a:r>
                        <a:rPr lang="en-US" sz="1800" baseline="0" dirty="0"/>
                        <a:t>The unreliability of the network introduces new failure modes that need to be handled: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baseline="0" dirty="0"/>
                        <a:t>A server may receive the same request twice (the original one and the retry).</a:t>
                      </a:r>
                    </a:p>
                    <a:p>
                      <a:pPr marL="342900" indent="-342900">
                        <a:buAutoNum type="arabicPeriod"/>
                      </a:pPr>
                      <a:r>
                        <a:rPr lang="en-US" sz="1800" baseline="0" dirty="0"/>
                        <a:t>If a request times out, a client cannot know whether the request was never processed, or it succeeded, or it failed, or it is still being handled.</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99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FC4B2-3728-80CA-461B-7287379E9EA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828B3E1-8C1C-3707-8448-A8625C5E9662}"/>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DAB657BA-BDCA-916C-943E-A44C6547C9C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478B8C0E-A9FF-7CD0-A35B-B157F3D553DA}"/>
              </a:ext>
            </a:extLst>
          </p:cNvPr>
          <p:cNvGraphicFramePr>
            <a:graphicFrameLocks noGrp="1"/>
          </p:cNvGraphicFramePr>
          <p:nvPr>
            <p:extLst>
              <p:ext uri="{D42A27DB-BD31-4B8C-83A1-F6EECF244321}">
                <p14:modId xmlns:p14="http://schemas.microsoft.com/office/powerpoint/2010/main" val="2957697966"/>
              </p:ext>
            </p:extLst>
          </p:nvPr>
        </p:nvGraphicFramePr>
        <p:xfrm>
          <a:off x="0" y="365761"/>
          <a:ext cx="12192000" cy="30175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Reordering in the network</a:t>
                      </a:r>
                    </a:p>
                  </a:txBody>
                  <a:tcPr/>
                </a:tc>
                <a:extLst>
                  <a:ext uri="{0D108BD9-81ED-4DB2-BD59-A6C34878D82A}">
                    <a16:rowId xmlns:a16="http://schemas.microsoft.com/office/drawing/2014/main" val="10000"/>
                  </a:ext>
                </a:extLst>
              </a:tr>
              <a:tr h="370840">
                <a:tc>
                  <a:txBody>
                    <a:bodyPr/>
                    <a:lstStyle/>
                    <a:p>
                      <a:r>
                        <a:rPr lang="en-US" sz="1800" baseline="0" dirty="0"/>
                        <a:t>The idempotency of operations is also important when we design networking protocols.</a:t>
                      </a:r>
                    </a:p>
                    <a:p>
                      <a:endParaRPr lang="en-US" sz="1800" baseline="0" dirty="0"/>
                    </a:p>
                    <a:p>
                      <a:r>
                        <a:rPr lang="en-US" sz="1800" baseline="0" dirty="0"/>
                        <a:t>A request sent over the Internet may be lost. In this case our only recourse is to retry a request.</a:t>
                      </a:r>
                    </a:p>
                    <a:p>
                      <a:endParaRPr lang="en-US" sz="1800" baseline="0" dirty="0"/>
                    </a:p>
                    <a:p>
                      <a:r>
                        <a:rPr lang="en-US" sz="1800" baseline="0" dirty="0"/>
                        <a:t>The unreliability of the network introduces new failure modes that need to be handled: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baseline="0" dirty="0">
                          <a:solidFill>
                            <a:schemeClr val="bg1">
                              <a:lumMod val="75000"/>
                            </a:schemeClr>
                          </a:solidFill>
                        </a:rPr>
                        <a:t>A server may receive the same request twice (the original one and the retry).</a:t>
                      </a:r>
                    </a:p>
                    <a:p>
                      <a:pPr marL="342900" indent="-342900">
                        <a:buAutoNum type="arabicPeriod"/>
                      </a:pPr>
                      <a:r>
                        <a:rPr lang="en-US" sz="1800" baseline="0" dirty="0">
                          <a:solidFill>
                            <a:schemeClr val="bg1">
                              <a:lumMod val="75000"/>
                            </a:schemeClr>
                          </a:solidFill>
                        </a:rPr>
                        <a:t>If a request times out, a client cannot know whether the request was never processed, or it succeeded, or it failed, or it is still being handled.</a:t>
                      </a:r>
                    </a:p>
                    <a:p>
                      <a:pPr marL="342900" indent="-342900">
                        <a:buAutoNum type="arabicPeriod"/>
                      </a:pPr>
                      <a:r>
                        <a:rPr lang="en-US" sz="1800" baseline="0" dirty="0"/>
                        <a:t>The original request may arrive to the server after a retried one.</a:t>
                      </a:r>
                      <a:endParaRPr lang="en-US" sz="1600" baseline="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72406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A3B60-1EC8-37FF-D7F0-E1200BD7DB7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7D5FFE7-04BE-26E4-69D4-607970B254E2}"/>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E0B4763-F6A7-D7D8-83BF-B9ACD1467DA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20305663-81E8-6F34-901B-34054DB40D50}"/>
              </a:ext>
            </a:extLst>
          </p:cNvPr>
          <p:cNvGraphicFramePr>
            <a:graphicFrameLocks noGrp="1"/>
          </p:cNvGraphicFramePr>
          <p:nvPr>
            <p:extLst>
              <p:ext uri="{D42A27DB-BD31-4B8C-83A1-F6EECF244321}">
                <p14:modId xmlns:p14="http://schemas.microsoft.com/office/powerpoint/2010/main" val="2240495318"/>
              </p:ext>
            </p:extLst>
          </p:nvPr>
        </p:nvGraphicFramePr>
        <p:xfrm>
          <a:off x="0" y="365761"/>
          <a:ext cx="12192000" cy="58521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Reordering in the network</a:t>
                      </a:r>
                    </a:p>
                  </a:txBody>
                  <a:tcPr/>
                </a:tc>
                <a:extLst>
                  <a:ext uri="{0D108BD9-81ED-4DB2-BD59-A6C34878D82A}">
                    <a16:rowId xmlns:a16="http://schemas.microsoft.com/office/drawing/2014/main" val="10000"/>
                  </a:ext>
                </a:extLst>
              </a:tr>
              <a:tr h="370840">
                <a:tc>
                  <a:txBody>
                    <a:bodyPr/>
                    <a:lstStyle/>
                    <a:p>
                      <a:r>
                        <a:rPr lang="en-US" sz="1800" baseline="0" dirty="0"/>
                        <a:t>The idempotency of operations is also important when we design networking protocols.</a:t>
                      </a:r>
                    </a:p>
                    <a:p>
                      <a:endParaRPr lang="en-US" sz="1800" baseline="0" dirty="0"/>
                    </a:p>
                    <a:p>
                      <a:r>
                        <a:rPr lang="en-US" sz="1800" baseline="0" dirty="0"/>
                        <a:t>A request sent over the Internet may be lost. In this case our only recourse is to retry a request.</a:t>
                      </a:r>
                    </a:p>
                    <a:p>
                      <a:endParaRPr lang="en-US" sz="1800" baseline="0" dirty="0"/>
                    </a:p>
                    <a:p>
                      <a:r>
                        <a:rPr lang="en-US" sz="1800" baseline="0" dirty="0"/>
                        <a:t>The unreliability of the network introduces new failure modes that need to be handled: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baseline="0" dirty="0">
                          <a:solidFill>
                            <a:schemeClr val="bg1">
                              <a:lumMod val="75000"/>
                            </a:schemeClr>
                          </a:solidFill>
                        </a:rPr>
                        <a:t>A server may receive the same request twice (the original one and the retry).</a:t>
                      </a:r>
                    </a:p>
                    <a:p>
                      <a:pPr marL="342900" indent="-342900">
                        <a:buAutoNum type="arabicPeriod"/>
                      </a:pPr>
                      <a:r>
                        <a:rPr lang="en-US" sz="1800" baseline="0" dirty="0">
                          <a:solidFill>
                            <a:schemeClr val="bg1">
                              <a:lumMod val="75000"/>
                            </a:schemeClr>
                          </a:solidFill>
                        </a:rPr>
                        <a:t>If a request times out, a client cannot know whether the request was never processed, or it succeeded, or it failed, or it is still being handled.</a:t>
                      </a:r>
                    </a:p>
                    <a:p>
                      <a:pPr marL="342900" indent="-342900">
                        <a:buAutoNum type="arabicPeriod"/>
                      </a:pPr>
                      <a:r>
                        <a:rPr lang="en-US" sz="1800" baseline="0" dirty="0"/>
                        <a:t>The original request may arrive to the server after a retried one.</a:t>
                      </a:r>
                      <a:endParaRPr lang="en-US" sz="1600" baseline="0" dirty="0"/>
                    </a:p>
                  </a:txBody>
                  <a:tcPr/>
                </a:tc>
                <a:extLst>
                  <a:ext uri="{0D108BD9-81ED-4DB2-BD59-A6C34878D82A}">
                    <a16:rowId xmlns:a16="http://schemas.microsoft.com/office/drawing/2014/main" val="10001"/>
                  </a:ext>
                </a:extLst>
              </a:tr>
              <a:tr h="370840">
                <a:tc>
                  <a:txBody>
                    <a:bodyPr/>
                    <a:lstStyle/>
                    <a:p>
                      <a:pPr marL="0" indent="0">
                        <a:buNone/>
                      </a:pPr>
                      <a:r>
                        <a:rPr lang="en-US" sz="1800" baseline="0" dirty="0"/>
                        <a:t>How can such reordering happen? It is a rather typical scenario in </a:t>
                      </a:r>
                      <a:r>
                        <a:rPr lang="en-US" sz="1800" baseline="0" dirty="0" err="1"/>
                        <a:t>virtualised</a:t>
                      </a:r>
                      <a:r>
                        <a:rPr lang="en-US" sz="1800" baseline="0" dirty="0"/>
                        <a:t> environments like Kubernetes. Normally, Kubernetes nodes are VMs. They may be migrated, and a migration failure can produce this:</a:t>
                      </a:r>
                    </a:p>
                    <a:p>
                      <a:pPr marL="0" indent="0">
                        <a:buNone/>
                      </a:pPr>
                      <a:endParaRPr lang="en-US" sz="1800" baseline="0" dirty="0"/>
                    </a:p>
                    <a:p>
                      <a:pPr marL="342900" indent="-342900">
                        <a:buFont typeface="+mj-lt"/>
                        <a:buAutoNum type="arabicPeriod"/>
                      </a:pPr>
                      <a:r>
                        <a:rPr lang="en-US" sz="1800" baseline="0" dirty="0"/>
                        <a:t>A VM migration begins which renders the node N unavailable.</a:t>
                      </a:r>
                    </a:p>
                    <a:p>
                      <a:pPr marL="342900" indent="-342900">
                        <a:buFont typeface="+mj-lt"/>
                        <a:buAutoNum type="arabicPeriod"/>
                      </a:pPr>
                      <a:r>
                        <a:rPr lang="en-US" sz="1800" baseline="0" dirty="0"/>
                        <a:t>A migration gets stuck and cannot restore N quickly enough.</a:t>
                      </a:r>
                    </a:p>
                    <a:p>
                      <a:pPr marL="342900" indent="-342900">
                        <a:buFont typeface="+mj-lt"/>
                        <a:buAutoNum type="arabicPeriod"/>
                      </a:pPr>
                      <a:r>
                        <a:rPr lang="en-US" sz="1800" baseline="0" dirty="0"/>
                        <a:t>Kubernetes detects the unavailability of N. A process P that was running on N gets rescheduled to run another node N’. This will be a process P’.</a:t>
                      </a:r>
                    </a:p>
                    <a:p>
                      <a:pPr marL="342900" indent="-342900">
                        <a:buFont typeface="+mj-lt"/>
                        <a:buAutoNum type="arabicPeriod"/>
                      </a:pPr>
                      <a:r>
                        <a:rPr lang="en-US" sz="1800" baseline="0" dirty="0"/>
                        <a:t>P’ makes updates to a database and terminates.</a:t>
                      </a:r>
                    </a:p>
                    <a:p>
                      <a:pPr marL="342900" indent="-342900">
                        <a:buFont typeface="+mj-lt"/>
                        <a:buAutoNum type="arabicPeriod"/>
                      </a:pPr>
                      <a:r>
                        <a:rPr lang="en-US" sz="1800" baseline="0" dirty="0"/>
                        <a:t>A migration completes and the node N returns to the cluster. The process P resumes.</a:t>
                      </a:r>
                    </a:p>
                    <a:p>
                      <a:pPr marL="342900" indent="-342900">
                        <a:buFont typeface="+mj-lt"/>
                        <a:buAutoNum type="arabicPeriod"/>
                      </a:pPr>
                      <a:r>
                        <a:rPr lang="en-US" sz="1800" baseline="0" dirty="0"/>
                        <a:t>P issues updates to the (already updated) database.</a:t>
                      </a:r>
                    </a:p>
                  </a:txBody>
                  <a:tcPr/>
                </a:tc>
                <a:extLst>
                  <a:ext uri="{0D108BD9-81ED-4DB2-BD59-A6C34878D82A}">
                    <a16:rowId xmlns:a16="http://schemas.microsoft.com/office/drawing/2014/main" val="2522976754"/>
                  </a:ext>
                </a:extLst>
              </a:tr>
            </a:tbl>
          </a:graphicData>
        </a:graphic>
      </p:graphicFrame>
    </p:spTree>
    <p:extLst>
      <p:ext uri="{BB962C8B-B14F-4D97-AF65-F5344CB8AC3E}">
        <p14:creationId xmlns:p14="http://schemas.microsoft.com/office/powerpoint/2010/main" val="17038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E6208-69C5-C372-3E0A-D04A624B755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F1B262E-CE4D-D307-7D95-66F332B49DE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C87BEC0-C2C5-DCFC-E09D-A6D4F1ED08B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65EE4CC-9E46-F2A5-BC06-95EADD024C42}"/>
              </a:ext>
            </a:extLst>
          </p:cNvPr>
          <p:cNvGraphicFramePr>
            <a:graphicFrameLocks noGrp="1"/>
          </p:cNvGraphicFramePr>
          <p:nvPr>
            <p:extLst>
              <p:ext uri="{D42A27DB-BD31-4B8C-83A1-F6EECF244321}">
                <p14:modId xmlns:p14="http://schemas.microsoft.com/office/powerpoint/2010/main" val="2067310631"/>
              </p:ext>
            </p:extLst>
          </p:nvPr>
        </p:nvGraphicFramePr>
        <p:xfrm>
          <a:off x="0" y="365761"/>
          <a:ext cx="12192000" cy="24993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Reordering in the network</a:t>
                      </a:r>
                    </a:p>
                  </a:txBody>
                  <a:tcPr/>
                </a:tc>
                <a:extLst>
                  <a:ext uri="{0D108BD9-81ED-4DB2-BD59-A6C34878D82A}">
                    <a16:rowId xmlns:a16="http://schemas.microsoft.com/office/drawing/2014/main" val="10000"/>
                  </a:ext>
                </a:extLst>
              </a:tr>
              <a:tr h="370840">
                <a:tc>
                  <a:txBody>
                    <a:bodyPr/>
                    <a:lstStyle/>
                    <a:p>
                      <a:r>
                        <a:rPr lang="en-US" sz="1600" dirty="0">
                          <a:latin typeface="+mn-lt"/>
                          <a:cs typeface="Consolas" panose="020B0609020204030204" pitchFamily="49" charset="0"/>
                        </a:rPr>
                        <a:t>Google Cloud Storage assigns a generation to each object, and PUT Object has two versions:</a:t>
                      </a:r>
                    </a:p>
                    <a:p>
                      <a:endParaRPr lang="en-US" sz="1600" dirty="0">
                        <a:latin typeface="+mn-lt"/>
                        <a:cs typeface="Consolas" panose="020B0609020204030204" pitchFamily="49" charset="0"/>
                      </a:endParaRPr>
                    </a:p>
                    <a:p>
                      <a:pPr marL="342900" indent="-342900">
                        <a:buAutoNum type="arabicPeriod"/>
                      </a:pPr>
                      <a:r>
                        <a:rPr lang="en-GB" sz="1600" i="0" dirty="0"/>
                        <a:t>curl -X </a:t>
                      </a:r>
                      <a:r>
                        <a:rPr lang="en-US" sz="1600" i="0" dirty="0">
                          <a:latin typeface="+mn-lt"/>
                          <a:cs typeface="Consolas" panose="020B0609020204030204" pitchFamily="49" charset="0"/>
                        </a:rPr>
                        <a:t>PUT </a:t>
                      </a:r>
                      <a:r>
                        <a:rPr lang="en-GB" sz="1600" i="0" dirty="0">
                          <a:hlinkClick r:id="rId3"/>
                        </a:rPr>
                        <a:t>https://storage.googleapis.com/${BUCKET}/${OBJECT</a:t>
                      </a:r>
                      <a:r>
                        <a:rPr lang="en-GB" sz="1600" i="0" dirty="0"/>
                        <a:t>}</a:t>
                      </a:r>
                    </a:p>
                    <a:p>
                      <a:pPr marL="342900" indent="-342900">
                        <a:buAutoNum type="arabicPeriod"/>
                      </a:pPr>
                      <a:r>
                        <a:rPr lang="en-GB" sz="1600" i="0" dirty="0"/>
                        <a:t>curl -X </a:t>
                      </a:r>
                      <a:r>
                        <a:rPr lang="en-US" sz="1600" i="0" dirty="0">
                          <a:latin typeface="+mn-lt"/>
                          <a:cs typeface="Consolas" panose="020B0609020204030204" pitchFamily="49" charset="0"/>
                        </a:rPr>
                        <a:t>PUT </a:t>
                      </a:r>
                      <a:r>
                        <a:rPr lang="en-GB" sz="1600" i="0" dirty="0">
                          <a:hlinkClick r:id="rId3"/>
                        </a:rPr>
                        <a:t>https://storage.googleapis.com/${BUCKET}/${OBJECT</a:t>
                      </a:r>
                      <a:r>
                        <a:rPr lang="en-GB" sz="1600" i="0" dirty="0"/>
                        <a:t>} -H </a:t>
                      </a:r>
                      <a:r>
                        <a:rPr lang="en-GB" sz="1600" dirty="0"/>
                        <a:t>"x-</a:t>
                      </a:r>
                      <a:r>
                        <a:rPr lang="en-GB" sz="1600" dirty="0" err="1"/>
                        <a:t>goog</a:t>
                      </a:r>
                      <a:r>
                        <a:rPr lang="en-GB" sz="1600" dirty="0"/>
                        <a:t>-if-generation-match: ${GENERATION}”</a:t>
                      </a:r>
                    </a:p>
                    <a:p>
                      <a:pPr marL="342900" indent="-342900">
                        <a:buAutoNum type="arabicPeriod"/>
                      </a:pPr>
                      <a:endParaRPr lang="en-GB" sz="1600" i="0" dirty="0"/>
                    </a:p>
                    <a:p>
                      <a:pPr marL="0" indent="0">
                        <a:buNone/>
                      </a:pPr>
                      <a:r>
                        <a:rPr lang="en-GB" sz="1600" i="0" dirty="0"/>
                        <a:t>The first version replaces an object unconditionally.</a:t>
                      </a:r>
                    </a:p>
                    <a:p>
                      <a:pPr marL="0" indent="0">
                        <a:buNone/>
                      </a:pPr>
                      <a:endParaRPr lang="en-GB" sz="1600" i="0" dirty="0"/>
                    </a:p>
                    <a:p>
                      <a:pPr marL="0" indent="0">
                        <a:buNone/>
                      </a:pPr>
                      <a:r>
                        <a:rPr lang="en-GB" sz="1600" i="0" dirty="0"/>
                        <a:t>The second version replaces an object only if it has an expected value of the generation number.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886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93A1E-FDA0-2185-4A8B-191F05FA7BC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D55DCDA-7B4F-D304-9999-B3E82AA7CF79}"/>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FDAC167-C0A2-5E3F-C169-FB39820AC73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61ED28A9-4E30-F9CF-0BA1-D5C4932F77A4}"/>
              </a:ext>
            </a:extLst>
          </p:cNvPr>
          <p:cNvGraphicFramePr>
            <a:graphicFrameLocks noGrp="1"/>
          </p:cNvGraphicFramePr>
          <p:nvPr>
            <p:extLst>
              <p:ext uri="{D42A27DB-BD31-4B8C-83A1-F6EECF244321}">
                <p14:modId xmlns:p14="http://schemas.microsoft.com/office/powerpoint/2010/main" val="169992696"/>
              </p:ext>
            </p:extLst>
          </p:nvPr>
        </p:nvGraphicFramePr>
        <p:xfrm>
          <a:off x="0" y="365760"/>
          <a:ext cx="12192000" cy="3108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5283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0F741-4DD0-B689-4716-28AB13820B0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31DF430-418E-3F01-F2F8-3FED6139759B}"/>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7518AC4-309C-EEB4-F458-C80AF8F7D0BD}"/>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8AEEDE1D-8A82-3F17-1F8E-EEB767B4FFEA}"/>
              </a:ext>
            </a:extLst>
          </p:cNvPr>
          <p:cNvGraphicFramePr>
            <a:graphicFrameLocks noGrp="1"/>
          </p:cNvGraphicFramePr>
          <p:nvPr/>
        </p:nvGraphicFramePr>
        <p:xfrm>
          <a:off x="0" y="365761"/>
          <a:ext cx="12192000" cy="30784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370840">
                <a:tc>
                  <a:txBody>
                    <a:bodyPr/>
                    <a:lstStyle/>
                    <a:p>
                      <a:r>
                        <a:rPr lang="en-US" sz="2400" dirty="0"/>
                        <a:t>Reordering in the network</a:t>
                      </a:r>
                    </a:p>
                  </a:txBody>
                  <a:tcPr/>
                </a:tc>
                <a:extLst>
                  <a:ext uri="{0D108BD9-81ED-4DB2-BD59-A6C34878D82A}">
                    <a16:rowId xmlns:a16="http://schemas.microsoft.com/office/drawing/2014/main" val="10000"/>
                  </a:ext>
                </a:extLst>
              </a:tr>
              <a:tr h="370840">
                <a:tc>
                  <a:txBody>
                    <a:bodyPr/>
                    <a:lstStyle/>
                    <a:p>
                      <a:r>
                        <a:rPr lang="en-US" sz="1600" dirty="0">
                          <a:latin typeface="+mn-lt"/>
                          <a:cs typeface="Consolas" panose="020B0609020204030204" pitchFamily="49" charset="0"/>
                        </a:rPr>
                        <a:t>Google Cloud Storage assigns a generation to each object, and PUT Object has two versions:</a:t>
                      </a:r>
                    </a:p>
                    <a:p>
                      <a:endParaRPr lang="en-US" sz="1600" dirty="0">
                        <a:latin typeface="+mn-lt"/>
                        <a:cs typeface="Consolas" panose="020B0609020204030204" pitchFamily="49" charset="0"/>
                      </a:endParaRPr>
                    </a:p>
                    <a:p>
                      <a:pPr marL="342900" indent="-342900">
                        <a:buAutoNum type="arabicPeriod"/>
                      </a:pPr>
                      <a:r>
                        <a:rPr lang="en-GB" sz="1600" i="0" dirty="0"/>
                        <a:t>curl -X </a:t>
                      </a:r>
                      <a:r>
                        <a:rPr lang="en-US" sz="1600" i="0" dirty="0">
                          <a:latin typeface="+mn-lt"/>
                          <a:cs typeface="Consolas" panose="020B0609020204030204" pitchFamily="49" charset="0"/>
                        </a:rPr>
                        <a:t>PUT </a:t>
                      </a:r>
                      <a:r>
                        <a:rPr lang="en-GB" sz="1600" i="0" dirty="0">
                          <a:hlinkClick r:id="rId3"/>
                        </a:rPr>
                        <a:t>https://storage.googleapis.com/${BUCKET}/${OBJECT</a:t>
                      </a:r>
                      <a:r>
                        <a:rPr lang="en-GB" sz="1600" i="0" dirty="0"/>
                        <a:t>}</a:t>
                      </a:r>
                    </a:p>
                    <a:p>
                      <a:pPr marL="342900" indent="-342900">
                        <a:buAutoNum type="arabicPeriod"/>
                      </a:pPr>
                      <a:r>
                        <a:rPr lang="en-GB" sz="1600" i="0" dirty="0"/>
                        <a:t>curl -X </a:t>
                      </a:r>
                      <a:r>
                        <a:rPr lang="en-US" sz="1600" i="0" dirty="0">
                          <a:latin typeface="+mn-lt"/>
                          <a:cs typeface="Consolas" panose="020B0609020204030204" pitchFamily="49" charset="0"/>
                        </a:rPr>
                        <a:t>PUT </a:t>
                      </a:r>
                      <a:r>
                        <a:rPr lang="en-GB" sz="1600" i="0" dirty="0">
                          <a:hlinkClick r:id="rId3"/>
                        </a:rPr>
                        <a:t>https://storage.googleapis.com/${BUCKET}/${OBJECT</a:t>
                      </a:r>
                      <a:r>
                        <a:rPr lang="en-GB" sz="1600" i="0" dirty="0"/>
                        <a:t>} -H </a:t>
                      </a:r>
                      <a:r>
                        <a:rPr lang="en-GB" sz="1600" dirty="0"/>
                        <a:t>"x-</a:t>
                      </a:r>
                      <a:r>
                        <a:rPr lang="en-GB" sz="1600" dirty="0" err="1"/>
                        <a:t>goog</a:t>
                      </a:r>
                      <a:r>
                        <a:rPr lang="en-GB" sz="1600" dirty="0"/>
                        <a:t>-if-generation-match: ${GENERATION}”</a:t>
                      </a:r>
                    </a:p>
                    <a:p>
                      <a:pPr marL="342900" indent="-342900">
                        <a:buAutoNum type="arabicPeriod"/>
                      </a:pPr>
                      <a:endParaRPr lang="en-GB" sz="1600" i="0" dirty="0"/>
                    </a:p>
                    <a:p>
                      <a:pPr marL="0" indent="0">
                        <a:buNone/>
                      </a:pPr>
                      <a:r>
                        <a:rPr lang="en-GB" sz="1600" i="0" dirty="0"/>
                        <a:t>The first version replaces an object unconditionally.</a:t>
                      </a:r>
                    </a:p>
                    <a:p>
                      <a:pPr marL="0" indent="0">
                        <a:buNone/>
                      </a:pPr>
                      <a:endParaRPr lang="en-GB" sz="1600" i="0" dirty="0"/>
                    </a:p>
                    <a:p>
                      <a:pPr marL="0" indent="0">
                        <a:buNone/>
                      </a:pPr>
                      <a:r>
                        <a:rPr lang="en-GB" sz="1600" i="0" dirty="0"/>
                        <a:t>The second version replaces an object only if it has an expected value of the generation number.</a:t>
                      </a:r>
                    </a:p>
                  </a:txBody>
                  <a:tcPr/>
                </a:tc>
                <a:extLst>
                  <a:ext uri="{0D108BD9-81ED-4DB2-BD59-A6C34878D82A}">
                    <a16:rowId xmlns:a16="http://schemas.microsoft.com/office/drawing/2014/main" val="10001"/>
                  </a:ext>
                </a:extLst>
              </a:tr>
              <a:tr h="370840">
                <a:tc>
                  <a:txBody>
                    <a:bodyPr/>
                    <a:lstStyle/>
                    <a:p>
                      <a:pPr marL="0" indent="0">
                        <a:buNone/>
                      </a:pPr>
                      <a:r>
                        <a:rPr lang="en-GB" sz="1600" i="0" dirty="0"/>
                        <a:t>There are more applications of “assume success and abort when a locking conflict is detected”. Postgres uses it to implement </a:t>
                      </a:r>
                      <a:r>
                        <a:rPr lang="en-GB" sz="1600" i="0" dirty="0" err="1"/>
                        <a:t>serialisable</a:t>
                      </a:r>
                      <a:r>
                        <a:rPr lang="en-GB" sz="1600" i="0" dirty="0"/>
                        <a:t> transactions: </a:t>
                      </a:r>
                      <a:r>
                        <a:rPr lang="en-GB" sz="1600" i="0" dirty="0">
                          <a:hlinkClick r:id="rId4"/>
                        </a:rPr>
                        <a:t>https://github.com/postgres/postgres/blob/master/src/backend/storage/lmgr/README-SSI</a:t>
                      </a:r>
                      <a:r>
                        <a:rPr lang="en-GB" sz="1600" i="0" dirty="0"/>
                        <a:t>.</a:t>
                      </a:r>
                    </a:p>
                  </a:txBody>
                  <a:tcPr/>
                </a:tc>
                <a:extLst>
                  <a:ext uri="{0D108BD9-81ED-4DB2-BD59-A6C34878D82A}">
                    <a16:rowId xmlns:a16="http://schemas.microsoft.com/office/drawing/2014/main" val="2801423584"/>
                  </a:ext>
                </a:extLst>
              </a:tr>
            </a:tbl>
          </a:graphicData>
        </a:graphic>
      </p:graphicFrame>
    </p:spTree>
    <p:extLst>
      <p:ext uri="{BB962C8B-B14F-4D97-AF65-F5344CB8AC3E}">
        <p14:creationId xmlns:p14="http://schemas.microsoft.com/office/powerpoint/2010/main" val="3436426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5657443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0936112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460698035"/>
              </p:ext>
            </p:extLst>
          </p:nvPr>
        </p:nvGraphicFramePr>
        <p:xfrm>
          <a:off x="0" y="365762"/>
          <a:ext cx="12192000" cy="1097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66475">
                <a:tc>
                  <a:txBody>
                    <a:bodyPr/>
                    <a:lstStyle/>
                    <a:p>
                      <a:r>
                        <a:rPr lang="en-US" sz="2400" dirty="0"/>
                        <a:t>Atomicity of journal writes</a:t>
                      </a:r>
                      <a:endParaRPr lang="ru-RU" sz="2400" dirty="0"/>
                    </a:p>
                  </a:txBody>
                  <a:tcPr/>
                </a:tc>
                <a:extLst>
                  <a:ext uri="{0D108BD9-81ED-4DB2-BD59-A6C34878D82A}">
                    <a16:rowId xmlns:a16="http://schemas.microsoft.com/office/drawing/2014/main" val="10000"/>
                  </a:ext>
                </a:extLst>
              </a:tr>
              <a:tr h="135029">
                <a:tc>
                  <a:txBody>
                    <a:bodyPr/>
                    <a:lstStyle/>
                    <a:p>
                      <a:r>
                        <a:rPr lang="en-US" dirty="0"/>
                        <a:t>Writing multiple sectors to a disk is not atomic.</a:t>
                      </a:r>
                      <a:r>
                        <a:rPr lang="ru-RU" dirty="0"/>
                        <a:t> </a:t>
                      </a:r>
                      <a:r>
                        <a:rPr lang="en-US" dirty="0"/>
                        <a:t>If a record in the journal takes multiple sectors, how do we guarantee that it is written in full</a:t>
                      </a:r>
                      <a:r>
                        <a:rPr lang="ru-RU" baseline="0" dirty="0"/>
                        <a:t>?</a:t>
                      </a:r>
                      <a:endParaRPr lang="ru-RU"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40908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D6DCC-E5D8-0760-F66C-FA652FB1330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BEBF80A2-C563-9AC0-4A0B-0293E78E12E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A153F47F-EB71-1C2B-D207-82E577DBA44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a:extLst>
              <a:ext uri="{FF2B5EF4-FFF2-40B4-BE49-F238E27FC236}">
                <a16:creationId xmlns:a16="http://schemas.microsoft.com/office/drawing/2014/main" id="{51F7330F-8BB4-FA61-28AE-61C13DBE919E}"/>
              </a:ext>
            </a:extLst>
          </p:cNvPr>
          <p:cNvGraphicFramePr>
            <a:graphicFrameLocks noGrp="1"/>
          </p:cNvGraphicFramePr>
          <p:nvPr>
            <p:extLst>
              <p:ext uri="{D42A27DB-BD31-4B8C-83A1-F6EECF244321}">
                <p14:modId xmlns:p14="http://schemas.microsoft.com/office/powerpoint/2010/main" val="4074212216"/>
              </p:ext>
            </p:extLst>
          </p:nvPr>
        </p:nvGraphicFramePr>
        <p:xfrm>
          <a:off x="0" y="365762"/>
          <a:ext cx="12192000" cy="256032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66475">
                <a:tc>
                  <a:txBody>
                    <a:bodyPr/>
                    <a:lstStyle/>
                    <a:p>
                      <a:r>
                        <a:rPr lang="en-US" sz="2400" dirty="0"/>
                        <a:t>Atomicity of journal writes</a:t>
                      </a:r>
                      <a:endParaRPr lang="ru-RU" sz="2400" dirty="0"/>
                    </a:p>
                  </a:txBody>
                  <a:tcPr/>
                </a:tc>
                <a:extLst>
                  <a:ext uri="{0D108BD9-81ED-4DB2-BD59-A6C34878D82A}">
                    <a16:rowId xmlns:a16="http://schemas.microsoft.com/office/drawing/2014/main" val="10000"/>
                  </a:ext>
                </a:extLst>
              </a:tr>
              <a:tr h="135029">
                <a:tc>
                  <a:txBody>
                    <a:bodyPr/>
                    <a:lstStyle/>
                    <a:p>
                      <a:r>
                        <a:rPr lang="en-US" dirty="0"/>
                        <a:t>Writing multiple sectors to a disk is not atomic.</a:t>
                      </a:r>
                      <a:r>
                        <a:rPr lang="ru-RU" dirty="0"/>
                        <a:t> </a:t>
                      </a:r>
                      <a:r>
                        <a:rPr lang="en-US" dirty="0"/>
                        <a:t>If a record in the journal takes multiple sectors, how do we guarantee that it is written in full</a:t>
                      </a:r>
                      <a:r>
                        <a:rPr lang="ru-RU" baseline="0" dirty="0"/>
                        <a:t>?</a:t>
                      </a:r>
                      <a:endParaRPr lang="ru-RU" dirty="0"/>
                    </a:p>
                  </a:txBody>
                  <a:tcPr/>
                </a:tc>
                <a:extLst>
                  <a:ext uri="{0D108BD9-81ED-4DB2-BD59-A6C34878D82A}">
                    <a16:rowId xmlns:a16="http://schemas.microsoft.com/office/drawing/2014/main" val="10001"/>
                  </a:ext>
                </a:extLst>
              </a:tr>
              <a:tr h="135029">
                <a:tc>
                  <a:txBody>
                    <a:bodyPr/>
                    <a:lstStyle/>
                    <a:p>
                      <a:r>
                        <a:rPr lang="en-US" dirty="0"/>
                        <a:t>Writing a single sector to a disk is atomic. The word “atomic”, however, has a different meaning than in “atomic memory write”. After a write a sector may</a:t>
                      </a:r>
                    </a:p>
                    <a:p>
                      <a:pPr marL="342900" indent="-342900">
                        <a:buFont typeface="+mj-lt"/>
                        <a:buAutoNum type="arabicPeriod"/>
                      </a:pPr>
                      <a:r>
                        <a:rPr lang="en-US" dirty="0"/>
                        <a:t>be overwritten fully,</a:t>
                      </a:r>
                    </a:p>
                    <a:p>
                      <a:pPr marL="342900" indent="-342900">
                        <a:buFont typeface="+mj-lt"/>
                        <a:buAutoNum type="arabicPeriod"/>
                      </a:pPr>
                      <a:r>
                        <a:rPr lang="en-US" dirty="0"/>
                        <a:t>remain unchanged,</a:t>
                      </a:r>
                    </a:p>
                    <a:p>
                      <a:pPr marL="342900" indent="-342900">
                        <a:buFont typeface="+mj-lt"/>
                        <a:buAutoNum type="arabicPeriod"/>
                      </a:pPr>
                      <a:r>
                        <a:rPr lang="en-US" dirty="0"/>
                        <a:t>become corrupted and return IO errors until is overwritten.</a:t>
                      </a:r>
                      <a:endParaRPr lang="ru-RU" dirty="0"/>
                    </a:p>
                  </a:txBody>
                  <a:tcPr/>
                </a:tc>
                <a:extLst>
                  <a:ext uri="{0D108BD9-81ED-4DB2-BD59-A6C34878D82A}">
                    <a16:rowId xmlns:a16="http://schemas.microsoft.com/office/drawing/2014/main" val="934575683"/>
                  </a:ext>
                </a:extLst>
              </a:tr>
            </a:tbl>
          </a:graphicData>
        </a:graphic>
      </p:graphicFrame>
    </p:spTree>
    <p:extLst>
      <p:ext uri="{BB962C8B-B14F-4D97-AF65-F5344CB8AC3E}">
        <p14:creationId xmlns:p14="http://schemas.microsoft.com/office/powerpoint/2010/main" val="1547964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051886125"/>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1221812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715562192"/>
              </p:ext>
            </p:extLst>
          </p:nvPr>
        </p:nvGraphicFramePr>
        <p:xfrm>
          <a:off x="0" y="365762"/>
          <a:ext cx="12192000" cy="310896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66475">
                <a:tc>
                  <a:txBody>
                    <a:bodyPr/>
                    <a:lstStyle/>
                    <a:p>
                      <a:r>
                        <a:rPr lang="en-US" sz="2400" dirty="0"/>
                        <a:t>Atomicity of journal writes</a:t>
                      </a:r>
                      <a:endParaRPr lang="ru-RU" sz="2400" dirty="0"/>
                    </a:p>
                  </a:txBody>
                  <a:tcPr/>
                </a:tc>
                <a:extLst>
                  <a:ext uri="{0D108BD9-81ED-4DB2-BD59-A6C34878D82A}">
                    <a16:rowId xmlns:a16="http://schemas.microsoft.com/office/drawing/2014/main" val="10000"/>
                  </a:ext>
                </a:extLst>
              </a:tr>
              <a:tr h="135029">
                <a:tc>
                  <a:txBody>
                    <a:bodyPr/>
                    <a:lstStyle/>
                    <a:p>
                      <a:r>
                        <a:rPr lang="en-US" dirty="0"/>
                        <a:t>Writing multiple sectors to a disk is not atomic.</a:t>
                      </a:r>
                      <a:r>
                        <a:rPr lang="ru-RU" dirty="0"/>
                        <a:t> </a:t>
                      </a:r>
                      <a:r>
                        <a:rPr lang="en-US" dirty="0"/>
                        <a:t>If a record in the journal takes multiple sectors, how do we guarantee that it is written in full</a:t>
                      </a:r>
                      <a:r>
                        <a:rPr lang="ru-RU" baseline="0" dirty="0"/>
                        <a:t>?</a:t>
                      </a:r>
                      <a:endParaRPr lang="ru-RU" dirty="0"/>
                    </a:p>
                  </a:txBody>
                  <a:tcPr/>
                </a:tc>
                <a:extLst>
                  <a:ext uri="{0D108BD9-81ED-4DB2-BD59-A6C34878D82A}">
                    <a16:rowId xmlns:a16="http://schemas.microsoft.com/office/drawing/2014/main" val="10001"/>
                  </a:ext>
                </a:extLst>
              </a:tr>
              <a:tr h="135029">
                <a:tc>
                  <a:txBody>
                    <a:bodyPr/>
                    <a:lstStyle/>
                    <a:p>
                      <a:r>
                        <a:rPr lang="en-US" dirty="0"/>
                        <a:t>Starts all sectors of the journal with a Log Sequence Number:</a:t>
                      </a:r>
                    </a:p>
                    <a:p>
                      <a:endParaRPr lang="en-US" dirty="0"/>
                    </a:p>
                    <a:p>
                      <a:endParaRPr lang="en-US" dirty="0"/>
                    </a:p>
                    <a:p>
                      <a:r>
                        <a:rPr lang="en-US" dirty="0"/>
                        <a:t>Log Sequence Number grows monotonically:</a:t>
                      </a:r>
                    </a:p>
                    <a:p>
                      <a:endParaRPr lang="en-US" dirty="0"/>
                    </a:p>
                    <a:p>
                      <a:endParaRPr lang="en-US" dirty="0"/>
                    </a:p>
                    <a:p>
                      <a:r>
                        <a:rPr lang="en-US" dirty="0"/>
                        <a:t>Transactions to be replayed can be found by locating ranges of sectors </a:t>
                      </a:r>
                      <a:r>
                        <a:rPr lang="en-US"/>
                        <a:t>with consecutive LSNs </a:t>
                      </a:r>
                      <a:r>
                        <a:rPr lang="en-US" dirty="0"/>
                        <a:t>(exercise: fill in the details).</a:t>
                      </a:r>
                    </a:p>
                  </a:txBody>
                  <a:tcPr/>
                </a:tc>
                <a:extLst>
                  <a:ext uri="{0D108BD9-81ED-4DB2-BD59-A6C34878D82A}">
                    <a16:rowId xmlns:a16="http://schemas.microsoft.com/office/drawing/2014/main" val="1000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25311059"/>
              </p:ext>
            </p:extLst>
          </p:nvPr>
        </p:nvGraphicFramePr>
        <p:xfrm>
          <a:off x="1689653" y="2689583"/>
          <a:ext cx="9243393" cy="370840"/>
        </p:xfrm>
        <a:graphic>
          <a:graphicData uri="http://schemas.openxmlformats.org/drawingml/2006/table">
            <a:tbl>
              <a:tblPr firstRow="1" bandRow="1">
                <a:tableStyleId>{5C22544A-7EE6-4342-B048-85BDC9FD1C3A}</a:tableStyleId>
              </a:tblPr>
              <a:tblGrid>
                <a:gridCol w="1253501">
                  <a:extLst>
                    <a:ext uri="{9D8B030D-6E8A-4147-A177-3AD203B41FA5}">
                      <a16:colId xmlns:a16="http://schemas.microsoft.com/office/drawing/2014/main" val="20000"/>
                    </a:ext>
                  </a:extLst>
                </a:gridCol>
                <a:gridCol w="1232993">
                  <a:extLst>
                    <a:ext uri="{9D8B030D-6E8A-4147-A177-3AD203B41FA5}">
                      <a16:colId xmlns:a16="http://schemas.microsoft.com/office/drawing/2014/main" val="20002"/>
                    </a:ext>
                  </a:extLst>
                </a:gridCol>
                <a:gridCol w="1485915">
                  <a:extLst>
                    <a:ext uri="{9D8B030D-6E8A-4147-A177-3AD203B41FA5}">
                      <a16:colId xmlns:a16="http://schemas.microsoft.com/office/drawing/2014/main" val="20004"/>
                    </a:ext>
                  </a:extLst>
                </a:gridCol>
                <a:gridCol w="1317746">
                  <a:extLst>
                    <a:ext uri="{9D8B030D-6E8A-4147-A177-3AD203B41FA5}">
                      <a16:colId xmlns:a16="http://schemas.microsoft.com/office/drawing/2014/main" val="20005"/>
                    </a:ext>
                  </a:extLst>
                </a:gridCol>
                <a:gridCol w="1317746">
                  <a:extLst>
                    <a:ext uri="{9D8B030D-6E8A-4147-A177-3AD203B41FA5}">
                      <a16:colId xmlns:a16="http://schemas.microsoft.com/office/drawing/2014/main" val="2249123866"/>
                    </a:ext>
                  </a:extLst>
                </a:gridCol>
                <a:gridCol w="1317746">
                  <a:extLst>
                    <a:ext uri="{9D8B030D-6E8A-4147-A177-3AD203B41FA5}">
                      <a16:colId xmlns:a16="http://schemas.microsoft.com/office/drawing/2014/main" val="1992233956"/>
                    </a:ext>
                  </a:extLst>
                </a:gridCol>
                <a:gridCol w="1317746">
                  <a:extLst>
                    <a:ext uri="{9D8B030D-6E8A-4147-A177-3AD203B41FA5}">
                      <a16:colId xmlns:a16="http://schemas.microsoft.com/office/drawing/2014/main" val="1691188644"/>
                    </a:ext>
                  </a:extLst>
                </a:gridCol>
              </a:tblGrid>
              <a:tr h="370840">
                <a:tc>
                  <a:txBody>
                    <a:bodyPr/>
                    <a:lstStyle/>
                    <a:p>
                      <a:r>
                        <a:rPr lang="ru-RU" b="1" dirty="0">
                          <a:highlight>
                            <a:srgbClr val="000000"/>
                          </a:highlight>
                        </a:rPr>
                        <a:t>8</a:t>
                      </a:r>
                      <a:endParaRPr lang="ru-RU" dirty="0"/>
                    </a:p>
                  </a:txBody>
                  <a:tcPr/>
                </a:tc>
                <a:tc>
                  <a:txBody>
                    <a:bodyPr/>
                    <a:lstStyle/>
                    <a:p>
                      <a:r>
                        <a:rPr lang="en-US" dirty="0">
                          <a:highlight>
                            <a:srgbClr val="000000"/>
                          </a:highlight>
                        </a:rPr>
                        <a:t>9</a:t>
                      </a:r>
                      <a:endParaRPr lang="ru-RU" dirty="0"/>
                    </a:p>
                  </a:txBody>
                  <a:tcPr/>
                </a:tc>
                <a:tc>
                  <a:txBody>
                    <a:bodyPr/>
                    <a:lstStyle/>
                    <a:p>
                      <a:r>
                        <a:rPr lang="en-US" dirty="0"/>
                        <a:t>…</a:t>
                      </a:r>
                      <a:endParaRPr lang="ru-RU" dirty="0"/>
                    </a:p>
                  </a:txBody>
                  <a:tcPr/>
                </a:tc>
                <a:tc>
                  <a:txBody>
                    <a:bodyPr/>
                    <a:lstStyle/>
                    <a:p>
                      <a:r>
                        <a:rPr lang="en-US" dirty="0">
                          <a:highlight>
                            <a:srgbClr val="000000"/>
                          </a:highlight>
                        </a:rPr>
                        <a:t>100</a:t>
                      </a:r>
                      <a:endParaRPr lang="ru-RU" dirty="0"/>
                    </a:p>
                  </a:txBody>
                  <a:tcPr/>
                </a:tc>
                <a:tc>
                  <a:txBody>
                    <a:bodyPr/>
                    <a:lstStyle/>
                    <a:p>
                      <a:r>
                        <a:rPr lang="en-US" dirty="0">
                          <a:highlight>
                            <a:srgbClr val="000000"/>
                          </a:highlight>
                        </a:rPr>
                        <a:t>101</a:t>
                      </a:r>
                      <a:endParaRPr lang="ru-RU" dirty="0">
                        <a:highlight>
                          <a:srgbClr val="000000"/>
                        </a:highlight>
                      </a:endParaRPr>
                    </a:p>
                  </a:txBody>
                  <a:tcPr/>
                </a:tc>
                <a:tc>
                  <a:txBody>
                    <a:bodyPr/>
                    <a:lstStyle/>
                    <a:p>
                      <a:r>
                        <a:rPr lang="en-US" dirty="0">
                          <a:highlight>
                            <a:srgbClr val="000000"/>
                          </a:highlight>
                        </a:rPr>
                        <a:t>6</a:t>
                      </a:r>
                      <a:endParaRPr lang="ru-RU" dirty="0">
                        <a:highlight>
                          <a:srgbClr val="000000"/>
                        </a:highlight>
                      </a:endParaRPr>
                    </a:p>
                  </a:txBody>
                  <a:tcPr/>
                </a:tc>
                <a:tc>
                  <a:txBody>
                    <a:bodyPr/>
                    <a:lstStyle/>
                    <a:p>
                      <a:r>
                        <a:rPr lang="en-US" dirty="0">
                          <a:highlight>
                            <a:srgbClr val="000000"/>
                          </a:highlight>
                        </a:rPr>
                        <a:t>103</a:t>
                      </a:r>
                      <a:endParaRPr lang="ru-RU" dirty="0">
                        <a:highlight>
                          <a:srgbClr val="000000"/>
                        </a:highlight>
                      </a:endParaRPr>
                    </a:p>
                  </a:txBody>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F269504F-3C1E-7E13-93DC-8ADCA55BD94C}"/>
              </a:ext>
            </a:extLst>
          </p:cNvPr>
          <p:cNvGraphicFramePr>
            <a:graphicFrameLocks noGrp="1"/>
          </p:cNvGraphicFramePr>
          <p:nvPr>
            <p:extLst>
              <p:ext uri="{D42A27DB-BD31-4B8C-83A1-F6EECF244321}">
                <p14:modId xmlns:p14="http://schemas.microsoft.com/office/powerpoint/2010/main" val="1255330087"/>
              </p:ext>
            </p:extLst>
          </p:nvPr>
        </p:nvGraphicFramePr>
        <p:xfrm>
          <a:off x="3909695" y="1876071"/>
          <a:ext cx="4372607" cy="370840"/>
        </p:xfrm>
        <a:graphic>
          <a:graphicData uri="http://schemas.openxmlformats.org/drawingml/2006/table">
            <a:tbl>
              <a:tblPr firstRow="1" bandRow="1">
                <a:tableStyleId>{5C22544A-7EE6-4342-B048-85BDC9FD1C3A}</a:tableStyleId>
              </a:tblPr>
              <a:tblGrid>
                <a:gridCol w="4372607">
                  <a:extLst>
                    <a:ext uri="{9D8B030D-6E8A-4147-A177-3AD203B41FA5}">
                      <a16:colId xmlns:a16="http://schemas.microsoft.com/office/drawing/2014/main" val="20000"/>
                    </a:ext>
                  </a:extLst>
                </a:gridCol>
              </a:tblGrid>
              <a:tr h="370840">
                <a:tc>
                  <a:txBody>
                    <a:bodyPr/>
                    <a:lstStyle/>
                    <a:p>
                      <a:r>
                        <a:rPr lang="en-US" b="1" dirty="0">
                          <a:highlight>
                            <a:srgbClr val="000000"/>
                          </a:highlight>
                        </a:rPr>
                        <a:t>LSN (</a:t>
                      </a:r>
                      <a:r>
                        <a:rPr lang="ru-RU" b="1" dirty="0">
                          <a:highlight>
                            <a:srgbClr val="000000"/>
                          </a:highlight>
                        </a:rPr>
                        <a:t>8</a:t>
                      </a:r>
                      <a:r>
                        <a:rPr lang="en-US" b="1" dirty="0">
                          <a:highlight>
                            <a:srgbClr val="000000"/>
                          </a:highlight>
                        </a:rPr>
                        <a:t> bytes)</a:t>
                      </a:r>
                      <a:r>
                        <a:rPr lang="en-US" dirty="0"/>
                        <a:t> 4096-8 bytes of the payload</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48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3132388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1200129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261595207"/>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solidFill>
                            <a:srgbClr val="FF0000"/>
                          </a:solidFill>
                        </a:rPr>
                        <a:t>Find a free </a:t>
                      </a:r>
                      <a:r>
                        <a:rPr lang="en-US" baseline="0" dirty="0" err="1">
                          <a:solidFill>
                            <a:srgbClr val="FF0000"/>
                          </a:solidFill>
                        </a:rPr>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340382488"/>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tc>
                <a:tc>
                  <a:txBody>
                    <a:bodyPr/>
                    <a:lstStyle/>
                    <a:p>
                      <a:r>
                        <a:rPr lang="en-US" dirty="0"/>
                        <a:t>Block</a:t>
                      </a:r>
                      <a:br>
                        <a:rPr lang="en-US" dirty="0"/>
                      </a:br>
                      <a:r>
                        <a:rPr lang="en-US" dirty="0"/>
                        <a:t>bitmap</a:t>
                      </a:r>
                      <a:endParaRPr lang="ru-RU" dirty="0"/>
                    </a:p>
                  </a:txBody>
                  <a:tcPr>
                    <a:solidFill>
                      <a:srgbClr val="00B050"/>
                    </a:solidFill>
                  </a:tcPr>
                </a:tc>
                <a:tc>
                  <a:txBody>
                    <a:bodyPr/>
                    <a:lstStyle/>
                    <a:p>
                      <a:r>
                        <a:rPr lang="en-US" dirty="0" err="1"/>
                        <a:t>Inode</a:t>
                      </a:r>
                      <a:br>
                        <a:rPr lang="en-US" dirty="0"/>
                      </a:br>
                      <a:r>
                        <a:rPr lang="en-US" dirty="0"/>
                        <a:t>bitmap</a:t>
                      </a:r>
                      <a:endParaRPr lang="ru-RU" dirty="0"/>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95625871"/>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3676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8242114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67798233"/>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776126553"/>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solidFill>
                            <a:srgbClr val="FF0000"/>
                          </a:solidFill>
                        </a:rPr>
                        <a:t>Find free blocks for the file content</a:t>
                      </a:r>
                      <a:r>
                        <a:rPr lang="ru-RU" baseline="0" dirty="0">
                          <a:solidFill>
                            <a:srgbClr val="FF0000"/>
                          </a:solidFill>
                        </a:rPr>
                        <a:t>,</a:t>
                      </a:r>
                      <a:endParaRPr lang="en-US" baseline="0" dirty="0">
                        <a:solidFill>
                          <a:srgbClr val="FF0000"/>
                        </a:solidFill>
                      </a:endParaRPr>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71803520"/>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tc>
                <a:tc>
                  <a:txBody>
                    <a:bodyPr/>
                    <a:lstStyle/>
                    <a:p>
                      <a:r>
                        <a:rPr lang="en-US" dirty="0"/>
                        <a:t>Block</a:t>
                      </a:r>
                      <a:br>
                        <a:rPr lang="en-US" dirty="0"/>
                      </a:br>
                      <a:r>
                        <a:rPr lang="en-US" dirty="0"/>
                        <a:t>bitmap</a:t>
                      </a:r>
                      <a:endParaRPr lang="ru-RU" dirty="0"/>
                    </a:p>
                  </a:txBody>
                  <a:tcPr/>
                </a:tc>
                <a:tc>
                  <a:txBody>
                    <a:bodyPr/>
                    <a:lstStyle/>
                    <a:p>
                      <a:r>
                        <a:rPr lang="en-US" dirty="0" err="1"/>
                        <a:t>Inode</a:t>
                      </a:r>
                      <a:br>
                        <a:rPr lang="en-US" dirty="0"/>
                      </a:br>
                      <a:r>
                        <a:rPr lang="en-US" dirty="0"/>
                        <a:t>bitmap</a:t>
                      </a:r>
                      <a:endParaRPr lang="ru-RU" dirty="0"/>
                    </a:p>
                  </a:txBody>
                  <a:tcPr>
                    <a:solidFill>
                      <a:srgbClr val="00B050"/>
                    </a:solidFill>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95625871"/>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01802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30406108"/>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8795447"/>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839562722"/>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solidFill>
                            <a:srgbClr val="FF0000"/>
                          </a:solidFill>
                        </a:rPr>
                        <a:t>Flag the </a:t>
                      </a:r>
                      <a:r>
                        <a:rPr lang="en-US" baseline="0" dirty="0" err="1">
                          <a:solidFill>
                            <a:srgbClr val="FF0000"/>
                          </a:solidFill>
                        </a:rPr>
                        <a:t>inode</a:t>
                      </a:r>
                      <a:r>
                        <a:rPr lang="en-US" baseline="0" dirty="0">
                          <a:solidFill>
                            <a:srgbClr val="FF0000"/>
                          </a:solidFill>
                        </a:rPr>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416251305"/>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solidFill>
                      <a:srgbClr val="FF0000"/>
                    </a:solidFill>
                  </a:tcPr>
                </a:tc>
                <a:tc>
                  <a:txBody>
                    <a:bodyPr/>
                    <a:lstStyle/>
                    <a:p>
                      <a:r>
                        <a:rPr lang="en-US" dirty="0"/>
                        <a:t>Block</a:t>
                      </a:r>
                      <a:br>
                        <a:rPr lang="en-US" dirty="0"/>
                      </a:br>
                      <a:r>
                        <a:rPr lang="en-US" dirty="0"/>
                        <a:t>bitmap</a:t>
                      </a:r>
                      <a:endParaRPr lang="ru-RU" dirty="0"/>
                    </a:p>
                  </a:txBody>
                  <a:tcPr>
                    <a:solidFill>
                      <a:srgbClr val="FF0000"/>
                    </a:solidFill>
                  </a:tcPr>
                </a:tc>
                <a:tc>
                  <a:txBody>
                    <a:bodyPr/>
                    <a:lstStyle/>
                    <a:p>
                      <a:r>
                        <a:rPr lang="en-US" dirty="0" err="1"/>
                        <a:t>Inode</a:t>
                      </a:r>
                      <a:br>
                        <a:rPr lang="en-US" dirty="0"/>
                      </a:br>
                      <a:r>
                        <a:rPr lang="en-US" dirty="0"/>
                        <a:t>bitmap</a:t>
                      </a:r>
                      <a:endParaRPr lang="ru-RU" dirty="0"/>
                    </a:p>
                  </a:txBody>
                  <a:tcPr>
                    <a:solidFill>
                      <a:srgbClr val="FF0000"/>
                    </a:solidFill>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95625871"/>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1243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43188433"/>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4052518"/>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830163644"/>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solidFill>
                            <a:srgbClr val="FF0000"/>
                          </a:solidFill>
                        </a:rPr>
                        <a:t>Fill the </a:t>
                      </a:r>
                      <a:r>
                        <a:rPr lang="en-US" baseline="0" dirty="0" err="1">
                          <a:solidFill>
                            <a:srgbClr val="FF0000"/>
                          </a:solidFill>
                        </a:rPr>
                        <a:t>inode</a:t>
                      </a:r>
                      <a:r>
                        <a:rPr lang="en-US" baseline="0" dirty="0">
                          <a:solidFill>
                            <a:srgbClr val="FF0000"/>
                          </a:solidFill>
                        </a:rPr>
                        <a:t>,</a:t>
                      </a:r>
                    </a:p>
                    <a:p>
                      <a:pPr marL="342900" indent="-342900">
                        <a:buFont typeface="+mj-lt"/>
                        <a:buAutoNum type="arabicPeriod"/>
                      </a:pPr>
                      <a:r>
                        <a:rPr lang="en-US" baseline="0" dirty="0"/>
                        <a:t>Append a</a:t>
                      </a:r>
                      <a:r>
                        <a:rPr lang="ru-RU" baseline="0" dirty="0"/>
                        <a:t> </a:t>
                      </a:r>
                      <a:r>
                        <a:rPr lang="en-US" baseline="0" dirty="0"/>
                        <a:t>struct ext2_dir_entry to the parent directory of the new file</a:t>
                      </a:r>
                      <a:r>
                        <a:rPr lang="ru-RU" baseline="0" dirty="0"/>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05929126"/>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tc>
                <a:tc>
                  <a:txBody>
                    <a:bodyPr/>
                    <a:lstStyle/>
                    <a:p>
                      <a:r>
                        <a:rPr lang="en-US" dirty="0"/>
                        <a:t>Block</a:t>
                      </a:r>
                      <a:br>
                        <a:rPr lang="en-US" dirty="0"/>
                      </a:br>
                      <a:r>
                        <a:rPr lang="en-US" dirty="0"/>
                        <a:t>bitmap</a:t>
                      </a:r>
                      <a:endParaRPr lang="ru-RU" dirty="0"/>
                    </a:p>
                  </a:txBody>
                  <a:tcPr/>
                </a:tc>
                <a:tc>
                  <a:txBody>
                    <a:bodyPr/>
                    <a:lstStyle/>
                    <a:p>
                      <a:r>
                        <a:rPr lang="en-US" dirty="0" err="1"/>
                        <a:t>Inode</a:t>
                      </a:r>
                      <a:br>
                        <a:rPr lang="en-US" dirty="0"/>
                      </a:br>
                      <a:r>
                        <a:rPr lang="en-US" dirty="0"/>
                        <a:t>bitmap</a:t>
                      </a:r>
                      <a:endParaRPr lang="ru-RU" dirty="0"/>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78621805"/>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solidFill>
                      <a:srgbClr val="FF0000"/>
                    </a:solidFill>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114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36393081"/>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The basics of file systems</a:t>
                      </a:r>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71643651"/>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2596171087"/>
              </p:ext>
            </p:extLst>
          </p:nvPr>
        </p:nvGraphicFramePr>
        <p:xfrm>
          <a:off x="0" y="365760"/>
          <a:ext cx="12192000" cy="5669280"/>
        </p:xfrm>
        <a:graphic>
          <a:graphicData uri="http://schemas.openxmlformats.org/drawingml/2006/table">
            <a:tbl>
              <a:tblPr firstRow="1" bandRow="1">
                <a:tableStyleId>{3B4B98B0-60AC-42C2-AFA5-B58CD77FA1E5}</a:tableStyleId>
              </a:tblPr>
              <a:tblGrid>
                <a:gridCol w="12192000">
                  <a:extLst>
                    <a:ext uri="{9D8B030D-6E8A-4147-A177-3AD203B41FA5}">
                      <a16:colId xmlns:a16="http://schemas.microsoft.com/office/drawing/2014/main" val="20000"/>
                    </a:ext>
                  </a:extLst>
                </a:gridCol>
              </a:tblGrid>
              <a:tr h="174670">
                <a:tc>
                  <a:txBody>
                    <a:bodyPr/>
                    <a:lstStyle/>
                    <a:p>
                      <a:r>
                        <a:rPr lang="en-US" sz="2400" dirty="0"/>
                        <a:t>Imagine your machine crash when creating a file</a:t>
                      </a:r>
                      <a:endParaRPr lang="ru-RU" sz="2400" dirty="0"/>
                    </a:p>
                  </a:txBody>
                  <a:tcPr/>
                </a:tc>
                <a:extLst>
                  <a:ext uri="{0D108BD9-81ED-4DB2-BD59-A6C34878D82A}">
                    <a16:rowId xmlns:a16="http://schemas.microsoft.com/office/drawing/2014/main" val="10000"/>
                  </a:ext>
                </a:extLst>
              </a:tr>
              <a:tr h="141677">
                <a:tc>
                  <a:txBody>
                    <a:bodyPr/>
                    <a:lstStyle/>
                    <a:p>
                      <a:r>
                        <a:rPr lang="en-US" dirty="0"/>
                        <a:t>Creating a file is a simple operation from the point of view of a user</a:t>
                      </a:r>
                      <a:r>
                        <a:rPr lang="en-US" baseline="0" dirty="0"/>
                        <a:t>:</a:t>
                      </a:r>
                    </a:p>
                    <a:p>
                      <a:r>
                        <a:rPr lang="en-US" baseline="0" dirty="0">
                          <a:latin typeface="Menlo" panose="020B0609030804020204" pitchFamily="49" charset="0"/>
                          <a:ea typeface="Menlo" panose="020B0609030804020204" pitchFamily="49" charset="0"/>
                          <a:cs typeface="Menlo" panose="020B0609030804020204" pitchFamily="49" charset="0"/>
                        </a:rPr>
                        <a:t>int </a:t>
                      </a:r>
                      <a:r>
                        <a:rPr lang="en-US" baseline="0" dirty="0" err="1">
                          <a:latin typeface="Menlo" panose="020B0609030804020204" pitchFamily="49" charset="0"/>
                          <a:ea typeface="Menlo" panose="020B0609030804020204" pitchFamily="49" charset="0"/>
                          <a:cs typeface="Menlo" panose="020B0609030804020204" pitchFamily="49" charset="0"/>
                        </a:rPr>
                        <a:t>fd</a:t>
                      </a:r>
                      <a:r>
                        <a:rPr lang="en-US" baseline="0" dirty="0">
                          <a:latin typeface="Menlo" panose="020B0609030804020204" pitchFamily="49" charset="0"/>
                          <a:ea typeface="Menlo" panose="020B0609030804020204" pitchFamily="49" charset="0"/>
                          <a:cs typeface="Menlo" panose="020B0609030804020204" pitchFamily="49" charset="0"/>
                        </a:rPr>
                        <a:t> = open(“</a:t>
                      </a:r>
                      <a:r>
                        <a:rPr lang="en-US" baseline="0" dirty="0" err="1">
                          <a:latin typeface="Menlo" panose="020B0609030804020204" pitchFamily="49" charset="0"/>
                          <a:ea typeface="Menlo" panose="020B0609030804020204" pitchFamily="49" charset="0"/>
                          <a:cs typeface="Menlo" panose="020B0609030804020204" pitchFamily="49" charset="0"/>
                        </a:rPr>
                        <a:t>fes.c</a:t>
                      </a:r>
                      <a:r>
                        <a:rPr lang="en-US" baseline="0" dirty="0">
                          <a:latin typeface="Menlo" panose="020B0609030804020204" pitchFamily="49" charset="0"/>
                          <a:ea typeface="Menlo" panose="020B0609030804020204" pitchFamily="49" charset="0"/>
                          <a:cs typeface="Menlo" panose="020B0609030804020204" pitchFamily="49" charset="0"/>
                        </a:rPr>
                        <a:t>”, O_RDWR|O_CREAT|O_EXCL, S_IRUSR|S_IWUSR);</a:t>
                      </a:r>
                      <a:endParaRPr lang="en-US" dirty="0">
                        <a:latin typeface="Menlo" panose="020B0609030804020204" pitchFamily="49" charset="0"/>
                        <a:ea typeface="Menlo" panose="020B0609030804020204" pitchFamily="49" charset="0"/>
                        <a:cs typeface="Menlo" panose="020B0609030804020204" pitchFamily="49" charset="0"/>
                      </a:endParaRPr>
                    </a:p>
                  </a:txBody>
                  <a:tcPr/>
                </a:tc>
                <a:extLst>
                  <a:ext uri="{0D108BD9-81ED-4DB2-BD59-A6C34878D82A}">
                    <a16:rowId xmlns:a16="http://schemas.microsoft.com/office/drawing/2014/main" val="10001"/>
                  </a:ext>
                </a:extLst>
              </a:tr>
              <a:tr h="141677">
                <a:tc>
                  <a:txBody>
                    <a:bodyPr/>
                    <a:lstStyle/>
                    <a:p>
                      <a:r>
                        <a:rPr lang="en-US" dirty="0"/>
                        <a:t>A file system, on the other hand, performs multiple steps</a:t>
                      </a:r>
                      <a:r>
                        <a:rPr lang="ru-RU" baseline="0" dirty="0"/>
                        <a:t>:</a:t>
                      </a:r>
                    </a:p>
                    <a:p>
                      <a:pPr marL="342900" indent="-342900">
                        <a:buFont typeface="+mj-lt"/>
                        <a:buAutoNum type="arabicPeriod"/>
                      </a:pPr>
                      <a:r>
                        <a:rPr lang="en-US" baseline="0" dirty="0"/>
                        <a:t>Find a free </a:t>
                      </a:r>
                      <a:r>
                        <a:rPr lang="en-US" baseline="0" dirty="0" err="1"/>
                        <a:t>inode</a:t>
                      </a:r>
                      <a:r>
                        <a:rPr lang="en-US" baseline="0" dirty="0"/>
                        <a:t>,</a:t>
                      </a:r>
                    </a:p>
                    <a:p>
                      <a:pPr marL="342900" indent="-342900">
                        <a:buFont typeface="+mj-lt"/>
                        <a:buAutoNum type="arabicPeriod"/>
                      </a:pPr>
                      <a:r>
                        <a:rPr lang="en-US" baseline="0" dirty="0"/>
                        <a:t>Find free blocks for the file content</a:t>
                      </a:r>
                      <a:r>
                        <a:rPr lang="ru-RU" baseline="0" dirty="0"/>
                        <a:t>,</a:t>
                      </a:r>
                      <a:endParaRPr lang="en-US" baseline="0" dirty="0"/>
                    </a:p>
                    <a:p>
                      <a:pPr marL="342900" indent="-342900">
                        <a:buFont typeface="+mj-lt"/>
                        <a:buAutoNum type="arabicPeriod"/>
                      </a:pPr>
                      <a:r>
                        <a:rPr lang="en-US" baseline="0" dirty="0"/>
                        <a:t>Flag the </a:t>
                      </a:r>
                      <a:r>
                        <a:rPr lang="en-US" baseline="0" dirty="0" err="1"/>
                        <a:t>inode</a:t>
                      </a:r>
                      <a:r>
                        <a:rPr lang="en-US" baseline="0" dirty="0"/>
                        <a:t> and the data blocks as in-use,</a:t>
                      </a:r>
                    </a:p>
                    <a:p>
                      <a:pPr marL="342900" indent="-342900">
                        <a:buFont typeface="+mj-lt"/>
                        <a:buAutoNum type="arabicPeriod"/>
                      </a:pPr>
                      <a:r>
                        <a:rPr lang="en-US" baseline="0" dirty="0"/>
                        <a:t>Fill the </a:t>
                      </a:r>
                      <a:r>
                        <a:rPr lang="en-US" baseline="0" dirty="0" err="1"/>
                        <a:t>inode</a:t>
                      </a:r>
                      <a:r>
                        <a:rPr lang="en-US" baseline="0" dirty="0"/>
                        <a:t>,</a:t>
                      </a:r>
                    </a:p>
                    <a:p>
                      <a:pPr marL="342900" indent="-342900">
                        <a:buFont typeface="+mj-lt"/>
                        <a:buAutoNum type="arabicPeriod"/>
                      </a:pPr>
                      <a:r>
                        <a:rPr lang="en-US" baseline="0" dirty="0">
                          <a:solidFill>
                            <a:srgbClr val="FF0000"/>
                          </a:solidFill>
                        </a:rPr>
                        <a:t>Append a</a:t>
                      </a:r>
                      <a:r>
                        <a:rPr lang="ru-RU" baseline="0" dirty="0">
                          <a:solidFill>
                            <a:srgbClr val="FF0000"/>
                          </a:solidFill>
                        </a:rPr>
                        <a:t> </a:t>
                      </a:r>
                      <a:r>
                        <a:rPr lang="en-US" baseline="0" dirty="0">
                          <a:solidFill>
                            <a:srgbClr val="FF0000"/>
                          </a:solidFill>
                        </a:rPr>
                        <a:t>struct ext2_dir_entry to the parent directory of the new file</a:t>
                      </a:r>
                      <a:r>
                        <a:rPr lang="ru-RU" baseline="0" dirty="0">
                          <a:solidFill>
                            <a:srgbClr val="FF0000"/>
                          </a:solidFill>
                        </a:rPr>
                        <a:t>,</a:t>
                      </a:r>
                    </a:p>
                    <a:p>
                      <a:pPr marL="342900" indent="-342900">
                        <a:buFont typeface="+mj-lt"/>
                        <a:buAutoNum type="arabicPeriod"/>
                      </a:pPr>
                      <a:r>
                        <a:rPr lang="en-US" baseline="0" dirty="0"/>
                        <a:t>Since the directory length has grown, the FS has to update the</a:t>
                      </a:r>
                      <a:r>
                        <a:rPr lang="ru-RU" baseline="0" dirty="0"/>
                        <a:t> </a:t>
                      </a:r>
                      <a:r>
                        <a:rPr lang="en-US" baseline="0" dirty="0" err="1"/>
                        <a:t>inode</a:t>
                      </a:r>
                      <a:r>
                        <a:rPr lang="en-US" baseline="0" dirty="0"/>
                        <a:t> of the directory.</a:t>
                      </a:r>
                      <a:endParaRPr lang="ru-RU" baseline="0" dirty="0"/>
                    </a:p>
                  </a:txBody>
                  <a:tcPr/>
                </a:tc>
                <a:extLst>
                  <a:ext uri="{0D108BD9-81ED-4DB2-BD59-A6C34878D82A}">
                    <a16:rowId xmlns:a16="http://schemas.microsoft.com/office/drawing/2014/main" val="10002"/>
                  </a:ext>
                </a:extLst>
              </a:tr>
              <a:tr h="141677">
                <a:tc>
                  <a:txBody>
                    <a:bodyPr/>
                    <a:lstStyle/>
                    <a:p>
                      <a:pPr marL="0" indent="0">
                        <a:buFont typeface="+mj-lt"/>
                        <a:buNone/>
                      </a:pPr>
                      <a:endParaRPr lang="en-US"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p>
                      <a:pPr marL="0" indent="0">
                        <a:buFont typeface="+mj-lt"/>
                        <a:buNone/>
                      </a:pPr>
                      <a:endParaRPr lang="ru-RU" baseline="0" dirty="0"/>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05929126"/>
              </p:ext>
            </p:extLst>
          </p:nvPr>
        </p:nvGraphicFramePr>
        <p:xfrm>
          <a:off x="384433" y="3945925"/>
          <a:ext cx="11428625" cy="1754660"/>
        </p:xfrm>
        <a:graphic>
          <a:graphicData uri="http://schemas.openxmlformats.org/drawingml/2006/table">
            <a:tbl>
              <a:tblPr firstRow="1" bandRow="1">
                <a:tableStyleId>{5940675A-B579-460E-94D1-54222C63F5DA}</a:tableStyleId>
              </a:tblPr>
              <a:tblGrid>
                <a:gridCol w="414637">
                  <a:extLst>
                    <a:ext uri="{9D8B030D-6E8A-4147-A177-3AD203B41FA5}">
                      <a16:colId xmlns:a16="http://schemas.microsoft.com/office/drawing/2014/main" val="20000"/>
                    </a:ext>
                  </a:extLst>
                </a:gridCol>
                <a:gridCol w="881449">
                  <a:extLst>
                    <a:ext uri="{9D8B030D-6E8A-4147-A177-3AD203B41FA5}">
                      <a16:colId xmlns:a16="http://schemas.microsoft.com/office/drawing/2014/main" val="20001"/>
                    </a:ext>
                  </a:extLst>
                </a:gridCol>
                <a:gridCol w="856735">
                  <a:extLst>
                    <a:ext uri="{9D8B030D-6E8A-4147-A177-3AD203B41FA5}">
                      <a16:colId xmlns:a16="http://schemas.microsoft.com/office/drawing/2014/main" val="20002"/>
                    </a:ext>
                  </a:extLst>
                </a:gridCol>
                <a:gridCol w="864973">
                  <a:extLst>
                    <a:ext uri="{9D8B030D-6E8A-4147-A177-3AD203B41FA5}">
                      <a16:colId xmlns:a16="http://schemas.microsoft.com/office/drawing/2014/main" val="20003"/>
                    </a:ext>
                  </a:extLst>
                </a:gridCol>
                <a:gridCol w="7101016">
                  <a:extLst>
                    <a:ext uri="{9D8B030D-6E8A-4147-A177-3AD203B41FA5}">
                      <a16:colId xmlns:a16="http://schemas.microsoft.com/office/drawing/2014/main" val="20004"/>
                    </a:ext>
                  </a:extLst>
                </a:gridCol>
                <a:gridCol w="1309815">
                  <a:extLst>
                    <a:ext uri="{9D8B030D-6E8A-4147-A177-3AD203B41FA5}">
                      <a16:colId xmlns:a16="http://schemas.microsoft.com/office/drawing/2014/main" val="20005"/>
                    </a:ext>
                  </a:extLst>
                </a:gridCol>
              </a:tblGrid>
              <a:tr h="1754660">
                <a:tc>
                  <a:txBody>
                    <a:bodyPr/>
                    <a:lstStyle/>
                    <a:p>
                      <a:r>
                        <a:rPr lang="en-US" dirty="0"/>
                        <a:t>SB</a:t>
                      </a:r>
                      <a:endParaRPr lang="ru-RU" dirty="0"/>
                    </a:p>
                  </a:txBody>
                  <a:tcPr/>
                </a:tc>
                <a:tc>
                  <a:txBody>
                    <a:bodyPr/>
                    <a:lstStyle/>
                    <a:p>
                      <a:r>
                        <a:rPr lang="en-US" dirty="0"/>
                        <a:t>Block group</a:t>
                      </a:r>
                      <a:br>
                        <a:rPr lang="en-US" dirty="0"/>
                      </a:br>
                      <a:r>
                        <a:rPr lang="en-US" dirty="0"/>
                        <a:t>header</a:t>
                      </a:r>
                      <a:endParaRPr lang="ru-RU" dirty="0"/>
                    </a:p>
                  </a:txBody>
                  <a:tcPr/>
                </a:tc>
                <a:tc>
                  <a:txBody>
                    <a:bodyPr/>
                    <a:lstStyle/>
                    <a:p>
                      <a:r>
                        <a:rPr lang="en-US" dirty="0"/>
                        <a:t>Block</a:t>
                      </a:r>
                      <a:br>
                        <a:rPr lang="en-US" dirty="0"/>
                      </a:br>
                      <a:r>
                        <a:rPr lang="en-US" dirty="0"/>
                        <a:t>bitmap</a:t>
                      </a:r>
                      <a:endParaRPr lang="ru-RU" dirty="0"/>
                    </a:p>
                  </a:txBody>
                  <a:tcPr/>
                </a:tc>
                <a:tc>
                  <a:txBody>
                    <a:bodyPr/>
                    <a:lstStyle/>
                    <a:p>
                      <a:r>
                        <a:rPr lang="en-US" dirty="0" err="1"/>
                        <a:t>Inode</a:t>
                      </a:r>
                      <a:br>
                        <a:rPr lang="en-US" dirty="0"/>
                      </a:br>
                      <a:r>
                        <a:rPr lang="en-US" dirty="0"/>
                        <a:t>bitmap</a:t>
                      </a:r>
                      <a:endParaRPr lang="ru-RU" dirty="0"/>
                    </a:p>
                  </a:txBody>
                  <a:tcPr/>
                </a:tc>
                <a:tc>
                  <a:txBody>
                    <a:bodyPr/>
                    <a:lstStyle/>
                    <a:p>
                      <a:r>
                        <a:rPr lang="en-US" dirty="0" err="1"/>
                        <a:t>Inodes</a:t>
                      </a:r>
                      <a:r>
                        <a:rPr lang="en-US" dirty="0"/>
                        <a:t> table</a:t>
                      </a:r>
                      <a:endParaRPr lang="ru-RU" dirty="0"/>
                    </a:p>
                  </a:txBody>
                  <a:tcPr/>
                </a:tc>
                <a:tc>
                  <a:txBody>
                    <a:bodyPr/>
                    <a:lstStyle/>
                    <a:p>
                      <a:r>
                        <a:rPr lang="en-US" dirty="0"/>
                        <a:t>Data</a:t>
                      </a:r>
                      <a:r>
                        <a:rPr lang="en-US" baseline="0" dirty="0"/>
                        <a:t> blocks</a:t>
                      </a:r>
                      <a:endParaRPr lang="ru-RU" dirty="0"/>
                    </a:p>
                  </a:txBody>
                  <a:tcPr/>
                </a:tc>
                <a:extLst>
                  <a:ext uri="{0D108BD9-81ED-4DB2-BD59-A6C34878D82A}">
                    <a16:rowId xmlns:a16="http://schemas.microsoft.com/office/drawing/2014/main" val="10000"/>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95625871"/>
              </p:ext>
            </p:extLst>
          </p:nvPr>
        </p:nvGraphicFramePr>
        <p:xfrm>
          <a:off x="3457147" y="4917988"/>
          <a:ext cx="6996670" cy="605551"/>
        </p:xfrm>
        <a:graphic>
          <a:graphicData uri="http://schemas.openxmlformats.org/drawingml/2006/table">
            <a:tbl>
              <a:tblPr firstRow="1" bandRow="1">
                <a:tableStyleId>{5C22544A-7EE6-4342-B048-85BDC9FD1C3A}</a:tableStyleId>
              </a:tblPr>
              <a:tblGrid>
                <a:gridCol w="1399334">
                  <a:extLst>
                    <a:ext uri="{9D8B030D-6E8A-4147-A177-3AD203B41FA5}">
                      <a16:colId xmlns:a16="http://schemas.microsoft.com/office/drawing/2014/main" val="20000"/>
                    </a:ext>
                  </a:extLst>
                </a:gridCol>
                <a:gridCol w="1399334">
                  <a:extLst>
                    <a:ext uri="{9D8B030D-6E8A-4147-A177-3AD203B41FA5}">
                      <a16:colId xmlns:a16="http://schemas.microsoft.com/office/drawing/2014/main" val="20001"/>
                    </a:ext>
                  </a:extLst>
                </a:gridCol>
                <a:gridCol w="1399334">
                  <a:extLst>
                    <a:ext uri="{9D8B030D-6E8A-4147-A177-3AD203B41FA5}">
                      <a16:colId xmlns:a16="http://schemas.microsoft.com/office/drawing/2014/main" val="20002"/>
                    </a:ext>
                  </a:extLst>
                </a:gridCol>
                <a:gridCol w="1399334">
                  <a:extLst>
                    <a:ext uri="{9D8B030D-6E8A-4147-A177-3AD203B41FA5}">
                      <a16:colId xmlns:a16="http://schemas.microsoft.com/office/drawing/2014/main" val="20003"/>
                    </a:ext>
                  </a:extLst>
                </a:gridCol>
                <a:gridCol w="1399334">
                  <a:extLst>
                    <a:ext uri="{9D8B030D-6E8A-4147-A177-3AD203B41FA5}">
                      <a16:colId xmlns:a16="http://schemas.microsoft.com/office/drawing/2014/main" val="20004"/>
                    </a:ext>
                  </a:extLst>
                </a:gridCol>
              </a:tblGrid>
              <a:tr h="605551">
                <a:tc>
                  <a:txBody>
                    <a:bodyPr/>
                    <a:lstStyle/>
                    <a:p>
                      <a:r>
                        <a:rPr lang="en-US" dirty="0"/>
                        <a:t>…..</a:t>
                      </a:r>
                      <a:endParaRPr lang="ru-RU" dirty="0"/>
                    </a:p>
                  </a:txBody>
                  <a:tcPr/>
                </a:tc>
                <a:tc>
                  <a:txBody>
                    <a:bodyPr/>
                    <a:lstStyle/>
                    <a:p>
                      <a:r>
                        <a:rPr lang="en-US" dirty="0" err="1"/>
                        <a:t>dir</a:t>
                      </a:r>
                      <a:r>
                        <a:rPr lang="en-US" dirty="0"/>
                        <a:t> </a:t>
                      </a:r>
                      <a:r>
                        <a:rPr lang="en-US" dirty="0" err="1"/>
                        <a:t>inode</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ru-RU" dirty="0"/>
                    </a:p>
                  </a:txBody>
                  <a:tcPr/>
                </a:tc>
                <a:tc>
                  <a:txBody>
                    <a:bodyPr/>
                    <a:lstStyle/>
                    <a:p>
                      <a:r>
                        <a:rPr lang="en-US" dirty="0"/>
                        <a:t>file </a:t>
                      </a:r>
                      <a:r>
                        <a:rPr lang="en-US" dirty="0" err="1"/>
                        <a:t>inode</a:t>
                      </a:r>
                      <a:endParaRPr lang="ru-RU" dirty="0"/>
                    </a:p>
                  </a:txBody>
                  <a:tcPr/>
                </a:tc>
                <a:tc>
                  <a:txBody>
                    <a:bodyPr/>
                    <a:lstStyle/>
                    <a:p>
                      <a:r>
                        <a:rPr lang="en-US" dirty="0"/>
                        <a:t>…..</a:t>
                      </a:r>
                      <a:endParaRPr lang="ru-RU" dirty="0"/>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745895134"/>
              </p:ext>
            </p:extLst>
          </p:nvPr>
        </p:nvGraphicFramePr>
        <p:xfrm>
          <a:off x="10610336" y="4547148"/>
          <a:ext cx="455827" cy="370840"/>
        </p:xfrm>
        <a:graphic>
          <a:graphicData uri="http://schemas.openxmlformats.org/drawingml/2006/table">
            <a:tbl>
              <a:tblPr firstRow="1" bandRow="1">
                <a:tableStyleId>{5C22544A-7EE6-4342-B048-85BDC9FD1C3A}</a:tableStyleId>
              </a:tblPr>
              <a:tblGrid>
                <a:gridCol w="455827">
                  <a:extLst>
                    <a:ext uri="{9D8B030D-6E8A-4147-A177-3AD203B41FA5}">
                      <a16:colId xmlns:a16="http://schemas.microsoft.com/office/drawing/2014/main" val="20000"/>
                    </a:ext>
                  </a:extLst>
                </a:gridCol>
              </a:tblGrid>
              <a:tr h="370840">
                <a:tc>
                  <a:txBody>
                    <a:bodyPr/>
                    <a:lstStyle/>
                    <a:p>
                      <a:endParaRPr lang="ru-RU" dirty="0"/>
                    </a:p>
                  </a:txBody>
                  <a:tcPr>
                    <a:solidFill>
                      <a:srgbClr val="FF00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51209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8026</TotalTime>
  <Words>5328</Words>
  <Application>Microsoft Macintosh PowerPoint</Application>
  <PresentationFormat>Widescreen</PresentationFormat>
  <Paragraphs>728</Paragraphs>
  <Slides>43</Slides>
  <Notes>43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Calibri</vt:lpstr>
      <vt:lpstr>Calibri Light</vt:lpstr>
      <vt:lpstr>Consolas</vt:lpstr>
      <vt:lpstr>Menlo</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MOD Administrator</cp:lastModifiedBy>
  <cp:revision>147</cp:revision>
  <cp:lastPrinted>2017-11-13T09:07:42Z</cp:lastPrinted>
  <dcterms:created xsi:type="dcterms:W3CDTF">2016-09-20T13:25:15Z</dcterms:created>
  <dcterms:modified xsi:type="dcterms:W3CDTF">2024-11-06T12:16:29Z</dcterms:modified>
</cp:coreProperties>
</file>