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0"/>
  </p:notesMasterIdLst>
  <p:handoutMasterIdLst>
    <p:handoutMasterId r:id="rId31"/>
  </p:handoutMasterIdLst>
  <p:sldIdLst>
    <p:sldId id="280" r:id="rId3"/>
    <p:sldId id="256" r:id="rId4"/>
    <p:sldId id="282" r:id="rId5"/>
    <p:sldId id="283" r:id="rId6"/>
    <p:sldId id="284" r:id="rId7"/>
    <p:sldId id="286" r:id="rId8"/>
    <p:sldId id="290" r:id="rId9"/>
    <p:sldId id="287" r:id="rId10"/>
    <p:sldId id="289" r:id="rId11"/>
    <p:sldId id="306" r:id="rId12"/>
    <p:sldId id="288" r:id="rId13"/>
    <p:sldId id="291" r:id="rId14"/>
    <p:sldId id="292" r:id="rId15"/>
    <p:sldId id="293" r:id="rId16"/>
    <p:sldId id="294" r:id="rId17"/>
    <p:sldId id="295" r:id="rId18"/>
    <p:sldId id="296" r:id="rId19"/>
    <p:sldId id="297" r:id="rId20"/>
    <p:sldId id="302" r:id="rId21"/>
    <p:sldId id="303" r:id="rId22"/>
    <p:sldId id="298" r:id="rId23"/>
    <p:sldId id="299" r:id="rId24"/>
    <p:sldId id="300" r:id="rId25"/>
    <p:sldId id="301" r:id="rId26"/>
    <p:sldId id="304" r:id="rId27"/>
    <p:sldId id="305" r:id="rId28"/>
    <p:sldId id="307" r:id="rId2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55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4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ru-RU"/>
              <a:t>Основы построения файловых систем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C6788E-680A-49E5-BB93-D456A9D23A29}" type="datetimeFigureOut">
              <a:rPr lang="ru-RU" smtClean="0"/>
              <a:t>21.10.2024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061F6E-92FD-414D-9278-71772D358C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2730847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ru-RU"/>
              <a:t>Основы построения файловых систем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DF4945-C160-4CD5-B124-49B9BE14C0AB}" type="datetimeFigureOut">
              <a:rPr lang="ru-RU" smtClean="0"/>
              <a:t>21.10.2024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33120B-582B-4354-977D-A474A534F6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4565650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3745113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D0DA06-8A76-7FDA-914A-CF10047999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23BF429-91CA-FA54-7821-F6F475F401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9747569-EC8E-7983-00E6-CD8922D8F5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FBC84C-A1CD-F013-B3F6-F9C9BCBD91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10</a:t>
            </a:fld>
            <a:endParaRPr lang="ru-RU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650EB4CF-1E6F-7025-C30C-CEAAAFC01DA7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394728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0AB178-5B98-03AD-7F0E-1005EFE20A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6A7D005-C99B-5649-C6CF-2E18CF59C4C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D2079BA-14F9-C230-5E52-60598FB40D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F4E3AB-A032-9E35-5DDF-71DD1567B3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11</a:t>
            </a:fld>
            <a:endParaRPr lang="ru-RU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4762ED34-6243-13A0-2507-BA7411101910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5910038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EEECB6-42A1-9651-C620-CDDA020467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DDA6478-F00B-52F3-ED17-AE4EF818F1F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1386C32-ED92-683B-9945-C7B9D3860E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FA74A1-5C38-0787-C895-42EC7F584C1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12</a:t>
            </a:fld>
            <a:endParaRPr lang="ru-RU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9BDEE1F3-20B2-C96F-4D70-D425434AFABB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5477609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381929-33F6-118E-8EDB-8164F2E2EA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6001574-451C-3D1F-B2A2-23E4C03DFEB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2B962B3-95F5-43B5-CD6E-8F795CC260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E698C6-986B-EFE7-A705-EBD15B5DAE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13</a:t>
            </a:fld>
            <a:endParaRPr lang="ru-RU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AB9F1821-26CA-4C82-75F4-E1A0F1804A0D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5990266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D7587F-F74E-D866-824E-111D23F75C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4288BA-948C-6989-AA95-1B0DC1CCDC7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A762DB8-4762-B4A7-0230-2A43C62BAB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9ACA68-4AFD-996C-C5E3-096CF7A3DF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14</a:t>
            </a:fld>
            <a:endParaRPr lang="ru-RU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D13D2F7E-AD10-ABFB-1559-D1E71E017620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3116872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2EB684-1A93-9B24-E786-EBB12646CF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9E58E17-62E9-AC69-BF82-8E1ADF78905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7982712-3DD8-8E75-983D-470D6F1183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4F0A78-605A-B4AB-A627-862BAE85B78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15</a:t>
            </a:fld>
            <a:endParaRPr lang="ru-RU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92314033-AD78-82D1-DE93-5F7760AB625D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0637620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B58BE7-1E4B-928C-234D-EC54240A98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184CEB8-17AA-AB8F-7130-C44BAAFBBDD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8802890-194E-A509-50E8-9F4C8F05AD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8C8D58-46D5-B481-134A-5ACBF435568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16</a:t>
            </a:fld>
            <a:endParaRPr lang="ru-RU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C3285301-31F7-DA84-2120-E7007FBEF0C7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9657331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4972F9-34BC-060D-7ABF-1CD0079C7C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5319374-ABC6-B885-3AF2-73B76955889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ACCE022-ECC0-1F4F-104A-634BCD3E5F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6880B6-2F22-B247-364F-907B8323A2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17</a:t>
            </a:fld>
            <a:endParaRPr lang="ru-RU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D316F22B-B7FD-3468-9ABE-1491BC3192D6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2502233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CEE6C0-C853-A456-6C73-74BDC73C60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D314BDB-02FC-1F98-5EC9-FE005E48A9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0625C43-F695-3F28-1338-F471110CA3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2F32CA-B90D-30D5-70A1-C2D0E6D8A17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18</a:t>
            </a:fld>
            <a:endParaRPr lang="ru-RU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ACAA09BB-04A0-D440-4018-B9259EAFE400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588366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34A5F3-0E34-B2F1-BC8B-6A56E97EBB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740BFA5-A21B-E2D5-2771-F80983A7EBE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C04586F-8575-7B92-0E18-B4B05C1442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E22BF5-D85D-D720-5AE0-DBE2FB8ABD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19</a:t>
            </a:fld>
            <a:endParaRPr lang="ru-RU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2B6FF088-43BB-F128-1497-A1C344872602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274875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7384229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2F346C-C7A5-C3B1-6026-2B5B9EB6F2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3E74B0F-3B22-7566-2478-89D9E47523C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63F367C-A646-58B6-3FE0-8A6DE80D01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DCFE2B-515B-E961-DA59-5B23E7679A9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20</a:t>
            </a:fld>
            <a:endParaRPr lang="ru-RU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87CCD831-E073-F761-F1C4-BF5C9B0073AF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3875151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F04375-1DFA-A79F-A42F-76B2BBD01D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D08FDCD-37C3-3CC0-F1A7-0258D87ECD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768E487-3E6F-4088-A717-045C9C9247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599F79-CC2A-1DA2-C5C4-A18F8F28014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21</a:t>
            </a:fld>
            <a:endParaRPr lang="ru-RU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02F062DA-4A10-85E7-7281-B0E97FEDE88D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7986267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3BAFA2-3A30-B984-6047-6080810FA1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2D8832E-7880-D6B8-089D-8BF637F5645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F1B1236-73EA-D892-9BD5-B98F021AF4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2EDECA-B4C9-68D2-7CEB-9E2BB1B9A8D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22</a:t>
            </a:fld>
            <a:endParaRPr lang="ru-RU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88108B47-CD25-FFE0-5B90-1A9C7E2922FD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2855796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1EFE12-4A8D-1B71-E156-4E1C365951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8E05278-2F4D-A327-473F-8EFAB14C6B1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6FFBB6E-2379-FAD1-6037-EF16B8BFB0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1BA9D5-791F-AED2-1278-C7CCC4DB2AE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23</a:t>
            </a:fld>
            <a:endParaRPr lang="ru-RU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0A07792A-6A89-72E8-0472-C318402BB962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11039884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E1136C-30B1-AD45-FDCC-A0C6DCE6EB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B8B1ED-94D1-9902-B047-234CDE4DD0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AAA9B7F-921B-6C99-8740-F7F1F9D866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28049C-D259-B947-1521-054D327BAE7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24</a:t>
            </a:fld>
            <a:endParaRPr lang="ru-RU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0AB3783F-F48E-7E0E-7862-9412925C8353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25659589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499F1B-FE47-47FF-2910-83EBF1AA83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F8FEB90-1110-D47A-CFD0-550170F7389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3A3A20B-6F8A-25A2-920E-D30BEA3153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0C61B7-2630-4090-ABF0-FCB48E6EB2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25</a:t>
            </a:fld>
            <a:endParaRPr lang="ru-RU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1323FEEF-A48E-72CE-4F05-D0AC72D3C540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83287821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C45BC7-1B25-38DC-3A78-C6C6C10B2F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CF99F36-CF9F-3E72-26A5-D654E4240B1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8C3F4AD-91AB-5A67-0382-A66B13A15D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0FC823-ED4B-A246-FF6D-80C798544DF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26</a:t>
            </a:fld>
            <a:endParaRPr lang="ru-RU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1CEA6769-39FD-83FF-C966-B10B0B267401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419149627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C5A0EB-92CF-F5F1-AFEE-E9B3F2CF8E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468011D-F7D4-C446-3F9F-B6C3A212454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8FFECCF-8381-82A4-656D-13AF980884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ECE7D4-1822-2B09-C430-0FE6C187329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27</a:t>
            </a:fld>
            <a:endParaRPr lang="ru-RU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0F3D0D3D-07C4-62FF-6460-51062C38E496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916614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082871-5D5C-C671-C49F-1FA5402C93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4139BA7-8F6F-CA90-D6CA-54F137F836E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6E95B34-E62C-3AAD-05AE-BE5AE2F7CC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CB233C-D662-41F4-DC7B-BD4AD0D600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</a:t>
            </a:fld>
            <a:endParaRPr lang="ru-RU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BA8A96F8-8315-EFF7-885C-9A7671A6F3FA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1060514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DD2F85-1446-751A-1096-60669D1F87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695ED5C-D3DD-A4E1-20E4-C2389FB8186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AA887BD-94CC-4E5E-A8B3-29DF811BB6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FF8366-C7A6-BE0B-C1EB-EE59732F074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4</a:t>
            </a:fld>
            <a:endParaRPr lang="ru-RU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7847D4AC-E52A-ADA8-010D-3FF75EFA770B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4380540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FA8D09-3BE3-83B5-9581-E589DDF7E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41E5AA1-F35F-113B-72CC-74719673B26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7510317-1FBE-C9F6-DF77-CC246E74C8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A2FBE7-CFED-3ED3-158F-C6303A04257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5</a:t>
            </a:fld>
            <a:endParaRPr lang="ru-RU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9FACF9DC-6717-38F1-70EF-30912F99A31F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9661379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0A7291-7C69-67CA-475D-B788E10133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1266528-A611-1DC1-5CA6-005F9673C3C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A682F51-C02F-5905-86C2-D592547B9F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347C73-4D93-8416-3707-321EF28D704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6</a:t>
            </a:fld>
            <a:endParaRPr lang="ru-RU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7FBE8F1D-09C2-E831-4774-BC107F97D8BD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7459288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9DDD0C-DD01-234E-0704-314CCE9483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B420487-688C-6F23-B3B2-82F251B5324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B9D63F-F524-D287-9F88-B4F191AAB1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D60657-19C5-7FEB-7128-12ED2F4042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7</a:t>
            </a:fld>
            <a:endParaRPr lang="ru-RU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E745271F-337C-00A2-5E76-29BAE2878A2F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3658571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ED56A3-10D2-D76D-479E-866C4EF1E4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025FC1F-D1E0-FE29-2924-9BFF9A57A8A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7193FC5-9FA4-2D99-E87D-6E35109BD3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E502EA-47DD-D230-0FE2-8C5ABEFE1F9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8</a:t>
            </a:fld>
            <a:endParaRPr lang="ru-RU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177D77E3-E1F6-8762-79C6-3EA69B0DC6B2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834547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C8E565-EF8B-51D3-2611-202E06CB24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2290CFE-9EBD-B061-E1D0-15DF5AA04A6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D3624E9-9EC1-EFCE-032D-A7E675B5F7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D95111-48C3-543F-597F-68AF430F05A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9</a:t>
            </a:fld>
            <a:endParaRPr lang="ru-RU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CF5289FB-D339-B78F-9CD1-F995FC60DB99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706571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21.10.2024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9482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21.10.2024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0928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21.10.2024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99648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21.10.2024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55850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21.10.2024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69723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21.10.2024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80577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21.10.2024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26596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21.10.2024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25382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21.10.2024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47844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21.10.2024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85054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21.10.2024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0372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21.10.2024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81400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21.10.2024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88115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21.10.2024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13520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21.10.2024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1758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21.10.2024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7981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6"/>
            <a:ext cx="10515600" cy="622754"/>
          </a:xfrm>
        </p:spPr>
        <p:txBody>
          <a:bodyPr/>
          <a:lstStyle>
            <a:lvl1pPr>
              <a:defRPr/>
            </a:lvl1pPr>
          </a:lstStyle>
          <a:p>
            <a:r>
              <a:rPr lang="ru-RU" dirty="0"/>
              <a:t>Основы построения файловых систем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21.10.2024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7053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21.10.2024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9022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21.10.2024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9913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21.10.2024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7432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21.10.2024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3646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21.10.2024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2430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63722-5D9F-4E99-9720-9B6A0C7BB1C9}" type="datetimeFigureOut">
              <a:rPr lang="ru-RU" smtClean="0"/>
              <a:t>21.10.2024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1473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18C88-2408-4CFC-B25C-07450930B282}" type="datetimeFigureOut">
              <a:rPr lang="ru-RU" smtClean="0"/>
              <a:t>21.10.2024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8141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2189499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1933860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997771" y="923419"/>
            <a:ext cx="66901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The basics of programming in C</a:t>
            </a:r>
            <a:endParaRPr lang="ru-RU" sz="4000" dirty="0"/>
          </a:p>
        </p:txBody>
      </p:sp>
      <p:pic>
        <p:nvPicPr>
          <p:cNvPr id="1026" name="Picture 2" descr="Neapolis University Pafos, Cyprus Adaptive • Inspiring • Today • Education">
            <a:extLst>
              <a:ext uri="{FF2B5EF4-FFF2-40B4-BE49-F238E27FC236}">
                <a16:creationId xmlns:a16="http://schemas.microsoft.com/office/drawing/2014/main" id="{4A89C479-1691-99F0-24E5-26D57F721B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1822" y="2457450"/>
            <a:ext cx="4191000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35F9A63-3251-7EB7-FC8E-AE3ABA4B70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2638" y="1977686"/>
            <a:ext cx="2677540" cy="2902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0559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D32B8D-B9D5-6F00-5AD3-973C554941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CBDA539-80E4-3D7E-A2A4-E023946154E0}"/>
              </a:ext>
            </a:extLst>
          </p:cNvPr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programming in C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3075CAC-E6BC-9B82-C8BE-981479F58B76}"/>
              </a:ext>
            </a:extLst>
          </p:cNvPr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EABBFEA-C6C7-0E0A-D97C-E227FCFCF35D}"/>
              </a:ext>
            </a:extLst>
          </p:cNvPr>
          <p:cNvGraphicFramePr>
            <a:graphicFrameLocks noGrp="1"/>
          </p:cNvGraphicFramePr>
          <p:nvPr/>
        </p:nvGraphicFramePr>
        <p:xfrm>
          <a:off x="0" y="365761"/>
          <a:ext cx="12192000" cy="4968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4261024341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1064003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snprintf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path_buf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, 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sizeof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path_buf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),</a:t>
                      </a:r>
                      <a:b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</a:b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"/proc/%d/exe", 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pid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);</a:t>
                      </a:r>
                    </a:p>
                    <a:p>
                      <a:endParaRPr lang="en-GB" sz="1400" kern="1200" dirty="0">
                        <a:solidFill>
                          <a:schemeClr val="tx1"/>
                        </a:solidFill>
                        <a:effectLst/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  <a:p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report_error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path_buf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, 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errno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Y" sz="1600" dirty="0">
                          <a:latin typeface="+mn-lt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Library calls that fail are guaranteed to update </a:t>
                      </a:r>
                      <a:r>
                        <a:rPr lang="en-CY" sz="1600" dirty="0">
                          <a:latin typeface="Consolas" panose="020B0609020204030204" pitchFamily="49" charset="0"/>
                          <a:ea typeface="Menlo" panose="020B0609030804020204" pitchFamily="49" charset="0"/>
                          <a:cs typeface="Consolas" panose="020B0609020204030204" pitchFamily="49" charset="0"/>
                        </a:rPr>
                        <a:t>errno</a:t>
                      </a:r>
                      <a:r>
                        <a:rPr lang="en-CY" sz="1600" dirty="0">
                          <a:latin typeface="+mn-lt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to contain the reason for a failure.</a:t>
                      </a:r>
                    </a:p>
                    <a:p>
                      <a:endParaRPr lang="en-CY" sz="1600" dirty="0">
                        <a:latin typeface="+mn-lt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  <a:p>
                      <a:r>
                        <a:rPr lang="en-CY" sz="1600" dirty="0">
                          <a:latin typeface="+mn-lt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Library calls that succeed are guaranteed neither to set </a:t>
                      </a:r>
                      <a:r>
                        <a:rPr lang="en-CY" sz="1600" dirty="0">
                          <a:latin typeface="Consolas" panose="020B0609020204030204" pitchFamily="49" charset="0"/>
                          <a:ea typeface="Menlo" panose="020B0609030804020204" pitchFamily="49" charset="0"/>
                          <a:cs typeface="Consolas" panose="020B0609020204030204" pitchFamily="49" charset="0"/>
                        </a:rPr>
                        <a:t>errno</a:t>
                      </a:r>
                      <a:r>
                        <a:rPr lang="en-CY" sz="1600" dirty="0">
                          <a:latin typeface="+mn-lt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to zero, nor to keep it unchanged.</a:t>
                      </a:r>
                    </a:p>
                    <a:p>
                      <a:endParaRPr lang="en-CY" sz="1600" dirty="0">
                        <a:latin typeface="+mn-lt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  <a:p>
                      <a:r>
                        <a:rPr lang="en-CY" sz="1600" dirty="0">
                          <a:latin typeface="Consolas" panose="020B0609020204030204" pitchFamily="49" charset="0"/>
                          <a:ea typeface="Menlo" panose="020B0609030804020204" pitchFamily="49" charset="0"/>
                          <a:cs typeface="Consolas" panose="020B0609020204030204" pitchFamily="49" charset="0"/>
                        </a:rPr>
                        <a:t>ssize_t getrandom(void *buf, size_t len, int flags)</a:t>
                      </a:r>
                    </a:p>
                    <a:p>
                      <a:r>
                        <a:rPr lang="en-CY" sz="1600" dirty="0">
                          <a:latin typeface="Consolas" panose="020B0609020204030204" pitchFamily="49" charset="0"/>
                          <a:ea typeface="Menlo" panose="020B0609030804020204" pitchFamily="49" charset="0"/>
                          <a:cs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CY" sz="1600" dirty="0">
                          <a:latin typeface="Consolas" panose="020B0609020204030204" pitchFamily="49" charset="0"/>
                          <a:ea typeface="Menlo" panose="020B0609030804020204" pitchFamily="49" charset="0"/>
                          <a:cs typeface="Consolas" panose="020B0609020204030204" pitchFamily="49" charset="0"/>
                        </a:rPr>
                        <a:t>    // try the fast syscall first</a:t>
                      </a:r>
                    </a:p>
                    <a:p>
                      <a:r>
                        <a:rPr lang="en-CY" sz="1600" dirty="0">
                          <a:latin typeface="Consolas" panose="020B0609020204030204" pitchFamily="49" charset="0"/>
                          <a:ea typeface="Menlo" panose="020B0609030804020204" pitchFamily="49" charset="0"/>
                          <a:cs typeface="Consolas" panose="020B0609020204030204" pitchFamily="49" charset="0"/>
                        </a:rPr>
                        <a:t>    ssize_t x = SYS_getrandom(buf, len, flags);</a:t>
                      </a:r>
                    </a:p>
                    <a:p>
                      <a:r>
                        <a:rPr lang="en-CY" sz="1600" dirty="0">
                          <a:latin typeface="Consolas" panose="020B0609020204030204" pitchFamily="49" charset="0"/>
                          <a:ea typeface="Menlo" panose="020B0609030804020204" pitchFamily="49" charset="0"/>
                          <a:cs typeface="Consolas" panose="020B0609020204030204" pitchFamily="49" charset="0"/>
                        </a:rPr>
                        <a:t>    if (x &gt;= 0)</a:t>
                      </a:r>
                    </a:p>
                    <a:p>
                      <a:r>
                        <a:rPr lang="en-CY" sz="1600" dirty="0">
                          <a:latin typeface="Consolas" panose="020B0609020204030204" pitchFamily="49" charset="0"/>
                          <a:ea typeface="Menlo" panose="020B0609030804020204" pitchFamily="49" charset="0"/>
                          <a:cs typeface="Consolas" panose="020B0609020204030204" pitchFamily="49" charset="0"/>
                        </a:rPr>
                        <a:t>        return x;</a:t>
                      </a:r>
                    </a:p>
                    <a:p>
                      <a:endParaRPr lang="en-CY" sz="1600" dirty="0">
                        <a:latin typeface="Consolas" panose="020B0609020204030204" pitchFamily="49" charset="0"/>
                        <a:ea typeface="Menlo" panose="020B060903080402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CY" sz="1600" dirty="0">
                          <a:latin typeface="Consolas" panose="020B0609020204030204" pitchFamily="49" charset="0"/>
                          <a:ea typeface="Menlo" panose="020B0609030804020204" pitchFamily="49" charset="0"/>
                          <a:cs typeface="Consolas" panose="020B0609020204030204" pitchFamily="49" charset="0"/>
                        </a:rPr>
                        <a:t>    // errno contains ENOSYS</a:t>
                      </a:r>
                    </a:p>
                    <a:p>
                      <a:r>
                        <a:rPr lang="en-CY" sz="1600" dirty="0">
                          <a:latin typeface="Consolas" panose="020B0609020204030204" pitchFamily="49" charset="0"/>
                          <a:ea typeface="Menlo" panose="020B0609030804020204" pitchFamily="49" charset="0"/>
                          <a:cs typeface="Consolas" panose="020B0609020204030204" pitchFamily="49" charset="0"/>
                        </a:rPr>
                        <a:t>    // use /dev/urandom as a fallback</a:t>
                      </a:r>
                    </a:p>
                    <a:p>
                      <a:r>
                        <a:rPr lang="en-CY" sz="1600" dirty="0">
                          <a:latin typeface="Consolas" panose="020B0609020204030204" pitchFamily="49" charset="0"/>
                          <a:ea typeface="Menlo" panose="020B0609030804020204" pitchFamily="49" charset="0"/>
                          <a:cs typeface="Consolas" panose="020B0609020204030204" pitchFamily="49" charset="0"/>
                        </a:rPr>
                        <a:t>    int fd = open(“/dev/urandom”, O_RDONLY);</a:t>
                      </a:r>
                    </a:p>
                    <a:p>
                      <a:r>
                        <a:rPr lang="en-CY" sz="1600" dirty="0">
                          <a:latin typeface="Consolas" panose="020B0609020204030204" pitchFamily="49" charset="0"/>
                          <a:ea typeface="Menlo" panose="020B0609030804020204" pitchFamily="49" charset="0"/>
                          <a:cs typeface="Consolas" panose="020B0609020204030204" pitchFamily="49" charset="0"/>
                        </a:rPr>
                        <a:t>    …</a:t>
                      </a:r>
                    </a:p>
                    <a:p>
                      <a:r>
                        <a:rPr lang="en-CY" sz="1600" dirty="0">
                          <a:latin typeface="Consolas" panose="020B0609020204030204" pitchFamily="49" charset="0"/>
                          <a:ea typeface="Menlo" panose="020B0609030804020204" pitchFamily="49" charset="0"/>
                          <a:cs typeface="Consolas" panose="020B0609020204030204" pitchFamily="49" charset="0"/>
                        </a:rPr>
                        <a:t>}</a:t>
                      </a:r>
                    </a:p>
                    <a:p>
                      <a:endParaRPr lang="en-CY" sz="1600" dirty="0">
                        <a:latin typeface="+mn-lt"/>
                        <a:ea typeface="Menlo" panose="020B060903080402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CY" sz="1600" dirty="0">
                          <a:latin typeface="+mn-lt"/>
                          <a:ea typeface="Menlo" panose="020B0609030804020204" pitchFamily="49" charset="0"/>
                          <a:cs typeface="Consolas" panose="020B0609020204030204" pitchFamily="49" charset="0"/>
                        </a:rPr>
                        <a:t>A successful call to </a:t>
                      </a:r>
                      <a:r>
                        <a:rPr lang="en-CY" sz="1600" dirty="0">
                          <a:latin typeface="Consolas" panose="020B0609020204030204" pitchFamily="49" charset="0"/>
                          <a:ea typeface="Menlo" panose="020B0609030804020204" pitchFamily="49" charset="0"/>
                          <a:cs typeface="Consolas" panose="020B0609020204030204" pitchFamily="49" charset="0"/>
                        </a:rPr>
                        <a:t>getrandom()</a:t>
                      </a:r>
                      <a:r>
                        <a:rPr lang="en-CY" sz="1600" dirty="0">
                          <a:latin typeface="+mn-lt"/>
                          <a:ea typeface="Menlo" panose="020B0609030804020204" pitchFamily="49" charset="0"/>
                          <a:cs typeface="Consolas" panose="020B0609020204030204" pitchFamily="49" charset="0"/>
                        </a:rPr>
                        <a:t> may set </a:t>
                      </a:r>
                      <a:r>
                        <a:rPr lang="en-CY" sz="1600" dirty="0">
                          <a:latin typeface="Consolas" panose="020B0609020204030204" pitchFamily="49" charset="0"/>
                          <a:ea typeface="Menlo" panose="020B0609030804020204" pitchFamily="49" charset="0"/>
                          <a:cs typeface="Consolas" panose="020B0609020204030204" pitchFamily="49" charset="0"/>
                        </a:rPr>
                        <a:t>errno</a:t>
                      </a:r>
                      <a:r>
                        <a:rPr lang="en-CY" sz="1600" dirty="0">
                          <a:latin typeface="+mn-lt"/>
                          <a:ea typeface="Menlo" panose="020B0609030804020204" pitchFamily="49" charset="0"/>
                          <a:cs typeface="Consolas" panose="020B0609020204030204" pitchFamily="49" charset="0"/>
                        </a:rPr>
                        <a:t> to a non-zero value.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03459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41027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389AA1-5D65-3673-006B-07E3146344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7DCFE82-B812-B91B-057F-CBFD211CFBF3}"/>
              </a:ext>
            </a:extLst>
          </p:cNvPr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programming in C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70340A1-0CE2-F998-F1C5-688C8CA0D853}"/>
              </a:ext>
            </a:extLst>
          </p:cNvPr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75687F4-154F-F942-3300-2DDD1BE0CD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6029090"/>
              </p:ext>
            </p:extLst>
          </p:nvPr>
        </p:nvGraphicFramePr>
        <p:xfrm>
          <a:off x="0" y="365761"/>
          <a:ext cx="12192000" cy="5699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4261024341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1064003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snprintf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path_buf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, 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sizeof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path_buf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),</a:t>
                      </a:r>
                      <a:b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</a:b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"/proc/%d/exe", 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pid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);</a:t>
                      </a:r>
                    </a:p>
                    <a:p>
                      <a:endParaRPr lang="en-GB" sz="1400" kern="1200" dirty="0">
                        <a:solidFill>
                          <a:schemeClr val="tx1"/>
                        </a:solidFill>
                        <a:effectLst/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  <a:p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report_error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path_buf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, 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errno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Y" sz="1600" dirty="0">
                          <a:latin typeface="+mn-lt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Library calls that fail are guaranteed to update </a:t>
                      </a:r>
                      <a:r>
                        <a:rPr lang="en-CY" sz="1600" dirty="0">
                          <a:latin typeface="Consolas" panose="020B0609020204030204" pitchFamily="49" charset="0"/>
                          <a:ea typeface="Menlo" panose="020B0609030804020204" pitchFamily="49" charset="0"/>
                          <a:cs typeface="Consolas" panose="020B0609020204030204" pitchFamily="49" charset="0"/>
                        </a:rPr>
                        <a:t>errno</a:t>
                      </a:r>
                      <a:r>
                        <a:rPr lang="en-CY" sz="1600" dirty="0">
                          <a:latin typeface="+mn-lt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to contain the reason for a failure.</a:t>
                      </a:r>
                    </a:p>
                    <a:p>
                      <a:endParaRPr lang="en-CY" sz="1600" dirty="0">
                        <a:latin typeface="+mn-lt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  <a:p>
                      <a:r>
                        <a:rPr lang="en-CY" sz="1600" dirty="0">
                          <a:latin typeface="+mn-lt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Library calls that succeed are guaranteed neither to set </a:t>
                      </a:r>
                      <a:r>
                        <a:rPr lang="en-CY" sz="1600" dirty="0">
                          <a:latin typeface="Consolas" panose="020B0609020204030204" pitchFamily="49" charset="0"/>
                          <a:ea typeface="Menlo" panose="020B0609030804020204" pitchFamily="49" charset="0"/>
                          <a:cs typeface="Consolas" panose="020B0609020204030204" pitchFamily="49" charset="0"/>
                        </a:rPr>
                        <a:t>errno</a:t>
                      </a:r>
                      <a:r>
                        <a:rPr lang="en-CY" sz="1600" dirty="0">
                          <a:latin typeface="+mn-lt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to zero, nor to keep it unchanged.</a:t>
                      </a:r>
                    </a:p>
                    <a:p>
                      <a:endParaRPr lang="en-CY" sz="1600" dirty="0">
                        <a:latin typeface="+mn-lt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  <a:p>
                      <a:r>
                        <a:rPr lang="en-CY" sz="1600" dirty="0">
                          <a:latin typeface="Consolas" panose="020B0609020204030204" pitchFamily="49" charset="0"/>
                          <a:ea typeface="Menlo" panose="020B0609030804020204" pitchFamily="49" charset="0"/>
                          <a:cs typeface="Consolas" panose="020B0609020204030204" pitchFamily="49" charset="0"/>
                        </a:rPr>
                        <a:t>ssize_t getrandom(void *buf, size_t len, int flags)</a:t>
                      </a:r>
                    </a:p>
                    <a:p>
                      <a:r>
                        <a:rPr lang="en-CY" sz="1600" dirty="0">
                          <a:latin typeface="Consolas" panose="020B0609020204030204" pitchFamily="49" charset="0"/>
                          <a:ea typeface="Menlo" panose="020B0609030804020204" pitchFamily="49" charset="0"/>
                          <a:cs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CY" sz="1600" dirty="0">
                          <a:latin typeface="Consolas" panose="020B0609020204030204" pitchFamily="49" charset="0"/>
                          <a:ea typeface="Menlo" panose="020B0609030804020204" pitchFamily="49" charset="0"/>
                          <a:cs typeface="Consolas" panose="020B0609020204030204" pitchFamily="49" charset="0"/>
                        </a:rPr>
                        <a:t>    // try the fast syscall first</a:t>
                      </a:r>
                    </a:p>
                    <a:p>
                      <a:r>
                        <a:rPr lang="en-CY" sz="1600" dirty="0">
                          <a:latin typeface="Consolas" panose="020B0609020204030204" pitchFamily="49" charset="0"/>
                          <a:ea typeface="Menlo" panose="020B0609030804020204" pitchFamily="49" charset="0"/>
                          <a:cs typeface="Consolas" panose="020B0609020204030204" pitchFamily="49" charset="0"/>
                        </a:rPr>
                        <a:t>    ssize_t x = SYS_getrandom(buf, len, flags);</a:t>
                      </a:r>
                    </a:p>
                    <a:p>
                      <a:r>
                        <a:rPr lang="en-CY" sz="1600" dirty="0">
                          <a:latin typeface="Consolas" panose="020B0609020204030204" pitchFamily="49" charset="0"/>
                          <a:ea typeface="Menlo" panose="020B0609030804020204" pitchFamily="49" charset="0"/>
                          <a:cs typeface="Consolas" panose="020B0609020204030204" pitchFamily="49" charset="0"/>
                        </a:rPr>
                        <a:t>    if (x &gt;= 0)</a:t>
                      </a:r>
                    </a:p>
                    <a:p>
                      <a:r>
                        <a:rPr lang="en-CY" sz="1600" dirty="0">
                          <a:latin typeface="Consolas" panose="020B0609020204030204" pitchFamily="49" charset="0"/>
                          <a:ea typeface="Menlo" panose="020B0609030804020204" pitchFamily="49" charset="0"/>
                          <a:cs typeface="Consolas" panose="020B0609020204030204" pitchFamily="49" charset="0"/>
                        </a:rPr>
                        <a:t>        return x;</a:t>
                      </a:r>
                    </a:p>
                    <a:p>
                      <a:endParaRPr lang="en-CY" sz="1600" dirty="0">
                        <a:latin typeface="Consolas" panose="020B0609020204030204" pitchFamily="49" charset="0"/>
                        <a:ea typeface="Menlo" panose="020B060903080402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CY" sz="1600" dirty="0">
                          <a:latin typeface="Consolas" panose="020B0609020204030204" pitchFamily="49" charset="0"/>
                          <a:ea typeface="Menlo" panose="020B0609030804020204" pitchFamily="49" charset="0"/>
                          <a:cs typeface="Consolas" panose="020B0609020204030204" pitchFamily="49" charset="0"/>
                        </a:rPr>
                        <a:t>    // errno contains ENOSYS</a:t>
                      </a:r>
                    </a:p>
                    <a:p>
                      <a:r>
                        <a:rPr lang="en-CY" sz="1600" dirty="0">
                          <a:latin typeface="Consolas" panose="020B0609020204030204" pitchFamily="49" charset="0"/>
                          <a:ea typeface="Menlo" panose="020B0609030804020204" pitchFamily="49" charset="0"/>
                          <a:cs typeface="Consolas" panose="020B0609020204030204" pitchFamily="49" charset="0"/>
                        </a:rPr>
                        <a:t>    // use /dev/urandom as a fallback</a:t>
                      </a:r>
                    </a:p>
                    <a:p>
                      <a:r>
                        <a:rPr lang="en-CY" sz="1600" dirty="0">
                          <a:latin typeface="Consolas" panose="020B0609020204030204" pitchFamily="49" charset="0"/>
                          <a:ea typeface="Menlo" panose="020B0609030804020204" pitchFamily="49" charset="0"/>
                          <a:cs typeface="Consolas" panose="020B0609020204030204" pitchFamily="49" charset="0"/>
                        </a:rPr>
                        <a:t>    int fd = open(“/dev/urandom”, O_RDONLY);</a:t>
                      </a:r>
                    </a:p>
                    <a:p>
                      <a:r>
                        <a:rPr lang="en-CY" sz="1600" dirty="0">
                          <a:latin typeface="Consolas" panose="020B0609020204030204" pitchFamily="49" charset="0"/>
                          <a:ea typeface="Menlo" panose="020B0609030804020204" pitchFamily="49" charset="0"/>
                          <a:cs typeface="Consolas" panose="020B0609020204030204" pitchFamily="49" charset="0"/>
                        </a:rPr>
                        <a:t>    …</a:t>
                      </a:r>
                    </a:p>
                    <a:p>
                      <a:r>
                        <a:rPr lang="en-CY" sz="1600" dirty="0">
                          <a:latin typeface="Consolas" panose="020B0609020204030204" pitchFamily="49" charset="0"/>
                          <a:ea typeface="Menlo" panose="020B0609030804020204" pitchFamily="49" charset="0"/>
                          <a:cs typeface="Consolas" panose="020B0609020204030204" pitchFamily="49" charset="0"/>
                        </a:rPr>
                        <a:t>}</a:t>
                      </a:r>
                    </a:p>
                    <a:p>
                      <a:endParaRPr lang="en-CY" sz="1600" dirty="0">
                        <a:latin typeface="+mn-lt"/>
                        <a:ea typeface="Menlo" panose="020B060903080402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CY" sz="1600" dirty="0">
                          <a:latin typeface="+mn-lt"/>
                          <a:ea typeface="Menlo" panose="020B0609030804020204" pitchFamily="49" charset="0"/>
                          <a:cs typeface="Consolas" panose="020B0609020204030204" pitchFamily="49" charset="0"/>
                        </a:rPr>
                        <a:t>A successful call to </a:t>
                      </a:r>
                      <a:r>
                        <a:rPr lang="en-CY" sz="1600" dirty="0">
                          <a:latin typeface="Consolas" panose="020B0609020204030204" pitchFamily="49" charset="0"/>
                          <a:ea typeface="Menlo" panose="020B0609030804020204" pitchFamily="49" charset="0"/>
                          <a:cs typeface="Consolas" panose="020B0609020204030204" pitchFamily="49" charset="0"/>
                        </a:rPr>
                        <a:t>getrandom()</a:t>
                      </a:r>
                      <a:r>
                        <a:rPr lang="en-CY" sz="1600" dirty="0">
                          <a:latin typeface="+mn-lt"/>
                          <a:ea typeface="Menlo" panose="020B0609030804020204" pitchFamily="49" charset="0"/>
                          <a:cs typeface="Consolas" panose="020B0609020204030204" pitchFamily="49" charset="0"/>
                        </a:rPr>
                        <a:t> may set </a:t>
                      </a:r>
                      <a:r>
                        <a:rPr lang="en-CY" sz="1600" dirty="0">
                          <a:latin typeface="Consolas" panose="020B0609020204030204" pitchFamily="49" charset="0"/>
                          <a:ea typeface="Menlo" panose="020B0609030804020204" pitchFamily="49" charset="0"/>
                          <a:cs typeface="Consolas" panose="020B0609020204030204" pitchFamily="49" charset="0"/>
                        </a:rPr>
                        <a:t>errno</a:t>
                      </a:r>
                      <a:r>
                        <a:rPr lang="en-CY" sz="1600" dirty="0">
                          <a:latin typeface="+mn-lt"/>
                          <a:ea typeface="Menlo" panose="020B0609030804020204" pitchFamily="49" charset="0"/>
                          <a:cs typeface="Consolas" panose="020B0609020204030204" pitchFamily="49" charset="0"/>
                        </a:rPr>
                        <a:t> to a non-zero value.</a:t>
                      </a:r>
                    </a:p>
                    <a:p>
                      <a:endParaRPr lang="en-CY" sz="1600" dirty="0">
                        <a:latin typeface="+mn-lt"/>
                        <a:ea typeface="Menlo" panose="020B060903080402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CY" sz="1600" b="1" dirty="0">
                          <a:latin typeface="+mn-lt"/>
                          <a:ea typeface="Menlo" panose="020B0609030804020204" pitchFamily="49" charset="0"/>
                          <a:cs typeface="Consolas" panose="020B0609020204030204" pitchFamily="49" charset="0"/>
                        </a:rPr>
                        <a:t>Additional reading</a:t>
                      </a:r>
                      <a:r>
                        <a:rPr lang="en-CY" sz="1600" dirty="0">
                          <a:latin typeface="+mn-lt"/>
                          <a:ea typeface="Menlo" panose="020B0609030804020204" pitchFamily="49" charset="0"/>
                          <a:cs typeface="Consolas" panose="020B0609020204030204" pitchFamily="49" charset="0"/>
                        </a:rPr>
                        <a:t>: </a:t>
                      </a:r>
                      <a:r>
                        <a:rPr lang="en-CY" sz="1600" dirty="0">
                          <a:latin typeface="Consolas" panose="020B0609020204030204" pitchFamily="49" charset="0"/>
                          <a:ea typeface="Menlo" panose="020B0609030804020204" pitchFamily="49" charset="0"/>
                          <a:cs typeface="Consolas" panose="020B0609020204030204" pitchFamily="49" charset="0"/>
                        </a:rPr>
                        <a:t>vDSO</a:t>
                      </a:r>
                      <a:r>
                        <a:rPr lang="en-CY" sz="1600" dirty="0">
                          <a:latin typeface="+mn-lt"/>
                          <a:ea typeface="Menlo" panose="020B0609030804020204" pitchFamily="49" charset="0"/>
                          <a:cs typeface="Consolas" panose="020B0609020204030204" pitchFamily="49" charset="0"/>
                        </a:rPr>
                        <a:t> and how Linux implements syscalls like </a:t>
                      </a:r>
                      <a:r>
                        <a:rPr lang="en-CY" sz="1600" dirty="0">
                          <a:latin typeface="Consolas" panose="020B0609020204030204" pitchFamily="49" charset="0"/>
                          <a:ea typeface="Menlo" panose="020B0609030804020204" pitchFamily="49" charset="0"/>
                          <a:cs typeface="Consolas" panose="020B0609020204030204" pitchFamily="49" charset="0"/>
                        </a:rPr>
                        <a:t>gettimeofday()</a:t>
                      </a:r>
                      <a:r>
                        <a:rPr lang="en-CY" sz="1600" dirty="0">
                          <a:latin typeface="+mn-lt"/>
                          <a:ea typeface="Menlo" panose="020B0609030804020204" pitchFamily="49" charset="0"/>
                          <a:cs typeface="Consolas" panose="020B0609020204030204" pitchFamily="49" charset="0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03459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63755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AEB610-0B3C-6610-F5A1-5FF223701A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D16A220-EB82-BC7B-708D-EED5837C37A9}"/>
              </a:ext>
            </a:extLst>
          </p:cNvPr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programming in C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335C8DB-EAF4-6724-7D59-D5B159D4982B}"/>
              </a:ext>
            </a:extLst>
          </p:cNvPr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F1F85BE-96D2-166B-4BC8-786156AEBB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2693662"/>
              </p:ext>
            </p:extLst>
          </p:nvPr>
        </p:nvGraphicFramePr>
        <p:xfrm>
          <a:off x="0" y="365761"/>
          <a:ext cx="12192000" cy="2865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4261024341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1064003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void 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print_symlink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const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char* path)</a:t>
                      </a:r>
                    </a:p>
                    <a:p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{</a:t>
                      </a:r>
                    </a:p>
                    <a:p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static char 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buf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[PATH_MAX + 1];</a:t>
                      </a:r>
                    </a:p>
                    <a:p>
                      <a:endParaRPr lang="en-GB" sz="1400" kern="1200" dirty="0">
                        <a:solidFill>
                          <a:schemeClr val="tx1"/>
                        </a:solidFill>
                        <a:effectLst/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  <a:p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ssize_t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sz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= 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readlink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(path, 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buf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, 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sizeof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buf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));</a:t>
                      </a:r>
                    </a:p>
                    <a:p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if (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sz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&lt; 0) {</a:t>
                      </a:r>
                    </a:p>
                    <a:p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    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report_error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(path, 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errno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);</a:t>
                      </a:r>
                    </a:p>
                    <a:p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    return;</a:t>
                      </a:r>
                    </a:p>
                    <a:p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}</a:t>
                      </a:r>
                    </a:p>
                    <a:p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buf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[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sz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] = '\0’;</a:t>
                      </a:r>
                    </a:p>
                    <a:p>
                      <a:endParaRPr lang="en-GB" sz="1400" kern="1200" dirty="0">
                        <a:solidFill>
                          <a:schemeClr val="tx1"/>
                        </a:solidFill>
                        <a:effectLst/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  <a:p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report_file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buf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);</a:t>
                      </a:r>
                    </a:p>
                    <a:p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03459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73695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9EC3AB-5FB3-5350-75B0-7525DAEEB6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AB42757-ADA6-69D3-0D77-46A6E8C8BA10}"/>
              </a:ext>
            </a:extLst>
          </p:cNvPr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programming in C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7892CB6-A028-39DF-3458-15E497F4FBB6}"/>
              </a:ext>
            </a:extLst>
          </p:cNvPr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388D80C-9017-2DF7-6B4E-B9D8AC1407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8378143"/>
              </p:ext>
            </p:extLst>
          </p:nvPr>
        </p:nvGraphicFramePr>
        <p:xfrm>
          <a:off x="0" y="365761"/>
          <a:ext cx="12192000" cy="2865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4261024341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1064003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void 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print_symlink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const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char* path)</a:t>
                      </a:r>
                    </a:p>
                    <a:p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{</a:t>
                      </a:r>
                    </a:p>
                    <a:p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static char 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buf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[PATH_MAX + 1];</a:t>
                      </a:r>
                    </a:p>
                    <a:p>
                      <a:endParaRPr lang="en-GB" sz="1400" kern="1200" dirty="0">
                        <a:solidFill>
                          <a:schemeClr val="tx1"/>
                        </a:solidFill>
                        <a:effectLst/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  <a:p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ssize_t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sz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= 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readlink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(path, 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buf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, 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sizeof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buf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));</a:t>
                      </a:r>
                    </a:p>
                    <a:p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if (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sz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&lt; 0) {</a:t>
                      </a:r>
                    </a:p>
                    <a:p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    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report_error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(path, 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errno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);</a:t>
                      </a:r>
                    </a:p>
                    <a:p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    return;</a:t>
                      </a:r>
                    </a:p>
                    <a:p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}</a:t>
                      </a:r>
                    </a:p>
                    <a:p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buf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[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sz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] = '\0’;</a:t>
                      </a:r>
                    </a:p>
                    <a:p>
                      <a:endParaRPr lang="en-GB" sz="1400" kern="1200" dirty="0">
                        <a:solidFill>
                          <a:schemeClr val="tx1"/>
                        </a:solidFill>
                        <a:effectLst/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  <a:p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report_file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buf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);</a:t>
                      </a:r>
                    </a:p>
                    <a:p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Y" sz="1600" dirty="0">
                          <a:latin typeface="+mn-lt"/>
                          <a:ea typeface="Menlo" panose="020B0609030804020204" pitchFamily="49" charset="0"/>
                          <a:cs typeface="Consolas" panose="020B0609020204030204" pitchFamily="49" charset="0"/>
                        </a:rPr>
                        <a:t>Make functions static unless they are part of your public API: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Y" sz="16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</a:t>
                      </a:r>
                      <a:r>
                        <a:rPr lang="en-CY" sz="1600" dirty="0">
                          <a:solidFill>
                            <a:srgbClr val="FF00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static</a:t>
                      </a:r>
                      <a:r>
                        <a:rPr lang="en-CY" sz="16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GB" sz="16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void </a:t>
                      </a:r>
                      <a:r>
                        <a:rPr lang="en-GB" sz="16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print_symlink</a:t>
                      </a:r>
                      <a:r>
                        <a:rPr lang="en-GB" sz="16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</a:t>
                      </a:r>
                      <a:r>
                        <a:rPr lang="en-GB" sz="16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const</a:t>
                      </a:r>
                      <a:r>
                        <a:rPr lang="en-GB" sz="16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char* path)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Pros</a:t>
                      </a:r>
                      <a:r>
                        <a:rPr lang="en-GB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: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GB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The function will not be added to the table of exports of the executable file.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GB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More room for optimisation because the compiler knows all callers of the function.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03459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00503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0C06D7-06A2-D3A2-ACA8-50D79E1EB3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5B52D6F-B93D-984F-E6CF-EA5AF34542C6}"/>
              </a:ext>
            </a:extLst>
          </p:cNvPr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programming in C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2C81E8E-2C5D-737F-A164-73CAEC1DAC1C}"/>
              </a:ext>
            </a:extLst>
          </p:cNvPr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9708E16-F969-BB7C-4322-5F9A69D7D7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622690"/>
              </p:ext>
            </p:extLst>
          </p:nvPr>
        </p:nvGraphicFramePr>
        <p:xfrm>
          <a:off x="0" y="365761"/>
          <a:ext cx="12192000" cy="1584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4261024341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1064003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static char *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create_hello_string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()</a:t>
                      </a:r>
                    </a:p>
                    <a:p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{</a:t>
                      </a:r>
                    </a:p>
                    <a:p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static char result[50];</a:t>
                      </a:r>
                    </a:p>
                    <a:p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pid_t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pid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= 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fuse_get_context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()-&gt;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pid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;</a:t>
                      </a:r>
                    </a:p>
                    <a:p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sprintf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(result, "hello, %d\n", 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pid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);</a:t>
                      </a:r>
                    </a:p>
                    <a:p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return result;</a:t>
                      </a:r>
                    </a:p>
                    <a:p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03459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40187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47B422-0E0C-0E28-8789-0EF6154E8A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D5A9444-1AD1-00B9-CCEF-550E940E3D43}"/>
              </a:ext>
            </a:extLst>
          </p:cNvPr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programming in C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BB2ECED-6104-DD96-96EA-FFC7C04D246B}"/>
              </a:ext>
            </a:extLst>
          </p:cNvPr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762E615-57F4-BCB3-7A8D-C1BB14F271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8160639"/>
              </p:ext>
            </p:extLst>
          </p:nvPr>
        </p:nvGraphicFramePr>
        <p:xfrm>
          <a:off x="0" y="365761"/>
          <a:ext cx="12192000" cy="1584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4261024341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1064003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static char *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create_hello_string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()</a:t>
                      </a:r>
                    </a:p>
                    <a:p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{</a:t>
                      </a:r>
                    </a:p>
                    <a:p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</a:t>
                      </a:r>
                      <a:r>
                        <a:rPr lang="en-GB" sz="1400" kern="1200" dirty="0">
                          <a:solidFill>
                            <a:srgbClr val="FF0000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static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char </a:t>
                      </a:r>
                      <a:r>
                        <a:rPr lang="en-GB" sz="1400" kern="1200" dirty="0">
                          <a:solidFill>
                            <a:srgbClr val="FF0000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result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[50];</a:t>
                      </a:r>
                    </a:p>
                    <a:p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pid_t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pid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= 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fuse_get_context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()-&gt;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pid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;</a:t>
                      </a:r>
                    </a:p>
                    <a:p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sprintf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(result, "hello, %d\n", 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pid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);</a:t>
                      </a:r>
                    </a:p>
                    <a:p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return </a:t>
                      </a:r>
                      <a:r>
                        <a:rPr lang="en-GB" sz="1400" kern="1200" dirty="0">
                          <a:solidFill>
                            <a:srgbClr val="FF0000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result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;</a:t>
                      </a:r>
                    </a:p>
                    <a:p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1. This is not MT-safe.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03459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59903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3DB5D-D4F9-94ED-5A37-0E580FE380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E2BE5F8-0B77-27F0-2841-B4D57D2860EA}"/>
              </a:ext>
            </a:extLst>
          </p:cNvPr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programming in C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67B26B5-6D99-1574-6F76-40F9E1212B34}"/>
              </a:ext>
            </a:extLst>
          </p:cNvPr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F7C9AE8-1275-6C6C-9D6F-F449AEF29D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3056061"/>
              </p:ext>
            </p:extLst>
          </p:nvPr>
        </p:nvGraphicFramePr>
        <p:xfrm>
          <a:off x="0" y="365761"/>
          <a:ext cx="12192000" cy="1798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4261024341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1064003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static char *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create_hello_string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()</a:t>
                      </a:r>
                    </a:p>
                    <a:p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{</a:t>
                      </a:r>
                    </a:p>
                    <a:p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static char result[50];</a:t>
                      </a:r>
                    </a:p>
                    <a:p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pid_t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pid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= 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fuse_get_context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()-&gt;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pid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;</a:t>
                      </a:r>
                    </a:p>
                    <a:p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sprintf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(result, "hello, %d\n", 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pid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);</a:t>
                      </a:r>
                    </a:p>
                    <a:p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return result;</a:t>
                      </a:r>
                    </a:p>
                    <a:p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+mn-lt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1. This is not MT-safe.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2. </a:t>
                      </a:r>
                      <a:r>
                        <a:rPr lang="en-GB" sz="160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enlo" panose="020B0609030804020204" pitchFamily="49" charset="0"/>
                          <a:cs typeface="Consolas" panose="020B0609020204030204" pitchFamily="49" charset="0"/>
                        </a:rPr>
                        <a:t>s</a:t>
                      </a:r>
                      <a:r>
                        <a:rPr lang="en-GB" sz="1600" kern="1200" dirty="0" err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Menlo" panose="020B0609030804020204" pitchFamily="49" charset="0"/>
                          <a:cs typeface="Consolas" panose="020B0609020204030204" pitchFamily="49" charset="0"/>
                        </a:rPr>
                        <a:t>n</a:t>
                      </a:r>
                      <a:r>
                        <a:rPr lang="en-GB" sz="160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enlo" panose="020B0609030804020204" pitchFamily="49" charset="0"/>
                          <a:cs typeface="Consolas" panose="020B0609020204030204" pitchFamily="49" charset="0"/>
                        </a:rPr>
                        <a:t>printf</a:t>
                      </a:r>
                      <a:r>
                        <a:rPr lang="en-GB" sz="160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enlo" panose="020B0609030804020204" pitchFamily="49" charset="0"/>
                          <a:cs typeface="Consolas" panose="020B0609020204030204" pitchFamily="49" charset="0"/>
                        </a:rPr>
                        <a:t>(res </a:t>
                      </a:r>
                      <a:r>
                        <a:rPr lang="en-GB" sz="160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enlo" panose="020B0609030804020204" pitchFamily="49" charset="0"/>
                          <a:cs typeface="Consolas" panose="020B0609020204030204" pitchFamily="49" charset="0"/>
                        </a:rPr>
                        <a:t>sizeof</a:t>
                      </a:r>
                      <a:r>
                        <a:rPr lang="en-GB" sz="160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enlo" panose="020B0609030804020204" pitchFamily="49" charset="0"/>
                          <a:cs typeface="Consolas" panose="020B0609020204030204" pitchFamily="49" charset="0"/>
                        </a:rPr>
                        <a:t>(res), “hello, %d\n”, </a:t>
                      </a:r>
                      <a:r>
                        <a:rPr lang="en-GB" sz="160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enlo" panose="020B0609030804020204" pitchFamily="49" charset="0"/>
                          <a:cs typeface="Consolas" panose="020B0609020204030204" pitchFamily="49" charset="0"/>
                        </a:rPr>
                        <a:t>pid</a:t>
                      </a:r>
                      <a:r>
                        <a:rPr lang="en-GB" sz="160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enlo" panose="020B060903080402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Do not use functions like </a:t>
                      </a:r>
                      <a:r>
                        <a:rPr lang="en-GB" sz="160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enlo" panose="020B0609030804020204" pitchFamily="49" charset="0"/>
                          <a:cs typeface="Consolas" panose="020B0609020204030204" pitchFamily="49" charset="0"/>
                        </a:rPr>
                        <a:t>sprintf</a:t>
                      </a:r>
                      <a:r>
                        <a:rPr lang="en-GB" sz="160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enlo" panose="020B0609030804020204" pitchFamily="49" charset="0"/>
                          <a:cs typeface="Consolas" panose="020B0609020204030204" pitchFamily="49" charset="0"/>
                        </a:rPr>
                        <a:t>()</a:t>
                      </a:r>
                      <a:r>
                        <a:rPr lang="en-GB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because they do not limit the number of bytes that they read or write. That is a recipe for a memory corruption.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03459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09195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EE497E-19BD-B850-CBA4-9BBE94DA91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0C1394B-1DE3-F746-0B43-5D40DA62ED1A}"/>
              </a:ext>
            </a:extLst>
          </p:cNvPr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programming in C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0008888-8E96-424F-ADC6-CB32962DE6A1}"/>
              </a:ext>
            </a:extLst>
          </p:cNvPr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4A92C49-BB65-F252-A5B8-F6019A4944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8157758"/>
              </p:ext>
            </p:extLst>
          </p:nvPr>
        </p:nvGraphicFramePr>
        <p:xfrm>
          <a:off x="0" y="365761"/>
          <a:ext cx="12192000" cy="731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4261024341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1064003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buf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= 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realloc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buf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, 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cmd_buffer_size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);</a:t>
                      </a:r>
                    </a:p>
                    <a:p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if (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buf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== NULL)</a:t>
                      </a:r>
                    </a:p>
                    <a:p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goto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cleanup;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03459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3986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04BD63-EE6B-6295-13D4-A9CEF2C7EB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34059BA-A2EF-1A31-EE7F-31503180081D}"/>
              </a:ext>
            </a:extLst>
          </p:cNvPr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programming in C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8103E57-4112-9247-7C82-5369026BCA20}"/>
              </a:ext>
            </a:extLst>
          </p:cNvPr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447C7BC-9303-4F58-2A50-1FA50F9372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6196705"/>
              </p:ext>
            </p:extLst>
          </p:nvPr>
        </p:nvGraphicFramePr>
        <p:xfrm>
          <a:off x="0" y="365761"/>
          <a:ext cx="12192000" cy="1554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4261024341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1064003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buf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= 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realloc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buf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, 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cmd_buffer_size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);</a:t>
                      </a:r>
                    </a:p>
                    <a:p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if (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buf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== NULL)</a:t>
                      </a:r>
                    </a:p>
                    <a:p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goto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cleanup;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1. This is a memory leak. A call to </a:t>
                      </a:r>
                      <a:r>
                        <a:rPr lang="en-GB" sz="160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enlo" panose="020B0609030804020204" pitchFamily="49" charset="0"/>
                          <a:cs typeface="Consolas" panose="020B0609020204030204" pitchFamily="49" charset="0"/>
                        </a:rPr>
                        <a:t>realloc</a:t>
                      </a:r>
                      <a:r>
                        <a:rPr lang="en-GB" sz="160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enlo" panose="020B0609030804020204" pitchFamily="49" charset="0"/>
                          <a:cs typeface="Consolas" panose="020B0609020204030204" pitchFamily="49" charset="0"/>
                        </a:rPr>
                        <a:t>()</a:t>
                      </a:r>
                      <a:r>
                        <a:rPr lang="en-GB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does not free the previous buffer.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Remark</a:t>
                      </a:r>
                      <a:r>
                        <a:rPr lang="en-GB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: FreeBSD has </a:t>
                      </a:r>
                      <a:r>
                        <a:rPr lang="en-GB" sz="160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enlo" panose="020B0609030804020204" pitchFamily="49" charset="0"/>
                          <a:cs typeface="Consolas" panose="020B0609020204030204" pitchFamily="49" charset="0"/>
                        </a:rPr>
                        <a:t>reallocf</a:t>
                      </a:r>
                      <a:r>
                        <a:rPr lang="en-GB" sz="160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enlo" panose="020B0609030804020204" pitchFamily="49" charset="0"/>
                          <a:cs typeface="Consolas" panose="020B0609020204030204" pitchFamily="49" charset="0"/>
                        </a:rPr>
                        <a:t>()</a:t>
                      </a:r>
                      <a:r>
                        <a:rPr lang="en-GB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which frees the previous buffer.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2. All remarks on </a:t>
                      </a:r>
                      <a:r>
                        <a:rPr lang="en-GB" sz="160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enlo" panose="020B0609030804020204" pitchFamily="49" charset="0"/>
                          <a:cs typeface="Consolas" panose="020B0609020204030204" pitchFamily="49" charset="0"/>
                        </a:rPr>
                        <a:t>fs_xmalloc</a:t>
                      </a:r>
                      <a:r>
                        <a:rPr lang="en-GB" sz="160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enlo" panose="020B0609030804020204" pitchFamily="49" charset="0"/>
                          <a:cs typeface="Consolas" panose="020B0609020204030204" pitchFamily="49" charset="0"/>
                        </a:rPr>
                        <a:t>()</a:t>
                      </a:r>
                      <a:r>
                        <a:rPr lang="en-GB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apply to </a:t>
                      </a:r>
                      <a:r>
                        <a:rPr lang="en-GB" sz="160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enlo" panose="020B0609030804020204" pitchFamily="49" charset="0"/>
                          <a:cs typeface="Consolas" panose="020B0609020204030204" pitchFamily="49" charset="0"/>
                        </a:rPr>
                        <a:t>fs_xrealloc</a:t>
                      </a:r>
                      <a:r>
                        <a:rPr lang="en-GB" sz="160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enlo" panose="020B0609030804020204" pitchFamily="49" charset="0"/>
                          <a:cs typeface="Consolas" panose="020B0609020204030204" pitchFamily="49" charset="0"/>
                        </a:rPr>
                        <a:t>()</a:t>
                      </a:r>
                      <a:r>
                        <a:rPr lang="en-GB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as well.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03459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68315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6E1A5A-7073-753F-0FEA-0E6D60306A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E4D2DC5-E510-E483-4FF8-F6C7325D714D}"/>
              </a:ext>
            </a:extLst>
          </p:cNvPr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programming in C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5490841-2CEF-007B-2E5A-3EA2F8BE4DBC}"/>
              </a:ext>
            </a:extLst>
          </p:cNvPr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507EB90-5FE0-030E-0259-E8DBCF0B78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7000698"/>
              </p:ext>
            </p:extLst>
          </p:nvPr>
        </p:nvGraphicFramePr>
        <p:xfrm>
          <a:off x="0" y="365761"/>
          <a:ext cx="12192000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4261024341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1064003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if (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fd_path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!= NULL)</a:t>
                      </a:r>
                    </a:p>
                    <a:p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free(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fd_path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03459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0177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9345721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programming in C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9401094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194D234-C564-BBED-A77A-96097B0722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0906143"/>
              </p:ext>
            </p:extLst>
          </p:nvPr>
        </p:nvGraphicFramePr>
        <p:xfrm>
          <a:off x="0" y="365761"/>
          <a:ext cx="12192000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4261024341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1064003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char* 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argv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= malloc(4 * 1024 * 1024)</a:t>
                      </a:r>
                      <a:r>
                        <a:rPr lang="en-CY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Y" sz="1400" kern="1200" dirty="0">
                        <a:solidFill>
                          <a:schemeClr val="tx1"/>
                        </a:solidFill>
                        <a:effectLst/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while ((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bytes_read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= read(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argv_fd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,</a:t>
                      </a:r>
                      <a:b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</a:b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        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argv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+ 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bytes_read_total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,</a:t>
                      </a:r>
                      <a:b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</a:b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        4 * 1024 * 1024 - 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bytes_read_total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))) {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…</a:t>
                      </a:r>
                      <a:endParaRPr lang="en-CY" sz="1400" kern="1200" dirty="0">
                        <a:solidFill>
                          <a:schemeClr val="tx1"/>
                        </a:solidFill>
                        <a:effectLst/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03459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46145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B350E7-6B46-97E2-73F7-D07A344293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910F290-1994-B022-3646-B9EE76F65393}"/>
              </a:ext>
            </a:extLst>
          </p:cNvPr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programming in C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6157F1A-AA08-DBD3-FCD9-7E56C39571AE}"/>
              </a:ext>
            </a:extLst>
          </p:cNvPr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4BF9123-7CA6-4FB7-EF25-5E1A9B57F2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8196"/>
              </p:ext>
            </p:extLst>
          </p:nvPr>
        </p:nvGraphicFramePr>
        <p:xfrm>
          <a:off x="0" y="365761"/>
          <a:ext cx="12192000" cy="1066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4261024341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1064003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if (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fd_path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!= NULL)</a:t>
                      </a:r>
                    </a:p>
                    <a:p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free(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fd_path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free(</a:t>
                      </a:r>
                      <a:r>
                        <a:rPr lang="en-GB" sz="16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fd_path</a:t>
                      </a:r>
                      <a:r>
                        <a:rPr lang="en-GB" sz="16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When designing your APIs, make them friendly to “</a:t>
                      </a:r>
                      <a:r>
                        <a:rPr lang="en-GB" sz="160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enlo" panose="020B0609030804020204" pitchFamily="49" charset="0"/>
                          <a:cs typeface="Consolas" panose="020B0609020204030204" pitchFamily="49" charset="0"/>
                        </a:rPr>
                        <a:t>goto</a:t>
                      </a:r>
                      <a:r>
                        <a:rPr lang="en-GB" sz="160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enlo" panose="020B0609030804020204" pitchFamily="49" charset="0"/>
                          <a:cs typeface="Consolas" panose="020B0609020204030204" pitchFamily="49" charset="0"/>
                        </a:rPr>
                        <a:t> out</a:t>
                      </a:r>
                      <a:r>
                        <a:rPr lang="en-GB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”-style cleanup.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03459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47752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FB2E9E-C7B0-CCCF-BAE2-41D7C07F6D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8A80111-4F59-B0EF-B693-EC4979CDCDD9}"/>
              </a:ext>
            </a:extLst>
          </p:cNvPr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programming in C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9227C3A-E2F5-1129-EE09-1D2B336F917D}"/>
              </a:ext>
            </a:extLst>
          </p:cNvPr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A53E72E-6920-E350-9670-42C9E0190A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1984523"/>
              </p:ext>
            </p:extLst>
          </p:nvPr>
        </p:nvGraphicFramePr>
        <p:xfrm>
          <a:off x="0" y="365761"/>
          <a:ext cx="12192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4261024341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1064003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fd_path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= (char *) malloc(INITIAL_BUFFER_SIZE);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03459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06883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614546-D155-1188-DEB5-FEA73FA6E3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DE986A4-CDC3-0C85-361A-7D550AE8F49D}"/>
              </a:ext>
            </a:extLst>
          </p:cNvPr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programming in C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58DF298-B489-33AC-932A-8CC4CCE9033E}"/>
              </a:ext>
            </a:extLst>
          </p:cNvPr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E8B2C37-5A72-F123-C07F-39417546C4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812619"/>
              </p:ext>
            </p:extLst>
          </p:nvPr>
        </p:nvGraphicFramePr>
        <p:xfrm>
          <a:off x="0" y="365761"/>
          <a:ext cx="12192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4261024341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1064003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fd_path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= (char *) malloc(INITIAL_BUFFER_SIZE);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fd_path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= 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fs_xmalloc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(INITIAL_BUFFER_SIZE);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03459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71804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C46339-8C64-7FD9-8B05-DA2E69AF39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4601FA4-F818-5EB5-48E5-0104F9FDEB17}"/>
              </a:ext>
            </a:extLst>
          </p:cNvPr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programming in C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72EB7F6-7C58-430C-FB13-A98CE50153B0}"/>
              </a:ext>
            </a:extLst>
          </p:cNvPr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D27A90D-880C-64DF-59AA-EAEDC16FF5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1573045"/>
              </p:ext>
            </p:extLst>
          </p:nvPr>
        </p:nvGraphicFramePr>
        <p:xfrm>
          <a:off x="0" y="365761"/>
          <a:ext cx="12192000" cy="1158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4261024341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1064003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while ((entry = 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readdir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proc_dir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)) != NULL) {</a:t>
                      </a:r>
                    </a:p>
                    <a:p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if (entry-&gt;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d_type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== DT_DIR) {</a:t>
                      </a:r>
                    </a:p>
                    <a:p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    int 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pid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= 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atoi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(entry-&gt;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d_name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);</a:t>
                      </a:r>
                    </a:p>
                    <a:p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    if (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pid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&gt; 0) {</a:t>
                      </a:r>
                    </a:p>
                    <a:p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        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03459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57665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2AC73A-F6D0-E852-E4E2-823C8F07CF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3324DD7-B30E-D5A5-3524-E7CC8F3B67D2}"/>
              </a:ext>
            </a:extLst>
          </p:cNvPr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programming in C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8114CE5-5AF8-8954-31E6-2B551D7F716E}"/>
              </a:ext>
            </a:extLst>
          </p:cNvPr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FD2D75A-8972-B6DE-E9A5-41A7C157FE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0536019"/>
              </p:ext>
            </p:extLst>
          </p:nvPr>
        </p:nvGraphicFramePr>
        <p:xfrm>
          <a:off x="0" y="365761"/>
          <a:ext cx="12192000" cy="3230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4261024341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1064003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while ((entry = 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readdir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proc_dir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)) != NULL) {</a:t>
                      </a:r>
                    </a:p>
                    <a:p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if (entry-&gt;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d_type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== DT_DIR) {</a:t>
                      </a:r>
                    </a:p>
                    <a:p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    int 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pid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= 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atoi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(entry-&gt;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d_name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);</a:t>
                      </a:r>
                    </a:p>
                    <a:p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    if (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pid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&gt; 0) {</a:t>
                      </a:r>
                    </a:p>
                    <a:p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        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This style leads to too much indentation.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Prefer this way: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while ((entry = </a:t>
                      </a:r>
                      <a:r>
                        <a:rPr lang="en-GB" sz="16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readdir</a:t>
                      </a:r>
                      <a:r>
                        <a:rPr lang="en-GB" sz="16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</a:t>
                      </a:r>
                      <a:r>
                        <a:rPr lang="en-GB" sz="16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proc_dir</a:t>
                      </a:r>
                      <a:r>
                        <a:rPr lang="en-GB" sz="16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)) != NULL) {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if (entry-&gt;</a:t>
                      </a:r>
                      <a:r>
                        <a:rPr lang="en-GB" sz="16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d_type</a:t>
                      </a:r>
                      <a:r>
                        <a:rPr lang="en-GB" sz="16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!= DT_DIR)</a:t>
                      </a:r>
                      <a:br>
                        <a:rPr lang="en-GB" sz="16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</a:br>
                      <a:r>
                        <a:rPr lang="en-GB" sz="16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    continue;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600" kern="1200" dirty="0">
                        <a:solidFill>
                          <a:schemeClr val="tx1"/>
                        </a:solidFill>
                        <a:effectLst/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int </a:t>
                      </a:r>
                      <a:r>
                        <a:rPr lang="en-GB" sz="16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pid</a:t>
                      </a:r>
                      <a:r>
                        <a:rPr lang="en-GB" sz="16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= </a:t>
                      </a:r>
                      <a:r>
                        <a:rPr lang="en-GB" sz="16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atoi</a:t>
                      </a:r>
                      <a:r>
                        <a:rPr lang="en-GB" sz="16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(entry-&gt;</a:t>
                      </a:r>
                      <a:r>
                        <a:rPr lang="en-GB" sz="16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d_name</a:t>
                      </a:r>
                      <a:r>
                        <a:rPr lang="en-GB" sz="16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if (</a:t>
                      </a:r>
                      <a:r>
                        <a:rPr lang="en-GB" sz="16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pid</a:t>
                      </a:r>
                      <a:r>
                        <a:rPr lang="en-GB" sz="16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&lt;= 0)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    continue;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600" kern="1200" dirty="0">
                        <a:solidFill>
                          <a:schemeClr val="tx1"/>
                        </a:solidFill>
                        <a:effectLst/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03459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96843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6DF1CF-F4BE-956C-CC3B-277C93156D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1655C7A-0003-F5B9-90D0-17B98F440BBF}"/>
              </a:ext>
            </a:extLst>
          </p:cNvPr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programming in C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81D5CCD-948F-788E-6842-AEE796955527}"/>
              </a:ext>
            </a:extLst>
          </p:cNvPr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6420F6F-5929-4799-10A7-B3E89FD9D2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0182973"/>
              </p:ext>
            </p:extLst>
          </p:nvPr>
        </p:nvGraphicFramePr>
        <p:xfrm>
          <a:off x="0" y="365761"/>
          <a:ext cx="12192000" cy="243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4261024341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1064003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#include &lt;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stddef.h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&gt;</a:t>
                      </a:r>
                    </a:p>
                    <a:p>
                      <a:endParaRPr lang="en-GB" sz="1400" kern="1200" dirty="0">
                        <a:solidFill>
                          <a:schemeClr val="tx1"/>
                        </a:solidFill>
                        <a:effectLst/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  <a:p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int main()</a:t>
                      </a:r>
                    </a:p>
                    <a:p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{</a:t>
                      </a:r>
                    </a:p>
                    <a:p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const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size_t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N = 2*1024*1024;</a:t>
                      </a:r>
                    </a:p>
                    <a:p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char *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envp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[N];</a:t>
                      </a:r>
                    </a:p>
                    <a:p>
                      <a:endParaRPr lang="en-GB" sz="1400" kern="1200" dirty="0">
                        <a:solidFill>
                          <a:schemeClr val="tx1"/>
                        </a:solidFill>
                        <a:effectLst/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  <a:p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envp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[0] = "oops";</a:t>
                      </a:r>
                    </a:p>
                    <a:p>
                      <a:endParaRPr lang="en-GB" sz="1400" kern="1200" dirty="0">
                        <a:solidFill>
                          <a:schemeClr val="tx1"/>
                        </a:solidFill>
                        <a:effectLst/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  <a:p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return 0;</a:t>
                      </a:r>
                    </a:p>
                    <a:p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600" kern="1200" dirty="0">
                        <a:solidFill>
                          <a:schemeClr val="tx1"/>
                        </a:solidFill>
                        <a:effectLst/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03459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85158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784B94-A562-9A09-EA4C-92835F25EF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7876BB1-1595-1857-9FBA-503689215EB6}"/>
              </a:ext>
            </a:extLst>
          </p:cNvPr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programming in C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3B84031-45CE-9745-8DF8-9BD5F647D986}"/>
              </a:ext>
            </a:extLst>
          </p:cNvPr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9B5010C-A1B8-E441-1A76-ED18EE4F9B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9386792"/>
              </p:ext>
            </p:extLst>
          </p:nvPr>
        </p:nvGraphicFramePr>
        <p:xfrm>
          <a:off x="0" y="365761"/>
          <a:ext cx="12192000" cy="243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4261024341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1064003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#include &lt;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stddef.h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&gt;</a:t>
                      </a:r>
                    </a:p>
                    <a:p>
                      <a:endParaRPr lang="en-GB" sz="1400" kern="1200" dirty="0">
                        <a:solidFill>
                          <a:schemeClr val="tx1"/>
                        </a:solidFill>
                        <a:effectLst/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  <a:p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int main()</a:t>
                      </a:r>
                    </a:p>
                    <a:p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{</a:t>
                      </a:r>
                    </a:p>
                    <a:p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const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size_t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N = 2*1024*1024;</a:t>
                      </a:r>
                    </a:p>
                    <a:p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char *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envp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[N];</a:t>
                      </a:r>
                    </a:p>
                    <a:p>
                      <a:endParaRPr lang="en-GB" sz="1400" kern="1200" dirty="0">
                        <a:solidFill>
                          <a:schemeClr val="tx1"/>
                        </a:solidFill>
                        <a:effectLst/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  <a:p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envp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[0] = "oops";</a:t>
                      </a:r>
                    </a:p>
                    <a:p>
                      <a:endParaRPr lang="en-GB" sz="1400" kern="1200" dirty="0">
                        <a:solidFill>
                          <a:schemeClr val="tx1"/>
                        </a:solidFill>
                        <a:effectLst/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  <a:p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return 0;</a:t>
                      </a:r>
                    </a:p>
                    <a:p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Do not allocate big variables and arrays on the stack.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Linux does not grow the stack by more than 256 pages at a time, and </a:t>
                      </a:r>
                      <a:r>
                        <a:rPr lang="en-GB" sz="160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enlo" panose="020B0609030804020204" pitchFamily="49" charset="0"/>
                          <a:cs typeface="Consolas" panose="020B0609020204030204" pitchFamily="49" charset="0"/>
                        </a:rPr>
                        <a:t>pthread_create</a:t>
                      </a:r>
                      <a:r>
                        <a:rPr lang="en-GB" sz="160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enlo" panose="020B0609030804020204" pitchFamily="49" charset="0"/>
                          <a:cs typeface="Consolas" panose="020B0609020204030204" pitchFamily="49" charset="0"/>
                        </a:rPr>
                        <a:t>()</a:t>
                      </a:r>
                      <a:r>
                        <a:rPr lang="en-GB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starts new threads with 2M stacks by default.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03459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18286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8946AE-F41D-A4CE-5771-49CDFAD1FE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BD5D5BC-F81E-2E8B-5217-BBB147251445}"/>
              </a:ext>
            </a:extLst>
          </p:cNvPr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programming in C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D05A3BE-4526-AAEB-7A63-2AB60B189EE6}"/>
              </a:ext>
            </a:extLst>
          </p:cNvPr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89E3FB8-C9B5-931F-1F90-561821F8AD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0764699"/>
              </p:ext>
            </p:extLst>
          </p:nvPr>
        </p:nvGraphicFramePr>
        <p:xfrm>
          <a:off x="0" y="365761"/>
          <a:ext cx="12192000" cy="3992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4261024341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1064003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#include &lt;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stddef.h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&gt;</a:t>
                      </a:r>
                    </a:p>
                    <a:p>
                      <a:endParaRPr lang="en-GB" sz="1400" kern="1200" dirty="0">
                        <a:solidFill>
                          <a:schemeClr val="tx1"/>
                        </a:solidFill>
                        <a:effectLst/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  <a:p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int main()</a:t>
                      </a:r>
                    </a:p>
                    <a:p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{</a:t>
                      </a:r>
                    </a:p>
                    <a:p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const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size_t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N = 2*1024*1024;</a:t>
                      </a:r>
                    </a:p>
                    <a:p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char *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envp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[N];</a:t>
                      </a:r>
                    </a:p>
                    <a:p>
                      <a:endParaRPr lang="en-GB" sz="1400" kern="1200" dirty="0">
                        <a:solidFill>
                          <a:schemeClr val="tx1"/>
                        </a:solidFill>
                        <a:effectLst/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  <a:p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envp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[0] = "oops";</a:t>
                      </a:r>
                    </a:p>
                    <a:p>
                      <a:endParaRPr lang="en-GB" sz="1400" kern="1200" dirty="0">
                        <a:solidFill>
                          <a:schemeClr val="tx1"/>
                        </a:solidFill>
                        <a:effectLst/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  <a:p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return 0;</a:t>
                      </a:r>
                    </a:p>
                    <a:p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Do not allocate big variables and arrays on the stack.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Linux does not grow the stack by more than 256 pages at a time, and </a:t>
                      </a:r>
                      <a:r>
                        <a:rPr lang="en-GB" sz="160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enlo" panose="020B0609030804020204" pitchFamily="49" charset="0"/>
                          <a:cs typeface="Consolas" panose="020B0609020204030204" pitchFamily="49" charset="0"/>
                        </a:rPr>
                        <a:t>pthread_create</a:t>
                      </a:r>
                      <a:r>
                        <a:rPr lang="en-GB" sz="160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enlo" panose="020B0609030804020204" pitchFamily="49" charset="0"/>
                          <a:cs typeface="Consolas" panose="020B0609020204030204" pitchFamily="49" charset="0"/>
                        </a:rPr>
                        <a:t>()</a:t>
                      </a:r>
                      <a:r>
                        <a:rPr lang="en-GB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starts new threads with 2M stacks by default.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Quiz</a:t>
                      </a:r>
                      <a:r>
                        <a:rPr lang="en-GB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: what is the difference between code generated by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enlo" panose="020B0609030804020204" pitchFamily="49" charset="0"/>
                          <a:cs typeface="Consolas" panose="020B0609020204030204" pitchFamily="49" charset="0"/>
                        </a:rPr>
                        <a:t>    </a:t>
                      </a:r>
                      <a:r>
                        <a:rPr lang="en-GB" sz="160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enlo" panose="020B0609030804020204" pitchFamily="49" charset="0"/>
                          <a:cs typeface="Consolas" panose="020B0609020204030204" pitchFamily="49" charset="0"/>
                        </a:rPr>
                        <a:t>gcc</a:t>
                      </a:r>
                      <a:r>
                        <a:rPr lang="en-GB" sz="160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enlo" panose="020B0609030804020204" pitchFamily="49" charset="0"/>
                          <a:cs typeface="Consolas" panose="020B0609020204030204" pitchFamily="49" charset="0"/>
                        </a:rPr>
                        <a:t> -O2 </a:t>
                      </a:r>
                      <a:r>
                        <a:rPr lang="en-GB" sz="160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enlo" panose="020B0609030804020204" pitchFamily="49" charset="0"/>
                          <a:cs typeface="Consolas" panose="020B0609020204030204" pitchFamily="49" charset="0"/>
                        </a:rPr>
                        <a:t>test.c</a:t>
                      </a:r>
                      <a:endParaRPr lang="en-GB" sz="1600" kern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Menlo" panose="020B060903080402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and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enlo" panose="020B0609030804020204" pitchFamily="49" charset="0"/>
                          <a:cs typeface="Consolas" panose="020B0609020204030204" pitchFamily="49" charset="0"/>
                        </a:rPr>
                        <a:t>    </a:t>
                      </a:r>
                      <a:r>
                        <a:rPr lang="en-GB" sz="160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enlo" panose="020B0609030804020204" pitchFamily="49" charset="0"/>
                          <a:cs typeface="Consolas" panose="020B0609020204030204" pitchFamily="49" charset="0"/>
                        </a:rPr>
                        <a:t>gcc</a:t>
                      </a:r>
                      <a:r>
                        <a:rPr lang="en-GB" sz="160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enlo" panose="020B060903080402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GB" sz="160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enlo" panose="020B0609030804020204" pitchFamily="49" charset="0"/>
                          <a:cs typeface="Consolas" panose="020B0609020204030204" pitchFamily="49" charset="0"/>
                        </a:rPr>
                        <a:t>test.c</a:t>
                      </a:r>
                      <a:endParaRPr lang="en-GB" sz="1600" kern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Menlo" panose="020B060903080402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?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Why does the debug version </a:t>
                      </a:r>
                      <a:r>
                        <a:rPr lang="en-GB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segfault</a:t>
                      </a:r>
                      <a:r>
                        <a:rPr lang="en-GB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, and the optimised version run without an error?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Hint</a:t>
                      </a:r>
                      <a:r>
                        <a:rPr lang="en-GB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: use </a:t>
                      </a:r>
                      <a:r>
                        <a:rPr lang="en-GB" sz="160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enlo" panose="020B0609030804020204" pitchFamily="49" charset="0"/>
                          <a:cs typeface="Consolas" panose="020B0609020204030204" pitchFamily="49" charset="0"/>
                        </a:rPr>
                        <a:t>`</a:t>
                      </a:r>
                      <a:r>
                        <a:rPr lang="en-GB" sz="160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enlo" panose="020B0609030804020204" pitchFamily="49" charset="0"/>
                          <a:cs typeface="Consolas" panose="020B0609020204030204" pitchFamily="49" charset="0"/>
                        </a:rPr>
                        <a:t>objdump</a:t>
                      </a:r>
                      <a:r>
                        <a:rPr lang="en-GB" sz="160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enlo" panose="020B0609030804020204" pitchFamily="49" charset="0"/>
                          <a:cs typeface="Consolas" panose="020B0609020204030204" pitchFamily="49" charset="0"/>
                        </a:rPr>
                        <a:t> -d`</a:t>
                      </a:r>
                      <a:r>
                        <a:rPr lang="en-GB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to disassemble the executable file in both cases.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03459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1944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589131-237F-A437-53EF-793B8D3E67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26D5B78-879D-6B1D-9032-7C1492FB1EE0}"/>
              </a:ext>
            </a:extLst>
          </p:cNvPr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programming in C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B29DBDD-41E0-882E-DB66-AC0C9F792B5A}"/>
              </a:ext>
            </a:extLst>
          </p:cNvPr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7D816D2-3835-DF9F-72CD-FED29C6685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9049889"/>
              </p:ext>
            </p:extLst>
          </p:nvPr>
        </p:nvGraphicFramePr>
        <p:xfrm>
          <a:off x="0" y="365761"/>
          <a:ext cx="12192000" cy="3749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4261024341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1064003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char* 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argv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= malloc(4 * 1024 * 1024)</a:t>
                      </a:r>
                      <a:r>
                        <a:rPr lang="en-CY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Y" sz="1400" kern="1200" dirty="0">
                        <a:solidFill>
                          <a:schemeClr val="tx1"/>
                        </a:solidFill>
                        <a:effectLst/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while ((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bytes_read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= read(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argv_fd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,</a:t>
                      </a:r>
                      <a:b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</a:b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        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argv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+ 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bytes_read_total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,</a:t>
                      </a:r>
                      <a:b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</a:b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        4 * 1024 * 1024 - 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bytes_read_total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))) {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…</a:t>
                      </a:r>
                      <a:endParaRPr lang="en-CY" sz="1400" kern="1200" dirty="0">
                        <a:solidFill>
                          <a:schemeClr val="tx1"/>
                        </a:solidFill>
                        <a:effectLst/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Y" sz="1600" dirty="0"/>
                        <a:t>1. Use a wrapper that aborts when an allocation fails:</a:t>
                      </a:r>
                    </a:p>
                    <a:p>
                      <a:r>
                        <a:rPr lang="en-CY" sz="16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char* argv = fs_xmalloc(4 * 1024 * 1024);</a:t>
                      </a:r>
                    </a:p>
                    <a:p>
                      <a:endParaRPr lang="en-CY" sz="1600" dirty="0"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  <a:p>
                      <a:r>
                        <a:rPr lang="en-CY" sz="16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void* fs_xmalloc(size_t len)</a:t>
                      </a:r>
                    </a:p>
                    <a:p>
                      <a:r>
                        <a:rPr lang="en-CY" sz="16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{</a:t>
                      </a:r>
                    </a:p>
                    <a:p>
                      <a:r>
                        <a:rPr lang="en-CY" sz="16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void *x = malloc(len);</a:t>
                      </a:r>
                    </a:p>
                    <a:p>
                      <a:r>
                        <a:rPr lang="en-CY" sz="16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assert(x != NULL);</a:t>
                      </a:r>
                    </a:p>
                    <a:p>
                      <a:r>
                        <a:rPr lang="en-CY" sz="16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return x;</a:t>
                      </a:r>
                    </a:p>
                    <a:p>
                      <a:r>
                        <a:rPr lang="en-CY" sz="16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}</a:t>
                      </a:r>
                    </a:p>
                    <a:p>
                      <a:endParaRPr lang="en-CY" sz="1600" dirty="0">
                        <a:latin typeface="+mn-lt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  <a:p>
                      <a:r>
                        <a:rPr lang="en-CY" sz="1600" b="1" dirty="0">
                          <a:latin typeface="+mn-lt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Pros</a:t>
                      </a:r>
                      <a:r>
                        <a:rPr lang="en-CY" sz="1600" dirty="0">
                          <a:latin typeface="+mn-lt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: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CY" sz="1600" dirty="0">
                          <a:latin typeface="+mn-lt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Fails visibly when overcommit is disabled, or when the limit on the number of VMAs is reached.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CY" sz="1600" dirty="0">
                          <a:latin typeface="+mn-lt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Can add instrumentation, e.g. accounting allocations, tracking allocation sites, etc.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03459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9394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547289-DE1F-DD47-787F-9044EA5BA8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51AE556-4A52-BDEA-BEF8-0C2610C8A576}"/>
              </a:ext>
            </a:extLst>
          </p:cNvPr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programming in C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F8D225C-7AE0-B7C1-9859-9D7B339F9BD1}"/>
              </a:ext>
            </a:extLst>
          </p:cNvPr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EDCAD2A-7ABF-60AF-4EB1-E1E083414C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145843"/>
              </p:ext>
            </p:extLst>
          </p:nvPr>
        </p:nvGraphicFramePr>
        <p:xfrm>
          <a:off x="0" y="365761"/>
          <a:ext cx="12192000" cy="3261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4261024341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1064003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char* 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argv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= malloc(4 * 1024 * 1024)</a:t>
                      </a:r>
                      <a:r>
                        <a:rPr lang="en-CY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Y" sz="1400" kern="1200" dirty="0">
                        <a:solidFill>
                          <a:schemeClr val="tx1"/>
                        </a:solidFill>
                        <a:effectLst/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while ((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bytes_read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= read(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argv_fd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,</a:t>
                      </a:r>
                      <a:b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</a:b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        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argv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+ 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bytes_read_total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,</a:t>
                      </a:r>
                      <a:b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</a:b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        4 * 1024 * 1024 - 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bytes_read_total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))) {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…</a:t>
                      </a:r>
                      <a:endParaRPr lang="en-CY" sz="1400" kern="1200" dirty="0">
                        <a:solidFill>
                          <a:schemeClr val="tx1"/>
                        </a:solidFill>
                        <a:effectLst/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Y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1. Use a wrapper that aborts when an allocation fails:</a:t>
                      </a:r>
                    </a:p>
                    <a:p>
                      <a:r>
                        <a:rPr lang="en-CY" sz="16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char* argv = fs_xmalloc(4 * 1024 * 1024);</a:t>
                      </a:r>
                    </a:p>
                    <a:p>
                      <a:endParaRPr lang="en-CY" sz="1600" dirty="0">
                        <a:latin typeface="+mn-lt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  <a:p>
                      <a:r>
                        <a:rPr lang="en-CY" sz="1600" dirty="0">
                          <a:latin typeface="+mn-lt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2. Make use of properties of file systems that you work with:</a:t>
                      </a:r>
                    </a:p>
                    <a:p>
                      <a:r>
                        <a:rPr lang="en-CY" sz="16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char* argv = fs_xmalloc(4 * 1024 * 1024);</a:t>
                      </a:r>
                    </a:p>
                    <a:p>
                      <a:r>
                        <a:rPr lang="en-CY" sz="16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read(argv_fs, argv, 4 * 1024 * 1024);</a:t>
                      </a:r>
                    </a:p>
                    <a:p>
                      <a:endParaRPr lang="en-CY" sz="1600" dirty="0">
                        <a:latin typeface="+mn-lt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  <a:p>
                      <a:r>
                        <a:rPr lang="en-CY" sz="1600" dirty="0">
                          <a:latin typeface="+mn-lt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We read from a procfs file.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CY" sz="1600" dirty="0">
                          <a:latin typeface="+mn-lt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Reads cannot be partial.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CY" sz="1600" dirty="0">
                          <a:latin typeface="+mn-lt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Reads do not block.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CY" sz="1600" dirty="0">
                          <a:latin typeface="+mn-lt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Reads from </a:t>
                      </a:r>
                      <a:r>
                        <a:rPr lang="en-CY" sz="1600" dirty="0">
                          <a:latin typeface="Consolas" panose="020B0609020204030204" pitchFamily="49" charset="0"/>
                          <a:ea typeface="Menlo" panose="020B0609030804020204" pitchFamily="49" charset="0"/>
                          <a:cs typeface="Consolas" panose="020B0609020204030204" pitchFamily="49" charset="0"/>
                        </a:rPr>
                        <a:t>cmdline</a:t>
                      </a:r>
                      <a:r>
                        <a:rPr lang="en-CY" sz="1600" dirty="0">
                          <a:latin typeface="+mn-lt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and </a:t>
                      </a:r>
                      <a:r>
                        <a:rPr lang="en-CY" sz="1600" dirty="0">
                          <a:latin typeface="Consolas" panose="020B0609020204030204" pitchFamily="49" charset="0"/>
                          <a:ea typeface="Menlo" panose="020B0609030804020204" pitchFamily="49" charset="0"/>
                          <a:cs typeface="Consolas" panose="020B0609020204030204" pitchFamily="49" charset="0"/>
                        </a:rPr>
                        <a:t>env</a:t>
                      </a:r>
                      <a:r>
                        <a:rPr lang="en-CY" sz="1600" dirty="0">
                          <a:latin typeface="+mn-lt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do not fail.</a:t>
                      </a:r>
                    </a:p>
                    <a:p>
                      <a:pPr marL="342900" indent="-342900">
                        <a:buAutoNum type="arabicPeriod"/>
                      </a:pPr>
                      <a:endParaRPr lang="en-CY" sz="1600" dirty="0">
                        <a:latin typeface="+mn-lt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CY" sz="1600" b="1" dirty="0">
                          <a:latin typeface="+mn-lt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Quiz</a:t>
                      </a:r>
                      <a:r>
                        <a:rPr lang="en-CY" sz="1600" dirty="0">
                          <a:latin typeface="+mn-lt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: why does nginx and similar software do file IO in a threadpool?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03459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2643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57639E-1027-2563-1A22-BB23B584E7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105BBCD-89F8-1DE7-1EEB-DEBFE2F57016}"/>
              </a:ext>
            </a:extLst>
          </p:cNvPr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programming in C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2520F67-6EDD-97ED-B12A-A170190BC0B2}"/>
              </a:ext>
            </a:extLst>
          </p:cNvPr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76C30F6-5FA2-FA31-51A2-F9C13A782D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6873832"/>
              </p:ext>
            </p:extLst>
          </p:nvPr>
        </p:nvGraphicFramePr>
        <p:xfrm>
          <a:off x="0" y="365761"/>
          <a:ext cx="12192000" cy="3017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4261024341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1064003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char* 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argv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= malloc(4 * 1024 * 1024)</a:t>
                      </a:r>
                      <a:r>
                        <a:rPr lang="en-CY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Y" sz="1400" kern="1200" dirty="0">
                        <a:solidFill>
                          <a:schemeClr val="tx1"/>
                        </a:solidFill>
                        <a:effectLst/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while ((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bytes_read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= read(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argv_fd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,</a:t>
                      </a:r>
                      <a:b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</a:b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        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argv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+ 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bytes_read_total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,</a:t>
                      </a:r>
                      <a:b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</a:b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        4 * 1024 * 1024 - 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bytes_read_total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))) {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…</a:t>
                      </a:r>
                      <a:endParaRPr lang="en-CY" sz="1400" kern="1200" dirty="0">
                        <a:solidFill>
                          <a:schemeClr val="tx1"/>
                        </a:solidFill>
                        <a:effectLst/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Y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1. Use a wrapper that aborts when an allocation fails:</a:t>
                      </a:r>
                    </a:p>
                    <a:p>
                      <a:r>
                        <a:rPr lang="en-CY" sz="16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char* argv = fs_xmalloc(4 * 1024 * 1024);</a:t>
                      </a:r>
                    </a:p>
                    <a:p>
                      <a:endParaRPr lang="en-CY" sz="1600" dirty="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  <a:p>
                      <a:r>
                        <a:rPr lang="en-CY" sz="16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2. Make use of properties of file systems that you work with:</a:t>
                      </a:r>
                    </a:p>
                    <a:p>
                      <a:r>
                        <a:rPr lang="en-CY" sz="16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char* argv = fs_xmalloc(4 * 1024 * 1024);</a:t>
                      </a:r>
                    </a:p>
                    <a:p>
                      <a:r>
                        <a:rPr lang="en-CY" sz="16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read(argv_fs, argv, 4 * 1024 * 1024);</a:t>
                      </a:r>
                    </a:p>
                    <a:p>
                      <a:endParaRPr lang="en-CY" sz="1600" dirty="0">
                        <a:latin typeface="+mn-lt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  <a:p>
                      <a:r>
                        <a:rPr lang="en-CY" sz="1600" dirty="0">
                          <a:latin typeface="+mn-lt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3. Use constants to make the code more maintainable:</a:t>
                      </a:r>
                    </a:p>
                    <a:p>
                      <a:r>
                        <a:rPr lang="en-CY" sz="16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const size_t argv_max = 4 * 1024 * 1024;</a:t>
                      </a:r>
                    </a:p>
                    <a:p>
                      <a:br>
                        <a:rPr lang="en-CY" sz="16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</a:br>
                      <a:r>
                        <a:rPr lang="en-CY" sz="16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char* argv = fs_xmalloc(argv_max);</a:t>
                      </a:r>
                    </a:p>
                    <a:p>
                      <a:r>
                        <a:rPr lang="en-CY" sz="16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read(argv_fs, argv, argv_max);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03459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6025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510A9E-4787-ACDC-DCF7-52F9BCC0A4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D76A5F4-F0B1-A010-B2A6-10C0DF848445}"/>
              </a:ext>
            </a:extLst>
          </p:cNvPr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programming in C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A3B3239-15A2-85EE-729B-38CD2859FE7E}"/>
              </a:ext>
            </a:extLst>
          </p:cNvPr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AFE984F-3192-D27A-07A8-091FDFF072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3042239"/>
              </p:ext>
            </p:extLst>
          </p:nvPr>
        </p:nvGraphicFramePr>
        <p:xfrm>
          <a:off x="0" y="365761"/>
          <a:ext cx="12192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4261024341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1064003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if (close(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argv_fd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) &lt; 0) {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Y" sz="1600" dirty="0">
                        <a:latin typeface="+mn-lt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03459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8268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D9606F-643E-D2FD-608E-A1C17FF6C0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DA174F3-4B89-4AF6-19B5-43F95C292413}"/>
              </a:ext>
            </a:extLst>
          </p:cNvPr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programming in C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4936570-205C-E54B-3CCF-15423BA1E8F4}"/>
              </a:ext>
            </a:extLst>
          </p:cNvPr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85FE53F-581B-DBA7-1AB6-17D0D3DE2E06}"/>
              </a:ext>
            </a:extLst>
          </p:cNvPr>
          <p:cNvGraphicFramePr>
            <a:graphicFrameLocks noGrp="1"/>
          </p:cNvGraphicFramePr>
          <p:nvPr/>
        </p:nvGraphicFramePr>
        <p:xfrm>
          <a:off x="0" y="365761"/>
          <a:ext cx="12192000" cy="1554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4261024341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1064003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if (close(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argv_fd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) &lt; 0) {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c</a:t>
                      </a:r>
                      <a:r>
                        <a:rPr lang="en-CY" sz="16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lose(argv_fd);</a:t>
                      </a:r>
                    </a:p>
                    <a:p>
                      <a:endParaRPr lang="en-CY" sz="1600" dirty="0">
                        <a:latin typeface="+mn-lt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  <a:p>
                      <a:r>
                        <a:rPr lang="en-CY" sz="1600" dirty="0">
                          <a:latin typeface="+mn-lt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A call to </a:t>
                      </a:r>
                      <a:r>
                        <a:rPr lang="en-CY" sz="1600" dirty="0">
                          <a:latin typeface="Consolas" panose="020B0609020204030204" pitchFamily="49" charset="0"/>
                          <a:ea typeface="Menlo" panose="020B0609030804020204" pitchFamily="49" charset="0"/>
                          <a:cs typeface="Consolas" panose="020B0609020204030204" pitchFamily="49" charset="0"/>
                        </a:rPr>
                        <a:t>close()</a:t>
                      </a:r>
                      <a:r>
                        <a:rPr lang="en-CY" sz="1600" dirty="0">
                          <a:latin typeface="+mn-lt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may fail </a:t>
                      </a:r>
                      <a:r>
                        <a:rPr lang="en-GB" sz="1600" dirty="0">
                          <a:latin typeface="+mn-lt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if it needs to write something. We make no writes, hence there is no room for </a:t>
                      </a:r>
                      <a:r>
                        <a:rPr lang="en-GB" sz="1600" dirty="0">
                          <a:latin typeface="Consolas" panose="020B0609020204030204" pitchFamily="49" charset="0"/>
                          <a:ea typeface="Menlo" panose="020B0609030804020204" pitchFamily="49" charset="0"/>
                          <a:cs typeface="Consolas" panose="020B0609020204030204" pitchFamily="49" charset="0"/>
                        </a:rPr>
                        <a:t>close()</a:t>
                      </a:r>
                      <a:r>
                        <a:rPr lang="en-GB" sz="1600" dirty="0">
                          <a:latin typeface="+mn-lt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to fail.</a:t>
                      </a:r>
                    </a:p>
                    <a:p>
                      <a:endParaRPr lang="en-GB" sz="1600" dirty="0">
                        <a:latin typeface="+mn-lt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  <a:p>
                      <a:r>
                        <a:rPr lang="en-GB" sz="1600" dirty="0">
                          <a:latin typeface="+mn-lt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Error handling is a must, but choose only errors that can be acted upon.</a:t>
                      </a:r>
                      <a:endParaRPr lang="en-CY" sz="1600" dirty="0">
                        <a:latin typeface="+mn-lt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03459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0340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8ECD35-6B82-1462-3C41-8040372F4C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E979FB0-06C8-B29A-2FC9-53BBA0A4083E}"/>
              </a:ext>
            </a:extLst>
          </p:cNvPr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programming in C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14875F5-6C91-EDC4-6FEA-B8F59E4909EA}"/>
              </a:ext>
            </a:extLst>
          </p:cNvPr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42A701B-4E7B-74E8-E694-F728925506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0311860"/>
              </p:ext>
            </p:extLst>
          </p:nvPr>
        </p:nvGraphicFramePr>
        <p:xfrm>
          <a:off x="0" y="365761"/>
          <a:ext cx="12192000" cy="944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4261024341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1064003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snprintf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path_buf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, 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sizeof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path_buf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),</a:t>
                      </a:r>
                      <a:b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</a:b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"/proc/%d/exe", 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pid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);</a:t>
                      </a:r>
                    </a:p>
                    <a:p>
                      <a:endParaRPr lang="en-GB" sz="1400" kern="1200" dirty="0">
                        <a:solidFill>
                          <a:schemeClr val="tx1"/>
                        </a:solidFill>
                        <a:effectLst/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  <a:p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report_error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path_buf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, 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errno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Y" sz="1600" dirty="0">
                        <a:latin typeface="+mn-lt"/>
                        <a:ea typeface="Menlo" panose="020B060903080402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03459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2852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76B358-10E1-F151-844C-51B7503743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88CD54E-070F-91E3-7253-4F3565175577}"/>
              </a:ext>
            </a:extLst>
          </p:cNvPr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programming in C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3071547-9F5B-6F5E-0AFD-81D739096A4A}"/>
              </a:ext>
            </a:extLst>
          </p:cNvPr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5ED341E-BD0A-1B29-D42E-10FBF7065B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3940383"/>
              </p:ext>
            </p:extLst>
          </p:nvPr>
        </p:nvGraphicFramePr>
        <p:xfrm>
          <a:off x="0" y="365761"/>
          <a:ext cx="12192000" cy="1310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4261024341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1064003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snprintf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path_buf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, 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sizeof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path_buf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),</a:t>
                      </a:r>
                      <a:b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</a:b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"/proc/%d/exe", 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pid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);</a:t>
                      </a:r>
                    </a:p>
                    <a:p>
                      <a:endParaRPr lang="en-GB" sz="1400" kern="1200" dirty="0">
                        <a:solidFill>
                          <a:schemeClr val="tx1"/>
                        </a:solidFill>
                        <a:effectLst/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  <a:p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report_error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path_buf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, 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errno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Y" sz="1600" dirty="0">
                          <a:latin typeface="+mn-lt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Library calls that fail are guaranteed to update </a:t>
                      </a:r>
                      <a:r>
                        <a:rPr lang="en-CY" sz="1600" dirty="0">
                          <a:latin typeface="Consolas" panose="020B0609020204030204" pitchFamily="49" charset="0"/>
                          <a:ea typeface="Menlo" panose="020B0609030804020204" pitchFamily="49" charset="0"/>
                          <a:cs typeface="Consolas" panose="020B0609020204030204" pitchFamily="49" charset="0"/>
                        </a:rPr>
                        <a:t>errno</a:t>
                      </a:r>
                      <a:r>
                        <a:rPr lang="en-CY" sz="1600" dirty="0">
                          <a:latin typeface="+mn-lt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to contain the reason for a failure.</a:t>
                      </a:r>
                    </a:p>
                    <a:p>
                      <a:endParaRPr lang="en-CY" sz="1600" dirty="0">
                        <a:latin typeface="+mn-lt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  <a:p>
                      <a:r>
                        <a:rPr lang="en-CY" sz="1600" dirty="0">
                          <a:latin typeface="+mn-lt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Library calls that succeed are guaranteed neither to set </a:t>
                      </a:r>
                      <a:r>
                        <a:rPr lang="en-CY" sz="1600" dirty="0">
                          <a:latin typeface="Consolas" panose="020B0609020204030204" pitchFamily="49" charset="0"/>
                          <a:ea typeface="Menlo" panose="020B0609030804020204" pitchFamily="49" charset="0"/>
                          <a:cs typeface="Consolas" panose="020B0609020204030204" pitchFamily="49" charset="0"/>
                        </a:rPr>
                        <a:t>errno</a:t>
                      </a:r>
                      <a:r>
                        <a:rPr lang="en-CY" sz="1600" dirty="0">
                          <a:latin typeface="+mn-lt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to zero, nor to keep it unchanged.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03459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1221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68730</TotalTime>
  <Words>2404</Words>
  <Application>Microsoft Macintosh PowerPoint</Application>
  <PresentationFormat>Widescreen</PresentationFormat>
  <Paragraphs>345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Calibri Light</vt:lpstr>
      <vt:lpstr>Consolas</vt:lpstr>
      <vt:lpstr>Menlo</vt:lpstr>
      <vt:lpstr>Office Theme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Artem Anisimov</dc:creator>
  <cp:lastModifiedBy>MOD Administrator</cp:lastModifiedBy>
  <cp:revision>53</cp:revision>
  <cp:lastPrinted>2019-09-04T08:05:36Z</cp:lastPrinted>
  <dcterms:created xsi:type="dcterms:W3CDTF">2016-09-20T13:25:15Z</dcterms:created>
  <dcterms:modified xsi:type="dcterms:W3CDTF">2024-10-22T12:51:01Z</dcterms:modified>
</cp:coreProperties>
</file>