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44"/>
  </p:notesMasterIdLst>
  <p:handoutMasterIdLst>
    <p:handoutMasterId r:id="rId45"/>
  </p:handoutMasterIdLst>
  <p:sldIdLst>
    <p:sldId id="280" r:id="rId3"/>
    <p:sldId id="256" r:id="rId4"/>
    <p:sldId id="263" r:id="rId5"/>
    <p:sldId id="261" r:id="rId6"/>
    <p:sldId id="262" r:id="rId7"/>
    <p:sldId id="260" r:id="rId8"/>
    <p:sldId id="265" r:id="rId9"/>
    <p:sldId id="306" r:id="rId10"/>
    <p:sldId id="304" r:id="rId11"/>
    <p:sldId id="267" r:id="rId12"/>
    <p:sldId id="269" r:id="rId13"/>
    <p:sldId id="277" r:id="rId14"/>
    <p:sldId id="298" r:id="rId15"/>
    <p:sldId id="276" r:id="rId16"/>
    <p:sldId id="268" r:id="rId17"/>
    <p:sldId id="296" r:id="rId18"/>
    <p:sldId id="297" r:id="rId19"/>
    <p:sldId id="278" r:id="rId20"/>
    <p:sldId id="279" r:id="rId21"/>
    <p:sldId id="283" r:id="rId22"/>
    <p:sldId id="282" r:id="rId23"/>
    <p:sldId id="301" r:id="rId24"/>
    <p:sldId id="305" r:id="rId25"/>
    <p:sldId id="302" r:id="rId26"/>
    <p:sldId id="259" r:id="rId27"/>
    <p:sldId id="270" r:id="rId28"/>
    <p:sldId id="275" r:id="rId29"/>
    <p:sldId id="274" r:id="rId30"/>
    <p:sldId id="273" r:id="rId31"/>
    <p:sldId id="286" r:id="rId32"/>
    <p:sldId id="285" r:id="rId33"/>
    <p:sldId id="287" r:id="rId34"/>
    <p:sldId id="288" r:id="rId35"/>
    <p:sldId id="289" r:id="rId36"/>
    <p:sldId id="290" r:id="rId37"/>
    <p:sldId id="299" r:id="rId38"/>
    <p:sldId id="291" r:id="rId39"/>
    <p:sldId id="292" r:id="rId40"/>
    <p:sldId id="293" r:id="rId41"/>
    <p:sldId id="294" r:id="rId42"/>
    <p:sldId id="295" r:id="rId4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5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6788E-680A-49E5-BB93-D456A9D23A2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61F6E-92FD-414D-9278-71772D358C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730847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ru-RU"/>
              <a:t>Основы построения файловых систем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F4945-C160-4CD5-B124-49B9BE14C0AB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33120B-582B-4354-977D-A474A534F6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456565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374955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57387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790579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7122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588795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326531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43717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885195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60965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21274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4229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747603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00318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157968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9F64E-D340-5A2D-B9D2-30108F167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078472-C104-60C2-A968-20707F14D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18EA3B-2C1A-F6FA-F427-03CC91F61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EAABF-C26E-8C49-907E-5D556C4C82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21EA53A-D37F-A313-8F60-B3F143F7BBD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189332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392279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7145995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45894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89647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778532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7921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553401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62520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600921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01623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030561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442477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3220411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10453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85205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864342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069155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8377528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320743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79752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09070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535064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04011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5A2BD-4652-271C-E97A-EBFAD3644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C7771B-04E2-597D-25EA-AB697A60D8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D6125-229D-629F-1A48-C23FC5F3BD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4537C-0024-CD76-FE01-E89D17D527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2AFC38E-DF47-E61B-8B80-E61603ED043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602223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20746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482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92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9964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85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6972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057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26596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2538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784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5054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03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8140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8115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352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758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981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705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02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9913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432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64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430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63722-5D9F-4E99-9720-9B6A0C7BB1C9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6C827-9CFA-4E1C-AE4D-19624BF57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7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8C88-2408-4CFC-B25C-07450930B282}" type="datetimeFigureOut">
              <a:rPr lang="ru-RU" smtClean="0"/>
              <a:t>16.10.2025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145A7-1FFA-4548-B8B9-099A1C219A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14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lwn.net/Articles/93166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abstreamingsummit.com/wp-content/uploads/2022/05/2022-Streaming-Summit-Netflix.pdf" TargetMode="External"/><Relationship Id="rId4" Type="http://schemas.openxmlformats.org/officeDocument/2006/relationships/hyperlink" Target="https://lwn.net/Articles/1022718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refspecs.linuxfoundation.org/FHS_2.3/fhs-2.3.pdf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www.freebsd.org/doc/handbook/dirstructur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18949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93386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0559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22040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1470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141128"/>
              </p:ext>
            </p:extLst>
          </p:nvPr>
        </p:nvGraphicFramePr>
        <p:xfrm>
          <a:off x="0" y="365760"/>
          <a:ext cx="12192000" cy="472270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 a sector is a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The task of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en-US" sz="2000" dirty="0"/>
                        <a:t>Atop of a block device, provide an API that enables users to</a:t>
                      </a:r>
                      <a:endParaRPr lang="ru-RU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create files and directories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find files and directories by their name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write and read files at arbitrary offsets (not necessarily sector-aligned)</a:t>
                      </a:r>
                      <a:r>
                        <a:rPr lang="ru-RU" sz="2000" dirty="0"/>
                        <a:t>,</a:t>
                      </a:r>
                      <a:endParaRPr lang="en-US" sz="2000" dirty="0"/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do these operations quickly and reliably.</a:t>
                      </a:r>
                      <a:endParaRPr lang="ru-RU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endParaRPr lang="ru-RU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9363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0673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8030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66664"/>
              </p:ext>
            </p:extLst>
          </p:nvPr>
        </p:nvGraphicFramePr>
        <p:xfrm>
          <a:off x="0" y="365760"/>
          <a:ext cx="12192000" cy="42045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none" baseline="0" dirty="0"/>
                        <a:t>how does one store a list of files</a:t>
                      </a:r>
                      <a:r>
                        <a:rPr lang="ru-RU" sz="2400" u="none" baseline="30000" dirty="0"/>
                        <a:t>*</a:t>
                      </a:r>
                      <a:r>
                        <a:rPr lang="ru-RU" sz="2400" u="none" baseline="0" dirty="0"/>
                        <a:t>?</a:t>
                      </a:r>
                      <a:endParaRPr lang="ru-RU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5216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870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66503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99820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999391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none" baseline="0" dirty="0"/>
                        <a:t>how does one store a list of files</a:t>
                      </a:r>
                      <a:r>
                        <a:rPr lang="ru-RU" sz="2400" u="none" baseline="30000" dirty="0"/>
                        <a:t>*</a:t>
                      </a:r>
                      <a:r>
                        <a:rPr lang="ru-RU" sz="2400" u="none" baseline="0" dirty="0"/>
                        <a:t>?</a:t>
                      </a:r>
                      <a:endParaRPr lang="ru-RU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0975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051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53798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930676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none" baseline="0" dirty="0"/>
                        <a:t>how does one store a list of files</a:t>
                      </a:r>
                      <a:r>
                        <a:rPr lang="ru-RU" sz="2400" u="none" baseline="30000" dirty="0"/>
                        <a:t>*</a:t>
                      </a:r>
                      <a:r>
                        <a:rPr lang="ru-RU" sz="2400" u="none" baseline="0" dirty="0"/>
                        <a:t>?</a:t>
                      </a:r>
                      <a:endParaRPr lang="ru-RU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need at most 4 comparisons to find a file.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8594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50227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1369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253431"/>
              </p:ext>
            </p:extLst>
          </p:nvPr>
        </p:nvGraphicFramePr>
        <p:xfrm>
          <a:off x="0" y="365760"/>
          <a:ext cx="12192000" cy="475233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none" baseline="0" dirty="0"/>
                        <a:t>how does one store a list of files</a:t>
                      </a:r>
                      <a:r>
                        <a:rPr lang="ru-RU" sz="2400" u="none" baseline="30000" dirty="0"/>
                        <a:t>*</a:t>
                      </a:r>
                      <a:r>
                        <a:rPr lang="ru-RU" sz="2400" u="none" baseline="0" dirty="0"/>
                        <a:t>?</a:t>
                      </a:r>
                      <a:endParaRPr lang="ru-RU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We need up to 16 string comparisons to find a file.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need at most 4 comparisons to find a file.</a:t>
                      </a:r>
                      <a:r>
                        <a:rPr lang="en-US" baseline="0" dirty="0"/>
                        <a:t> Win?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50" name="Picture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5098" y="4527728"/>
            <a:ext cx="1936564" cy="1635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221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838579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72101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7025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862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C77B5F-8723-E043-A842-41A2C8F5D6E2}"/>
              </a:ext>
            </a:extLst>
          </p:cNvPr>
          <p:cNvSpPr txBox="1"/>
          <p:nvPr/>
        </p:nvSpPr>
        <p:spPr>
          <a:xfrm>
            <a:off x="9324975" y="3978059"/>
            <a:ext cx="286702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Modern HDDs are more performant. For example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Seagate </a:t>
            </a:r>
            <a:r>
              <a:rPr lang="en-US" sz="16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Exos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16T does sequential reads at the rate of up to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MB/sec and has a 6ms latency of random accesses.</a:t>
            </a:r>
          </a:p>
          <a:p>
            <a:endParaRPr lang="en-US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The values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MB/sec and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10ms are much handier for estimates.</a:t>
            </a:r>
            <a:endParaRPr lang="en-RU" sz="16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660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8658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9952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0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change the scale and have durations that we see in the everyday life</a:t>
            </a:r>
            <a:r>
              <a:rPr lang="ru-RU" dirty="0"/>
              <a:t>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486362"/>
              </p:ext>
            </p:extLst>
          </p:nvPr>
        </p:nvGraphicFramePr>
        <p:xfrm>
          <a:off x="6722076" y="3382763"/>
          <a:ext cx="533812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L1 latency (Zen 4, 5.7Ghz)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/>
                        <a:t>≈</a:t>
                      </a:r>
                      <a:r>
                        <a:rPr lang="en-US" b="1" dirty="0"/>
                        <a:t>84s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512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75928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646520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050" name="Picture 2" descr="Image result for hdd head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2" y="2227303"/>
            <a:ext cx="6457950" cy="430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850272" y="560173"/>
            <a:ext cx="86000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reader head needs to be positioned very precisely. It takes much time to reposition it</a:t>
            </a:r>
            <a:br>
              <a:rPr lang="en-US" dirty="0"/>
            </a:br>
            <a:r>
              <a:rPr lang="en-US" dirty="0"/>
              <a:t>which makes random reads from HDD very slow. For reference</a:t>
            </a:r>
            <a:r>
              <a:rPr lang="ru-RU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speed of sequential reads from an HDD is </a:t>
            </a:r>
            <a:r>
              <a:rPr lang="ru-RU" dirty="0"/>
              <a:t>≈100 </a:t>
            </a:r>
            <a:r>
              <a:rPr lang="en-US" dirty="0"/>
              <a:t>MB/sec, which is</a:t>
            </a:r>
            <a:r>
              <a:rPr lang="ru-RU" dirty="0"/>
              <a:t> 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en-US" dirty="0"/>
              <a:t> per</a:t>
            </a:r>
            <a:r>
              <a:rPr lang="ru-RU" dirty="0"/>
              <a:t> 1 </a:t>
            </a:r>
            <a:r>
              <a:rPr lang="en-US" dirty="0"/>
              <a:t>MB</a:t>
            </a:r>
            <a:r>
              <a:rPr lang="ru-RU" dirty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 to reposition the reader head is also </a:t>
            </a:r>
            <a:r>
              <a:rPr lang="ru-RU" dirty="0"/>
              <a:t>≈</a:t>
            </a:r>
            <a:r>
              <a:rPr lang="en-US" dirty="0"/>
              <a:t>10 </a:t>
            </a:r>
            <a:r>
              <a:rPr lang="en-US" dirty="0" err="1"/>
              <a:t>ms</a:t>
            </a:r>
            <a:r>
              <a:rPr lang="ru-RU" dirty="0"/>
              <a:t>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722076" y="2227303"/>
            <a:ext cx="53381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us change the scale and have durations that we see in the everyday life</a:t>
            </a:r>
            <a:r>
              <a:rPr lang="ru-RU" dirty="0"/>
              <a:t>:</a:t>
            </a:r>
          </a:p>
          <a:p>
            <a:r>
              <a:rPr lang="ru-RU" dirty="0"/>
              <a:t>1</a:t>
            </a:r>
            <a:r>
              <a:rPr lang="en-US" dirty="0"/>
              <a:t>ns </a:t>
            </a:r>
            <a:r>
              <a:rPr lang="en-US" dirty="0">
                <a:sym typeface="Wingdings" panose="05000000000000000000" pitchFamily="2" charset="2"/>
              </a:rPr>
              <a:t>---&gt; 1s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418152"/>
              </p:ext>
            </p:extLst>
          </p:nvPr>
        </p:nvGraphicFramePr>
        <p:xfrm>
          <a:off x="6722076" y="3382763"/>
          <a:ext cx="5338120" cy="23977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0397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3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L1 latency (Zen 4, 5.7Ghz)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L2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2.5s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L3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RAM latency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b="1" dirty="0"/>
                        <a:t>≈</a:t>
                      </a:r>
                      <a:r>
                        <a:rPr lang="en-US" b="1" dirty="0"/>
                        <a:t>84s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read from an HDD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116 days only to position the reader head</a:t>
                      </a:r>
                      <a:endParaRPr lang="ru-RU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5561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8122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5565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003645"/>
              </p:ext>
            </p:extLst>
          </p:nvPr>
        </p:nvGraphicFramePr>
        <p:xfrm>
          <a:off x="0" y="365760"/>
          <a:ext cx="12192000" cy="5118946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492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0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7793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A problem that a file system must solve</a:t>
                      </a:r>
                      <a:r>
                        <a:rPr lang="ru-RU" sz="2400" baseline="0" dirty="0"/>
                        <a:t>: </a:t>
                      </a:r>
                      <a:r>
                        <a:rPr lang="en-US" sz="2400" u="none" baseline="0" dirty="0"/>
                        <a:t>how does one store a list of files</a:t>
                      </a:r>
                      <a:r>
                        <a:rPr lang="ru-RU" sz="2400" u="none" baseline="30000" dirty="0"/>
                        <a:t>*</a:t>
                      </a:r>
                      <a:r>
                        <a:rPr lang="ru-RU" sz="2400" u="none" baseline="0" dirty="0"/>
                        <a:t>?</a:t>
                      </a:r>
                      <a:endParaRPr lang="ru-RU" sz="2400" u="non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r>
                        <a:rPr lang="en-US" dirty="0"/>
                        <a:t>An array with file names, unsorted: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balanced binary search tree: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ru-RU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Jump to the start of the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Read the whole list</a:t>
                      </a:r>
                      <a:r>
                        <a:rPr lang="ru-RU" dirty="0"/>
                        <a:t>:</a:t>
                      </a:r>
                      <a:endParaRPr lang="en-US" dirty="0"/>
                    </a:p>
                    <a:p>
                      <a:r>
                        <a:rPr lang="en-US" dirty="0"/>
                        <a:t>Scan the array in RAM</a:t>
                      </a:r>
                      <a:r>
                        <a:rPr lang="en-US" baseline="0" dirty="0"/>
                        <a:t>: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≈</a:t>
                      </a:r>
                      <a:r>
                        <a:rPr lang="en-US" dirty="0"/>
                        <a:t>10msec</a:t>
                      </a:r>
                    </a:p>
                    <a:p>
                      <a:r>
                        <a:rPr lang="en-US" dirty="0"/>
                        <a:t>&lt;1msec (&lt;100K)</a:t>
                      </a:r>
                    </a:p>
                    <a:p>
                      <a:r>
                        <a:rPr lang="en-US" dirty="0"/>
                        <a:t>&lt;1msec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Most files need 4 or 3 random accesses which translates to latencies above 30 msec.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40043" y="6163272"/>
            <a:ext cx="88501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 </a:t>
            </a:r>
            <a:r>
              <a:rPr lang="en-US" sz="16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boxes in diagrams depict contiguous areas of a disk; different boxes are assumed not to be adjacent</a:t>
            </a:r>
            <a:endParaRPr lang="ru-RU" sz="1600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16262" y="1482729"/>
            <a:ext cx="143981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file15, file1,</a:t>
            </a:r>
          </a:p>
          <a:p>
            <a:r>
              <a:rPr lang="en-US" dirty="0"/>
              <a:t>file2, file3,</a:t>
            </a:r>
          </a:p>
          <a:p>
            <a:r>
              <a:rPr lang="en-US" dirty="0"/>
              <a:t>file4, file9,</a:t>
            </a:r>
          </a:p>
          <a:p>
            <a:r>
              <a:rPr lang="en-US" dirty="0"/>
              <a:t>file6, file8,</a:t>
            </a:r>
          </a:p>
          <a:p>
            <a:r>
              <a:rPr lang="en-US" dirty="0"/>
              <a:t>file7, file5,</a:t>
            </a:r>
          </a:p>
          <a:p>
            <a:r>
              <a:rPr lang="en-US" dirty="0"/>
              <a:t>file12, file11,</a:t>
            </a:r>
          </a:p>
          <a:p>
            <a:r>
              <a:rPr lang="en-US" dirty="0"/>
              <a:t>file10, file13,</a:t>
            </a:r>
          </a:p>
          <a:p>
            <a:r>
              <a:rPr lang="en-US" dirty="0"/>
              <a:t>file14, file0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7457767" y="2236185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file3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359611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8584443" y="298768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file5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5766179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file0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6953043" y="3823114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file2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7991011" y="381935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file4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177875" y="3815079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file6</a:t>
            </a:r>
            <a:endParaRPr lang="ru-RU" dirty="0"/>
          </a:p>
        </p:txBody>
      </p:sp>
      <p:cxnSp>
        <p:nvCxnSpPr>
          <p:cNvPr id="21" name="Straight Arrow Connector 20"/>
          <p:cNvCxnSpPr>
            <a:stCxn id="9" idx="2"/>
          </p:cNvCxnSpPr>
          <p:nvPr/>
        </p:nvCxnSpPr>
        <p:spPr>
          <a:xfrm flipH="1">
            <a:off x="6656327" y="2605517"/>
            <a:ext cx="109815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11" idx="0"/>
          </p:cNvCxnSpPr>
          <p:nvPr/>
        </p:nvCxnSpPr>
        <p:spPr>
          <a:xfrm>
            <a:off x="7754483" y="2605517"/>
            <a:ext cx="1126676" cy="382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0" idx="2"/>
          </p:cNvCxnSpPr>
          <p:nvPr/>
        </p:nvCxnSpPr>
        <p:spPr>
          <a:xfrm flipH="1">
            <a:off x="6062895" y="3357016"/>
            <a:ext cx="593432" cy="4412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13" idx="0"/>
          </p:cNvCxnSpPr>
          <p:nvPr/>
        </p:nvCxnSpPr>
        <p:spPr>
          <a:xfrm>
            <a:off x="6656327" y="3367104"/>
            <a:ext cx="593432" cy="4560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1" idx="2"/>
            <a:endCxn id="14" idx="0"/>
          </p:cNvCxnSpPr>
          <p:nvPr/>
        </p:nvCxnSpPr>
        <p:spPr>
          <a:xfrm flipH="1">
            <a:off x="8287727" y="3357016"/>
            <a:ext cx="593432" cy="4623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1" idx="2"/>
            <a:endCxn id="15" idx="0"/>
          </p:cNvCxnSpPr>
          <p:nvPr/>
        </p:nvCxnSpPr>
        <p:spPr>
          <a:xfrm>
            <a:off x="8881159" y="3357016"/>
            <a:ext cx="593432" cy="4580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9474591" y="1447691"/>
            <a:ext cx="59343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file7</a:t>
            </a:r>
            <a:endParaRPr lang="ru-RU" dirty="0"/>
          </a:p>
        </p:txBody>
      </p:sp>
      <p:sp>
        <p:nvSpPr>
          <p:cNvPr id="41" name="TextBox 40"/>
          <p:cNvSpPr txBox="1"/>
          <p:nvPr/>
        </p:nvSpPr>
        <p:spPr>
          <a:xfrm>
            <a:off x="11039151" y="2236185"/>
            <a:ext cx="710451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file11</a:t>
            </a:r>
            <a:endParaRPr lang="ru-RU" dirty="0"/>
          </a:p>
        </p:txBody>
      </p:sp>
      <p:cxnSp>
        <p:nvCxnSpPr>
          <p:cNvPr id="43" name="Straight Arrow Connector 42"/>
          <p:cNvCxnSpPr>
            <a:stCxn id="40" idx="2"/>
            <a:endCxn id="9" idx="0"/>
          </p:cNvCxnSpPr>
          <p:nvPr/>
        </p:nvCxnSpPr>
        <p:spPr>
          <a:xfrm flipH="1">
            <a:off x="7754483" y="1817023"/>
            <a:ext cx="2016824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40" idx="2"/>
            <a:endCxn id="41" idx="0"/>
          </p:cNvCxnSpPr>
          <p:nvPr/>
        </p:nvCxnSpPr>
        <p:spPr>
          <a:xfrm>
            <a:off x="9771307" y="1817023"/>
            <a:ext cx="1623070" cy="4191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41" idx="2"/>
          </p:cNvCxnSpPr>
          <p:nvPr/>
        </p:nvCxnSpPr>
        <p:spPr>
          <a:xfrm flipH="1">
            <a:off x="11039151" y="2605517"/>
            <a:ext cx="355226" cy="2934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41" idx="2"/>
          </p:cNvCxnSpPr>
          <p:nvPr/>
        </p:nvCxnSpPr>
        <p:spPr>
          <a:xfrm>
            <a:off x="11394377" y="2605517"/>
            <a:ext cx="355225" cy="2804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74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944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66446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514065"/>
              </p:ext>
            </p:extLst>
          </p:nvPr>
        </p:nvGraphicFramePr>
        <p:xfrm>
          <a:off x="0" y="365760"/>
          <a:ext cx="12192000" cy="11878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D8BDE3-57D5-89FC-BE8F-DE795D0F6EE8}"/>
              </a:ext>
            </a:extLst>
          </p:cNvPr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841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10433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40109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119077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85542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461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4572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0099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712652"/>
              </p:ext>
            </p:extLst>
          </p:nvPr>
        </p:nvGraphicFramePr>
        <p:xfrm>
          <a:off x="0" y="365760"/>
          <a:ext cx="12192000" cy="26509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9B5A1A5-FAF0-2333-A333-E1B29F0F6F0B}"/>
              </a:ext>
            </a:extLst>
          </p:cNvPr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669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1560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19754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957767"/>
              </p:ext>
            </p:extLst>
          </p:nvPr>
        </p:nvGraphicFramePr>
        <p:xfrm>
          <a:off x="0" y="365760"/>
          <a:ext cx="12192000" cy="35653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5D82AB-616F-74EA-7C1C-3BECEBE7060C}"/>
              </a:ext>
            </a:extLst>
          </p:cNvPr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535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8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53262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236680"/>
              </p:ext>
            </p:extLst>
          </p:nvPr>
        </p:nvGraphicFramePr>
        <p:xfrm>
          <a:off x="0" y="365760"/>
          <a:ext cx="12192000" cy="42053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with a faster interface: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 (PCIe3-era devices). PCIe5 devices are faster yet: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2.3M IOPS.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1DB9986-E5DD-54E4-0EE1-F69B05D511B9}"/>
              </a:ext>
            </a:extLst>
          </p:cNvPr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76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324D1-1565-8B9D-EDDC-92648563E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1A2DAF-FBB4-E529-F4C8-5BE74EA69A9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05CAB8-A319-6DF9-7C35-ACE70D831B4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6B6E65-C4A8-198A-FB01-1F58B0DFF9CF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420539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with a faster interface: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 (PCIe3-era devices). PCIe5 devices are faster yet: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2.3M IOPS.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AA87283-23A9-9BE4-330B-3F0793C6B6F0}"/>
              </a:ext>
            </a:extLst>
          </p:cNvPr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baseline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523DC1-BC8B-8D44-4CA9-7A92BF110B51}"/>
              </a:ext>
            </a:extLst>
          </p:cNvPr>
          <p:cNvSpPr txBox="1"/>
          <p:nvPr/>
        </p:nvSpPr>
        <p:spPr>
          <a:xfrm>
            <a:off x="0" y="4571153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dirty="0"/>
              <a:t>See also: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https://lwn.net/Articles/931668/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4"/>
              </a:rPr>
              <a:t>https://lwn.net/Articles/1022718/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5"/>
              </a:rPr>
              <a:t>https://nabstreamingsummit.com/wp-content/uploads/2022/05/2022-Streaming-Summit-Netflix.pdf</a:t>
            </a:r>
            <a:endParaRPr lang="en-CY" dirty="0"/>
          </a:p>
        </p:txBody>
      </p:sp>
    </p:spTree>
    <p:extLst>
      <p:ext uri="{BB962C8B-B14F-4D97-AF65-F5344CB8AC3E}">
        <p14:creationId xmlns:p14="http://schemas.microsoft.com/office/powerpoint/2010/main" val="1672998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3441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1766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538239"/>
              </p:ext>
            </p:extLst>
          </p:nvPr>
        </p:nvGraphicFramePr>
        <p:xfrm>
          <a:off x="0" y="365760"/>
          <a:ext cx="12192000" cy="53941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430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91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r>
                        <a:rPr lang="en-US" sz="2400" dirty="0"/>
                        <a:t>Kinds of storage devices:</a:t>
                      </a:r>
                      <a:endParaRPr lang="ru-RU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HDD (Hard Disk Drive, a.k.a.</a:t>
                      </a:r>
                      <a:r>
                        <a:rPr lang="en-US" baseline="0" dirty="0"/>
                        <a:t> Rotating drive,</a:t>
                      </a:r>
                      <a:br>
                        <a:rPr lang="en-US" baseline="0" dirty="0"/>
                      </a:br>
                      <a:r>
                        <a:rPr lang="en-US" baseline="0" dirty="0"/>
                        <a:t>a.k.a. Spinning rust)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sequential access is reasonably fast</a:t>
                      </a:r>
                      <a:r>
                        <a:rPr lang="en-US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250 MB/sec</a:t>
                      </a:r>
                      <a:r>
                        <a:rPr lang="en-US" baseline="0" dirty="0"/>
                        <a:t>)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- </a:t>
                      </a:r>
                      <a:r>
                        <a:rPr lang="en-US" baseline="0" dirty="0"/>
                        <a:t>random access is very slow (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100 IOPS*</a:t>
                      </a:r>
                      <a:r>
                        <a:rPr lang="en-US" baseline="0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Flash</a:t>
                      </a:r>
                      <a:r>
                        <a:rPr lang="en-US" baseline="0" dirty="0"/>
                        <a:t> memory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 fast sequential reads</a:t>
                      </a:r>
                      <a:endParaRPr lang="ru-RU" dirty="0"/>
                    </a:p>
                    <a:p>
                      <a:r>
                        <a:rPr lang="ru-RU" dirty="0"/>
                        <a:t>+ </a:t>
                      </a:r>
                      <a:r>
                        <a:rPr lang="en-US" dirty="0"/>
                        <a:t>no mechanical reader heads to reposition</a:t>
                      </a:r>
                      <a:endParaRPr lang="en-US" baseline="0" dirty="0"/>
                    </a:p>
                    <a:p>
                      <a:r>
                        <a:rPr lang="en-US" baseline="0" dirty="0"/>
                        <a:t>- no random writes; it is only possible to rewrite whole “rewrite blocks” that are several MB long</a:t>
                      </a:r>
                    </a:p>
                    <a:p>
                      <a:r>
                        <a:rPr lang="en-US" baseline="0" dirty="0"/>
                        <a:t>- low number of rewrite cycles due to physical degradation of memory cells</a:t>
                      </a:r>
                      <a:endParaRPr lang="ru-RU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</a:t>
                      </a:r>
                      <a:r>
                        <a:rPr lang="en-US" baseline="0" dirty="0"/>
                        <a:t> (Solid State Drive), SATA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Flash + a computer that hides the complexity of managing </a:t>
                      </a:r>
                      <a:r>
                        <a:rPr lang="en-US" baseline="0" dirty="0"/>
                        <a:t>“rewrite blocks”.</a:t>
                      </a:r>
                      <a:endParaRPr lang="ru-RU" baseline="0" dirty="0"/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fast sequential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ru-RU" baseline="0" dirty="0"/>
                        <a:t>500</a:t>
                      </a:r>
                      <a:r>
                        <a:rPr lang="en-US" baseline="0" dirty="0"/>
                        <a:t> MB/sec sequential read</a:t>
                      </a:r>
                      <a:r>
                        <a:rPr lang="en-US" baseline="30000" dirty="0"/>
                        <a:t>*</a:t>
                      </a:r>
                      <a:r>
                        <a:rPr lang="ru-RU" baseline="0" dirty="0"/>
                        <a:t>)</a:t>
                      </a:r>
                      <a:endParaRPr lang="en-US" baseline="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+ fast random access</a:t>
                      </a:r>
                      <a:r>
                        <a:rPr lang="ru-RU" baseline="0" dirty="0"/>
                        <a:t> (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75.000 IOPS)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SSD, </a:t>
                      </a:r>
                      <a:r>
                        <a:rPr lang="en-US" dirty="0" err="1"/>
                        <a:t>NVMe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SSD with a faster interface: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baseline="0" dirty="0"/>
                        <a:t>1M IOPS* (PCIe3-era devices). PCIe5 devices are faster yet: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15 GB/sec sequential read, </a:t>
                      </a:r>
                      <a:r>
                        <a:rPr lang="ru-RU" dirty="0"/>
                        <a:t>≈</a:t>
                      </a:r>
                      <a:r>
                        <a:rPr lang="en-US" dirty="0"/>
                        <a:t>2.3M IOPS.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355593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dirty="0"/>
                        <a:t>Storage-class memory (3D cross-point memory, etc.)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Byte-addressable non-volatile random-access memory that connects to PCI-e or DRAM busses. “Non-volatile” means “does not lose data when powered off”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ru-RU" baseline="0" dirty="0"/>
                        <a:t>+ </a:t>
                      </a:r>
                      <a:r>
                        <a:rPr lang="en-US" baseline="0" dirty="0"/>
                        <a:t>the bandwidth and latency is comparable to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DRAM,</a:t>
                      </a:r>
                    </a:p>
                    <a:p>
                      <a:r>
                        <a:rPr lang="en-US" baseline="0" dirty="0"/>
                        <a:t>+ the size is up to single-digit terabytes.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5947829"/>
            <a:ext cx="5694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IOPS stands for “Input/output Operations Per Second”.</a:t>
            </a:r>
            <a:b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As per the spec of</a:t>
            </a:r>
            <a:r>
              <a:rPr lang="ru-RU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Intel SSD DC S3700, </a:t>
            </a:r>
            <a:r>
              <a:rPr lang="en-GB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D7-P5600 and D7-PS1030</a:t>
            </a:r>
            <a:r>
              <a:rPr lang="en-US" sz="16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  <a:endParaRPr lang="en-GB" sz="1600" i="1" baseline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48577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77876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341359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250856"/>
              </p:ext>
            </p:extLst>
          </p:nvPr>
        </p:nvGraphicFramePr>
        <p:xfrm>
          <a:off x="0" y="365762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9212">
                <a:tc>
                  <a:txBody>
                    <a:bodyPr/>
                    <a:lstStyle/>
                    <a:p>
                      <a:r>
                        <a:rPr lang="en-US" sz="3200" dirty="0"/>
                        <a:t>APIs for working with file systems: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41838" y="1359128"/>
            <a:ext cx="7908324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An operating system must hide hardware details from applications and provide a single API that can be used with different underlying storages.</a:t>
            </a:r>
            <a:br>
              <a:rPr lang="ru-RU" sz="2400" dirty="0"/>
            </a:br>
            <a:br>
              <a:rPr lang="ru-RU" sz="2400" dirty="0"/>
            </a:br>
            <a:endParaRPr lang="ru-RU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POSIX (Portable Operating System Interface),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Windows API.</a:t>
            </a:r>
          </a:p>
        </p:txBody>
      </p:sp>
    </p:spTree>
    <p:extLst>
      <p:ext uri="{BB962C8B-B14F-4D97-AF65-F5344CB8AC3E}">
        <p14:creationId xmlns:p14="http://schemas.microsoft.com/office/powerpoint/2010/main" val="1984491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8755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001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0363"/>
              </p:ext>
            </p:extLst>
          </p:nvPr>
        </p:nvGraphicFramePr>
        <p:xfrm>
          <a:off x="0" y="365762"/>
          <a:ext cx="6096000" cy="92841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016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746765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69638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715792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71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96046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3899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381045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895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10408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579717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5042183"/>
              </p:ext>
            </p:extLst>
          </p:nvPr>
        </p:nvGraphicFramePr>
        <p:xfrm>
          <a:off x="0" y="365762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POSIX file system API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Windows file system API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tree of directories and files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 Windows, a file system is a collection of trees that Windows calls “drives”</a:t>
                      </a:r>
                      <a:r>
                        <a:rPr lang="ru-RU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r>
                        <a:rPr lang="en-US" dirty="0"/>
                        <a:t>Filesystem Hierarchy Standard:</a:t>
                      </a:r>
                    </a:p>
                    <a:p>
                      <a:r>
                        <a:rPr lang="en-US" dirty="0"/>
                        <a:t>Linux:</a:t>
                      </a:r>
                    </a:p>
                    <a:p>
                      <a:r>
                        <a:rPr lang="en-US" dirty="0">
                          <a:hlinkClick r:id="rId3"/>
                        </a:rPr>
                        <a:t>http://refspecs.linuxfoundation.org/FHS_2.3/fhs-2.3.pdf</a:t>
                      </a:r>
                      <a:endParaRPr lang="en-US" dirty="0"/>
                    </a:p>
                    <a:p>
                      <a:r>
                        <a:rPr lang="en-US" dirty="0"/>
                        <a:t>FreeBSD: </a:t>
                      </a:r>
                      <a:r>
                        <a:rPr lang="en-US" dirty="0">
                          <a:hlinkClick r:id="rId4"/>
                        </a:rPr>
                        <a:t>https://www.freebsd.org/doc/handbook/dirstructure.html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\Global??\C:\foo\bar.txt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246122"/>
            <a:ext cx="4924425" cy="120967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02292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09730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194187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991380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693" y="1524000"/>
            <a:ext cx="5943600" cy="723900"/>
          </a:xfrm>
          <a:prstGeom prst="rect">
            <a:avLst/>
          </a:prstGeom>
        </p:spPr>
      </p:pic>
      <p:sp>
        <p:nvSpPr>
          <p:cNvPr id="3" name="Up Arrow 2"/>
          <p:cNvSpPr/>
          <p:nvPr/>
        </p:nvSpPr>
        <p:spPr>
          <a:xfrm>
            <a:off x="7463481" y="2306595"/>
            <a:ext cx="420130" cy="68374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/>
          <p:cNvSpPr txBox="1"/>
          <p:nvPr/>
        </p:nvSpPr>
        <p:spPr>
          <a:xfrm>
            <a:off x="5703694" y="3153202"/>
            <a:ext cx="39397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This </a:t>
            </a:r>
            <a:r>
              <a:rPr lang="en-US" dirty="0" err="1"/>
              <a:t>organisation</a:t>
            </a:r>
            <a:r>
              <a:rPr lang="en-US" dirty="0"/>
              <a:t> becomes inconvenient</a:t>
            </a:r>
            <a:br>
              <a:rPr lang="en-US" dirty="0"/>
            </a:br>
            <a:r>
              <a:rPr lang="en-US" dirty="0"/>
              <a:t>if we have thousands of files.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68309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24276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24286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620816"/>
              </p:ext>
            </p:extLst>
          </p:nvPr>
        </p:nvGraphicFramePr>
        <p:xfrm>
          <a:off x="0" y="365762"/>
          <a:ext cx="12192000" cy="438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744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 ambiguity in the terminology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653">
                <a:tc>
                  <a:txBody>
                    <a:bodyPr/>
                    <a:lstStyle/>
                    <a:p>
                      <a:r>
                        <a:rPr lang="en-US" dirty="0"/>
                        <a:t>A file system is a hierarchy of directories and files presented to a user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file system is a mechanism of storing files and directories on a storage device.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543" y="1471614"/>
            <a:ext cx="1447800" cy="29146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471614"/>
            <a:ext cx="3876675" cy="1628775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6870357" y="1911178"/>
            <a:ext cx="518984" cy="272800"/>
          </a:xfrm>
          <a:custGeom>
            <a:avLst/>
            <a:gdLst>
              <a:gd name="connsiteX0" fmla="*/ 518984 w 518984"/>
              <a:gd name="connsiteY0" fmla="*/ 123568 h 272800"/>
              <a:gd name="connsiteX1" fmla="*/ 477794 w 518984"/>
              <a:gd name="connsiteY1" fmla="*/ 90617 h 272800"/>
              <a:gd name="connsiteX2" fmla="*/ 411892 w 518984"/>
              <a:gd name="connsiteY2" fmla="*/ 32952 h 272800"/>
              <a:gd name="connsiteX3" fmla="*/ 337751 w 518984"/>
              <a:gd name="connsiteY3" fmla="*/ 0 h 272800"/>
              <a:gd name="connsiteX4" fmla="*/ 222421 w 518984"/>
              <a:gd name="connsiteY4" fmla="*/ 8238 h 272800"/>
              <a:gd name="connsiteX5" fmla="*/ 181232 w 518984"/>
              <a:gd name="connsiteY5" fmla="*/ 16476 h 272800"/>
              <a:gd name="connsiteX6" fmla="*/ 74140 w 518984"/>
              <a:gd name="connsiteY6" fmla="*/ 24714 h 272800"/>
              <a:gd name="connsiteX7" fmla="*/ 16475 w 518984"/>
              <a:gd name="connsiteY7" fmla="*/ 41190 h 272800"/>
              <a:gd name="connsiteX8" fmla="*/ 0 w 518984"/>
              <a:gd name="connsiteY8" fmla="*/ 65903 h 272800"/>
              <a:gd name="connsiteX9" fmla="*/ 8238 w 518984"/>
              <a:gd name="connsiteY9" fmla="*/ 197708 h 272800"/>
              <a:gd name="connsiteX10" fmla="*/ 16475 w 518984"/>
              <a:gd name="connsiteY10" fmla="*/ 222422 h 272800"/>
              <a:gd name="connsiteX11" fmla="*/ 41189 w 518984"/>
              <a:gd name="connsiteY11" fmla="*/ 230660 h 272800"/>
              <a:gd name="connsiteX12" fmla="*/ 65902 w 518984"/>
              <a:gd name="connsiteY12" fmla="*/ 255373 h 272800"/>
              <a:gd name="connsiteX13" fmla="*/ 90616 w 518984"/>
              <a:gd name="connsiteY13" fmla="*/ 263611 h 272800"/>
              <a:gd name="connsiteX14" fmla="*/ 329513 w 518984"/>
              <a:gd name="connsiteY14" fmla="*/ 271849 h 272800"/>
              <a:gd name="connsiteX15" fmla="*/ 469557 w 518984"/>
              <a:gd name="connsiteY15" fmla="*/ 263611 h 272800"/>
              <a:gd name="connsiteX16" fmla="*/ 494270 w 518984"/>
              <a:gd name="connsiteY16" fmla="*/ 189471 h 272800"/>
              <a:gd name="connsiteX17" fmla="*/ 518984 w 518984"/>
              <a:gd name="connsiteY17" fmla="*/ 123568 h 27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18984" h="272800">
                <a:moveTo>
                  <a:pt x="518984" y="123568"/>
                </a:moveTo>
                <a:cubicBezTo>
                  <a:pt x="505254" y="112584"/>
                  <a:pt x="490227" y="103050"/>
                  <a:pt x="477794" y="90617"/>
                </a:cubicBezTo>
                <a:cubicBezTo>
                  <a:pt x="444154" y="56977"/>
                  <a:pt x="481920" y="56295"/>
                  <a:pt x="411892" y="32952"/>
                </a:cubicBezTo>
                <a:cubicBezTo>
                  <a:pt x="353072" y="13345"/>
                  <a:pt x="376915" y="26109"/>
                  <a:pt x="337751" y="0"/>
                </a:cubicBezTo>
                <a:cubicBezTo>
                  <a:pt x="299308" y="2746"/>
                  <a:pt x="260751" y="4203"/>
                  <a:pt x="222421" y="8238"/>
                </a:cubicBezTo>
                <a:cubicBezTo>
                  <a:pt x="208496" y="9704"/>
                  <a:pt x="195148" y="14930"/>
                  <a:pt x="181232" y="16476"/>
                </a:cubicBezTo>
                <a:cubicBezTo>
                  <a:pt x="145648" y="20430"/>
                  <a:pt x="109837" y="21968"/>
                  <a:pt x="74140" y="24714"/>
                </a:cubicBezTo>
                <a:cubicBezTo>
                  <a:pt x="71987" y="25252"/>
                  <a:pt x="21847" y="36893"/>
                  <a:pt x="16475" y="41190"/>
                </a:cubicBezTo>
                <a:cubicBezTo>
                  <a:pt x="8744" y="47375"/>
                  <a:pt x="5492" y="57665"/>
                  <a:pt x="0" y="65903"/>
                </a:cubicBezTo>
                <a:cubicBezTo>
                  <a:pt x="2746" y="109838"/>
                  <a:pt x="3630" y="153929"/>
                  <a:pt x="8238" y="197708"/>
                </a:cubicBezTo>
                <a:cubicBezTo>
                  <a:pt x="9147" y="206344"/>
                  <a:pt x="10335" y="216282"/>
                  <a:pt x="16475" y="222422"/>
                </a:cubicBezTo>
                <a:cubicBezTo>
                  <a:pt x="22615" y="228562"/>
                  <a:pt x="32951" y="227914"/>
                  <a:pt x="41189" y="230660"/>
                </a:cubicBezTo>
                <a:cubicBezTo>
                  <a:pt x="49427" y="238898"/>
                  <a:pt x="56209" y="248911"/>
                  <a:pt x="65902" y="255373"/>
                </a:cubicBezTo>
                <a:cubicBezTo>
                  <a:pt x="73127" y="260190"/>
                  <a:pt x="81949" y="263069"/>
                  <a:pt x="90616" y="263611"/>
                </a:cubicBezTo>
                <a:cubicBezTo>
                  <a:pt x="170140" y="268581"/>
                  <a:pt x="249881" y="269103"/>
                  <a:pt x="329513" y="271849"/>
                </a:cubicBezTo>
                <a:cubicBezTo>
                  <a:pt x="376194" y="269103"/>
                  <a:pt x="425678" y="279777"/>
                  <a:pt x="469557" y="263611"/>
                </a:cubicBezTo>
                <a:cubicBezTo>
                  <a:pt x="534001" y="239868"/>
                  <a:pt x="457928" y="213699"/>
                  <a:pt x="494270" y="189471"/>
                </a:cubicBezTo>
                <a:lnTo>
                  <a:pt x="518984" y="123568"/>
                </a:ln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Freeform 15"/>
          <p:cNvSpPr/>
          <p:nvPr/>
        </p:nvSpPr>
        <p:spPr>
          <a:xfrm>
            <a:off x="6853881" y="2339546"/>
            <a:ext cx="700387" cy="230659"/>
          </a:xfrm>
          <a:custGeom>
            <a:avLst/>
            <a:gdLst>
              <a:gd name="connsiteX0" fmla="*/ 700216 w 700387"/>
              <a:gd name="connsiteY0" fmla="*/ 90616 h 230659"/>
              <a:gd name="connsiteX1" fmla="*/ 675503 w 700387"/>
              <a:gd name="connsiteY1" fmla="*/ 49427 h 230659"/>
              <a:gd name="connsiteX2" fmla="*/ 593124 w 700387"/>
              <a:gd name="connsiteY2" fmla="*/ 24713 h 230659"/>
              <a:gd name="connsiteX3" fmla="*/ 502508 w 700387"/>
              <a:gd name="connsiteY3" fmla="*/ 0 h 230659"/>
              <a:gd name="connsiteX4" fmla="*/ 247135 w 700387"/>
              <a:gd name="connsiteY4" fmla="*/ 8238 h 230659"/>
              <a:gd name="connsiteX5" fmla="*/ 205946 w 700387"/>
              <a:gd name="connsiteY5" fmla="*/ 16476 h 230659"/>
              <a:gd name="connsiteX6" fmla="*/ 74141 w 700387"/>
              <a:gd name="connsiteY6" fmla="*/ 24713 h 230659"/>
              <a:gd name="connsiteX7" fmla="*/ 16476 w 700387"/>
              <a:gd name="connsiteY7" fmla="*/ 41189 h 230659"/>
              <a:gd name="connsiteX8" fmla="*/ 0 w 700387"/>
              <a:gd name="connsiteY8" fmla="*/ 65903 h 230659"/>
              <a:gd name="connsiteX9" fmla="*/ 8238 w 700387"/>
              <a:gd name="connsiteY9" fmla="*/ 181232 h 230659"/>
              <a:gd name="connsiteX10" fmla="*/ 49427 w 700387"/>
              <a:gd name="connsiteY10" fmla="*/ 214184 h 230659"/>
              <a:gd name="connsiteX11" fmla="*/ 197708 w 700387"/>
              <a:gd name="connsiteY11" fmla="*/ 222422 h 230659"/>
              <a:gd name="connsiteX12" fmla="*/ 428368 w 700387"/>
              <a:gd name="connsiteY12" fmla="*/ 230659 h 230659"/>
              <a:gd name="connsiteX13" fmla="*/ 659027 w 700387"/>
              <a:gd name="connsiteY13" fmla="*/ 222422 h 230659"/>
              <a:gd name="connsiteX14" fmla="*/ 667265 w 700387"/>
              <a:gd name="connsiteY14" fmla="*/ 197708 h 230659"/>
              <a:gd name="connsiteX15" fmla="*/ 683741 w 700387"/>
              <a:gd name="connsiteY15" fmla="*/ 172995 h 230659"/>
              <a:gd name="connsiteX16" fmla="*/ 700216 w 700387"/>
              <a:gd name="connsiteY16" fmla="*/ 90616 h 230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700387" h="230659">
                <a:moveTo>
                  <a:pt x="700216" y="90616"/>
                </a:moveTo>
                <a:cubicBezTo>
                  <a:pt x="698843" y="70021"/>
                  <a:pt x="685923" y="61584"/>
                  <a:pt x="675503" y="49427"/>
                </a:cubicBezTo>
                <a:cubicBezTo>
                  <a:pt x="653739" y="24036"/>
                  <a:pt x="623121" y="30712"/>
                  <a:pt x="593124" y="24713"/>
                </a:cubicBezTo>
                <a:cubicBezTo>
                  <a:pt x="546667" y="15422"/>
                  <a:pt x="538016" y="11836"/>
                  <a:pt x="502508" y="0"/>
                </a:cubicBezTo>
                <a:cubicBezTo>
                  <a:pt x="417384" y="2746"/>
                  <a:pt x="332172" y="3514"/>
                  <a:pt x="247135" y="8238"/>
                </a:cubicBezTo>
                <a:cubicBezTo>
                  <a:pt x="233155" y="9015"/>
                  <a:pt x="219885" y="15149"/>
                  <a:pt x="205946" y="16476"/>
                </a:cubicBezTo>
                <a:cubicBezTo>
                  <a:pt x="162124" y="20649"/>
                  <a:pt x="118076" y="21967"/>
                  <a:pt x="74141" y="24713"/>
                </a:cubicBezTo>
                <a:cubicBezTo>
                  <a:pt x="71988" y="25251"/>
                  <a:pt x="21848" y="36891"/>
                  <a:pt x="16476" y="41189"/>
                </a:cubicBezTo>
                <a:cubicBezTo>
                  <a:pt x="8745" y="47374"/>
                  <a:pt x="5492" y="57665"/>
                  <a:pt x="0" y="65903"/>
                </a:cubicBezTo>
                <a:cubicBezTo>
                  <a:pt x="2746" y="104346"/>
                  <a:pt x="1540" y="143278"/>
                  <a:pt x="8238" y="181232"/>
                </a:cubicBezTo>
                <a:cubicBezTo>
                  <a:pt x="11945" y="202237"/>
                  <a:pt x="30745" y="212405"/>
                  <a:pt x="49427" y="214184"/>
                </a:cubicBezTo>
                <a:cubicBezTo>
                  <a:pt x="98707" y="218877"/>
                  <a:pt x="148251" y="220272"/>
                  <a:pt x="197708" y="222422"/>
                </a:cubicBezTo>
                <a:lnTo>
                  <a:pt x="428368" y="230659"/>
                </a:lnTo>
                <a:cubicBezTo>
                  <a:pt x="505254" y="227913"/>
                  <a:pt x="582813" y="232934"/>
                  <a:pt x="659027" y="222422"/>
                </a:cubicBezTo>
                <a:cubicBezTo>
                  <a:pt x="667629" y="221236"/>
                  <a:pt x="663382" y="205475"/>
                  <a:pt x="667265" y="197708"/>
                </a:cubicBezTo>
                <a:cubicBezTo>
                  <a:pt x="671693" y="188853"/>
                  <a:pt x="678249" y="181233"/>
                  <a:pt x="683741" y="172995"/>
                </a:cubicBezTo>
                <a:cubicBezTo>
                  <a:pt x="694583" y="140466"/>
                  <a:pt x="701589" y="111211"/>
                  <a:pt x="700216" y="90616"/>
                </a:cubicBezTo>
                <a:close/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940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59580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123495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46385"/>
              </p:ext>
            </p:extLst>
          </p:nvPr>
        </p:nvGraphicFramePr>
        <p:xfrm>
          <a:off x="0" y="365761"/>
          <a:ext cx="12192000" cy="828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08653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17038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635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6164713"/>
              </p:ext>
            </p:extLst>
          </p:nvPr>
        </p:nvGraphicFramePr>
        <p:xfrm>
          <a:off x="0" y="365761"/>
          <a:ext cx="12192000" cy="20167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O_CREAT,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O_EXCL,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O_NOATIME,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O_CLOEXEC.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365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18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25876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57689"/>
              </p:ext>
            </p:extLst>
          </p:nvPr>
        </p:nvGraphicFramePr>
        <p:xfrm>
          <a:off x="0" y="365761"/>
          <a:ext cx="12192000" cy="119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967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60184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67685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028"/>
              </p:ext>
            </p:extLst>
          </p:nvPr>
        </p:nvGraphicFramePr>
        <p:xfrm>
          <a:off x="0" y="365761"/>
          <a:ext cx="12192000" cy="1569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34111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77793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13630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11"/>
              </p:ext>
            </p:extLst>
          </p:nvPr>
        </p:nvGraphicFramePr>
        <p:xfrm>
          <a:off x="0" y="365761"/>
          <a:ext cx="12192000" cy="2758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replaces the “current working directory” for </a:t>
                      </a:r>
                      <a:r>
                        <a:rPr lang="en-US" baseline="0" dirty="0" err="1"/>
                        <a:t>openat</a:t>
                      </a:r>
                      <a:r>
                        <a:rPr lang="en-US" baseline="0" dirty="0"/>
                        <a:t>()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This gives multiple improvements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???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23519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07898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85724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030432"/>
              </p:ext>
            </p:extLst>
          </p:nvPr>
        </p:nvGraphicFramePr>
        <p:xfrm>
          <a:off x="0" y="365761"/>
          <a:ext cx="12192000" cy="3307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  <a:p>
                      <a:endParaRPr lang="ru-RU" dirty="0"/>
                    </a:p>
                    <a:p>
                      <a:r>
                        <a:rPr lang="en-US" baseline="0" dirty="0" err="1"/>
                        <a:t>dirfd</a:t>
                      </a:r>
                      <a:r>
                        <a:rPr lang="en-US" baseline="0" dirty="0"/>
                        <a:t> replaces the “current working directory” for </a:t>
                      </a:r>
                      <a:r>
                        <a:rPr lang="en-US" baseline="0" dirty="0" err="1"/>
                        <a:t>openat</a:t>
                      </a:r>
                      <a:r>
                        <a:rPr lang="en-US" baseline="0" dirty="0"/>
                        <a:t>()</a:t>
                      </a:r>
                      <a:r>
                        <a:rPr lang="ru-RU" baseline="0" dirty="0"/>
                        <a:t>. </a:t>
                      </a:r>
                      <a:r>
                        <a:rPr lang="en-US" baseline="0" dirty="0"/>
                        <a:t>This gives multiple improvements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no races with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(),</a:t>
                      </a:r>
                      <a:endParaRPr lang="ru-RU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per-thread working directories instead of a process-global one</a:t>
                      </a:r>
                      <a:r>
                        <a:rPr lang="ru-RU" baseline="0" dirty="0"/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fewer steps to traverse the file system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46860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425220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17202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107542"/>
              </p:ext>
            </p:extLst>
          </p:nvPr>
        </p:nvGraphicFramePr>
        <p:xfrm>
          <a:off x="0" y="365761"/>
          <a:ext cx="12192000" cy="2311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2762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37530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421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882878"/>
              </p:ext>
            </p:extLst>
          </p:nvPr>
        </p:nvGraphicFramePr>
        <p:xfrm>
          <a:off x="0" y="365761"/>
          <a:ext cx="12192000" cy="37744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POSIX, files and their names exist separately. The following situations are allowed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multiple names,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no names</a:t>
                      </a:r>
                      <a:r>
                        <a:rPr lang="ru-RU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29870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56799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1400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490545"/>
              </p:ext>
            </p:extLst>
          </p:nvPr>
        </p:nvGraphicFramePr>
        <p:xfrm>
          <a:off x="0" y="365761"/>
          <a:ext cx="12192000" cy="43230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In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POSIX, files and their names exist separately. The following situations are allowed</a:t>
                      </a:r>
                      <a:r>
                        <a:rPr lang="ru-RU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multiple names,</a:t>
                      </a:r>
                      <a:endParaRPr lang="ru-RU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files with no names</a:t>
                      </a:r>
                      <a:r>
                        <a:rPr lang="ru-RU" dirty="0"/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ru-RU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open(O_TMPFILE)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creates a file that has no name from the outset.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582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7852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0417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5732602"/>
              </p:ext>
            </p:extLst>
          </p:nvPr>
        </p:nvGraphicFramePr>
        <p:xfrm>
          <a:off x="0" y="1524000"/>
          <a:ext cx="7463481" cy="243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data,</a:t>
                      </a:r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 err="1"/>
                        <a:t>organise</a:t>
                      </a:r>
                      <a:r>
                        <a:rPr lang="en-US" sz="3200" dirty="0"/>
                        <a:t> data into a hierarchy of files and directories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889216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152" y="1524000"/>
            <a:ext cx="2114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795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36589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04324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06356"/>
              </p:ext>
            </p:extLst>
          </p:nvPr>
        </p:nvGraphicFramePr>
        <p:xfrm>
          <a:off x="0" y="365761"/>
          <a:ext cx="12192000" cy="4419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Special files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directory,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character</a:t>
                      </a:r>
                      <a:r>
                        <a:rPr lang="en-US" baseline="0" dirty="0"/>
                        <a:t>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block devices,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pipes,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 err="1"/>
                        <a:t>unix</a:t>
                      </a:r>
                      <a:r>
                        <a:rPr lang="en-US" baseline="0" dirty="0"/>
                        <a:t> domain sockets.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9008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87964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646878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232133"/>
              </p:ext>
            </p:extLst>
          </p:nvPr>
        </p:nvGraphicFramePr>
        <p:xfrm>
          <a:off x="0" y="365761"/>
          <a:ext cx="12192000" cy="3423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 refresher on the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POSIX Filesystem API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 open(path,</a:t>
                      </a:r>
                      <a:r>
                        <a:rPr lang="en-US" baseline="0" dirty="0"/>
                        <a:t> flags, mode</a:t>
                      </a:r>
                      <a:r>
                        <a:rPr lang="en-US" dirty="0"/>
                        <a:t>) / close(</a:t>
                      </a:r>
                      <a:r>
                        <a:rPr lang="en-US" dirty="0" err="1"/>
                        <a:t>fd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 </a:t>
                      </a:r>
                      <a:r>
                        <a:rPr lang="en-US" dirty="0" err="1"/>
                        <a:t>mkdir</a:t>
                      </a:r>
                      <a:r>
                        <a:rPr lang="en-US" dirty="0"/>
                        <a:t>(path, flags) / </a:t>
                      </a:r>
                      <a:r>
                        <a:rPr lang="en-US" dirty="0" err="1"/>
                        <a:t>rmdir</a:t>
                      </a:r>
                      <a:r>
                        <a:rPr lang="en-US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chdir</a:t>
                      </a:r>
                      <a:r>
                        <a:rPr lang="en-US" baseline="0" dirty="0"/>
                        <a:t>(path), </a:t>
                      </a:r>
                      <a:r>
                        <a:rPr lang="en-US" baseline="0" dirty="0" err="1"/>
                        <a:t>chroot</a:t>
                      </a:r>
                      <a:r>
                        <a:rPr lang="en-US" baseline="0" dirty="0"/>
                        <a:t>(path)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 </a:t>
                      </a:r>
                      <a:r>
                        <a:rPr lang="en-US" dirty="0" err="1"/>
                        <a:t>openat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dirfd</a:t>
                      </a:r>
                      <a:r>
                        <a:rPr lang="en-US" dirty="0"/>
                        <a:t>, path, flags) / </a:t>
                      </a:r>
                      <a:r>
                        <a:rPr lang="en-US" dirty="0" err="1"/>
                        <a:t>mkdirat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rmdirat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etc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5. </a:t>
                      </a:r>
                      <a:r>
                        <a:rPr lang="en-US" dirty="0" err="1"/>
                        <a:t>symlink</a:t>
                      </a:r>
                      <a:r>
                        <a:rPr lang="en-US" dirty="0"/>
                        <a:t>() / </a:t>
                      </a:r>
                      <a:r>
                        <a:rPr lang="en-US" dirty="0" err="1"/>
                        <a:t>readlink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6. link() / unlink()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7. Special files</a:t>
                      </a:r>
                      <a:endParaRPr lang="en-US" baseline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8</a:t>
                      </a:r>
                      <a:r>
                        <a:rPr lang="ru-RU" dirty="0"/>
                        <a:t>.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 err="1"/>
                        <a:t>mmap</a:t>
                      </a:r>
                      <a:r>
                        <a:rPr lang="en-US" baseline="0" dirty="0"/>
                        <a:t>() / </a:t>
                      </a:r>
                      <a:r>
                        <a:rPr lang="en-US" baseline="0" dirty="0" err="1"/>
                        <a:t>munmap</a:t>
                      </a:r>
                      <a:r>
                        <a:rPr lang="en-US" baseline="0" dirty="0"/>
                        <a:t>()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804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083857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4219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98594"/>
              </p:ext>
            </p:extLst>
          </p:nvPr>
        </p:nvGraphicFramePr>
        <p:xfrm>
          <a:off x="0" y="1524000"/>
          <a:ext cx="7463481" cy="2529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63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8400">
                <a:tc>
                  <a:txBody>
                    <a:bodyPr/>
                    <a:lstStyle/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store our data,</a:t>
                      </a:r>
                    </a:p>
                    <a:p>
                      <a:pPr marL="4572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3200" dirty="0" err="1"/>
                        <a:t>organise</a:t>
                      </a:r>
                      <a:r>
                        <a:rPr lang="en-US" sz="3200" dirty="0"/>
                        <a:t> data into a hierarchy of files and directories,</a:t>
                      </a:r>
                      <a:endParaRPr lang="ru-RU" sz="3200" dirty="0"/>
                    </a:p>
                    <a:p>
                      <a:pPr marL="457200" indent="-457200">
                        <a:buFont typeface="Arial" panose="020B0604020202020204" pitchFamily="34" charset="0"/>
                        <a:buChar char="•"/>
                      </a:pPr>
                      <a:r>
                        <a:rPr lang="en-US" sz="3200" dirty="0"/>
                        <a:t>provide and limit the access to stored files.</a:t>
                      </a:r>
                      <a:endParaRPr lang="ru-RU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413494"/>
              </p:ext>
            </p:extLst>
          </p:nvPr>
        </p:nvGraphicFramePr>
        <p:xfrm>
          <a:off x="0" y="365761"/>
          <a:ext cx="12192000" cy="5791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761">
                <a:tc>
                  <a:txBody>
                    <a:bodyPr/>
                    <a:lstStyle/>
                    <a:p>
                      <a:r>
                        <a:rPr lang="en-US" sz="3200" dirty="0"/>
                        <a:t>What a file system must do</a:t>
                      </a:r>
                      <a:r>
                        <a:rPr lang="ru-RU" sz="32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00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891674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0091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6767852"/>
              </p:ext>
            </p:extLst>
          </p:nvPr>
        </p:nvGraphicFramePr>
        <p:xfrm>
          <a:off x="255372" y="719665"/>
          <a:ext cx="10387913" cy="30038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87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03837">
                <a:tc>
                  <a:txBody>
                    <a:bodyPr/>
                    <a:lstStyle/>
                    <a:p>
                      <a:r>
                        <a:rPr lang="en-US" sz="3600" dirty="0"/>
                        <a:t>Today we will limit ourselves to file systems that store data in a single computer and provide access only to local users.</a:t>
                      </a:r>
                      <a:endParaRPr lang="ru-RU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93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70782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66816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152409"/>
              </p:ext>
            </p:extLst>
          </p:nvPr>
        </p:nvGraphicFramePr>
        <p:xfrm>
          <a:off x="0" y="365760"/>
          <a:ext cx="12192000" cy="246803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 dirty="0"/>
                        <a:t>f = open(“./</a:t>
                      </a:r>
                      <a:r>
                        <a:rPr lang="en-US" sz="2000" dirty="0" err="1"/>
                        <a:t>pstorage-fes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src</a:t>
                      </a:r>
                      <a:r>
                        <a:rPr lang="en-US" sz="2000" dirty="0"/>
                        <a:t>/</a:t>
                      </a:r>
                      <a:r>
                        <a:rPr lang="en-US" sz="2000" dirty="0" err="1"/>
                        <a:t>fes.c</a:t>
                      </a:r>
                      <a:r>
                        <a:rPr lang="en-US" sz="2000" dirty="0"/>
                        <a:t>");</a:t>
                      </a:r>
                    </a:p>
                    <a:p>
                      <a:r>
                        <a:rPr lang="en-US" sz="2000" dirty="0"/>
                        <a:t>read(f,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write(f, buffer, size);</a:t>
                      </a:r>
                    </a:p>
                    <a:p>
                      <a:r>
                        <a:rPr lang="en-US" sz="2000" dirty="0"/>
                        <a:t>.....</a:t>
                      </a:r>
                    </a:p>
                    <a:p>
                      <a:r>
                        <a:rPr lang="en-US" sz="2000" dirty="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46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76BD6-BFB4-8C69-4E82-DE073BCA4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93F7B71-23DD-2C4A-E782-48199FABEA1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E9671DF-E1BE-B6E4-84C7-C4C3041E084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9D721A-1787-E9D0-69B1-EBA0E551299C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2559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/>
                        <a:t>f = open(“./pstorage-fes/src/fes.c");</a:t>
                      </a:r>
                    </a:p>
                    <a:p>
                      <a:r>
                        <a:rPr lang="en-US" sz="2000"/>
                        <a:t>read(f,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write(f,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 a sector is a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719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0" y="365760"/>
          <a:ext cx="12192000" cy="2559473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779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desired interface to a file system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The interface of a storage device</a:t>
                      </a:r>
                      <a:r>
                        <a:rPr lang="ru-RU" sz="2400" dirty="0"/>
                        <a:t>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7793">
                <a:tc>
                  <a:txBody>
                    <a:bodyPr/>
                    <a:lstStyle/>
                    <a:p>
                      <a:r>
                        <a:rPr lang="en-US" sz="2000"/>
                        <a:t>f = open(“./pstorage-fes/src/fes.c");</a:t>
                      </a:r>
                    </a:p>
                    <a:p>
                      <a:r>
                        <a:rPr lang="en-US" sz="2000"/>
                        <a:t>read(f,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write(f, buffer, size);</a:t>
                      </a:r>
                    </a:p>
                    <a:p>
                      <a:r>
                        <a:rPr lang="en-US" sz="2000"/>
                        <a:t>.....</a:t>
                      </a:r>
                    </a:p>
                    <a:p>
                      <a:r>
                        <a:rPr lang="en-US" sz="2000"/>
                        <a:t>close(f);</a:t>
                      </a:r>
                      <a:endParaRPr lang="ru-RU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read a sector* nr.</a:t>
                      </a:r>
                      <a:r>
                        <a:rPr lang="ru-RU" sz="2000" dirty="0"/>
                        <a:t> </a:t>
                      </a:r>
                      <a:r>
                        <a:rPr lang="en-US" sz="2000" dirty="0"/>
                        <a:t>N</a:t>
                      </a:r>
                      <a:r>
                        <a:rPr lang="ru-RU" sz="2000" dirty="0"/>
                        <a:t>,</a:t>
                      </a:r>
                    </a:p>
                    <a:p>
                      <a:r>
                        <a:rPr lang="ru-RU" sz="2000" dirty="0"/>
                        <a:t>* </a:t>
                      </a:r>
                      <a:r>
                        <a:rPr lang="en-US" sz="2000" dirty="0"/>
                        <a:t>write a sector nr.</a:t>
                      </a:r>
                      <a:r>
                        <a:rPr lang="ru-RU" sz="2000" baseline="0" dirty="0"/>
                        <a:t> </a:t>
                      </a:r>
                      <a:r>
                        <a:rPr lang="en-US" sz="2000" baseline="0" dirty="0"/>
                        <a:t>M</a:t>
                      </a:r>
                      <a:r>
                        <a:rPr lang="ru-RU" sz="2000" dirty="0"/>
                        <a:t>.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sz="1600" i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*</a:t>
                      </a:r>
                      <a:r>
                        <a:rPr lang="ru-RU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</a:t>
                      </a:r>
                      <a:r>
                        <a:rPr lang="en-US" sz="1600" i="1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a sector is a contiguous piece of a storage device that is 512 bytes or 4096 bytes long; the start offset of a sector is multiple of the sector size</a:t>
                      </a:r>
                      <a:endParaRPr lang="ru-RU" sz="16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902E41D-CDF8-8F43-3F37-8D4C2EB5954A}"/>
              </a:ext>
            </a:extLst>
          </p:cNvPr>
          <p:cNvSpPr/>
          <p:nvPr/>
        </p:nvSpPr>
        <p:spPr>
          <a:xfrm>
            <a:off x="6202497" y="1035587"/>
            <a:ext cx="5816906" cy="35264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This restriction is not always true. Chips are getting denser, and nowadays a single PCI-e card can host a computer with 16 ARM cores, 32G RAM, 4x400Gbit ethernet, and dedicated accelerators for </a:t>
            </a:r>
            <a:r>
              <a:rPr lang="en-US" sz="2400" dirty="0" err="1"/>
              <a:t>NVMe-oF</a:t>
            </a:r>
            <a:r>
              <a:rPr lang="en-US" sz="2400" dirty="0"/>
              <a:t>, compression and erasure coding. For example, see Mellanox (Nvidia) </a:t>
            </a:r>
            <a:r>
              <a:rPr lang="en-US" sz="2400" dirty="0" err="1"/>
              <a:t>BlueField</a:t>
            </a:r>
            <a:r>
              <a:rPr lang="en-US" sz="2400" dirty="0"/>
              <a:t>. Such devices can provide a much more sophisticated API.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379747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68221</TotalTime>
  <Words>4076</Words>
  <Application>Microsoft Macintosh PowerPoint</Application>
  <PresentationFormat>Widescreen</PresentationFormat>
  <Paragraphs>580</Paragraphs>
  <Slides>41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Wingdings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54</cp:revision>
  <cp:lastPrinted>2019-09-04T08:05:36Z</cp:lastPrinted>
  <dcterms:created xsi:type="dcterms:W3CDTF">2016-09-20T13:25:15Z</dcterms:created>
  <dcterms:modified xsi:type="dcterms:W3CDTF">2025-10-17T13:46:38Z</dcterms:modified>
</cp:coreProperties>
</file>