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342" r:id="rId3"/>
    <p:sldId id="311" r:id="rId4"/>
    <p:sldId id="345" r:id="rId5"/>
    <p:sldId id="343" r:id="rId6"/>
    <p:sldId id="344" r:id="rId7"/>
    <p:sldId id="323" r:id="rId8"/>
    <p:sldId id="341" r:id="rId9"/>
    <p:sldId id="334" r:id="rId10"/>
    <p:sldId id="288" r:id="rId11"/>
    <p:sldId id="353" r:id="rId12"/>
    <p:sldId id="352" r:id="rId13"/>
    <p:sldId id="351" r:id="rId14"/>
    <p:sldId id="350" r:id="rId15"/>
    <p:sldId id="354" r:id="rId16"/>
    <p:sldId id="355" r:id="rId17"/>
    <p:sldId id="356" r:id="rId18"/>
    <p:sldId id="357" r:id="rId19"/>
    <p:sldId id="362" r:id="rId20"/>
    <p:sldId id="361" r:id="rId21"/>
    <p:sldId id="360" r:id="rId22"/>
    <p:sldId id="359" r:id="rId23"/>
    <p:sldId id="363" r:id="rId24"/>
    <p:sldId id="364" r:id="rId25"/>
    <p:sldId id="365" r:id="rId26"/>
    <p:sldId id="366" r:id="rId27"/>
    <p:sldId id="367" r:id="rId28"/>
    <p:sldId id="36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08:35:4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483 271 24575,'0'-8'0,"0"1"0,0-1 0,0 0 0,0 1 0,0-1 0,0 0 0,0 1 0,0-1 0,0 0 0,0 1 0,-4 3 0,3-3 0,-2 2 0,-1-2 0,3-1 0,-6 4 0,6-3 0,-2 2 0,-1 1 0,3-3 0,-6 6 0,6-6 0,-6 3 0,6-4 0,-6 4 0,6-3 0,-6 6 0,6-5 0,-6 5 0,6-6 0,-6 6 0,6-6 0,-7 6 0,4-2 0,-1-1 0,-2 4 0,6-7 0,-6 6 0,3-3 0,0 1 0,-3 2 0,3-6 0,-4 6 0,0-2 0,4-1 0,-3 3 0,3-6 0,-4 3 0,1-1 0,-1 2 0,0 3 0,4-3 0,-3 2 0,3-3 0,-4 4 0,0 0 0,1 0 0,-1 0 0,0 0 0,4-3 0,-3 2 0,3-2 0,-4 3 0,1 0 0,-1 0 0,0 0 0,1 0 0,-1 0 0,1 0 0,-1 0 0,0 0 0,1 0 0,-1 0 0,0 0 0,1 0 0,-1 0 0,1 0 0,-1 0 0,4 3 0,1 1 0,3 4 0,-4-4 0,3 2 0,-2-1 0,3 2 0,0 1 0,-4-4 0,3 3 0,-2-3 0,0 0 0,2 3 0,-6-7 0,6 7 0,-9-6 0,8 6 0,-5-3 0,7 3 0,-3-3 0,2 3 0,-6-6 0,6 6 0,-6-7 0,6 8 0,-2-4 0,-1 0 0,4 3 0,-4-3 0,4 4 0,0 0 0,-4-4 0,3 2 0,-2-1 0,3 2 0,0 1 0,0-1 0,-4 1 0,3 0 0,-2-1 0,3 1 0,0 0 0,0-1 0,0 1 0,0 0 0,0-1 0,0 1 0,0 0 0,0-1 0,0 1 0,0-1 0,0 1 0,0 0 0,0 0 0,0-1 0,0 1 0,0 0 0,0-1 0,0 1 0,0 0 0,0-1 0,0 1 0,0 0 0,0-1 0,0 1 0,4-4 0,-3 3 0,6-6 0,-3 2 0,1 0 0,1-2 0,-2 3 0,4-4 0,-4 3 0,3-2 0,-3 2 0,4-3 0,0 0 0,-4 4 0,3-3 0,-3 2 0,0 0 0,3-2 0,-3 3 0,4-4 0,0 0 0,-1 0 0,-3 3 0,3-2 0,-6 6 0,6-6 0,-7 6 0,7-6 0,-2 2 0,2-3 0,1 0 0,-1 0 0,1 0 0,-1 0 0,1 0 0,-1 0 0,1 0 0,-4 4 0,3-3 0,-3 2 0,4-3 0,-1 0 0,1 0 0,-1 0 0,1 0 0,-1 0 0,1 0 0,0 0 0,-1 0 0,1 0 0,-1 0 0,1 0 0,-4 3 0,3-2 0,-2 3 0,2-4 0,1 0 0,0 0 0,-1 0 0,1 0 0,-1 0 0,1 0 0,-1 0 0,-3-4 0,0 0 0,-4-3 0,3 2 0,-2-2 0,6 7 0,-3-4 0,3 4 0,-2-3 0,1 2 0,-5-6 0,6 6 0,-6-6 0,6 7 0,-7-7 0,4 2 0,-1 1 0,-2-3 0,3 2 0,-1 1 0,-2-3 0,2 2 0,0 1 0,-2-3 0,3 2 0,-1-3 0,-2 1 0,5 2 0,-5-2 0,3 3 0,-1-1 0,-2-5 0,2 9 0,-3-6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1T08:35:4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483 271 24575,'0'-8'0,"0"1"0,0-1 0,0 0 0,0 1 0,0-1 0,0 0 0,0 1 0,0-1 0,0 0 0,0 1 0,-4 3 0,3-3 0,-2 2 0,-1-2 0,3-1 0,-6 4 0,6-3 0,-2 2 0,-1 1 0,3-3 0,-6 6 0,6-6 0,-6 3 0,6-4 0,-6 4 0,6-3 0,-6 6 0,6-5 0,-6 5 0,6-6 0,-6 6 0,6-6 0,-7 6 0,4-2 0,-1-1 0,-2 4 0,6-7 0,-6 6 0,3-3 0,0 1 0,-3 2 0,3-6 0,-4 6 0,0-2 0,4-1 0,-3 3 0,3-6 0,-4 3 0,1-1 0,-1 2 0,0 3 0,4-3 0,-3 2 0,3-3 0,-4 4 0,0 0 0,1 0 0,-1 0 0,0 0 0,4-3 0,-3 2 0,3-2 0,-4 3 0,1 0 0,-1 0 0,0 0 0,1 0 0,-1 0 0,1 0 0,-1 0 0,0 0 0,1 0 0,-1 0 0,0 0 0,1 0 0,-1 0 0,1 0 0,-1 0 0,4 3 0,1 1 0,3 4 0,-4-4 0,3 2 0,-2-1 0,3 2 0,0 1 0,-4-4 0,3 3 0,-2-3 0,0 0 0,2 3 0,-6-7 0,6 7 0,-9-6 0,8 6 0,-5-3 0,7 3 0,-3-3 0,2 3 0,-6-6 0,6 6 0,-6-7 0,6 8 0,-2-4 0,-1 0 0,4 3 0,-4-3 0,4 4 0,0 0 0,-4-4 0,3 2 0,-2-1 0,3 2 0,0 1 0,0-1 0,-4 1 0,3 0 0,-2-1 0,3 1 0,0 0 0,0-1 0,0 1 0,0 0 0,0-1 0,0 1 0,0 0 0,0-1 0,0 1 0,0-1 0,0 1 0,0 0 0,0 0 0,0-1 0,0 1 0,0 0 0,0-1 0,0 1 0,0 0 0,0-1 0,0 1 0,0 0 0,0-1 0,0 1 0,4-4 0,-3 3 0,6-6 0,-3 2 0,1 0 0,1-2 0,-2 3 0,4-4 0,-4 3 0,3-2 0,-3 2 0,4-3 0,0 0 0,-4 4 0,3-3 0,-3 2 0,0 0 0,3-2 0,-3 3 0,4-4 0,0 0 0,-1 0 0,-3 3 0,3-2 0,-6 6 0,6-6 0,-7 6 0,7-6 0,-2 2 0,2-3 0,1 0 0,-1 0 0,1 0 0,-1 0 0,1 0 0,-1 0 0,1 0 0,-4 4 0,3-3 0,-3 2 0,4-3 0,-1 0 0,1 0 0,-1 0 0,1 0 0,-1 0 0,1 0 0,0 0 0,-1 0 0,1 0 0,-1 0 0,1 0 0,-4 3 0,3-2 0,-2 3 0,2-4 0,1 0 0,0 0 0,-1 0 0,1 0 0,-1 0 0,1 0 0,-1 0 0,-3-4 0,0 0 0,-4-3 0,3 2 0,-2-2 0,6 7 0,-3-4 0,3 4 0,-2-3 0,1 2 0,-5-6 0,6 6 0,-6-6 0,6 7 0,-7-7 0,4 2 0,-1 1 0,-2-3 0,3 2 0,-1 1 0,-2-3 0,2 2 0,0 1 0,-2-3 0,3 2 0,-1-3 0,-2 1 0,5 2 0,-5-2 0,3 3 0,-1-1 0,-2-5 0,2 9 0,-3-6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7078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744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53134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80552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10591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76860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99400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81399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57278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0762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877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2055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82645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946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97341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61924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82938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6644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9412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885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951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2581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04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204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6367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1303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67931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ernel.org/doc/Documentation/prctl/seccomp_filter.tx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wn.net/Articles/689856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5/auto.ma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is a multiuser OS and needs to isolate files of Alice from access by Bob, unless Alice allows that.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The classical access model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system tracks the set of users and the set of user groups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files have one owner user and one owner group,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files have permission bits that tell what access is granted to the owner user, to the owner group, and to everyone else.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47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48917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is a multiuser OS and needs to isolate files of Alice from access by Bob, unless Alice allows that.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The classical access model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system tracks the set of users and the set of user groups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files have one owner user and one owner group,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files have permission bits that tell what access is granted to the owner user, to the owner group, and to everyone else.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8945"/>
                  </a:ext>
                </a:extLst>
              </a:tr>
            </a:tbl>
          </a:graphicData>
        </a:graphic>
      </p:graphicFrame>
      <p:sp>
        <p:nvSpPr>
          <p:cNvPr id="3" name="Up Arrow 2">
            <a:extLst>
              <a:ext uri="{FF2B5EF4-FFF2-40B4-BE49-F238E27FC236}">
                <a16:creationId xmlns:a16="http://schemas.microsoft.com/office/drawing/2014/main" id="{798F2D1F-B8EF-71C7-DC33-AC76A9CD0BC5}"/>
              </a:ext>
            </a:extLst>
          </p:cNvPr>
          <p:cNvSpPr/>
          <p:nvPr/>
        </p:nvSpPr>
        <p:spPr>
          <a:xfrm>
            <a:off x="354227" y="3567884"/>
            <a:ext cx="222422" cy="1074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DFF7028E-F31F-EC53-33EC-9D4D025369B6}"/>
              </a:ext>
            </a:extLst>
          </p:cNvPr>
          <p:cNvSpPr/>
          <p:nvPr/>
        </p:nvSpPr>
        <p:spPr>
          <a:xfrm>
            <a:off x="930876" y="3567884"/>
            <a:ext cx="222421" cy="754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D690C-A40F-6F36-C731-10C356BDE993}"/>
              </a:ext>
            </a:extLst>
          </p:cNvPr>
          <p:cNvSpPr txBox="1"/>
          <p:nvPr/>
        </p:nvSpPr>
        <p:spPr>
          <a:xfrm>
            <a:off x="35438" y="464266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permissions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84542-B469-968A-121A-AD9AEA08DC15}"/>
              </a:ext>
            </a:extLst>
          </p:cNvPr>
          <p:cNvSpPr txBox="1"/>
          <p:nvPr/>
        </p:nvSpPr>
        <p:spPr>
          <a:xfrm>
            <a:off x="576649" y="432274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permissions</a:t>
            </a:r>
            <a:endParaRPr lang="ru-RU" dirty="0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348A8D3D-0864-7A02-79C5-E74E2B229995}"/>
              </a:ext>
            </a:extLst>
          </p:cNvPr>
          <p:cNvSpPr/>
          <p:nvPr/>
        </p:nvSpPr>
        <p:spPr>
          <a:xfrm>
            <a:off x="1467197" y="3566020"/>
            <a:ext cx="181233" cy="345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7286C-6099-9554-63A4-AB1A52368371}"/>
              </a:ext>
            </a:extLst>
          </p:cNvPr>
          <p:cNvSpPr txBox="1"/>
          <p:nvPr/>
        </p:nvSpPr>
        <p:spPr>
          <a:xfrm>
            <a:off x="1153297" y="3932260"/>
            <a:ext cx="227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Permissions for others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14B9F-523D-4337-FC8D-35D12DDC9392}"/>
              </a:ext>
            </a:extLst>
          </p:cNvPr>
          <p:cNvSpPr txBox="1"/>
          <p:nvPr/>
        </p:nvSpPr>
        <p:spPr>
          <a:xfrm>
            <a:off x="202485" y="2396467"/>
            <a:ext cx="6447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 31K Feb 22  2016 afm2pl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 38K Feb 22  2016 afm2tfm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--x 1 root   root    485K Feb 22  2016 aleph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8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22513"/>
              </p:ext>
            </p:extLst>
          </p:nvPr>
        </p:nvGraphicFramePr>
        <p:xfrm>
          <a:off x="0" y="342613"/>
          <a:ext cx="12192000" cy="48917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UNIX is a multiuser OS and needs to isolate files of Alice from access by Bob, unless Alice allows that.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The classical access model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the system tracks the set of users and the set of user groups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files have one owner user and one owner group,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files have permission bits that tell what access is granted to the owner user, to the owner group, and to everyone else.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This access model is woefully inadequate for complicated setups. It has no way to grant access to a file both to Gregory and George unless they belong to the owner group of the file.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There is a much more flexible mechanism for assigning access rights to a file, POSIX Access Control Lists.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5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8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66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32525"/>
              </p:ext>
            </p:extLst>
          </p:nvPr>
        </p:nvGraphicFramePr>
        <p:xfrm>
          <a:off x="0" y="342613"/>
          <a:ext cx="12192000" cy="205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There are special “access rights” that modify the way the programs are exec()ed</a:t>
                      </a:r>
                      <a:r>
                        <a:rPr lang="ru-RU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5155B1-5986-5F41-A178-07791638D3E1}"/>
              </a:ext>
            </a:extLst>
          </p:cNvPr>
          <p:cNvSpPr txBox="1"/>
          <p:nvPr/>
        </p:nvSpPr>
        <p:spPr>
          <a:xfrm>
            <a:off x="104172" y="1215339"/>
            <a:ext cx="7349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134K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1 root   root       4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sudoedit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 47K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sudoreplay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14:cNvPr>
              <p14:cNvContentPartPr/>
              <p14:nvPr/>
            </p14:nvContentPartPr>
            <p14:xfrm>
              <a:off x="460294" y="1727599"/>
              <a:ext cx="181080" cy="17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294" y="1718599"/>
                <a:ext cx="1987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81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19102"/>
              </p:ext>
            </p:extLst>
          </p:nvPr>
        </p:nvGraphicFramePr>
        <p:xfrm>
          <a:off x="0" y="342613"/>
          <a:ext cx="12192000" cy="26971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There are special “access rights” that modify the way the programs are exec()ed</a:t>
                      </a:r>
                      <a:r>
                        <a:rPr lang="ru-RU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When a set-</a:t>
                      </a:r>
                      <a:r>
                        <a:rPr lang="en-US" dirty="0" err="1"/>
                        <a:t>uid</a:t>
                      </a:r>
                      <a:r>
                        <a:rPr lang="en-US" dirty="0"/>
                        <a:t> binary is </a:t>
                      </a:r>
                      <a:r>
                        <a:rPr lang="en-US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exec()</a:t>
                      </a:r>
                      <a:r>
                        <a:rPr lang="en-US" dirty="0"/>
                        <a:t>ed, it runs with the credentials of the owner user. The similar thing happens with set-gid binaries.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558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5155B1-5986-5F41-A178-07791638D3E1}"/>
              </a:ext>
            </a:extLst>
          </p:cNvPr>
          <p:cNvSpPr txBox="1"/>
          <p:nvPr/>
        </p:nvSpPr>
        <p:spPr>
          <a:xfrm>
            <a:off x="104172" y="1215339"/>
            <a:ext cx="7349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$ ls -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134K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1 root   root       4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sudoedit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r-x   r-x 1 root   root     47K Jan  6  2016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sudoreplay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14:cNvPr>
              <p14:cNvContentPartPr/>
              <p14:nvPr/>
            </p14:nvContentPartPr>
            <p14:xfrm>
              <a:off x="460294" y="1727599"/>
              <a:ext cx="181080" cy="178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5E404-181C-7249-88A3-8881B3B4A7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294" y="1718599"/>
                <a:ext cx="19872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68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54104"/>
              </p:ext>
            </p:extLst>
          </p:nvPr>
        </p:nvGraphicFramePr>
        <p:xfrm>
          <a:off x="0" y="342613"/>
          <a:ext cx="12192000" cy="17827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Files and file descriptors are two separate entities. In particular, they may have unrelated access rights: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open(“/path/to/a/file”, O_RDWR | O_CREAT, S_IRUSR);</a:t>
                      </a:r>
                    </a:p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write(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buffer, size);</a:t>
                      </a:r>
                    </a:p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42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37944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Files and file descriptors are two separate entities. In particular, they may have unrelated access rights: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open(“/path/to/a/file”, O_RDWR | O_CREAT, S_IRUSR);</a:t>
                      </a:r>
                    </a:p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write(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buffer, size);</a:t>
                      </a:r>
                    </a:p>
                    <a:p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endParaRPr lang="ru-RU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Split programs into a small trusted and audited core, and into worker processes that handle complex data.</a:t>
                      </a:r>
                      <a:br>
                        <a:rPr lang="en-US" dirty="0"/>
                      </a:br>
                      <a:r>
                        <a:rPr lang="en-US" dirty="0"/>
                        <a:t>What is an example of a very frequently used software that follows this model?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Binfmt</a:t>
                      </a:r>
                      <a:r>
                        <a:rPr lang="en-US" dirty="0"/>
                        <a:t> handlers for files that allow only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--x--x--x:</a:t>
                      </a:r>
                      <a:br>
                        <a:rPr lang="en-US" dirty="0"/>
                      </a:br>
                      <a:r>
                        <a:rPr lang="en-US" dirty="0">
                          <a:hlinkClick r:id="rId3"/>
                        </a:rPr>
                        <a:t>https://lwn.net/Articles/679310/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See also: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seccomp and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seccomp filters:</a:t>
                      </a:r>
                      <a:br>
                        <a:rPr lang="en-US" dirty="0"/>
                      </a:br>
                      <a:r>
                        <a:rPr lang="en-US" dirty="0">
                          <a:hlinkClick r:id="rId4"/>
                        </a:rPr>
                        <a:t>https://www.kernel.org/doc/Documentation/prctl/seccomp_filter.txt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5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06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63497"/>
              </p:ext>
            </p:extLst>
          </p:nvPr>
        </p:nvGraphicFramePr>
        <p:xfrm>
          <a:off x="0" y="342613"/>
          <a:ext cx="12192000" cy="1348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7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5006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a temporary file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01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5006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a temporary file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Reading a symbolic link: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55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746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2572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30414"/>
              </p:ext>
            </p:extLst>
          </p:nvPr>
        </p:nvGraphicFramePr>
        <p:xfrm>
          <a:off x="0" y="365762"/>
          <a:ext cx="12192000" cy="426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07610182"/>
                    </a:ext>
                  </a:extLst>
                </a:gridCol>
              </a:tblGrid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Mount points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To make a FS visible, one ”mounts” it below a directory visible to a user.</a:t>
                      </a:r>
                      <a:endParaRPr lang="en-US" baseline="0" dirty="0"/>
                    </a:p>
                    <a:p>
                      <a:endParaRPr lang="ru-RU" baseline="0" dirty="0"/>
                    </a:p>
                    <a:p>
                      <a:r>
                        <a:rPr lang="en-US" dirty="0"/>
                        <a:t>For the OS kernel, a mount point is a mark that says, “when descending into this directory, jump to the root directory of a file system mounted here”</a:t>
                      </a:r>
                      <a:r>
                        <a:rPr lang="ru-RU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0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mount -t ext4 ./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img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8.0K</a:t>
                      </a: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4.0K Sep 25 16:59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pstorage-fes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  83 Sep  6 21:11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rpmbuild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86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5006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a temporary file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Reading a symbolic link: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two files in a directory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fd0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/a”, O_RDWR|O_CREAT, S_IRUSR);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fd1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/b”, O_RDWR|O_CREAT, S_IRUSR);</a:t>
                      </a:r>
                      <a:endParaRPr lang="ru-RU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6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19876"/>
              </p:ext>
            </p:extLst>
          </p:nvPr>
        </p:nvGraphicFramePr>
        <p:xfrm>
          <a:off x="0" y="342613"/>
          <a:ext cx="12192000" cy="5006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When multiple threads access the same memory region, they need to </a:t>
                      </a:r>
                      <a:r>
                        <a:rPr lang="en-US" dirty="0" err="1"/>
                        <a:t>synchronise</a:t>
                      </a:r>
                      <a:r>
                        <a:rPr lang="en-US" dirty="0"/>
                        <a:t> their access to avoid races.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What happens when multiple process access the same directory?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a temporary file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/tmp.1b42ac00de”, O_RDWR|O_CREAT, 0);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/tmp.1b42ac00de”);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 use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keep temp data ...</a:t>
                      </a:r>
                      <a:br>
                        <a:rPr lang="en-US" sz="1600" dirty="0"/>
                      </a:br>
                      <a:endParaRPr lang="en-US" sz="1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Reading a symbolic link: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&amp;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malloc(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(“/path/to/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symlink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st.st_size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= ‘\0’;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Creating two files in a directory</a:t>
                      </a:r>
                      <a:r>
                        <a:rPr lang="ru-RU" dirty="0"/>
                        <a:t>:</a:t>
                      </a:r>
                      <a:br>
                        <a:rPr lang="en-US" dirty="0"/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fd0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/a”, O_RDWR|O_CREAT, S_IRUSR);</a:t>
                      </a:r>
                      <a:b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fd1 = open(“/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/b”, O_RDWR|O_CREAT, S_IRUSR);</a:t>
                      </a:r>
                      <a:endParaRPr lang="ru-RU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There is a time frame when another process can open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/tmp.1b42ac00de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 name. Such process will be able steal the data from the temp file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Another process can change the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 value between the calls to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lstat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and</a:t>
                      </a:r>
                      <a:r>
                        <a:rPr lang="ru-RU" dirty="0"/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readlink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dirty="0"/>
                        <a:t>. See TOCTTOU (time of check to time of use).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In the time frame between two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open()</a:t>
                      </a:r>
                      <a:r>
                        <a:rPr lang="en-US" dirty="0"/>
                        <a:t>s another process can rename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dirty="0"/>
                        <a:t> and then create a different directory with the same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02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56230"/>
              </p:ext>
            </p:extLst>
          </p:nvPr>
        </p:nvGraphicFramePr>
        <p:xfrm>
          <a:off x="0" y="342613"/>
          <a:ext cx="12192000" cy="1897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8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59044"/>
              </p:ext>
            </p:extLst>
          </p:nvPr>
        </p:nvGraphicFramePr>
        <p:xfrm>
          <a:off x="0" y="342613"/>
          <a:ext cx="12192000" cy="1897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Linux has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which are collections of mount points. Mount points of a FS namespace are visible only to processes that run in that specific FS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two different FS namespaces the path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may refer to two different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 instances.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89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7154"/>
              </p:ext>
            </p:extLst>
          </p:nvPr>
        </p:nvGraphicFramePr>
        <p:xfrm>
          <a:off x="0" y="342613"/>
          <a:ext cx="12192000" cy="30859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Linux has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which are collections of mount points. Mount points of a FS namespace are visible only to processes that run in that specific FS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two different FS namespaces the path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may refer to two different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 instances.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See also: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Pid</a:t>
                      </a:r>
                      <a:r>
                        <a:rPr lang="en-US" dirty="0"/>
                        <a:t> namespaces,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 namespaces,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User namespaces.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3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37325"/>
              </p:ext>
            </p:extLst>
          </p:nvPr>
        </p:nvGraphicFramePr>
        <p:xfrm>
          <a:off x="0" y="342613"/>
          <a:ext cx="12192000" cy="4183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Linux has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which are collections of mount points. Mount points of a FS namespace are visible only to processes that run in that specific FS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two different FS namespaces the path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may refer to two different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 instances.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How to populate a FS namespace?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One can start with an empty directory that will become the root of the FS namespace</a:t>
                      </a:r>
                      <a:r>
                        <a:rPr lang="ru-RU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read-only images of directories with standard binaries and libraries like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usr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/lib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instances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/proc</a:t>
                      </a:r>
                      <a:r>
                        <a:rPr lang="en-US" dirty="0"/>
                        <a:t> private to the container</a:t>
                      </a:r>
                      <a:r>
                        <a:rPr lang="ru-RU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directories with the data of an application that runs in the container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3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12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42613"/>
          <a:ext cx="12192000" cy="41832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688292786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A file system is a shared resource: concurrent access and races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 gridSpan="2">
                  <a:txBody>
                    <a:bodyPr/>
                    <a:lstStyle/>
                    <a:p>
                      <a:r>
                        <a:rPr lang="en-US" dirty="0"/>
                        <a:t>One of the solutions: run applications in containers: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If processes A and B each have their ”private”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directory, then they cannot access files of each other by construction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Linux has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</a:t>
                      </a:r>
                      <a:r>
                        <a:rPr lang="en-US" b="1" dirty="0"/>
                        <a:t>filesystem namespaces</a:t>
                      </a:r>
                      <a:r>
                        <a:rPr lang="en-US" dirty="0"/>
                        <a:t>” which are collections of mount points. Mount points of a FS namespace are visible only to processes that run in that specific FS namespace.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two different FS namespaces the path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may refer to two different </a:t>
                      </a:r>
                      <a:r>
                        <a:rPr lang="en-US" dirty="0" err="1"/>
                        <a:t>tmpfs</a:t>
                      </a:r>
                      <a:r>
                        <a:rPr lang="en-US" dirty="0"/>
                        <a:t> instances.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How to populate a FS namespace?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One can start with an empty directory that will become the root of the FS namespace</a:t>
                      </a:r>
                      <a:r>
                        <a:rPr lang="ru-RU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read-only images of directories with standard binaries and libraries like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usr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/lib</a:t>
                      </a:r>
                      <a:r>
                        <a:rPr lang="en-US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instances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/proc</a:t>
                      </a:r>
                      <a:r>
                        <a:rPr lang="en-US" dirty="0"/>
                        <a:t> private to the container</a:t>
                      </a:r>
                      <a:r>
                        <a:rPr lang="ru-RU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directories with the data of an application that runs in the container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see also: bind mounts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see also: Kubernetes persistent volumes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3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17088"/>
              </p:ext>
            </p:extLst>
          </p:nvPr>
        </p:nvGraphicFramePr>
        <p:xfrm>
          <a:off x="0" y="342613"/>
          <a:ext cx="12192000" cy="59205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Bind mounts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Bind mounts are a Linux-specific extension to mount points. When a path traversal descends into a mount point M, it jumps to the root of a file system mounted at M. When descending into a bind mount point M’, a path traversal jumps into an arbitrary directory that is the destination of a bind mount.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0295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778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Bind mounts add a huge number of edge cases:</a:t>
                      </a:r>
                      <a:endParaRPr lang="ru-RU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one can bind-mount files,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http://lwn.net/Articles/689856/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074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193E90-811C-0D78-1F87-F16F218FA92D}"/>
              </a:ext>
            </a:extLst>
          </p:cNvPr>
          <p:cNvSpPr txBox="1"/>
          <p:nvPr/>
        </p:nvSpPr>
        <p:spPr>
          <a:xfrm>
            <a:off x="2835331" y="1758866"/>
            <a:ext cx="458811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2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$ mount --bind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src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$ ls 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dst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/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0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0 Oct  2 00:29 1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rw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-r--r-- 1 artem artem 0 Oct  2 00:29 2</a:t>
            </a:r>
          </a:p>
        </p:txBody>
      </p:sp>
    </p:spTree>
    <p:extLst>
      <p:ext uri="{BB962C8B-B14F-4D97-AF65-F5344CB8AC3E}">
        <p14:creationId xmlns:p14="http://schemas.microsoft.com/office/powerpoint/2010/main" val="63730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55829"/>
              </p:ext>
            </p:extLst>
          </p:nvPr>
        </p:nvGraphicFramePr>
        <p:xfrm>
          <a:off x="0" y="365762"/>
          <a:ext cx="12192000" cy="527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07610182"/>
                    </a:ext>
                  </a:extLst>
                </a:gridCol>
              </a:tblGrid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Mount points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To make a FS visible, one ”mounts” it below a directory visible to a user.</a:t>
                      </a:r>
                      <a:endParaRPr lang="en-US" baseline="0" dirty="0"/>
                    </a:p>
                    <a:p>
                      <a:endParaRPr lang="ru-RU" baseline="0" dirty="0"/>
                    </a:p>
                    <a:p>
                      <a:r>
                        <a:rPr lang="en-US" dirty="0"/>
                        <a:t>For the OS kernel, a mount point is a mark that says, “when descending into this directory, jump to the root directory of a file system mounted here”</a:t>
                      </a:r>
                      <a:r>
                        <a:rPr lang="ru-RU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4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0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mount -t ext4 ./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img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~/testing/mount/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8.0K</a:t>
                      </a: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4.0K Sep 25 16:59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pstorage-fes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  83 Sep  6 21:11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rpmbuild</a:t>
                      </a:r>
                      <a:endParaRPr lang="en-US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47">
                <a:tc gridSpan="2">
                  <a:txBody>
                    <a:bodyPr/>
                    <a:lstStyle/>
                    <a:p>
                      <a:r>
                        <a:rPr lang="en-US" dirty="0"/>
                        <a:t>The list of mount points can be viewed this way: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 cat /proc/self/mounts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47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File systems can be mounted on first access: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hlinkClick r:id="rId3"/>
                        </a:rPr>
                        <a:t>https://linux.die.net/man/5/auto.master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10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87258"/>
              </p:ext>
            </p:extLst>
          </p:nvPr>
        </p:nvGraphicFramePr>
        <p:xfrm>
          <a:off x="0" y="365760"/>
          <a:ext cx="12192000" cy="8595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50112449"/>
                    </a:ext>
                  </a:extLst>
                </a:gridCol>
              </a:tblGrid>
              <a:tr h="364936">
                <a:tc gridSpan="2">
                  <a:txBody>
                    <a:bodyPr/>
                    <a:lstStyle/>
                    <a:p>
                      <a:r>
                        <a:rPr lang="en-US" dirty="0"/>
                        <a:t>File system objects and their names are separate things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36">
                <a:tc gridSpan="2">
                  <a:txBody>
                    <a:bodyPr/>
                    <a:lstStyle/>
                    <a:p>
                      <a:r>
                        <a:rPr lang="en-US" dirty="0"/>
                        <a:t>We’ve seen that files and their names are independent from each other: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link()</a:t>
                      </a:r>
                      <a:r>
                        <a:rPr lang="en-US" dirty="0"/>
                        <a:t> and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unlink()</a:t>
                      </a:r>
                      <a:r>
                        <a:rPr lang="en-US" dirty="0"/>
                        <a:t> can create files with multiple names and files without names.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A working directory is also not tied to a path. Instead, it is a pointer “directory X in file system Y”:</a:t>
                      </a:r>
                      <a:endParaRPr lang="ru-RU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pwd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/home/artem/testing/students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.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40K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234 Sep 28 11:48 example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11K Sep 27 21:49 proc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1.1K Sep 27 21:49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13K Sep 28 20:14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1.6K Sep 28 20:13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ps.c</a:t>
                      </a:r>
                      <a:endParaRPr lang="en-US" sz="1400" baseline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pwd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/home/artem/testing/students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mount -t ext4 ~/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img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~/testing/students/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.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40K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234 Sep 28 11:48 example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11K Sep 27 21:49 proc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1.1K Sep 27 21:49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13K Sep 28 20:14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1.6K Sep 28 20:13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~/testing/students/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8.0K</a:t>
                      </a: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4.0K Sep 25 16:59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pstorage-fes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  83 Sep  6 21:11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rpmbuild</a:t>
                      </a:r>
                      <a:endParaRPr lang="ru-RU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CBA2F5-18D9-09C0-F222-3F081BFA7C3F}"/>
              </a:ext>
            </a:extLst>
          </p:cNvPr>
          <p:cNvSpPr txBox="1"/>
          <p:nvPr/>
        </p:nvSpPr>
        <p:spPr>
          <a:xfrm>
            <a:off x="6172200" y="3273046"/>
            <a:ext cx="56851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CY" sz="2800" dirty="0"/>
          </a:p>
          <a:p>
            <a:pPr algn="ctr"/>
            <a:r>
              <a:rPr lang="en-CY" sz="2800" dirty="0"/>
              <a:t>???</a:t>
            </a:r>
          </a:p>
          <a:p>
            <a:pPr algn="ctr"/>
            <a:endParaRPr lang="en-CY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07238-724C-BA4B-0C5F-CB4EE81039EB}"/>
              </a:ext>
            </a:extLst>
          </p:cNvPr>
          <p:cNvSpPr txBox="1"/>
          <p:nvPr/>
        </p:nvSpPr>
        <p:spPr>
          <a:xfrm>
            <a:off x="6172199" y="4985889"/>
            <a:ext cx="56851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CY" sz="2800" dirty="0"/>
          </a:p>
          <a:p>
            <a:pPr algn="ctr"/>
            <a:r>
              <a:rPr lang="en-CY" sz="2800" dirty="0"/>
              <a:t>???</a:t>
            </a:r>
          </a:p>
          <a:p>
            <a:pPr algn="ctr"/>
            <a:endParaRPr lang="en-CY" sz="2800" dirty="0"/>
          </a:p>
        </p:txBody>
      </p:sp>
    </p:spTree>
    <p:extLst>
      <p:ext uri="{BB962C8B-B14F-4D97-AF65-F5344CB8AC3E}">
        <p14:creationId xmlns:p14="http://schemas.microsoft.com/office/powerpoint/2010/main" val="279121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02361"/>
              </p:ext>
            </p:extLst>
          </p:nvPr>
        </p:nvGraphicFramePr>
        <p:xfrm>
          <a:off x="0" y="365760"/>
          <a:ext cx="12192000" cy="8595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50112449"/>
                    </a:ext>
                  </a:extLst>
                </a:gridCol>
              </a:tblGrid>
              <a:tr h="364936">
                <a:tc gridSpan="2">
                  <a:txBody>
                    <a:bodyPr/>
                    <a:lstStyle/>
                    <a:p>
                      <a:r>
                        <a:rPr lang="en-US" dirty="0"/>
                        <a:t>File system objects and their names are separate things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36">
                <a:tc gridSpan="2">
                  <a:txBody>
                    <a:bodyPr/>
                    <a:lstStyle/>
                    <a:p>
                      <a:r>
                        <a:rPr lang="en-US" dirty="0"/>
                        <a:t>We’ve seen that files and their names are independent from each other: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link()</a:t>
                      </a:r>
                      <a:r>
                        <a:rPr lang="en-US" dirty="0"/>
                        <a:t> and</a:t>
                      </a:r>
                      <a:r>
                        <a:rPr lang="ru-RU" dirty="0"/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unlink()</a:t>
                      </a:r>
                      <a:r>
                        <a:rPr lang="en-US" dirty="0"/>
                        <a:t> can create files with multiple names and files without names.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A working directory is also not tied to a path. Instead, it is a pointer “directory X in file system Y”:</a:t>
                      </a:r>
                      <a:endParaRPr lang="ru-RU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pwd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/home/artem/testing/students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.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40K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234 Sep 28 11:48 example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11K Sep 27 21:49 proc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1.1K Sep 27 21:49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13K Sep 28 20:14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1.6K Sep 28 20:13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ps.c</a:t>
                      </a:r>
                      <a:endParaRPr lang="en-US" sz="1400" baseline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pwd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/home/artem/testing/students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mount -t ext4 ~/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img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~/testing/students/</a:t>
                      </a: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.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40K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234 Sep 28 11:48 example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11K Sep 27 21:49 proc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1.1K Sep 27 21:49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proc.c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 13K Sep 28 20:14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-r--r-- 1 artem artem 1.6K Sep 28 20:13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ps.c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 ls 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lh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~/testing/students/</a:t>
                      </a:r>
                    </a:p>
                    <a:p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total 8.0K</a:t>
                      </a: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4.0K Sep 25 16:59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pstorage-fes</a:t>
                      </a:r>
                      <a:endParaRPr lang="en-GB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drwxr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xr</a:t>
                      </a:r>
                      <a:r>
                        <a:rPr lang="en-GB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-x 1 1002 1002   83 Sep  6 21:11 </a:t>
                      </a:r>
                      <a:r>
                        <a:rPr lang="en-GB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rpmbuild</a:t>
                      </a:r>
                      <a:endParaRPr lang="ru-RU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28811" y="5673687"/>
            <a:ext cx="8334375" cy="55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8904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690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9890"/>
              </p:ext>
            </p:extLst>
          </p:nvPr>
        </p:nvGraphicFramePr>
        <p:xfrm>
          <a:off x="0" y="365760"/>
          <a:ext cx="12192000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Virtual file systems 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Linux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For a user of the POSIX API a file system does not need to represent data located on a physical device. Any implementation will do as long as it is possible to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 a file or a directory by name,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list the content of directories,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read and write the content of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8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9976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051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66566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Virtual file systems 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Linux: </a:t>
                      </a:r>
                      <a:r>
                        <a:rPr lang="en-US" dirty="0" err="1"/>
                        <a:t>procfs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Linux has a file system where top-level directories represent processes, and files in a directory describe properties of the process.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To do at home:</a:t>
                      </a:r>
                      <a:endParaRPr lang="ru-RU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read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5 proc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what does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/proc/PID/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auxv</a:t>
                      </a:r>
                      <a:r>
                        <a:rPr lang="en-US" baseline="0" dirty="0"/>
                        <a:t> contain, and how does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execve</a:t>
                      </a:r>
                      <a:r>
                        <a:rPr lang="en-US" baseline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lang="en-US" baseline="0" dirty="0"/>
                        <a:t> fill the stack of a new process?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write a program that hides its first command line argument from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/proc/PID/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cmdline</a:t>
                      </a:r>
                      <a:r>
                        <a:rPr lang="en-US" baseline="0" dirty="0"/>
                        <a:t> (a hint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prctl</a:t>
                      </a:r>
                      <a:r>
                        <a:rPr lang="en-US" baseline="0" dirty="0"/>
                        <a:t> and look for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PR_SET_MM</a:t>
                      </a:r>
                      <a:r>
                        <a:rPr lang="en-US" baseline="0" dirty="0"/>
                        <a:t>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implement</a:t>
                      </a:r>
                      <a:endParaRPr lang="en-US" baseline="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</a:t>
                      </a:r>
                      <a:endParaRPr 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lsof</a:t>
                      </a:r>
                      <a:endParaRPr lang="ru-RU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59290" y="1335224"/>
            <a:ext cx="82734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$ ls -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lh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/proc/self/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total 0</a:t>
            </a:r>
          </a:p>
          <a:p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cmdline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lrwxrwxrwx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1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cwd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-&gt; /home/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lrwxrwxrwx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1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exe -&gt; /bin/ls</a:t>
            </a:r>
          </a:p>
          <a:p>
            <a:r>
              <a:rPr lang="en-US" dirty="0" err="1">
                <a:latin typeface="Menlo" charset="0"/>
                <a:ea typeface="Menlo" charset="0"/>
                <a:cs typeface="Menlo" charset="0"/>
              </a:rPr>
              <a:t>dr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-x------ 2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0 Oct  2 10:08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fd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maps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  <a:p>
            <a:r>
              <a:rPr lang="mr-IN" dirty="0">
                <a:latin typeface="Menlo" charset="0"/>
                <a:ea typeface="Menlo" charset="0"/>
                <a:cs typeface="Menlo" charset="0"/>
              </a:rPr>
              <a:t>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r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-- 1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artem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 0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Oct</a:t>
            </a:r>
            <a:r>
              <a:rPr lang="mr-IN" dirty="0">
                <a:latin typeface="Menlo" charset="0"/>
                <a:ea typeface="Menlo" charset="0"/>
                <a:cs typeface="Menlo" charset="0"/>
              </a:rPr>
              <a:t>  2 10:08 </a:t>
            </a:r>
            <a:r>
              <a:rPr lang="mr-IN" dirty="0" err="1">
                <a:latin typeface="Menlo" charset="0"/>
                <a:ea typeface="Menlo" charset="0"/>
                <a:cs typeface="Menlo" charset="0"/>
              </a:rPr>
              <a:t>stat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......</a:t>
            </a:r>
            <a:endParaRPr lang="mr-IN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2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9671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2107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0969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Virtual file systems 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Linux: FUSE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r>
                        <a:rPr lang="en-US" dirty="0"/>
                        <a:t>Normally, file systems are implemented in the kernel.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FUSE 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Filesystem in </a:t>
                      </a:r>
                      <a:r>
                        <a:rPr lang="en-US" dirty="0" err="1"/>
                        <a:t>USer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spacE</a:t>
                      </a:r>
                      <a:r>
                        <a:rPr lang="en-US" dirty="0"/>
                        <a:t>) is a mechanism to run file system drivers as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processes.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FUSE file system drivers open a pipe to the kernel-space FUSE layer. Over that pipe, they receive commands like “lookup a file in a directory”, “open a file”, “read/write data to a file”, etc.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Example: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sshfs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Lustre</a:t>
                      </a:r>
                      <a:r>
                        <a:rPr lang="en-US" dirty="0"/>
                        <a:t>, CEPH.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Advantages of 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processes may use any libraries that may not be fit to the kernel,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 system drivers can be run by non-privileged users,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FUSE enables easy experimentation with FS implementations.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Disadvantages of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FUSE: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(Much) lower performance due to numerous switches between the kernel and the </a:t>
                      </a:r>
                      <a:r>
                        <a:rPr lang="en-US" dirty="0" err="1"/>
                        <a:t>userspace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To do at home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Read the documentation about the FUSE high level API,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Implement a FUSE file system that has only the root directory and one file named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“hello”. Reading this file must return the string “hello, world!”. Verify that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`ls -l`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`cat hello`</a:t>
                      </a:r>
                      <a:r>
                        <a:rPr lang="en-US" dirty="0"/>
                        <a:t> work with your file system.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98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1094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POSIX file system semantics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6602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05350"/>
              </p:ext>
            </p:extLst>
          </p:nvPr>
        </p:nvGraphicFramePr>
        <p:xfrm>
          <a:off x="0" y="342613"/>
          <a:ext cx="12192000" cy="8683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75">
                <a:tc>
                  <a:txBody>
                    <a:bodyPr/>
                    <a:lstStyle/>
                    <a:p>
                      <a:r>
                        <a:rPr lang="en-US" dirty="0"/>
                        <a:t>UNIX is a multiuser OS and needs to isolate files of Alice from access by Bob, unless Alice allows that.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35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68592</TotalTime>
  <Words>3885</Words>
  <Application>Microsoft Macintosh PowerPoint</Application>
  <PresentationFormat>Widescreen</PresentationFormat>
  <Paragraphs>490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QA Admin-TEST</cp:lastModifiedBy>
  <cp:revision>73</cp:revision>
  <cp:lastPrinted>2018-09-24T07:50:30Z</cp:lastPrinted>
  <dcterms:created xsi:type="dcterms:W3CDTF">2016-09-20T13:25:15Z</dcterms:created>
  <dcterms:modified xsi:type="dcterms:W3CDTF">2025-10-17T13:46:06Z</dcterms:modified>
</cp:coreProperties>
</file>