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handoutMasterIdLst>
    <p:handoutMasterId r:id="rId46"/>
  </p:handoutMasterIdLst>
  <p:sldIdLst>
    <p:sldId id="398" r:id="rId3"/>
    <p:sldId id="317" r:id="rId4"/>
    <p:sldId id="349" r:id="rId5"/>
    <p:sldId id="318" r:id="rId6"/>
    <p:sldId id="319" r:id="rId7"/>
    <p:sldId id="320" r:id="rId8"/>
    <p:sldId id="414" r:id="rId9"/>
    <p:sldId id="416" r:id="rId10"/>
    <p:sldId id="412" r:id="rId11"/>
    <p:sldId id="411" r:id="rId12"/>
    <p:sldId id="413" r:id="rId13"/>
    <p:sldId id="399" r:id="rId14"/>
    <p:sldId id="400" r:id="rId15"/>
    <p:sldId id="395" r:id="rId16"/>
    <p:sldId id="266" r:id="rId17"/>
    <p:sldId id="369" r:id="rId18"/>
    <p:sldId id="388" r:id="rId19"/>
    <p:sldId id="401" r:id="rId20"/>
    <p:sldId id="415" r:id="rId21"/>
    <p:sldId id="403" r:id="rId22"/>
    <p:sldId id="406" r:id="rId23"/>
    <p:sldId id="405" r:id="rId24"/>
    <p:sldId id="404" r:id="rId25"/>
    <p:sldId id="402" r:id="rId26"/>
    <p:sldId id="417" r:id="rId27"/>
    <p:sldId id="407" r:id="rId28"/>
    <p:sldId id="329" r:id="rId29"/>
    <p:sldId id="302" r:id="rId30"/>
    <p:sldId id="350" r:id="rId31"/>
    <p:sldId id="408" r:id="rId32"/>
    <p:sldId id="378" r:id="rId33"/>
    <p:sldId id="374" r:id="rId34"/>
    <p:sldId id="375" r:id="rId35"/>
    <p:sldId id="377" r:id="rId36"/>
    <p:sldId id="381" r:id="rId37"/>
    <p:sldId id="409" r:id="rId38"/>
    <p:sldId id="337" r:id="rId39"/>
    <p:sldId id="410" r:id="rId40"/>
    <p:sldId id="384" r:id="rId41"/>
    <p:sldId id="387" r:id="rId42"/>
    <p:sldId id="385" r:id="rId43"/>
    <p:sldId id="386"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0" autoAdjust="0"/>
    <p:restoredTop sz="94740"/>
  </p:normalViewPr>
  <p:slideViewPr>
    <p:cSldViewPr snapToGrid="0">
      <p:cViewPr varScale="1">
        <p:scale>
          <a:sx n="124" d="100"/>
          <a:sy n="124" d="100"/>
        </p:scale>
        <p:origin x="7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23.10.2025</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23.10.2025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03B6-DB4C-55D0-9823-FC27976CF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0EE68-9BB5-8EEA-44C4-DC23B21160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FF838-EB58-C125-F467-93DEE741F65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65E6852-CAED-8C36-B82B-79BC93371149}"/>
              </a:ext>
            </a:extLst>
          </p:cNvPr>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a:extLst>
              <a:ext uri="{FF2B5EF4-FFF2-40B4-BE49-F238E27FC236}">
                <a16:creationId xmlns:a16="http://schemas.microsoft.com/office/drawing/2014/main" id="{808CF3D7-A7B0-ACD4-A8B1-36087A990D2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81113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582F9-1202-BEB2-BCBD-9B73C4D6DD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CEAB4-6FDF-70F4-000E-492BD8A32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DDBAF7-E0B0-885C-764D-061B98538956}"/>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4DB5C62-8613-3FEB-E7B7-67DE1EF50DD0}"/>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88926E8A-1091-8C13-AE67-5743865925D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3265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B7B0F-326E-A526-EC87-79C866868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BC7D1-4EB4-DABB-4E68-516A224E1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15198-7586-5CBF-525D-3B8EC0AD3D5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B92C151-9954-F4B3-389C-57A861F23B5E}"/>
              </a:ext>
            </a:extLst>
          </p:cNvPr>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a:extLst>
              <a:ext uri="{FF2B5EF4-FFF2-40B4-BE49-F238E27FC236}">
                <a16:creationId xmlns:a16="http://schemas.microsoft.com/office/drawing/2014/main" id="{FA80071F-9F77-A361-2BF7-E3F084065A8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392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DD37-EFAE-9D0A-A493-441F6EFAC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2D417-DD07-56EE-2A84-7F77ACE05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1E585-D302-0C51-B04C-21069D6F32E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576B2C8-A7D2-1F78-1D89-7CBECA60A7B8}"/>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26E5BBD4-A8DF-829E-32D5-5F9CDF24E4C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6657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7132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06867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7691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32648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56D60-8274-9F0F-7E85-522F21B726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634831-247F-4CA0-BD2E-D00F8B70E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AFA23-67F1-D123-CA34-286747E45196}"/>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31C8949-A015-045C-FABB-78EA06E3D5B8}"/>
              </a:ext>
            </a:extLst>
          </p:cNvPr>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a:extLst>
              <a:ext uri="{FF2B5EF4-FFF2-40B4-BE49-F238E27FC236}">
                <a16:creationId xmlns:a16="http://schemas.microsoft.com/office/drawing/2014/main" id="{4618224B-C573-5353-F218-AC031568093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31905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47414-1A0E-AC8E-C688-B51917AF56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F8945-A5A2-F7D4-F75D-F5C72AE2AB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3610D-C18F-42EF-390E-9917F061BA06}"/>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1E2E8D8F-51C2-AA83-FE70-A2FCBD911AF6}"/>
              </a:ext>
            </a:extLst>
          </p:cNvPr>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a:extLst>
              <a:ext uri="{FF2B5EF4-FFF2-40B4-BE49-F238E27FC236}">
                <a16:creationId xmlns:a16="http://schemas.microsoft.com/office/drawing/2014/main" id="{07F765A7-2717-409A-9BA8-21B919B5370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6934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89799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59CD8-5AFE-3B32-CE95-2A9E7DAA3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7CF5CE-5906-21B9-1925-C8C493627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E5F0C-2C94-CF84-861D-78C191A2720B}"/>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4F4BEEE1-590C-9D9B-101A-E7836857DA53}"/>
              </a:ext>
            </a:extLst>
          </p:cNvPr>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a:extLst>
              <a:ext uri="{FF2B5EF4-FFF2-40B4-BE49-F238E27FC236}">
                <a16:creationId xmlns:a16="http://schemas.microsoft.com/office/drawing/2014/main" id="{50D24448-5C2D-5256-C54E-68F813B67FF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67168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1D65B-A80B-DC0C-E10D-3DA738AEE6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119C6-F7A3-EDB5-4C03-A2A03DD0D5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AD2E56-E4AA-5FB8-FD3B-62DC79ED89BD}"/>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C8537E30-87DF-C1DA-8C00-3435A7A846ED}"/>
              </a:ext>
            </a:extLst>
          </p:cNvPr>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a:extLst>
              <a:ext uri="{FF2B5EF4-FFF2-40B4-BE49-F238E27FC236}">
                <a16:creationId xmlns:a16="http://schemas.microsoft.com/office/drawing/2014/main" id="{1350E2B9-8220-6B2B-149C-4B6B06E5575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0167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D6750-69EE-CA3B-A493-2A89D6708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299A1-D832-DECE-1BD7-20FAB64148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C9D69-F5BE-2B48-249C-C6FA048141CF}"/>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EF8B87E-0171-80A3-D340-50814ED103F4}"/>
              </a:ext>
            </a:extLst>
          </p:cNvPr>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a:extLst>
              <a:ext uri="{FF2B5EF4-FFF2-40B4-BE49-F238E27FC236}">
                <a16:creationId xmlns:a16="http://schemas.microsoft.com/office/drawing/2014/main" id="{26F6F13F-18CA-E8B9-16CC-8248172B17F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9382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99D61-B3D2-B1F3-46B6-85FCD24A47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362F59-2217-58BE-B654-C99306F823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EE131B-4D3D-9B30-4AFA-CCE2C01FD1F8}"/>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20403E7E-B6A8-98D6-9BD0-0D18220667B4}"/>
              </a:ext>
            </a:extLst>
          </p:cNvPr>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a:extLst>
              <a:ext uri="{FF2B5EF4-FFF2-40B4-BE49-F238E27FC236}">
                <a16:creationId xmlns:a16="http://schemas.microsoft.com/office/drawing/2014/main" id="{77F7AF7E-E0F1-0108-A163-A03215C2384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22030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29ADB-DE75-13E8-E37A-A64384DA8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C30B2-1BEA-655A-9602-B1C8A1ECF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776C0-4E18-2136-F2CB-BD2CDC88A144}"/>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35BC1536-4D4F-225C-037C-F098BD9632F9}"/>
              </a:ext>
            </a:extLst>
          </p:cNvPr>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a:extLst>
              <a:ext uri="{FF2B5EF4-FFF2-40B4-BE49-F238E27FC236}">
                <a16:creationId xmlns:a16="http://schemas.microsoft.com/office/drawing/2014/main" id="{6DDF9FF9-CE1E-6711-F638-8B911816046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63444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F4690-BF34-CB57-5383-6C1C3C81BE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27F7BE-F74B-BF46-7CEE-B41D20C056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7C345D-6474-3C66-EC53-CDA261792E84}"/>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A1E58CEE-E850-1CDA-F34C-6EC3DBC5190B}"/>
              </a:ext>
            </a:extLst>
          </p:cNvPr>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a:extLst>
              <a:ext uri="{FF2B5EF4-FFF2-40B4-BE49-F238E27FC236}">
                <a16:creationId xmlns:a16="http://schemas.microsoft.com/office/drawing/2014/main" id="{E695308D-BE2A-CCCF-10A5-3874AD8B404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61380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4E098-E9CD-717B-E0C2-9859BC6174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50E2B-B630-907D-5246-18956B508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439A8-2B88-8A02-C0CC-D76B9016A820}"/>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2C206FF3-9F31-6A8A-360A-193096D09C61}"/>
              </a:ext>
            </a:extLst>
          </p:cNvPr>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a:extLst>
              <a:ext uri="{FF2B5EF4-FFF2-40B4-BE49-F238E27FC236}">
                <a16:creationId xmlns:a16="http://schemas.microsoft.com/office/drawing/2014/main" id="{D94E813B-1ED5-5C30-438C-907E93001F5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72807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38715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79028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3314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06043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655B1-79D1-4B0C-C82B-50E2990F3B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3A825-833E-C733-C528-F8B4278EE9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1184B-249F-2B1C-CD6B-AA5F104A3F6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90B33E7-7F63-2F00-E0A7-2E5337B5B4E5}"/>
              </a:ext>
            </a:extLst>
          </p:cNvPr>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a:extLst>
              <a:ext uri="{FF2B5EF4-FFF2-40B4-BE49-F238E27FC236}">
                <a16:creationId xmlns:a16="http://schemas.microsoft.com/office/drawing/2014/main" id="{27E9F4B9-6E3C-5977-EB0D-579A41F0875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92188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39992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75224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26932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39422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0795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51B92-9335-842F-14E5-4E4C89FF5F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35D3B-2022-504B-EF77-C264DF953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F7E76-79E5-2581-74AE-E6816BA8467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0A5982D-06D4-582F-6B23-5A34B0168C19}"/>
              </a:ext>
            </a:extLst>
          </p:cNvPr>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a:extLst>
              <a:ext uri="{FF2B5EF4-FFF2-40B4-BE49-F238E27FC236}">
                <a16:creationId xmlns:a16="http://schemas.microsoft.com/office/drawing/2014/main" id="{D76E7FED-D3EF-EFB6-3E3B-39597AD7374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47636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57982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E3425-A178-1CCD-5CB5-4E6F40C569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AF84DC-0744-275B-E2CA-712572ACA4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988A2-BE49-56A9-B1BA-3D7C9D67C42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9DC2877-C4B3-F85E-E884-5144CAA9E3A5}"/>
              </a:ext>
            </a:extLst>
          </p:cNvPr>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a:extLst>
              <a:ext uri="{FF2B5EF4-FFF2-40B4-BE49-F238E27FC236}">
                <a16:creationId xmlns:a16="http://schemas.microsoft.com/office/drawing/2014/main" id="{B071C038-5658-6F83-8D81-F4F8F4A6A94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591360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3210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2170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291301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31420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87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7307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01874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710B0-9FF0-753E-E519-A6DCEA4DD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AE1D5-64D1-09DD-4BA3-56D8D2C67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F9236-BB64-3CAE-7AC2-AD82FE0FD39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031E970-9480-4A03-CCA1-C249A1E729DE}"/>
              </a:ext>
            </a:extLst>
          </p:cNvPr>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a:extLst>
              <a:ext uri="{FF2B5EF4-FFF2-40B4-BE49-F238E27FC236}">
                <a16:creationId xmlns:a16="http://schemas.microsoft.com/office/drawing/2014/main" id="{99446C18-30A5-A763-D6F1-3402EB6AACC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3649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0B6FB-CD0C-76F4-2479-D9E46C16A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309DC-9869-28B3-4463-FB2EFDEBAF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A4983-00FB-972B-DD23-8A845ABEC39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C83554F-EF36-28E5-BD7D-3B9289CE0325}"/>
              </a:ext>
            </a:extLst>
          </p:cNvPr>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a:extLst>
              <a:ext uri="{FF2B5EF4-FFF2-40B4-BE49-F238E27FC236}">
                <a16:creationId xmlns:a16="http://schemas.microsoft.com/office/drawing/2014/main" id="{0FE022E7-3332-3021-FA1C-BC15C5B41D7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94161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348B9-4D64-25E7-82F1-18E7D8D64D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B0969-F4B5-05D5-BDA6-D27F794C8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E49FF-E46C-5855-D70E-63CD8D83734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DA31E9E-2426-E440-95C5-E50676774A77}"/>
              </a:ext>
            </a:extLst>
          </p:cNvPr>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a:extLst>
              <a:ext uri="{FF2B5EF4-FFF2-40B4-BE49-F238E27FC236}">
                <a16:creationId xmlns:a16="http://schemas.microsoft.com/office/drawing/2014/main" id="{699809A4-255D-AF37-A28D-21F89DFB668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2851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23.10.2025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23.10.2025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23.10.2025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23.10.2025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23.10.2025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23.10.2025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23.10.2025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23.10.2025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lwn.net/Articles/718734/"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ackoverflow.com/q/42434872/39867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lwn.net/Articles/976856/"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research.google.com/pubs/archive/46403.pdf"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lwn.net/Articles/776703/,"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s://github.com/axboe/libur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wn.net/Articles/88891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wn.net/Articles/89390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lwn.net/Articles/845507/" TargetMode="External"/><Relationship Id="rId5" Type="http://schemas.openxmlformats.org/officeDocument/2006/relationships/hyperlink" Target="https://lwn.net/Articles/974392/" TargetMode="External"/><Relationship Id="rId4" Type="http://schemas.openxmlformats.org/officeDocument/2006/relationships/hyperlink" Target="https://lwn.net/Articles/93229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23653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EF3FA-8E27-6C45-006E-EF82FAFEFF1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051C554-50F4-F009-7547-59405D67394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15922DD-B733-EB13-8003-B635A3ECBEF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C806D75-5792-12E4-9E76-BE5B02CB7041}"/>
              </a:ext>
            </a:extLst>
          </p:cNvPr>
          <p:cNvGraphicFramePr>
            <a:graphicFrameLocks noGrp="1"/>
          </p:cNvGraphicFramePr>
          <p:nvPr>
            <p:extLst>
              <p:ext uri="{D42A27DB-BD31-4B8C-83A1-F6EECF244321}">
                <p14:modId xmlns:p14="http://schemas.microsoft.com/office/powerpoint/2010/main" val="906498249"/>
              </p:ext>
            </p:extLst>
          </p:nvPr>
        </p:nvGraphicFramePr>
        <p:xfrm>
          <a:off x="0" y="365760"/>
          <a:ext cx="12192000" cy="43891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 overcommit</a:t>
                      </a:r>
                      <a:endParaRPr lang="ru-RU" dirty="0"/>
                    </a:p>
                  </a:txBody>
                  <a:tcPr/>
                </a:tc>
                <a:extLst>
                  <a:ext uri="{0D108BD9-81ED-4DB2-BD59-A6C34878D82A}">
                    <a16:rowId xmlns:a16="http://schemas.microsoft.com/office/drawing/2014/main" val="10000"/>
                  </a:ext>
                </a:extLst>
              </a:tr>
              <a:tr h="216655">
                <a:tc>
                  <a:txBody>
                    <a:bodyPr/>
                    <a:lstStyle/>
                    <a:p>
                      <a:r>
                        <a:rPr lang="en-US" dirty="0"/>
                        <a:t>Linux represents the memory of a process as a list of VMAs </a:t>
                      </a:r>
                      <a:r>
                        <a:rPr lang="en-US" baseline="0" dirty="0"/>
                        <a:t>(Virtual Memory Area).</a:t>
                      </a:r>
                    </a:p>
                    <a:p>
                      <a:endParaRPr lang="en-US" baseline="0" dirty="0"/>
                    </a:p>
                    <a:p>
                      <a:r>
                        <a:rPr lang="en-US" baseline="0" dirty="0"/>
                        <a:t>Each VMA tracks</a:t>
                      </a:r>
                      <a:endParaRPr lang="ru-RU" baseline="0" dirty="0"/>
                    </a:p>
                    <a:p>
                      <a:pPr marL="285750" indent="-285750">
                        <a:buFont typeface="Arial" charset="0"/>
                        <a:buChar char="•"/>
                      </a:pPr>
                      <a:r>
                        <a:rPr lang="en-US" baseline="0" dirty="0"/>
                        <a:t>the range of addresses that it describes,</a:t>
                      </a:r>
                      <a:endParaRPr lang="ru-RU" baseline="0" dirty="0"/>
                    </a:p>
                    <a:p>
                      <a:pPr marL="285750" indent="-285750">
                        <a:buFont typeface="Arial" charset="0"/>
                        <a:buChar char="•"/>
                      </a:pPr>
                      <a:r>
                        <a:rPr lang="en-US" baseline="0" dirty="0"/>
                        <a:t>the access rights of the memory region</a:t>
                      </a:r>
                      <a:r>
                        <a:rPr lang="ru-RU" baseline="0" dirty="0"/>
                        <a:t> (</a:t>
                      </a:r>
                      <a:r>
                        <a:rPr lang="en-US" baseline="0" dirty="0"/>
                        <a:t>and flags like copy-on-write),</a:t>
                      </a:r>
                    </a:p>
                    <a:p>
                      <a:pPr marL="285750" indent="-285750">
                        <a:buFont typeface="Arial" charset="0"/>
                        <a:buChar char="•"/>
                      </a:pPr>
                      <a:r>
                        <a:rPr lang="en-US" baseline="0" dirty="0"/>
                        <a:t>the rule which describes how to page-in pages in this memory range (from a file, from the swap, from </a:t>
                      </a:r>
                      <a:r>
                        <a:rPr lang="en-US" baseline="0" dirty="0" err="1"/>
                        <a:t>userfaultfd</a:t>
                      </a:r>
                      <a:r>
                        <a:rPr lang="en-US" baseline="0" dirty="0"/>
                        <a:t>, etc.).</a:t>
                      </a:r>
                      <a:endParaRPr lang="ru-RU" dirty="0"/>
                    </a:p>
                  </a:txBody>
                  <a:tcPr/>
                </a:tc>
                <a:extLst>
                  <a:ext uri="{0D108BD9-81ED-4DB2-BD59-A6C34878D82A}">
                    <a16:rowId xmlns:a16="http://schemas.microsoft.com/office/drawing/2014/main" val="10001"/>
                  </a:ext>
                </a:extLst>
              </a:tr>
              <a:tr h="216655">
                <a:tc>
                  <a:txBody>
                    <a:bodyPr/>
                    <a:lstStyle/>
                    <a:p>
                      <a:pPr marL="0" indent="0">
                        <a:buFont typeface="Arial" charset="0"/>
                        <a:buNone/>
                      </a:pPr>
                      <a:r>
                        <a:rPr lang="en-US" dirty="0"/>
                        <a:t>VMAs need not allocate backing physical pages immediately. They can be faulted in as the application accesses its memory.</a:t>
                      </a:r>
                    </a:p>
                    <a:p>
                      <a:pPr marL="0" indent="0">
                        <a:buFont typeface="Arial" charset="0"/>
                        <a:buNone/>
                      </a:pPr>
                      <a:endParaRPr lang="en-US" dirty="0"/>
                    </a:p>
                    <a:p>
                      <a:pPr marL="0" indent="0">
                        <a:buFont typeface="Arial" charset="0"/>
                        <a:buNone/>
                      </a:pPr>
                      <a:r>
                        <a:rPr lang="en-US" dirty="0"/>
                        <a:t>In particular, the size of VMAs of a process may be greater than the amount of physical RAM reserved for the process.</a:t>
                      </a:r>
                      <a:br>
                        <a:rPr lang="en-US" dirty="0"/>
                      </a:br>
                      <a:r>
                        <a:rPr lang="en-US" dirty="0"/>
                        <a:t>This is called </a:t>
                      </a:r>
                      <a:r>
                        <a:rPr lang="en-US" b="1" dirty="0"/>
                        <a:t>overcommit</a:t>
                      </a:r>
                      <a:r>
                        <a:rPr lang="en-US" dirty="0"/>
                        <a:t>. This is the default </a:t>
                      </a:r>
                      <a:r>
                        <a:rPr lang="en-US" dirty="0" err="1"/>
                        <a:t>behaviour</a:t>
                      </a:r>
                      <a:r>
                        <a:rPr lang="en-US" dirty="0"/>
                        <a:t> of Linux.</a:t>
                      </a:r>
                    </a:p>
                    <a:p>
                      <a:pPr marL="0" indent="0">
                        <a:buFont typeface="Arial" charset="0"/>
                        <a:buNone/>
                      </a:pPr>
                      <a:endParaRPr lang="en-US" dirty="0"/>
                    </a:p>
                    <a:p>
                      <a:pPr marL="0" indent="0">
                        <a:buFont typeface="Arial" charset="0"/>
                        <a:buNone/>
                      </a:pPr>
                      <a:r>
                        <a:rPr lang="en-US" dirty="0"/>
                        <a:t>See also:</a:t>
                      </a:r>
                    </a:p>
                    <a:p>
                      <a:pPr marL="285750" indent="-285750">
                        <a:buFont typeface="Arial" panose="020B0604020202020204" pitchFamily="34" charset="0"/>
                        <a:buChar char="•"/>
                      </a:pPr>
                      <a:r>
                        <a:rPr lang="en-US" dirty="0" err="1">
                          <a:latin typeface="Menlo" panose="020B0609030804020204" pitchFamily="49" charset="0"/>
                          <a:ea typeface="Menlo" panose="020B0609030804020204" pitchFamily="49" charset="0"/>
                          <a:cs typeface="Menlo" panose="020B0609030804020204" pitchFamily="49" charset="0"/>
                        </a:rPr>
                        <a:t>sysctl</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vm.overcommit_ratio</a:t>
                      </a:r>
                      <a:r>
                        <a:rPr lang="en-US"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GB" dirty="0">
                          <a:latin typeface="Menlo" panose="020B0609030804020204" pitchFamily="49" charset="0"/>
                          <a:ea typeface="Menlo" panose="020B0609030804020204" pitchFamily="49" charset="0"/>
                          <a:cs typeface="Menlo" panose="020B0609030804020204" pitchFamily="49" charset="0"/>
                        </a:rPr>
                        <a:t>/proc/sys/</a:t>
                      </a:r>
                      <a:r>
                        <a:rPr lang="en-GB" dirty="0" err="1">
                          <a:latin typeface="Menlo" panose="020B0609030804020204" pitchFamily="49" charset="0"/>
                          <a:ea typeface="Menlo" panose="020B0609030804020204" pitchFamily="49" charset="0"/>
                          <a:cs typeface="Menlo" panose="020B0609030804020204" pitchFamily="49" charset="0"/>
                        </a:rPr>
                        <a:t>vm</a:t>
                      </a:r>
                      <a:r>
                        <a:rPr lang="en-GB" dirty="0">
                          <a:latin typeface="Menlo" panose="020B0609030804020204" pitchFamily="49" charset="0"/>
                          <a:ea typeface="Menlo" panose="020B0609030804020204" pitchFamily="49" charset="0"/>
                          <a:cs typeface="Menlo" panose="020B0609030804020204" pitchFamily="49" charset="0"/>
                        </a:rPr>
                        <a:t>/</a:t>
                      </a:r>
                      <a:r>
                        <a:rPr lang="en-GB" dirty="0" err="1">
                          <a:latin typeface="Menlo" panose="020B0609030804020204" pitchFamily="49" charset="0"/>
                          <a:ea typeface="Menlo" panose="020B0609030804020204" pitchFamily="49" charset="0"/>
                          <a:cs typeface="Menlo" panose="020B0609030804020204" pitchFamily="49" charset="0"/>
                        </a:rPr>
                        <a:t>overcommit_ratio</a:t>
                      </a:r>
                      <a:r>
                        <a:rPr lang="en-GB" dirty="0">
                          <a:latin typeface="Menlo" panose="020B0609030804020204" pitchFamily="49" charset="0"/>
                          <a:ea typeface="Menlo" panose="020B0609030804020204" pitchFamily="49" charset="0"/>
                          <a:cs typeface="Menlo" panose="020B0609030804020204" pitchFamily="49" charset="0"/>
                        </a:rPr>
                        <a: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993825394"/>
                  </a:ext>
                </a:extLst>
              </a:tr>
            </a:tbl>
          </a:graphicData>
        </a:graphic>
      </p:graphicFrame>
    </p:spTree>
    <p:extLst>
      <p:ext uri="{BB962C8B-B14F-4D97-AF65-F5344CB8AC3E}">
        <p14:creationId xmlns:p14="http://schemas.microsoft.com/office/powerpoint/2010/main" val="16183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660C6-8790-8F24-19DF-E71545476C2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919BA7-2C7D-A845-1510-B3E62CCCF77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C9D33FE-3A46-ADA9-9115-021AEDC6714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27253E9-970A-225E-10CB-A2460F7FC239}"/>
              </a:ext>
            </a:extLst>
          </p:cNvPr>
          <p:cNvGraphicFramePr>
            <a:graphicFrameLocks noGrp="1"/>
          </p:cNvGraphicFramePr>
          <p:nvPr>
            <p:extLst>
              <p:ext uri="{D42A27DB-BD31-4B8C-83A1-F6EECF244321}">
                <p14:modId xmlns:p14="http://schemas.microsoft.com/office/powerpoint/2010/main" val="1713337552"/>
              </p:ext>
            </p:extLst>
          </p:nvPr>
        </p:nvGraphicFramePr>
        <p:xfrm>
          <a:off x="0" y="365760"/>
          <a:ext cx="12192000" cy="6126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 overcommit</a:t>
                      </a:r>
                      <a:endParaRPr lang="ru-RU" dirty="0"/>
                    </a:p>
                  </a:txBody>
                  <a:tcPr/>
                </a:tc>
                <a:extLst>
                  <a:ext uri="{0D108BD9-81ED-4DB2-BD59-A6C34878D82A}">
                    <a16:rowId xmlns:a16="http://schemas.microsoft.com/office/drawing/2014/main" val="10000"/>
                  </a:ext>
                </a:extLst>
              </a:tr>
              <a:tr h="216655">
                <a:tc>
                  <a:txBody>
                    <a:bodyPr/>
                    <a:lstStyle/>
                    <a:p>
                      <a:r>
                        <a:rPr lang="en-US" dirty="0"/>
                        <a:t>Linux represents the memory of a process as a list of VMAs </a:t>
                      </a:r>
                      <a:r>
                        <a:rPr lang="en-US" baseline="0" dirty="0"/>
                        <a:t>(Virtual Memory Area).</a:t>
                      </a:r>
                    </a:p>
                    <a:p>
                      <a:endParaRPr lang="en-US" baseline="0" dirty="0"/>
                    </a:p>
                    <a:p>
                      <a:r>
                        <a:rPr lang="en-US" baseline="0" dirty="0"/>
                        <a:t>Each VMA tracks</a:t>
                      </a:r>
                      <a:endParaRPr lang="ru-RU" baseline="0" dirty="0"/>
                    </a:p>
                    <a:p>
                      <a:pPr marL="285750" indent="-285750">
                        <a:buFont typeface="Arial" charset="0"/>
                        <a:buChar char="•"/>
                      </a:pPr>
                      <a:r>
                        <a:rPr lang="en-US" baseline="0" dirty="0"/>
                        <a:t>the range of addresses that it describes,</a:t>
                      </a:r>
                      <a:endParaRPr lang="ru-RU" baseline="0" dirty="0"/>
                    </a:p>
                    <a:p>
                      <a:pPr marL="285750" indent="-285750">
                        <a:buFont typeface="Arial" charset="0"/>
                        <a:buChar char="•"/>
                      </a:pPr>
                      <a:r>
                        <a:rPr lang="en-US" baseline="0" dirty="0"/>
                        <a:t>the access rights of the memory region</a:t>
                      </a:r>
                      <a:r>
                        <a:rPr lang="ru-RU" baseline="0" dirty="0"/>
                        <a:t> (</a:t>
                      </a:r>
                      <a:r>
                        <a:rPr lang="en-US" baseline="0" dirty="0"/>
                        <a:t>and flags like copy-on-write),</a:t>
                      </a:r>
                    </a:p>
                    <a:p>
                      <a:pPr marL="285750" indent="-285750">
                        <a:buFont typeface="Arial" charset="0"/>
                        <a:buChar char="•"/>
                      </a:pPr>
                      <a:r>
                        <a:rPr lang="en-US" baseline="0" dirty="0"/>
                        <a:t>the rule which describes how to page-in pages in this memory range (from a file, from the swap, from </a:t>
                      </a:r>
                      <a:r>
                        <a:rPr lang="en-US" baseline="0" dirty="0" err="1"/>
                        <a:t>userfaultfd</a:t>
                      </a:r>
                      <a:r>
                        <a:rPr lang="en-US" baseline="0" dirty="0"/>
                        <a:t>, etc.).</a:t>
                      </a:r>
                      <a:endParaRPr lang="ru-RU" dirty="0"/>
                    </a:p>
                  </a:txBody>
                  <a:tcPr/>
                </a:tc>
                <a:extLst>
                  <a:ext uri="{0D108BD9-81ED-4DB2-BD59-A6C34878D82A}">
                    <a16:rowId xmlns:a16="http://schemas.microsoft.com/office/drawing/2014/main" val="10001"/>
                  </a:ext>
                </a:extLst>
              </a:tr>
              <a:tr h="216655">
                <a:tc>
                  <a:txBody>
                    <a:bodyPr/>
                    <a:lstStyle/>
                    <a:p>
                      <a:pPr marL="0" indent="0">
                        <a:buFont typeface="Arial" charset="0"/>
                        <a:buNone/>
                      </a:pPr>
                      <a:r>
                        <a:rPr lang="en-US" dirty="0"/>
                        <a:t>VMAs need not allocate backing physical pages immediately. They can be faulted in as the application accesses its memory.</a:t>
                      </a:r>
                    </a:p>
                    <a:p>
                      <a:pPr marL="0" indent="0">
                        <a:buFont typeface="Arial" charset="0"/>
                        <a:buNone/>
                      </a:pPr>
                      <a:endParaRPr lang="en-US" dirty="0"/>
                    </a:p>
                    <a:p>
                      <a:pPr marL="0" indent="0">
                        <a:buFont typeface="Arial" charset="0"/>
                        <a:buNone/>
                      </a:pPr>
                      <a:r>
                        <a:rPr lang="en-US" dirty="0"/>
                        <a:t>In particular, the size of VMAs of a process may be greater than the amount of physical RAM reserved for the process.</a:t>
                      </a:r>
                      <a:br>
                        <a:rPr lang="en-US" dirty="0"/>
                      </a:br>
                      <a:r>
                        <a:rPr lang="en-US" dirty="0"/>
                        <a:t>This is called </a:t>
                      </a:r>
                      <a:r>
                        <a:rPr lang="en-US" b="1" dirty="0"/>
                        <a:t>overcommit</a:t>
                      </a:r>
                      <a:r>
                        <a:rPr lang="en-US" dirty="0"/>
                        <a:t>. This is the default </a:t>
                      </a:r>
                      <a:r>
                        <a:rPr lang="en-US" dirty="0" err="1"/>
                        <a:t>behaviour</a:t>
                      </a:r>
                      <a:r>
                        <a:rPr lang="en-US" dirty="0"/>
                        <a:t> of Linux.</a:t>
                      </a:r>
                    </a:p>
                    <a:p>
                      <a:pPr marL="0" indent="0">
                        <a:buFont typeface="Arial" charset="0"/>
                        <a:buNone/>
                      </a:pPr>
                      <a:endParaRPr lang="en-US" dirty="0"/>
                    </a:p>
                    <a:p>
                      <a:pPr marL="0" indent="0">
                        <a:buFont typeface="Arial" charset="0"/>
                        <a:buNone/>
                      </a:pPr>
                      <a:r>
                        <a:rPr lang="en-US" dirty="0"/>
                        <a:t>See also:</a:t>
                      </a:r>
                    </a:p>
                    <a:p>
                      <a:pPr marL="285750" indent="-285750">
                        <a:buFont typeface="Arial" panose="020B0604020202020204" pitchFamily="34" charset="0"/>
                        <a:buChar char="•"/>
                      </a:pPr>
                      <a:r>
                        <a:rPr lang="en-US" dirty="0" err="1">
                          <a:latin typeface="Menlo" panose="020B0609030804020204" pitchFamily="49" charset="0"/>
                          <a:ea typeface="Menlo" panose="020B0609030804020204" pitchFamily="49" charset="0"/>
                          <a:cs typeface="Menlo" panose="020B0609030804020204" pitchFamily="49" charset="0"/>
                        </a:rPr>
                        <a:t>sysctl</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vm.overcommit_ratio</a:t>
                      </a:r>
                      <a:r>
                        <a:rPr lang="en-US"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GB" dirty="0">
                          <a:latin typeface="Menlo" panose="020B0609030804020204" pitchFamily="49" charset="0"/>
                          <a:ea typeface="Menlo" panose="020B0609030804020204" pitchFamily="49" charset="0"/>
                          <a:cs typeface="Menlo" panose="020B0609030804020204" pitchFamily="49" charset="0"/>
                        </a:rPr>
                        <a:t>/proc/sys/</a:t>
                      </a:r>
                      <a:r>
                        <a:rPr lang="en-GB" dirty="0" err="1">
                          <a:latin typeface="Menlo" panose="020B0609030804020204" pitchFamily="49" charset="0"/>
                          <a:ea typeface="Menlo" panose="020B0609030804020204" pitchFamily="49" charset="0"/>
                          <a:cs typeface="Menlo" panose="020B0609030804020204" pitchFamily="49" charset="0"/>
                        </a:rPr>
                        <a:t>vm</a:t>
                      </a:r>
                      <a:r>
                        <a:rPr lang="en-GB" dirty="0">
                          <a:latin typeface="Menlo" panose="020B0609030804020204" pitchFamily="49" charset="0"/>
                          <a:ea typeface="Menlo" panose="020B0609030804020204" pitchFamily="49" charset="0"/>
                          <a:cs typeface="Menlo" panose="020B0609030804020204" pitchFamily="49" charset="0"/>
                        </a:rPr>
                        <a:t>/</a:t>
                      </a:r>
                      <a:r>
                        <a:rPr lang="en-GB" dirty="0" err="1">
                          <a:latin typeface="Menlo" panose="020B0609030804020204" pitchFamily="49" charset="0"/>
                          <a:ea typeface="Menlo" panose="020B0609030804020204" pitchFamily="49" charset="0"/>
                          <a:cs typeface="Menlo" panose="020B0609030804020204" pitchFamily="49" charset="0"/>
                        </a:rPr>
                        <a:t>overcommit_ratio</a:t>
                      </a:r>
                      <a:r>
                        <a:rPr lang="en-GB" dirty="0">
                          <a:latin typeface="Menlo" panose="020B0609030804020204" pitchFamily="49" charset="0"/>
                          <a:ea typeface="Menlo" panose="020B0609030804020204" pitchFamily="49" charset="0"/>
                          <a:cs typeface="Menlo" panose="020B0609030804020204" pitchFamily="49" charset="0"/>
                        </a:rPr>
                        <a: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993825394"/>
                  </a:ext>
                </a:extLst>
              </a:tr>
              <a:tr h="216655">
                <a:tc>
                  <a:txBody>
                    <a:bodyPr/>
                    <a:lstStyle/>
                    <a:p>
                      <a:pPr marL="0" indent="0">
                        <a:buFont typeface="Arial" panose="020B0604020202020204" pitchFamily="34" charset="0"/>
                        <a:buNone/>
                      </a:pPr>
                      <a:r>
                        <a:rPr lang="en-US" dirty="0">
                          <a:latin typeface="+mn-lt"/>
                          <a:ea typeface="Menlo" panose="020B0609030804020204" pitchFamily="49" charset="0"/>
                          <a:cs typeface="Menlo" panose="020B0609030804020204" pitchFamily="49" charset="0"/>
                        </a:rPr>
                        <a:t>Even though Linux overcommits memory, a call to </a:t>
                      </a:r>
                      <a:r>
                        <a:rPr lang="en-US" dirty="0">
                          <a:latin typeface="Consolas" panose="020B0609020204030204" pitchFamily="49" charset="0"/>
                          <a:ea typeface="Menlo" panose="020B0609030804020204" pitchFamily="49" charset="0"/>
                          <a:cs typeface="Consolas" panose="020B0609020204030204" pitchFamily="49" charset="0"/>
                        </a:rPr>
                        <a:t>malloc()</a:t>
                      </a:r>
                      <a:r>
                        <a:rPr lang="en-US" dirty="0">
                          <a:latin typeface="+mn-lt"/>
                          <a:ea typeface="Menlo" panose="020B0609030804020204" pitchFamily="49" charset="0"/>
                          <a:cs typeface="Menlo" panose="020B0609030804020204" pitchFamily="49" charset="0"/>
                        </a:rPr>
                        <a:t> or </a:t>
                      </a:r>
                      <a:r>
                        <a:rPr lang="en-US" dirty="0" err="1">
                          <a:latin typeface="Consolas" panose="020B0609020204030204" pitchFamily="49" charset="0"/>
                          <a:ea typeface="Menlo" panose="020B0609030804020204" pitchFamily="49" charset="0"/>
                          <a:cs typeface="Consolas" panose="020B0609020204030204" pitchFamily="49" charset="0"/>
                        </a:rPr>
                        <a:t>mmap</a:t>
                      </a:r>
                      <a:r>
                        <a:rPr lang="en-US" dirty="0">
                          <a:latin typeface="Consolas" panose="020B0609020204030204" pitchFamily="49" charset="0"/>
                          <a:ea typeface="Menlo" panose="020B0609030804020204" pitchFamily="49" charset="0"/>
                          <a:cs typeface="Consolas" panose="020B0609020204030204" pitchFamily="49" charset="0"/>
                        </a:rPr>
                        <a:t>()</a:t>
                      </a:r>
                      <a:r>
                        <a:rPr lang="en-US" dirty="0">
                          <a:latin typeface="+mn-lt"/>
                          <a:ea typeface="Menlo" panose="020B0609030804020204" pitchFamily="49" charset="0"/>
                          <a:cs typeface="Menlo" panose="020B0609030804020204" pitchFamily="49" charset="0"/>
                        </a:rPr>
                        <a:t> may return </a:t>
                      </a:r>
                      <a:r>
                        <a:rPr lang="en-US" dirty="0">
                          <a:latin typeface="Consolas" panose="020B0609020204030204" pitchFamily="49" charset="0"/>
                          <a:ea typeface="Menlo" panose="020B0609030804020204" pitchFamily="49" charset="0"/>
                          <a:cs typeface="Consolas" panose="020B0609020204030204" pitchFamily="49" charset="0"/>
                        </a:rPr>
                        <a:t>NULL</a:t>
                      </a:r>
                      <a:r>
                        <a:rPr lang="en-US" dirty="0">
                          <a:latin typeface="+mn-lt"/>
                          <a:ea typeface="Menlo" panose="020B0609030804020204" pitchFamily="49" charset="0"/>
                          <a:cs typeface="Menlo" panose="020B0609030804020204" pitchFamily="49" charset="0"/>
                        </a:rPr>
                        <a:t>. The number of VMAs per process is limited, and it is often easy to reach that limit.</a:t>
                      </a:r>
                    </a:p>
                    <a:p>
                      <a:pPr marL="0" indent="0">
                        <a:buFont typeface="Arial" panose="020B0604020202020204" pitchFamily="34" charset="0"/>
                        <a:buNone/>
                      </a:pPr>
                      <a:endParaRPr lang="en-US" dirty="0">
                        <a:latin typeface="+mn-lt"/>
                        <a:ea typeface="Menlo" panose="020B0609030804020204" pitchFamily="49" charset="0"/>
                        <a:cs typeface="Menlo" panose="020B0609030804020204" pitchFamily="49" charset="0"/>
                      </a:endParaRPr>
                    </a:p>
                    <a:p>
                      <a:pPr marL="0" indent="0">
                        <a:buFont typeface="Arial" panose="020B0604020202020204" pitchFamily="34" charset="0"/>
                        <a:buNone/>
                      </a:pPr>
                      <a:r>
                        <a:rPr lang="en-US" dirty="0">
                          <a:latin typeface="+mn-lt"/>
                          <a:ea typeface="Menlo" panose="020B0609030804020204" pitchFamily="49" charset="0"/>
                          <a:cs typeface="Menlo" panose="020B0609030804020204" pitchFamily="49" charset="0"/>
                        </a:rPr>
                        <a:t>See also:</a:t>
                      </a:r>
                    </a:p>
                    <a:p>
                      <a:pPr marL="285750" indent="-285750">
                        <a:buFont typeface="Arial" panose="020B0604020202020204" pitchFamily="34" charset="0"/>
                        <a:buChar char="•"/>
                      </a:pPr>
                      <a:r>
                        <a:rPr lang="en-US" dirty="0" err="1">
                          <a:latin typeface="Menlo" panose="020B0609030804020204" pitchFamily="49" charset="0"/>
                          <a:ea typeface="Menlo" panose="020B0609030804020204" pitchFamily="49" charset="0"/>
                          <a:cs typeface="Menlo" panose="020B0609030804020204" pitchFamily="49" charset="0"/>
                        </a:rPr>
                        <a:t>sysctl</a:t>
                      </a:r>
                      <a:r>
                        <a:rPr lang="en-US" dirty="0">
                          <a:latin typeface="Menlo" panose="020B0609030804020204" pitchFamily="49" charset="0"/>
                          <a:ea typeface="Menlo" panose="020B0609030804020204" pitchFamily="49" charset="0"/>
                          <a:cs typeface="Menlo" panose="020B0609030804020204" pitchFamily="49" charset="0"/>
                        </a:rPr>
                        <a:t> </a:t>
                      </a:r>
                      <a:r>
                        <a:rPr lang="en-GB" dirty="0" err="1">
                          <a:latin typeface="Menlo" panose="020B0609030804020204" pitchFamily="49" charset="0"/>
                          <a:ea typeface="Menlo" panose="020B0609030804020204" pitchFamily="49" charset="0"/>
                          <a:cs typeface="Menlo" panose="020B0609030804020204" pitchFamily="49" charset="0"/>
                        </a:rPr>
                        <a:t>vm.max_map_count</a:t>
                      </a:r>
                      <a:r>
                        <a:rPr lang="en-GB"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GB" dirty="0">
                          <a:latin typeface="Menlo" panose="020B0609030804020204" pitchFamily="49" charset="0"/>
                          <a:ea typeface="Menlo" panose="020B0609030804020204" pitchFamily="49" charset="0"/>
                          <a:cs typeface="Menlo" panose="020B0609030804020204" pitchFamily="49" charset="0"/>
                        </a:rPr>
                        <a:t>/proc/sys/</a:t>
                      </a:r>
                      <a:r>
                        <a:rPr lang="en-GB" dirty="0" err="1">
                          <a:latin typeface="Menlo" panose="020B0609030804020204" pitchFamily="49" charset="0"/>
                          <a:ea typeface="Menlo" panose="020B0609030804020204" pitchFamily="49" charset="0"/>
                          <a:cs typeface="Menlo" panose="020B0609030804020204" pitchFamily="49" charset="0"/>
                        </a:rPr>
                        <a:t>vm</a:t>
                      </a:r>
                      <a:r>
                        <a:rPr lang="en-GB" dirty="0">
                          <a:latin typeface="Menlo" panose="020B0609030804020204" pitchFamily="49" charset="0"/>
                          <a:ea typeface="Menlo" panose="020B0609030804020204" pitchFamily="49" charset="0"/>
                          <a:cs typeface="Menlo" panose="020B0609030804020204" pitchFamily="49" charset="0"/>
                        </a:rPr>
                        <a:t>/</a:t>
                      </a:r>
                      <a:r>
                        <a:rPr lang="en-GB" dirty="0" err="1">
                          <a:latin typeface="Menlo" panose="020B0609030804020204" pitchFamily="49" charset="0"/>
                          <a:ea typeface="Menlo" panose="020B0609030804020204" pitchFamily="49" charset="0"/>
                          <a:cs typeface="Menlo" panose="020B0609030804020204" pitchFamily="49" charset="0"/>
                        </a:rPr>
                        <a:t>max_map_count</a:t>
                      </a:r>
                      <a:r>
                        <a:rPr lang="en-GB" dirty="0">
                          <a:latin typeface="Menlo" panose="020B0609030804020204" pitchFamily="49" charset="0"/>
                          <a:ea typeface="Menlo" panose="020B0609030804020204" pitchFamily="49" charset="0"/>
                          <a:cs typeface="Menlo" panose="020B0609030804020204" pitchFamily="49" charset="0"/>
                        </a:rPr>
                        <a: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202278669"/>
                  </a:ext>
                </a:extLst>
              </a:tr>
            </a:tbl>
          </a:graphicData>
        </a:graphic>
      </p:graphicFrame>
    </p:spTree>
    <p:extLst>
      <p:ext uri="{BB962C8B-B14F-4D97-AF65-F5344CB8AC3E}">
        <p14:creationId xmlns:p14="http://schemas.microsoft.com/office/powerpoint/2010/main" val="253587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529E0-E02C-D68D-36F1-387B72FA3B3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D06736C-018A-6DD2-B60B-C0A7BD2C4066}"/>
              </a:ext>
            </a:extLst>
          </p:cNvPr>
          <p:cNvGraphicFramePr>
            <a:graphicFrameLocks noGrp="1"/>
          </p:cNvGraphicFramePr>
          <p:nvPr>
            <p:extLst>
              <p:ext uri="{D42A27DB-BD31-4B8C-83A1-F6EECF244321}">
                <p14:modId xmlns:p14="http://schemas.microsoft.com/office/powerpoint/2010/main" val="422279894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D7E6B43-784A-200B-048F-383F5BAE509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65931C8-949F-99DA-425F-F85BEE697FE6}"/>
              </a:ext>
            </a:extLst>
          </p:cNvPr>
          <p:cNvGraphicFramePr>
            <a:graphicFrameLocks noGrp="1"/>
          </p:cNvGraphicFramePr>
          <p:nvPr>
            <p:extLst>
              <p:ext uri="{D42A27DB-BD31-4B8C-83A1-F6EECF244321}">
                <p14:modId xmlns:p14="http://schemas.microsoft.com/office/powerpoint/2010/main" val="3687752569"/>
              </p:ext>
            </p:extLst>
          </p:nvPr>
        </p:nvGraphicFramePr>
        <p:xfrm>
          <a:off x="0" y="365760"/>
          <a:ext cx="12192000" cy="3749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Usability problems of memory-mapped files</a:t>
                      </a:r>
                      <a:endParaRPr lang="ru-RU" dirty="0"/>
                    </a:p>
                  </a:txBody>
                  <a:tcPr/>
                </a:tc>
                <a:extLst>
                  <a:ext uri="{0D108BD9-81ED-4DB2-BD59-A6C34878D82A}">
                    <a16:rowId xmlns:a16="http://schemas.microsoft.com/office/drawing/2014/main" val="10000"/>
                  </a:ext>
                </a:extLst>
              </a:tr>
              <a:tr h="216655">
                <a:tc>
                  <a:txBody>
                    <a:bodyPr/>
                    <a:lstStyle/>
                    <a:p>
                      <a:r>
                        <a:rPr lang="en-US" dirty="0"/>
                        <a:t>When a file is visible as an array in memory, it is very easy to read it and to write it.</a:t>
                      </a:r>
                      <a:endParaRPr lang="ru-RU" baseline="0" dirty="0"/>
                    </a:p>
                    <a:p>
                      <a:endParaRPr lang="ru-RU" baseline="0" dirty="0"/>
                    </a:p>
                    <a:p>
                      <a:r>
                        <a:rPr lang="en-US" baseline="0" dirty="0"/>
                        <a:t>But how does one</a:t>
                      </a:r>
                      <a:endParaRPr lang="ru-RU" baseline="0" dirty="0"/>
                    </a:p>
                    <a:p>
                      <a:pPr marL="342900" indent="-342900">
                        <a:buAutoNum type="arabicPeriod"/>
                      </a:pPr>
                      <a:r>
                        <a:rPr lang="en-US" baseline="0" dirty="0"/>
                        <a:t>grow or shrink the file</a:t>
                      </a:r>
                      <a:r>
                        <a:rPr lang="ru-RU" baseline="0" dirty="0"/>
                        <a:t>?</a:t>
                      </a:r>
                    </a:p>
                    <a:p>
                      <a:pPr marL="342900" indent="-342900">
                        <a:buAutoNum type="arabicPeriod"/>
                      </a:pPr>
                      <a:r>
                        <a:rPr lang="en-US" baseline="0" dirty="0"/>
                        <a:t>handle read errors</a:t>
                      </a:r>
                      <a:r>
                        <a:rPr lang="ru-RU" baseline="0" dirty="0"/>
                        <a:t>?</a:t>
                      </a:r>
                    </a:p>
                    <a:p>
                      <a:pPr marL="342900" indent="-342900">
                        <a:buAutoNum type="arabicPeriod"/>
                      </a:pPr>
                      <a:r>
                        <a:rPr lang="en-US" baseline="0" dirty="0"/>
                        <a:t>handle write errors</a:t>
                      </a:r>
                      <a:r>
                        <a:rPr lang="ru-RU" baseline="0" dirty="0"/>
                        <a:t>?</a:t>
                      </a:r>
                      <a:endParaRPr lang="en-US" baseline="0" dirty="0"/>
                    </a:p>
                    <a:p>
                      <a:pPr marL="342900" indent="-342900">
                        <a:buAutoNum type="arabicPeriod"/>
                      </a:pPr>
                      <a:endParaRPr lang="en-US" baseline="0" dirty="0"/>
                    </a:p>
                    <a:p>
                      <a:pPr marL="0" indent="0">
                        <a:buNone/>
                      </a:pPr>
                      <a:r>
                        <a:rPr lang="en-US" baseline="0" dirty="0"/>
                        <a:t>With memory-mapped files there is no way to do that</a:t>
                      </a:r>
                      <a:r>
                        <a:rPr lang="ru-RU" baseline="0" dirty="0"/>
                        <a:t>.</a:t>
                      </a:r>
                      <a:endParaRPr lang="en-US" baseline="0" dirty="0"/>
                    </a:p>
                    <a:p>
                      <a:pPr marL="0" indent="0">
                        <a:buNone/>
                      </a:pPr>
                      <a:endParaRPr lang="en-US" baseline="0" dirty="0"/>
                    </a:p>
                    <a:p>
                      <a:pPr marL="0" indent="0">
                        <a:buNone/>
                      </a:pPr>
                      <a:endParaRPr lang="en-US" baseline="0" dirty="0"/>
                    </a:p>
                    <a:p>
                      <a:pPr marL="0" indent="0">
                        <a:buNone/>
                      </a:pPr>
                      <a:endParaRPr lang="en-US" baseline="0" dirty="0"/>
                    </a:p>
                    <a:p>
                      <a:pPr marL="0" indent="0">
                        <a:buNone/>
                      </a:pP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554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CBDD8-8AEB-1CAA-AFE0-399ED6892E1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7E319AA-1B4A-2925-6A02-FD3FCC5D70F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4ED7D29-895E-141B-F869-FBE0083651D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18AB0D7-B7E7-60B7-F1BD-8CCA64E671CB}"/>
              </a:ext>
            </a:extLst>
          </p:cNvPr>
          <p:cNvGraphicFramePr>
            <a:graphicFrameLocks noGrp="1"/>
          </p:cNvGraphicFramePr>
          <p:nvPr>
            <p:extLst>
              <p:ext uri="{D42A27DB-BD31-4B8C-83A1-F6EECF244321}">
                <p14:modId xmlns:p14="http://schemas.microsoft.com/office/powerpoint/2010/main" val="1392870551"/>
              </p:ext>
            </p:extLst>
          </p:nvPr>
        </p:nvGraphicFramePr>
        <p:xfrm>
          <a:off x="0" y="365760"/>
          <a:ext cx="12192000" cy="3749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Usability problems of memory-mapped files</a:t>
                      </a:r>
                      <a:endParaRPr lang="ru-RU" dirty="0"/>
                    </a:p>
                  </a:txBody>
                  <a:tcPr/>
                </a:tc>
                <a:extLst>
                  <a:ext uri="{0D108BD9-81ED-4DB2-BD59-A6C34878D82A}">
                    <a16:rowId xmlns:a16="http://schemas.microsoft.com/office/drawing/2014/main" val="10000"/>
                  </a:ext>
                </a:extLst>
              </a:tr>
              <a:tr h="216655">
                <a:tc>
                  <a:txBody>
                    <a:bodyPr/>
                    <a:lstStyle/>
                    <a:p>
                      <a:r>
                        <a:rPr lang="en-US" dirty="0"/>
                        <a:t>When a file is visible as an array in memory, it is very easy to read it and to write it.</a:t>
                      </a:r>
                      <a:endParaRPr lang="ru-RU" baseline="0" dirty="0"/>
                    </a:p>
                    <a:p>
                      <a:endParaRPr lang="ru-RU" baseline="0" dirty="0"/>
                    </a:p>
                    <a:p>
                      <a:r>
                        <a:rPr lang="en-US" baseline="0" dirty="0"/>
                        <a:t>But how does one</a:t>
                      </a:r>
                      <a:endParaRPr lang="ru-RU" baseline="0" dirty="0"/>
                    </a:p>
                    <a:p>
                      <a:pPr marL="342900" indent="-342900">
                        <a:buAutoNum type="arabicPeriod"/>
                      </a:pPr>
                      <a:r>
                        <a:rPr lang="en-US" baseline="0" dirty="0"/>
                        <a:t>grow or shrink the file</a:t>
                      </a:r>
                      <a:r>
                        <a:rPr lang="ru-RU" baseline="0" dirty="0"/>
                        <a:t>?</a:t>
                      </a:r>
                    </a:p>
                    <a:p>
                      <a:pPr marL="342900" indent="-342900">
                        <a:buAutoNum type="arabicPeriod"/>
                      </a:pPr>
                      <a:r>
                        <a:rPr lang="en-US" baseline="0" dirty="0"/>
                        <a:t>handle read errors</a:t>
                      </a:r>
                      <a:r>
                        <a:rPr lang="ru-RU" baseline="0" dirty="0"/>
                        <a:t>?</a:t>
                      </a:r>
                    </a:p>
                    <a:p>
                      <a:pPr marL="342900" indent="-342900">
                        <a:buAutoNum type="arabicPeriod"/>
                      </a:pPr>
                      <a:r>
                        <a:rPr lang="en-US" baseline="0" dirty="0"/>
                        <a:t>handle write errors</a:t>
                      </a:r>
                      <a:r>
                        <a:rPr lang="ru-RU" baseline="0" dirty="0"/>
                        <a:t>?</a:t>
                      </a:r>
                      <a:endParaRPr lang="en-US" baseline="0" dirty="0"/>
                    </a:p>
                    <a:p>
                      <a:pPr marL="342900" indent="-342900">
                        <a:buAutoNum type="arabicPeriod"/>
                      </a:pPr>
                      <a:endParaRPr lang="en-US" baseline="0" dirty="0"/>
                    </a:p>
                    <a:p>
                      <a:pPr marL="0" indent="0">
                        <a:buNone/>
                      </a:pPr>
                      <a:r>
                        <a:rPr lang="en-US" baseline="0" dirty="0"/>
                        <a:t>With memory-mapped files there is no way to do that</a:t>
                      </a:r>
                      <a:r>
                        <a:rPr lang="ru-RU" baseline="0" dirty="0"/>
                        <a:t>.</a:t>
                      </a:r>
                      <a:endParaRPr lang="en-US" baseline="0" dirty="0"/>
                    </a:p>
                    <a:p>
                      <a:pPr marL="342900" indent="-342900">
                        <a:buAutoNum type="arabicPeriod"/>
                      </a:pPr>
                      <a:endParaRPr lang="en-US" baseline="0" dirty="0"/>
                    </a:p>
                    <a:p>
                      <a:pPr marL="0" indent="0">
                        <a:buNone/>
                      </a:pPr>
                      <a:r>
                        <a:rPr lang="en-US" baseline="0" dirty="0"/>
                        <a:t>Until recently, it was even possible to lose writeback errors:</a:t>
                      </a:r>
                    </a:p>
                    <a:p>
                      <a:pPr marL="285750" indent="-285750">
                        <a:buFont typeface="Arial" charset="0"/>
                        <a:buChar char="•"/>
                      </a:pPr>
                      <a:r>
                        <a:rPr lang="en-US" baseline="0" dirty="0">
                          <a:hlinkClick r:id="rId3"/>
                        </a:rPr>
                        <a:t>https://lwn.net/Articles/718734/</a:t>
                      </a:r>
                      <a:endParaRPr lang="en-US" baseline="0" dirty="0"/>
                    </a:p>
                    <a:p>
                      <a:pPr marL="285750" indent="-285750">
                        <a:buFont typeface="Arial" charset="0"/>
                        <a:buChar char="•"/>
                      </a:pPr>
                      <a:r>
                        <a:rPr lang="en-US" baseline="0" dirty="0">
                          <a:hlinkClick r:id="rId4"/>
                        </a:rPr>
                        <a:t>http://stackoverflow.com/q/42434872/398670</a:t>
                      </a: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06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536365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461535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33725922"/>
              </p:ext>
            </p:extLst>
          </p:nvPr>
        </p:nvGraphicFramePr>
        <p:xfrm>
          <a:off x="0" y="365760"/>
          <a:ext cx="12192000" cy="365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Let us get back to the</a:t>
                      </a:r>
                      <a:r>
                        <a:rPr lang="ru-RU" dirty="0"/>
                        <a:t> </a:t>
                      </a:r>
                      <a:r>
                        <a:rPr lang="en-US" dirty="0"/>
                        <a:t>POSIX API</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080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2484666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13349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27065674"/>
              </p:ext>
            </p:extLst>
          </p:nvPr>
        </p:nvGraphicFramePr>
        <p:xfrm>
          <a:off x="0" y="365760"/>
          <a:ext cx="12192000" cy="3872753"/>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26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desired interface to a file system</a:t>
                      </a:r>
                      <a:r>
                        <a:rPr lang="ru-RU" sz="1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interface of a storage device:</a:t>
                      </a:r>
                      <a:endParaRPr lang="ru-RU" sz="1800" dirty="0"/>
                    </a:p>
                  </a:txBody>
                  <a:tcPr/>
                </a:tc>
                <a:extLst>
                  <a:ext uri="{0D108BD9-81ED-4DB2-BD59-A6C34878D82A}">
                    <a16:rowId xmlns:a16="http://schemas.microsoft.com/office/drawing/2014/main" val="10000"/>
                  </a:ext>
                </a:extLst>
              </a:tr>
              <a:tr h="2696264">
                <a:tc>
                  <a:txBody>
                    <a:bodyPr/>
                    <a:lstStyle/>
                    <a:p>
                      <a:r>
                        <a:rPr lang="en-US" sz="1600" dirty="0">
                          <a:latin typeface="Menlo" panose="020B0609030804020204" pitchFamily="49" charset="0"/>
                          <a:ea typeface="Menlo" panose="020B0609030804020204" pitchFamily="49" charset="0"/>
                          <a:cs typeface="Menlo" panose="020B0609030804020204" pitchFamily="49" charset="0"/>
                        </a:rPr>
                        <a:t>f = open(“./</a:t>
                      </a:r>
                      <a:r>
                        <a:rPr lang="en-US" sz="1600" dirty="0" err="1">
                          <a:latin typeface="Menlo" panose="020B0609030804020204" pitchFamily="49" charset="0"/>
                          <a:ea typeface="Menlo" panose="020B0609030804020204" pitchFamily="49" charset="0"/>
                          <a:cs typeface="Menlo" panose="020B0609030804020204" pitchFamily="49" charset="0"/>
                        </a:rPr>
                        <a:t>pstorage-fes</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src</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fes.c</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read(f, buffer, size);</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write(f, buffer, size);</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close(f);</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f = </a:t>
                      </a:r>
                      <a:r>
                        <a:rPr lang="en-US" sz="1600" dirty="0" err="1">
                          <a:latin typeface="Menlo" panose="020B0609030804020204" pitchFamily="49" charset="0"/>
                          <a:ea typeface="Menlo" panose="020B0609030804020204" pitchFamily="49" charset="0"/>
                          <a:cs typeface="Menlo" panose="020B0609030804020204" pitchFamily="49" charset="0"/>
                        </a:rPr>
                        <a:t>fopen</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pstorage-fes</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src</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hello.txt</a:t>
                      </a:r>
                      <a:r>
                        <a:rPr lang="en-US" sz="1600" dirty="0">
                          <a:latin typeface="Menlo" panose="020B0609030804020204" pitchFamily="49" charset="0"/>
                          <a:ea typeface="Menlo" panose="020B0609030804020204" pitchFamily="49" charset="0"/>
                          <a:cs typeface="Menlo" panose="020B0609030804020204" pitchFamily="49" charset="0"/>
                        </a:rPr>
                        <a:t>”, “w”);</a:t>
                      </a:r>
                    </a:p>
                    <a:p>
                      <a:r>
                        <a:rPr lang="en-US" sz="1600" dirty="0" err="1">
                          <a:latin typeface="Menlo" panose="020B0609030804020204" pitchFamily="49" charset="0"/>
                          <a:ea typeface="Menlo" panose="020B0609030804020204" pitchFamily="49" charset="0"/>
                          <a:cs typeface="Menlo" panose="020B0609030804020204" pitchFamily="49" charset="0"/>
                        </a:rPr>
                        <a:t>fprintf</a:t>
                      </a:r>
                      <a:r>
                        <a:rPr lang="en-US" sz="1600" dirty="0">
                          <a:latin typeface="Menlo" panose="020B0609030804020204" pitchFamily="49" charset="0"/>
                          <a:ea typeface="Menlo" panose="020B0609030804020204" pitchFamily="49" charset="0"/>
                          <a:cs typeface="Menlo" panose="020B0609030804020204" pitchFamily="49" charset="0"/>
                        </a:rPr>
                        <a:t>(f, “hello, world!\n”);</a:t>
                      </a:r>
                    </a:p>
                    <a:p>
                      <a:r>
                        <a:rPr lang="en-US" sz="1600" dirty="0" err="1">
                          <a:latin typeface="Menlo" panose="020B0609030804020204" pitchFamily="49" charset="0"/>
                          <a:ea typeface="Menlo" panose="020B0609030804020204" pitchFamily="49" charset="0"/>
                          <a:cs typeface="Menlo" panose="020B0609030804020204" pitchFamily="49" charset="0"/>
                        </a:rPr>
                        <a:t>fclose</a:t>
                      </a:r>
                      <a:r>
                        <a:rPr lang="en-US" sz="1600" dirty="0">
                          <a:latin typeface="Menlo" panose="020B0609030804020204" pitchFamily="49" charset="0"/>
                          <a:ea typeface="Menlo" panose="020B0609030804020204" pitchFamily="49" charset="0"/>
                          <a:cs typeface="Menlo" panose="020B0609030804020204" pitchFamily="49" charset="0"/>
                        </a:rPr>
                        <a:t>(f);</a:t>
                      </a:r>
                      <a:endParaRPr lang="ru-RU"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ru-RU" sz="2000" dirty="0"/>
                        <a:t>* </a:t>
                      </a:r>
                      <a:r>
                        <a:rPr lang="en-US" sz="2000" dirty="0"/>
                        <a:t>read a sector* nr.</a:t>
                      </a:r>
                      <a:r>
                        <a:rPr lang="ru-RU" sz="2000" dirty="0"/>
                        <a:t> </a:t>
                      </a:r>
                      <a:r>
                        <a:rPr lang="en-US" sz="2000" dirty="0"/>
                        <a:t>N</a:t>
                      </a:r>
                      <a:r>
                        <a:rPr lang="ru-RU" sz="2000" dirty="0"/>
                        <a:t>,</a:t>
                      </a:r>
                    </a:p>
                    <a:p>
                      <a:r>
                        <a:rPr lang="ru-RU" sz="2000" dirty="0"/>
                        <a:t>* </a:t>
                      </a:r>
                      <a:r>
                        <a:rPr lang="en-US" sz="2000" dirty="0"/>
                        <a:t>write a sector* nr.</a:t>
                      </a:r>
                      <a:r>
                        <a:rPr lang="ru-RU" sz="2000" baseline="0" dirty="0"/>
                        <a:t> </a:t>
                      </a:r>
                      <a:r>
                        <a:rPr lang="en-US" sz="2000" baseline="0" dirty="0"/>
                        <a:t>M</a:t>
                      </a:r>
                      <a:r>
                        <a:rPr lang="ru-RU" sz="2000" dirty="0"/>
                        <a:t>.</a:t>
                      </a:r>
                      <a:br>
                        <a:rPr lang="en-US" dirty="0"/>
                      </a:br>
                      <a:br>
                        <a:rPr lang="en-US" dirty="0"/>
                      </a:br>
                      <a:br>
                        <a:rPr lang="en-US" dirty="0"/>
                      </a:br>
                      <a:br>
                        <a:rPr lang="en-US" dirty="0"/>
                      </a:br>
                      <a:r>
                        <a:rPr lang="en-US" sz="1600" i="1" dirty="0">
                          <a:solidFill>
                            <a:schemeClr val="tx1">
                              <a:lumMod val="65000"/>
                              <a:lumOff val="35000"/>
                            </a:schemeClr>
                          </a:solidFill>
                        </a:rPr>
                        <a:t>*</a:t>
                      </a:r>
                      <a:r>
                        <a:rPr lang="ru-RU" sz="1600" i="1" baseline="0" dirty="0">
                          <a:solidFill>
                            <a:schemeClr val="tx1">
                              <a:lumMod val="65000"/>
                              <a:lumOff val="35000"/>
                            </a:schemeClr>
                          </a:solidFill>
                        </a:rPr>
                        <a:t> </a:t>
                      </a:r>
                      <a:r>
                        <a:rPr lang="en-US" sz="1600" i="1" baseline="0" dirty="0">
                          <a:solidFill>
                            <a:schemeClr val="tx1">
                              <a:lumMod val="65000"/>
                              <a:lumOff val="35000"/>
                            </a:schemeClr>
                          </a:solidFill>
                        </a:rPr>
                        <a:t>a sector is a contiguous piece of a storage device that is 512 bytes or 4096 bytes long; the start of a sector is a multiple of the sector size</a:t>
                      </a:r>
                      <a:endParaRPr lang="ru-RU" sz="1600" i="1" dirty="0">
                        <a:solidFill>
                          <a:schemeClr val="tx1">
                            <a:lumMod val="65000"/>
                            <a:lumOff val="35000"/>
                          </a:schemeClr>
                        </a:solidFill>
                      </a:endParaRPr>
                    </a:p>
                  </a:txBody>
                  <a:tcPr/>
                </a:tc>
                <a:extLst>
                  <a:ext uri="{0D108BD9-81ED-4DB2-BD59-A6C34878D82A}">
                    <a16:rowId xmlns:a16="http://schemas.microsoft.com/office/drawing/2014/main" val="10001"/>
                  </a:ext>
                </a:extLst>
              </a:tr>
              <a:tr h="489473">
                <a:tc gridSpan="2">
                  <a:txBody>
                    <a:bodyPr/>
                    <a:lstStyle/>
                    <a:p>
                      <a:r>
                        <a:rPr lang="en-US" sz="2000" dirty="0">
                          <a:latin typeface="+mn-lt"/>
                          <a:cs typeface="Consolas" panose="020B0609020204030204" pitchFamily="49" charset="0"/>
                        </a:rPr>
                        <a:t>When are unaligned reads and write replaced with aligned reads and writes?</a:t>
                      </a:r>
                      <a:endParaRPr lang="ru-RU" sz="2000" dirty="0">
                        <a:latin typeface="+mn-lt"/>
                        <a:cs typeface="Consolas" panose="020B0609020204030204" pitchFamily="49" charset="0"/>
                      </a:endParaRPr>
                    </a:p>
                  </a:txBody>
                  <a:tcPr/>
                </a:tc>
                <a:tc hMerge="1">
                  <a:txBody>
                    <a:bodyPr/>
                    <a:lstStyle/>
                    <a:p>
                      <a:endParaRPr lang="ru-RU" sz="1600" i="1" dirty="0">
                        <a:solidFill>
                          <a:schemeClr val="tx1">
                            <a:lumMod val="65000"/>
                            <a:lumOff val="35000"/>
                          </a:schemeClr>
                        </a:solidFill>
                      </a:endParaRPr>
                    </a:p>
                  </a:txBody>
                  <a:tcPr/>
                </a:tc>
                <a:extLst>
                  <a:ext uri="{0D108BD9-81ED-4DB2-BD59-A6C34878D82A}">
                    <a16:rowId xmlns:a16="http://schemas.microsoft.com/office/drawing/2014/main" val="3638029515"/>
                  </a:ext>
                </a:extLst>
              </a:tr>
            </a:tbl>
          </a:graphicData>
        </a:graphic>
      </p:graphicFrame>
    </p:spTree>
    <p:extLst>
      <p:ext uri="{BB962C8B-B14F-4D97-AF65-F5344CB8AC3E}">
        <p14:creationId xmlns:p14="http://schemas.microsoft.com/office/powerpoint/2010/main" val="4625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676843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778459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44704342"/>
              </p:ext>
            </p:extLst>
          </p:nvPr>
        </p:nvGraphicFramePr>
        <p:xfrm>
          <a:off x="2032000" y="1215422"/>
          <a:ext cx="8128002" cy="4993547"/>
        </p:xfrm>
        <a:graphic>
          <a:graphicData uri="http://schemas.openxmlformats.org/drawingml/2006/table">
            <a:tbl>
              <a:tblPr firstRow="1" bandRow="1">
                <a:tableStyleId>{5940675A-B579-460E-94D1-54222C63F5DA}</a:tableStyleId>
              </a:tblPr>
              <a:tblGrid>
                <a:gridCol w="8128002">
                  <a:extLst>
                    <a:ext uri="{9D8B030D-6E8A-4147-A177-3AD203B41FA5}">
                      <a16:colId xmlns:a16="http://schemas.microsoft.com/office/drawing/2014/main" val="20000"/>
                    </a:ext>
                  </a:extLst>
                </a:gridCol>
              </a:tblGrid>
              <a:tr h="359628">
                <a:tc>
                  <a:txBody>
                    <a:bodyPr/>
                    <a:lstStyle/>
                    <a:p>
                      <a:pPr algn="ctr"/>
                      <a:r>
                        <a:rPr lang="en-US" dirty="0"/>
                        <a:t>Application buffers</a:t>
                      </a:r>
                    </a:p>
                  </a:txBody>
                  <a:tcPr/>
                </a:tc>
                <a:extLst>
                  <a:ext uri="{0D108BD9-81ED-4DB2-BD59-A6C34878D82A}">
                    <a16:rowId xmlns:a16="http://schemas.microsoft.com/office/drawing/2014/main" val="10000"/>
                  </a:ext>
                </a:extLst>
              </a:tr>
              <a:tr h="338642">
                <a:tc>
                  <a:txBody>
                    <a:bodyPr/>
                    <a:lstStyle/>
                    <a:p>
                      <a:pPr algn="ctr"/>
                      <a:r>
                        <a:rPr lang="en-US" dirty="0"/>
                        <a:t>Buffers in libraries</a:t>
                      </a:r>
                      <a:r>
                        <a:rPr lang="ru-RU" baseline="0" dirty="0"/>
                        <a:t> (</a:t>
                      </a:r>
                      <a:r>
                        <a:rPr lang="en-US" baseline="0" dirty="0"/>
                        <a:t>e.g.</a:t>
                      </a:r>
                      <a:r>
                        <a:rPr lang="ru-RU" baseline="0" dirty="0"/>
                        <a:t>, </a:t>
                      </a:r>
                      <a:r>
                        <a:rPr lang="en-US" baseline="0" dirty="0" err="1"/>
                        <a:t>glibc</a:t>
                      </a:r>
                      <a:r>
                        <a:rPr lang="en-US" baseline="0" dirty="0"/>
                        <a:t>)</a:t>
                      </a:r>
                      <a:endParaRPr lang="en-US" dirty="0"/>
                    </a:p>
                  </a:txBody>
                  <a:tcPr/>
                </a:tc>
                <a:extLst>
                  <a:ext uri="{0D108BD9-81ED-4DB2-BD59-A6C34878D82A}">
                    <a16:rowId xmlns:a16="http://schemas.microsoft.com/office/drawing/2014/main" val="10001"/>
                  </a:ext>
                </a:extLst>
              </a:tr>
              <a:tr h="347636">
                <a:tc>
                  <a:txBody>
                    <a:bodyPr/>
                    <a:lstStyle/>
                    <a:p>
                      <a:pPr algn="ctr"/>
                      <a:r>
                        <a:rPr lang="en-US" dirty="0" err="1"/>
                        <a:t>Pagecache</a:t>
                      </a:r>
                      <a:endParaRPr lang="en-US" dirty="0"/>
                    </a:p>
                  </a:txBody>
                  <a:tcPr/>
                </a:tc>
                <a:extLst>
                  <a:ext uri="{0D108BD9-81ED-4DB2-BD59-A6C34878D82A}">
                    <a16:rowId xmlns:a16="http://schemas.microsoft.com/office/drawing/2014/main" val="10002"/>
                  </a:ext>
                </a:extLst>
              </a:tr>
              <a:tr h="326649">
                <a:tc>
                  <a:txBody>
                    <a:bodyPr/>
                    <a:lstStyle/>
                    <a:p>
                      <a:pPr algn="ctr"/>
                      <a:r>
                        <a:rPr lang="en-US" dirty="0"/>
                        <a:t>Filesystem</a:t>
                      </a:r>
                    </a:p>
                  </a:txBody>
                  <a:tcPr/>
                </a:tc>
                <a:extLst>
                  <a:ext uri="{0D108BD9-81ED-4DB2-BD59-A6C34878D82A}">
                    <a16:rowId xmlns:a16="http://schemas.microsoft.com/office/drawing/2014/main" val="10003"/>
                  </a:ext>
                </a:extLst>
              </a:tr>
              <a:tr h="335644">
                <a:tc>
                  <a:txBody>
                    <a:bodyPr/>
                    <a:lstStyle/>
                    <a:p>
                      <a:pPr algn="ctr"/>
                      <a:r>
                        <a:rPr lang="en-US" dirty="0"/>
                        <a:t>Block IO layer (requests</a:t>
                      </a:r>
                      <a:r>
                        <a:rPr lang="en-US" baseline="0" dirty="0"/>
                        <a:t> submission &amp; </a:t>
                      </a:r>
                      <a:r>
                        <a:rPr lang="en-US" dirty="0"/>
                        <a:t>scheduling)</a:t>
                      </a:r>
                    </a:p>
                  </a:txBody>
                  <a:tcPr/>
                </a:tc>
                <a:extLst>
                  <a:ext uri="{0D108BD9-81ED-4DB2-BD59-A6C34878D82A}">
                    <a16:rowId xmlns:a16="http://schemas.microsoft.com/office/drawing/2014/main" val="10004"/>
                  </a:ext>
                </a:extLst>
              </a:tr>
              <a:tr h="2142927">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txBody>
                  <a:tcPr/>
                </a:tc>
                <a:extLst>
                  <a:ext uri="{0D108BD9-81ED-4DB2-BD59-A6C34878D82A}">
                    <a16:rowId xmlns:a16="http://schemas.microsoft.com/office/drawing/2014/main" val="10005"/>
                  </a:ext>
                </a:extLst>
              </a:tr>
              <a:tr h="604427">
                <a:tc>
                  <a:txBody>
                    <a:bodyPr/>
                    <a:lstStyle/>
                    <a:p>
                      <a:pPr algn="ctr"/>
                      <a:r>
                        <a:rPr lang="en-US" dirty="0"/>
                        <a:t>Stable storage</a:t>
                      </a:r>
                    </a:p>
                  </a:txBody>
                  <a:tcPr/>
                </a:tc>
                <a:extLst>
                  <a:ext uri="{0D108BD9-81ED-4DB2-BD59-A6C34878D82A}">
                    <a16:rowId xmlns:a16="http://schemas.microsoft.com/office/drawing/2014/main" val="10008"/>
                  </a:ext>
                </a:extLst>
              </a:tr>
            </a:tbl>
          </a:graphicData>
        </a:graphic>
      </p:graphicFrame>
      <p:sp>
        <p:nvSpPr>
          <p:cNvPr id="3" name="Freeform 2"/>
          <p:cNvSpPr/>
          <p:nvPr/>
        </p:nvSpPr>
        <p:spPr>
          <a:xfrm>
            <a:off x="1244906"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9384535"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2202" y="1002534"/>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8" name="TextBox 7"/>
          <p:cNvSpPr txBox="1"/>
          <p:nvPr/>
        </p:nvSpPr>
        <p:spPr>
          <a:xfrm>
            <a:off x="99152" y="2379642"/>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12" name="Down Arrow 11"/>
          <p:cNvSpPr/>
          <p:nvPr/>
        </p:nvSpPr>
        <p:spPr>
          <a:xfrm>
            <a:off x="1409075" y="1215422"/>
            <a:ext cx="164892" cy="4991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192682356"/>
              </p:ext>
            </p:extLst>
          </p:nvPr>
        </p:nvGraphicFramePr>
        <p:xfrm>
          <a:off x="0" y="343339"/>
          <a:ext cx="12157112" cy="37084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1800" dirty="0"/>
                        <a:t>The path of writes from applications to a disk (very approximate)</a:t>
                      </a:r>
                    </a:p>
                  </a:txBody>
                  <a:tcPr/>
                </a:tc>
                <a:extLst>
                  <a:ext uri="{0D108BD9-81ED-4DB2-BD59-A6C34878D82A}">
                    <a16:rowId xmlns:a16="http://schemas.microsoft.com/office/drawing/2014/main" val="10000"/>
                  </a:ext>
                </a:extLst>
              </a:tr>
            </a:tbl>
          </a:graphicData>
        </a:graphic>
      </p:graphicFrame>
      <p:sp>
        <p:nvSpPr>
          <p:cNvPr id="14" name="TextBox 13"/>
          <p:cNvSpPr txBox="1"/>
          <p:nvPr/>
        </p:nvSpPr>
        <p:spPr>
          <a:xfrm>
            <a:off x="10140417" y="1840259"/>
            <a:ext cx="1837234" cy="1477328"/>
          </a:xfrm>
          <a:prstGeom prst="rect">
            <a:avLst/>
          </a:prstGeom>
          <a:noFill/>
        </p:spPr>
        <p:txBody>
          <a:bodyPr wrap="none" rtlCol="0">
            <a:spAutoFit/>
          </a:bodyPr>
          <a:lstStyle/>
          <a:p>
            <a:pPr marL="285750" indent="-285750">
              <a:buFont typeface="Arial" charset="0"/>
              <a:buChar char="•"/>
            </a:pPr>
            <a:r>
              <a:rPr lang="en-US" dirty="0"/>
              <a:t>Unaligned IO</a:t>
            </a:r>
            <a:r>
              <a:rPr lang="ru-RU" dirty="0"/>
              <a:t>,</a:t>
            </a:r>
          </a:p>
          <a:p>
            <a:pPr marL="285750" indent="-285750">
              <a:buFont typeface="Arial" charset="0"/>
              <a:buChar char="•"/>
            </a:pPr>
            <a:r>
              <a:rPr lang="en-US" dirty="0"/>
              <a:t>Caching of</a:t>
            </a:r>
            <a:br>
              <a:rPr lang="en-US" dirty="0"/>
            </a:br>
            <a:r>
              <a:rPr lang="en-US" dirty="0"/>
              <a:t>frequently</a:t>
            </a:r>
            <a:br>
              <a:rPr lang="en-US" dirty="0"/>
            </a:br>
            <a:r>
              <a:rPr lang="en-US" dirty="0"/>
              <a:t>accessed data,</a:t>
            </a:r>
          </a:p>
          <a:p>
            <a:pPr marL="285750" indent="-285750">
              <a:buFont typeface="Arial" charset="0"/>
              <a:buChar char="•"/>
            </a:pPr>
            <a:r>
              <a:rPr lang="en-US" dirty="0"/>
              <a:t>Readahead.</a:t>
            </a:r>
          </a:p>
        </p:txBody>
      </p:sp>
      <p:sp>
        <p:nvSpPr>
          <p:cNvPr id="15" name="Left Arrow 14"/>
          <p:cNvSpPr/>
          <p:nvPr/>
        </p:nvSpPr>
        <p:spPr>
          <a:xfrm>
            <a:off x="10160002" y="2061107"/>
            <a:ext cx="239921" cy="134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27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3315336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667384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61159197"/>
              </p:ext>
            </p:extLst>
          </p:nvPr>
        </p:nvGraphicFramePr>
        <p:xfrm>
          <a:off x="0" y="365760"/>
          <a:ext cx="12192000" cy="420624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56801126"/>
                    </a:ext>
                  </a:extLst>
                </a:gridCol>
              </a:tblGrid>
              <a:tr h="128226">
                <a:tc>
                  <a:txBody>
                    <a:bodyPr/>
                    <a:lstStyle/>
                    <a:p>
                      <a:r>
                        <a:rPr lang="en-US" b="0" dirty="0"/>
                        <a:t>What does this program print</a:t>
                      </a:r>
                      <a:r>
                        <a:rPr lang="ru-RU" b="0" dirty="0"/>
                        <a:t>?</a:t>
                      </a:r>
                      <a:endParaRPr lang="en-US" b="0" dirty="0"/>
                    </a:p>
                  </a:txBody>
                  <a:tcPr/>
                </a:tc>
                <a:tc>
                  <a:txBody>
                    <a:bodyPr/>
                    <a:lstStyle/>
                    <a:p>
                      <a:r>
                        <a:rPr lang="en-US" b="0" dirty="0"/>
                        <a:t>And this one</a:t>
                      </a:r>
                      <a:r>
                        <a:rPr lang="ru-RU" b="0" dirty="0"/>
                        <a:t>?</a:t>
                      </a:r>
                    </a:p>
                  </a:txBody>
                  <a:tcPr/>
                </a:tc>
                <a:extLst>
                  <a:ext uri="{0D108BD9-81ED-4DB2-BD59-A6C34878D82A}">
                    <a16:rowId xmlns:a16="http://schemas.microsoft.com/office/drawing/2014/main" val="10000"/>
                  </a:ext>
                </a:extLst>
              </a:tr>
              <a:tr h="1691640">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err="1">
                          <a:solidFill>
                            <a:srgbClr val="FF0000"/>
                          </a:solidFill>
                          <a:latin typeface="Menlo" panose="020B0609030804020204" pitchFamily="49" charset="0"/>
                          <a:ea typeface="Menlo" panose="020B0609030804020204" pitchFamily="49" charset="0"/>
                          <a:cs typeface="Menlo" panose="020B0609030804020204" pitchFamily="49" charset="0"/>
                        </a:rPr>
                        <a:t>stdout</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p>
                      <a:endParaRPr lang="ru-RU" b="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a:solidFill>
                            <a:srgbClr val="FF0000"/>
                          </a:solidFill>
                          <a:latin typeface="Menlo" panose="020B0609030804020204" pitchFamily="49" charset="0"/>
                          <a:ea typeface="Menlo" panose="020B0609030804020204" pitchFamily="49" charset="0"/>
                          <a:cs typeface="Menlo" panose="020B0609030804020204" pitchFamily="49" charset="0"/>
                        </a:rPr>
                        <a:t>stderr</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88557391"/>
                  </a:ext>
                </a:extLst>
              </a:tr>
              <a:tr h="216655">
                <a:tc>
                  <a:txBody>
                    <a:bodyPr/>
                    <a:lstStyle/>
                    <a:p>
                      <a:r>
                        <a:rPr lang="en-US" b="0" dirty="0" err="1"/>
                        <a:t>hellohello</a:t>
                      </a:r>
                      <a:endParaRPr lang="ru-RU" b="0" dirty="0"/>
                    </a:p>
                  </a:txBody>
                  <a:tcPr/>
                </a:tc>
                <a:tc>
                  <a:txBody>
                    <a:bodyPr/>
                    <a:lstStyle/>
                    <a:p>
                      <a:r>
                        <a:rPr lang="en-US" b="0" dirty="0"/>
                        <a:t>hello</a:t>
                      </a:r>
                      <a:endParaRPr lang="ru-RU" b="0" dirty="0"/>
                    </a:p>
                  </a:txBody>
                  <a:tcPr/>
                </a:tc>
                <a:extLst>
                  <a:ext uri="{0D108BD9-81ED-4DB2-BD59-A6C34878D82A}">
                    <a16:rowId xmlns:a16="http://schemas.microsoft.com/office/drawing/2014/main" val="266960115"/>
                  </a:ext>
                </a:extLst>
              </a:tr>
              <a:tr h="216655">
                <a:tc>
                  <a:txBody>
                    <a:bodyPr/>
                    <a:lstStyle/>
                    <a:p>
                      <a:r>
                        <a:rPr lang="en-US" b="0" dirty="0"/>
                        <a:t>How does this happen</a:t>
                      </a:r>
                      <a:r>
                        <a:rPr lang="ru-RU" b="0" dirty="0"/>
                        <a:t>?</a:t>
                      </a:r>
                    </a:p>
                  </a:txBody>
                  <a:tcPr/>
                </a:tc>
                <a:tc>
                  <a:txBody>
                    <a:bodyPr/>
                    <a:lstStyle/>
                    <a:p>
                      <a:endParaRPr lang="ru-RU" b="0" dirty="0"/>
                    </a:p>
                  </a:txBody>
                  <a:tcPr/>
                </a:tc>
                <a:extLst>
                  <a:ext uri="{0D108BD9-81ED-4DB2-BD59-A6C34878D82A}">
                    <a16:rowId xmlns:a16="http://schemas.microsoft.com/office/drawing/2014/main" val="1614954531"/>
                  </a:ext>
                </a:extLst>
              </a:tr>
            </a:tbl>
          </a:graphicData>
        </a:graphic>
      </p:graphicFrame>
    </p:spTree>
    <p:extLst>
      <p:ext uri="{BB962C8B-B14F-4D97-AF65-F5344CB8AC3E}">
        <p14:creationId xmlns:p14="http://schemas.microsoft.com/office/powerpoint/2010/main" val="178286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683B-A67C-ED3C-7FF7-74DCBDAA74B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D393877-AB4A-C0A1-15EB-C1553517815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F804811-F81D-C496-0A63-9EFA19CE0D9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7FB43D4-300D-844F-BADD-67A1052A7CA7}"/>
              </a:ext>
            </a:extLst>
          </p:cNvPr>
          <p:cNvGraphicFramePr>
            <a:graphicFrameLocks noGrp="1"/>
          </p:cNvGraphicFramePr>
          <p:nvPr>
            <p:extLst>
              <p:ext uri="{D42A27DB-BD31-4B8C-83A1-F6EECF244321}">
                <p14:modId xmlns:p14="http://schemas.microsoft.com/office/powerpoint/2010/main" val="1771587382"/>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56801126"/>
                    </a:ext>
                  </a:extLst>
                </a:gridCol>
              </a:tblGrid>
              <a:tr h="128226">
                <a:tc>
                  <a:txBody>
                    <a:bodyPr/>
                    <a:lstStyle/>
                    <a:p>
                      <a:r>
                        <a:rPr lang="en-US" b="0" dirty="0"/>
                        <a:t>What does this program print</a:t>
                      </a:r>
                      <a:r>
                        <a:rPr lang="ru-RU" b="0" dirty="0"/>
                        <a:t>?</a:t>
                      </a:r>
                      <a:endParaRPr lang="en-US" b="0" dirty="0"/>
                    </a:p>
                  </a:txBody>
                  <a:tcPr/>
                </a:tc>
                <a:tc>
                  <a:txBody>
                    <a:bodyPr/>
                    <a:lstStyle/>
                    <a:p>
                      <a:r>
                        <a:rPr lang="en-US" b="0" dirty="0"/>
                        <a:t>And this one</a:t>
                      </a:r>
                      <a:r>
                        <a:rPr lang="ru-RU" b="0" dirty="0"/>
                        <a:t>?</a:t>
                      </a:r>
                    </a:p>
                  </a:txBody>
                  <a:tcPr/>
                </a:tc>
                <a:extLst>
                  <a:ext uri="{0D108BD9-81ED-4DB2-BD59-A6C34878D82A}">
                    <a16:rowId xmlns:a16="http://schemas.microsoft.com/office/drawing/2014/main" val="10000"/>
                  </a:ext>
                </a:extLst>
              </a:tr>
              <a:tr h="1691640">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err="1">
                          <a:solidFill>
                            <a:srgbClr val="FF0000"/>
                          </a:solidFill>
                          <a:latin typeface="Menlo" panose="020B0609030804020204" pitchFamily="49" charset="0"/>
                          <a:ea typeface="Menlo" panose="020B0609030804020204" pitchFamily="49" charset="0"/>
                          <a:cs typeface="Menlo" panose="020B0609030804020204" pitchFamily="49" charset="0"/>
                        </a:rPr>
                        <a:t>stdout</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p>
                      <a:endParaRPr lang="ru-RU" b="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a:solidFill>
                            <a:srgbClr val="FF0000"/>
                          </a:solidFill>
                          <a:latin typeface="Menlo" panose="020B0609030804020204" pitchFamily="49" charset="0"/>
                          <a:ea typeface="Menlo" panose="020B0609030804020204" pitchFamily="49" charset="0"/>
                          <a:cs typeface="Menlo" panose="020B0609030804020204" pitchFamily="49" charset="0"/>
                        </a:rPr>
                        <a:t>stderr</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88557391"/>
                  </a:ext>
                </a:extLst>
              </a:tr>
              <a:tr h="216655">
                <a:tc>
                  <a:txBody>
                    <a:bodyPr/>
                    <a:lstStyle/>
                    <a:p>
                      <a:r>
                        <a:rPr lang="en-US" b="0" dirty="0" err="1"/>
                        <a:t>hellohello</a:t>
                      </a:r>
                      <a:endParaRPr lang="ru-RU" b="0" dirty="0"/>
                    </a:p>
                  </a:txBody>
                  <a:tcPr/>
                </a:tc>
                <a:tc>
                  <a:txBody>
                    <a:bodyPr/>
                    <a:lstStyle/>
                    <a:p>
                      <a:r>
                        <a:rPr lang="en-US" b="0" dirty="0"/>
                        <a:t>hello</a:t>
                      </a:r>
                      <a:endParaRPr lang="ru-RU" b="0" dirty="0"/>
                    </a:p>
                  </a:txBody>
                  <a:tcPr/>
                </a:tc>
                <a:extLst>
                  <a:ext uri="{0D108BD9-81ED-4DB2-BD59-A6C34878D82A}">
                    <a16:rowId xmlns:a16="http://schemas.microsoft.com/office/drawing/2014/main" val="266960115"/>
                  </a:ext>
                </a:extLst>
              </a:tr>
              <a:tr h="216655">
                <a:tc>
                  <a:txBody>
                    <a:bodyPr/>
                    <a:lstStyle/>
                    <a:p>
                      <a:r>
                        <a:rPr lang="en-US" b="0" dirty="0"/>
                        <a:t>How does this happen</a:t>
                      </a:r>
                      <a:r>
                        <a:rPr lang="ru-RU" b="0" dirty="0"/>
                        <a:t>?</a:t>
                      </a:r>
                    </a:p>
                  </a:txBody>
                  <a:tcPr/>
                </a:tc>
                <a:tc>
                  <a:txBody>
                    <a:bodyPr/>
                    <a:lstStyle/>
                    <a:p>
                      <a:endParaRPr lang="ru-RU" b="0" dirty="0"/>
                    </a:p>
                  </a:txBody>
                  <a:tcPr/>
                </a:tc>
                <a:extLst>
                  <a:ext uri="{0D108BD9-81ED-4DB2-BD59-A6C34878D82A}">
                    <a16:rowId xmlns:a16="http://schemas.microsoft.com/office/drawing/2014/main" val="1614954531"/>
                  </a:ext>
                </a:extLst>
              </a:tr>
              <a:tr h="216655">
                <a:tc>
                  <a:txBody>
                    <a:bodyPr/>
                    <a:lstStyle/>
                    <a:p>
                      <a:r>
                        <a:rPr lang="en-US" b="0" dirty="0"/>
                        <a:t>Glibc buffers writes to </a:t>
                      </a:r>
                      <a:r>
                        <a:rPr lang="en-US" b="0" dirty="0" err="1"/>
                        <a:t>stdout</a:t>
                      </a:r>
                      <a:r>
                        <a:rPr lang="en-US" b="0" dirty="0"/>
                        <a:t>. A call to</a:t>
                      </a:r>
                      <a:r>
                        <a:rPr lang="ru-RU" b="0" dirty="0"/>
                        <a:t> </a:t>
                      </a:r>
                      <a:r>
                        <a:rPr lang="en-US" b="0" dirty="0">
                          <a:latin typeface="Consolas" panose="020B0609020204030204" pitchFamily="49" charset="0"/>
                          <a:cs typeface="Consolas" panose="020B0609020204030204" pitchFamily="49" charset="0"/>
                        </a:rPr>
                        <a:t>fork()</a:t>
                      </a:r>
                      <a:r>
                        <a:rPr lang="en-US" b="0" dirty="0"/>
                        <a:t> produces a copy of this buffer in the new process.</a:t>
                      </a:r>
                    </a:p>
                    <a:p>
                      <a:endParaRPr lang="ru-RU" b="0" dirty="0"/>
                    </a:p>
                    <a:p>
                      <a:r>
                        <a:rPr lang="en-US" b="0" dirty="0"/>
                        <a:t>Upon exit, each of the 2 processes flush the buffer to file descriptor </a:t>
                      </a:r>
                      <a:r>
                        <a:rPr lang="ru-RU" b="0" dirty="0"/>
                        <a:t>1.</a:t>
                      </a:r>
                    </a:p>
                  </a:txBody>
                  <a:tcPr/>
                </a:tc>
                <a:tc>
                  <a:txBody>
                    <a:bodyPr/>
                    <a:lstStyle/>
                    <a:p>
                      <a:r>
                        <a:rPr lang="en-US" b="0" dirty="0"/>
                        <a:t>Stderr is not buffered</a:t>
                      </a:r>
                      <a:r>
                        <a:rPr lang="ru-RU" b="0" dirty="0"/>
                        <a:t>. </a:t>
                      </a:r>
                      <a:r>
                        <a:rPr lang="en-US" b="0" dirty="0"/>
                        <a:t>A call to</a:t>
                      </a:r>
                      <a:r>
                        <a:rPr lang="ru-RU" b="0" dirty="0"/>
                        <a:t> </a:t>
                      </a:r>
                      <a:r>
                        <a:rPr lang="en-US" b="0" dirty="0" err="1">
                          <a:latin typeface="Consolas" panose="020B0609020204030204" pitchFamily="49" charset="0"/>
                          <a:cs typeface="Consolas" panose="020B0609020204030204" pitchFamily="49" charset="0"/>
                        </a:rPr>
                        <a:t>fprintf</a:t>
                      </a:r>
                      <a:r>
                        <a:rPr lang="en-US" b="0" dirty="0">
                          <a:latin typeface="Consolas" panose="020B0609020204030204" pitchFamily="49" charset="0"/>
                          <a:cs typeface="Consolas" panose="020B0609020204030204" pitchFamily="49" charset="0"/>
                        </a:rPr>
                        <a:t>()</a:t>
                      </a:r>
                      <a:r>
                        <a:rPr lang="en-US" b="0" dirty="0"/>
                        <a:t> writes the message to file descriptor 2 immediately</a:t>
                      </a:r>
                      <a:r>
                        <a:rPr lang="ru-RU" b="0" dirty="0"/>
                        <a:t>.</a:t>
                      </a:r>
                      <a:r>
                        <a:rPr lang="en-US" b="0" dirty="0"/>
                        <a:t> A process forks when it has nothing more to write.</a:t>
                      </a:r>
                      <a:endParaRPr lang="ru-RU" b="0" dirty="0"/>
                    </a:p>
                  </a:txBody>
                  <a:tcPr/>
                </a:tc>
                <a:extLst>
                  <a:ext uri="{0D108BD9-81ED-4DB2-BD59-A6C34878D82A}">
                    <a16:rowId xmlns:a16="http://schemas.microsoft.com/office/drawing/2014/main" val="2238387132"/>
                  </a:ext>
                </a:extLst>
              </a:tr>
            </a:tbl>
          </a:graphicData>
        </a:graphic>
      </p:graphicFrame>
    </p:spTree>
    <p:extLst>
      <p:ext uri="{BB962C8B-B14F-4D97-AF65-F5344CB8AC3E}">
        <p14:creationId xmlns:p14="http://schemas.microsoft.com/office/powerpoint/2010/main" val="36399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FD1DD-DDE1-524A-F47B-E2F66B641C8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1C3E6FB-11CB-A7A5-B187-EBBD7F69F905}"/>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D93A91B-BC42-30E8-04FE-8F3B0708B65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8F49B8-3FA8-DFAE-C325-218032BAFEC3}"/>
              </a:ext>
            </a:extLst>
          </p:cNvPr>
          <p:cNvGraphicFramePr>
            <a:graphicFrameLocks noGrp="1"/>
          </p:cNvGraphicFramePr>
          <p:nvPr>
            <p:extLst>
              <p:ext uri="{D42A27DB-BD31-4B8C-83A1-F6EECF244321}">
                <p14:modId xmlns:p14="http://schemas.microsoft.com/office/powerpoint/2010/main" val="3837783908"/>
              </p:ext>
            </p:extLst>
          </p:nvPr>
        </p:nvGraphicFramePr>
        <p:xfrm>
          <a:off x="0" y="365760"/>
          <a:ext cx="12192000" cy="45720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56801126"/>
                    </a:ext>
                  </a:extLst>
                </a:gridCol>
              </a:tblGrid>
              <a:tr h="128226">
                <a:tc>
                  <a:txBody>
                    <a:bodyPr/>
                    <a:lstStyle/>
                    <a:p>
                      <a:r>
                        <a:rPr lang="en-US" b="0" dirty="0">
                          <a:solidFill>
                            <a:schemeClr val="bg1">
                              <a:lumMod val="85000"/>
                            </a:schemeClr>
                          </a:solidFill>
                        </a:rPr>
                        <a:t>What does this program print</a:t>
                      </a:r>
                      <a:r>
                        <a:rPr lang="ru-RU" b="0" dirty="0">
                          <a:solidFill>
                            <a:schemeClr val="bg1">
                              <a:lumMod val="85000"/>
                            </a:schemeClr>
                          </a:solidFill>
                        </a:rPr>
                        <a:t>?</a:t>
                      </a:r>
                      <a:endParaRPr lang="en-US" b="0" dirty="0">
                        <a:solidFill>
                          <a:schemeClr val="bg1">
                            <a:lumMod val="85000"/>
                          </a:schemeClr>
                        </a:solidFill>
                      </a:endParaRPr>
                    </a:p>
                  </a:txBody>
                  <a:tcPr/>
                </a:tc>
                <a:tc>
                  <a:txBody>
                    <a:bodyPr/>
                    <a:lstStyle/>
                    <a:p>
                      <a:r>
                        <a:rPr lang="en-US" b="0" dirty="0">
                          <a:solidFill>
                            <a:schemeClr val="bg1">
                              <a:lumMod val="85000"/>
                            </a:schemeClr>
                          </a:solidFill>
                        </a:rPr>
                        <a:t>And this one</a:t>
                      </a:r>
                      <a:r>
                        <a:rPr lang="ru-RU" b="0" dirty="0">
                          <a:solidFill>
                            <a:schemeClr val="bg1">
                              <a:lumMod val="85000"/>
                            </a:schemeClr>
                          </a:solidFill>
                        </a:rPr>
                        <a:t>?</a:t>
                      </a:r>
                    </a:p>
                  </a:txBody>
                  <a:tcPr/>
                </a:tc>
                <a:extLst>
                  <a:ext uri="{0D108BD9-81ED-4DB2-BD59-A6C34878D82A}">
                    <a16:rowId xmlns:a16="http://schemas.microsoft.com/office/drawing/2014/main" val="10000"/>
                  </a:ext>
                </a:extLst>
              </a:tr>
              <a:tr h="1691640">
                <a:tc>
                  <a:txBody>
                    <a:bodyPr/>
                    <a:lstStyle/>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&lt;sys/</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types.h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unistd.h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stdio.h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endPar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int main(int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argc</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char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argv</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fprintf</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stdout</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"hello");</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fork();</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return 0;</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endParaRPr lang="ru-RU"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p>
                      <a:endParaRPr lang="ru-RU"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&lt;sys/</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types.h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unistd.h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stdio.h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endPar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int main(int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argc</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char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argv</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fprintf</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(stderr, "hello");</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fork();</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return 0;</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endParaRPr lang="ru-RU"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88557391"/>
                  </a:ext>
                </a:extLst>
              </a:tr>
              <a:tr h="216655">
                <a:tc>
                  <a:txBody>
                    <a:bodyPr/>
                    <a:lstStyle/>
                    <a:p>
                      <a:r>
                        <a:rPr lang="en-US" b="0" dirty="0" err="1">
                          <a:solidFill>
                            <a:schemeClr val="bg1">
                              <a:lumMod val="85000"/>
                            </a:schemeClr>
                          </a:solidFill>
                        </a:rPr>
                        <a:t>hellohello</a:t>
                      </a:r>
                      <a:endParaRPr lang="ru-RU" b="0" dirty="0">
                        <a:solidFill>
                          <a:schemeClr val="bg1">
                            <a:lumMod val="85000"/>
                          </a:schemeClr>
                        </a:solidFill>
                      </a:endParaRPr>
                    </a:p>
                  </a:txBody>
                  <a:tcPr/>
                </a:tc>
                <a:tc>
                  <a:txBody>
                    <a:bodyPr/>
                    <a:lstStyle/>
                    <a:p>
                      <a:r>
                        <a:rPr lang="en-US" b="0" dirty="0">
                          <a:solidFill>
                            <a:schemeClr val="bg1">
                              <a:lumMod val="85000"/>
                            </a:schemeClr>
                          </a:solidFill>
                        </a:rPr>
                        <a:t>hello</a:t>
                      </a:r>
                      <a:endParaRPr lang="ru-RU" b="0" dirty="0">
                        <a:solidFill>
                          <a:schemeClr val="bg1">
                            <a:lumMod val="85000"/>
                          </a:schemeClr>
                        </a:solidFill>
                      </a:endParaRPr>
                    </a:p>
                  </a:txBody>
                  <a:tcPr/>
                </a:tc>
                <a:extLst>
                  <a:ext uri="{0D108BD9-81ED-4DB2-BD59-A6C34878D82A}">
                    <a16:rowId xmlns:a16="http://schemas.microsoft.com/office/drawing/2014/main" val="266960115"/>
                  </a:ext>
                </a:extLst>
              </a:tr>
              <a:tr h="216655">
                <a:tc>
                  <a:txBody>
                    <a:bodyPr/>
                    <a:lstStyle/>
                    <a:p>
                      <a:r>
                        <a:rPr lang="en-US" b="0" dirty="0">
                          <a:solidFill>
                            <a:schemeClr val="bg1">
                              <a:lumMod val="85000"/>
                            </a:schemeClr>
                          </a:solidFill>
                        </a:rPr>
                        <a:t>How does this happen</a:t>
                      </a:r>
                      <a:r>
                        <a:rPr lang="ru-RU" b="0" dirty="0">
                          <a:solidFill>
                            <a:schemeClr val="bg1">
                              <a:lumMod val="85000"/>
                            </a:schemeClr>
                          </a:solidFill>
                        </a:rPr>
                        <a:t>?</a:t>
                      </a:r>
                    </a:p>
                  </a:txBody>
                  <a:tcPr/>
                </a:tc>
                <a:tc>
                  <a:txBody>
                    <a:bodyPr/>
                    <a:lstStyle/>
                    <a:p>
                      <a:endParaRPr lang="ru-RU" b="0" dirty="0">
                        <a:solidFill>
                          <a:schemeClr val="bg1">
                            <a:lumMod val="85000"/>
                          </a:schemeClr>
                        </a:solidFill>
                      </a:endParaRPr>
                    </a:p>
                  </a:txBody>
                  <a:tcPr/>
                </a:tc>
                <a:extLst>
                  <a:ext uri="{0D108BD9-81ED-4DB2-BD59-A6C34878D82A}">
                    <a16:rowId xmlns:a16="http://schemas.microsoft.com/office/drawing/2014/main" val="1614954531"/>
                  </a:ext>
                </a:extLst>
              </a:tr>
              <a:tr h="216655">
                <a:tc gridSpan="2">
                  <a:txBody>
                    <a:bodyPr/>
                    <a:lstStyle/>
                    <a:p>
                      <a:r>
                        <a:rPr lang="en-US" b="1" dirty="0"/>
                        <a:t>Quiz</a:t>
                      </a:r>
                      <a:r>
                        <a:rPr lang="en-US" b="0" dirty="0"/>
                        <a:t>: what happens to mutexes when a multithreaded process calls </a:t>
                      </a:r>
                      <a:r>
                        <a:rPr lang="en-US" b="0" dirty="0">
                          <a:latin typeface="Consolas" panose="020B0609020204030204" pitchFamily="49" charset="0"/>
                          <a:cs typeface="Consolas" panose="020B0609020204030204" pitchFamily="49" charset="0"/>
                        </a:rPr>
                        <a:t>fork()</a:t>
                      </a:r>
                      <a:r>
                        <a:rPr lang="en-US" b="0" dirty="0"/>
                        <a:t>?</a:t>
                      </a:r>
                      <a:endParaRPr lang="ru-RU" b="0" dirty="0"/>
                    </a:p>
                  </a:txBody>
                  <a:tcPr/>
                </a:tc>
                <a:tc hMerge="1">
                  <a:txBody>
                    <a:bodyPr/>
                    <a:lstStyle/>
                    <a:p>
                      <a:endParaRPr dirty="0"/>
                    </a:p>
                  </a:txBody>
                  <a:tcPr/>
                </a:tc>
                <a:extLst>
                  <a:ext uri="{0D108BD9-81ED-4DB2-BD59-A6C34878D82A}">
                    <a16:rowId xmlns:a16="http://schemas.microsoft.com/office/drawing/2014/main" val="2238387132"/>
                  </a:ext>
                </a:extLst>
              </a:tr>
            </a:tbl>
          </a:graphicData>
        </a:graphic>
      </p:graphicFrame>
    </p:spTree>
    <p:extLst>
      <p:ext uri="{BB962C8B-B14F-4D97-AF65-F5344CB8AC3E}">
        <p14:creationId xmlns:p14="http://schemas.microsoft.com/office/powerpoint/2010/main" val="275036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093864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6122090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95964216"/>
              </p:ext>
            </p:extLst>
          </p:nvPr>
        </p:nvGraphicFramePr>
        <p:xfrm>
          <a:off x="0" y="365760"/>
          <a:ext cx="12192000" cy="365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Memory-mapped files</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246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D12C6-CB88-2819-8ED2-C9AA7712655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5832FE4-3433-4BCE-0AB9-84A17F1C7E3E}"/>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C093373-A72B-E599-AB1E-1C5D8FA1B90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D8603A7-170A-387A-6F2F-22BA33404911}"/>
              </a:ext>
            </a:extLst>
          </p:cNvPr>
          <p:cNvGraphicFramePr>
            <a:graphicFrameLocks noGrp="1"/>
          </p:cNvGraphicFramePr>
          <p:nvPr>
            <p:extLst>
              <p:ext uri="{D42A27DB-BD31-4B8C-83A1-F6EECF244321}">
                <p14:modId xmlns:p14="http://schemas.microsoft.com/office/powerpoint/2010/main" val="1346263008"/>
              </p:ext>
            </p:extLst>
          </p:nvPr>
        </p:nvGraphicFramePr>
        <p:xfrm>
          <a:off x="0" y="365760"/>
          <a:ext cx="12192000" cy="1554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764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BF501-1E0C-D216-C9EE-02476ECE5AE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4C120B2-0579-FCC6-ED54-8C861E8D080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A7665B4-1912-5DB8-C6E5-0C02E284A8A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36DFE840-2339-6510-5F33-E3D601AEAF4A}"/>
              </a:ext>
            </a:extLst>
          </p:cNvPr>
          <p:cNvGraphicFramePr>
            <a:graphicFrameLocks noGrp="1"/>
          </p:cNvGraphicFramePr>
          <p:nvPr/>
        </p:nvGraphicFramePr>
        <p:xfrm>
          <a:off x="0" y="365760"/>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2001293846"/>
                  </a:ext>
                </a:extLst>
              </a:tr>
            </a:tbl>
          </a:graphicData>
        </a:graphic>
      </p:graphicFrame>
    </p:spTree>
    <p:extLst>
      <p:ext uri="{BB962C8B-B14F-4D97-AF65-F5344CB8AC3E}">
        <p14:creationId xmlns:p14="http://schemas.microsoft.com/office/powerpoint/2010/main" val="2422318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51594-7DFF-17E2-10CD-8C6B9DAC889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0639CD3-7737-F15C-9C7B-0DE09A832825}"/>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F7046BD-BB35-06BB-E2B0-D44D9430AA3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EE3FF06-4558-1DB0-1B7B-6B74E3B1D730}"/>
              </a:ext>
            </a:extLst>
          </p:cNvPr>
          <p:cNvGraphicFramePr>
            <a:graphicFrameLocks noGrp="1"/>
          </p:cNvGraphicFramePr>
          <p:nvPr/>
        </p:nvGraphicFramePr>
        <p:xfrm>
          <a:off x="0" y="365760"/>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bl>
          </a:graphicData>
        </a:graphic>
      </p:graphicFrame>
      <p:sp>
        <p:nvSpPr>
          <p:cNvPr id="3" name="TextBox 2">
            <a:extLst>
              <a:ext uri="{FF2B5EF4-FFF2-40B4-BE49-F238E27FC236}">
                <a16:creationId xmlns:a16="http://schemas.microsoft.com/office/drawing/2014/main" id="{C543DFF6-46D0-A919-51B7-3762498E0925}"/>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52315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5475B-EAB3-BB66-E513-750F3E46F68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811812-DBA1-1272-E7A9-FF4DADE5991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3AD9465-65C8-926E-6E1B-4F511F6078C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04D95A04-52D2-CEA6-59B7-A531DEB71739}"/>
              </a:ext>
            </a:extLst>
          </p:cNvPr>
          <p:cNvGraphicFramePr>
            <a:graphicFrameLocks noGrp="1"/>
          </p:cNvGraphicFramePr>
          <p:nvPr/>
        </p:nvGraphicFramePr>
        <p:xfrm>
          <a:off x="0" y="365760"/>
          <a:ext cx="12192000" cy="47548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r h="433310">
                <a:tc>
                  <a:txBody>
                    <a:bodyPr/>
                    <a:lstStyle/>
                    <a:p>
                      <a:pPr marL="0" indent="0">
                        <a:buFont typeface="Arial" panose="020B0604020202020204" pitchFamily="34" charset="0"/>
                        <a:buNone/>
                      </a:pPr>
                      <a:r>
                        <a:rPr lang="en-US" baseline="0" dirty="0"/>
                        <a:t>Why do OSes not do IO immediately in</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itself?</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2418925043"/>
                  </a:ext>
                </a:extLst>
              </a:tr>
            </a:tbl>
          </a:graphicData>
        </a:graphic>
      </p:graphicFrame>
      <p:sp>
        <p:nvSpPr>
          <p:cNvPr id="3" name="TextBox 2">
            <a:extLst>
              <a:ext uri="{FF2B5EF4-FFF2-40B4-BE49-F238E27FC236}">
                <a16:creationId xmlns:a16="http://schemas.microsoft.com/office/drawing/2014/main" id="{B26B4051-BBE7-FCAA-CDC0-04EA8381812B}"/>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513269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00447-C964-99F8-F384-40A80157D43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5AABDE8-42A4-FD8A-3412-093A7BC9737D}"/>
              </a:ext>
            </a:extLst>
          </p:cNvPr>
          <p:cNvGraphicFramePr>
            <a:graphicFrameLocks noGrp="1"/>
          </p:cNvGraphicFramePr>
          <p:nvPr>
            <p:extLst>
              <p:ext uri="{D42A27DB-BD31-4B8C-83A1-F6EECF244321}">
                <p14:modId xmlns:p14="http://schemas.microsoft.com/office/powerpoint/2010/main" val="158968572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7274DF1-1101-E21B-87EF-BC7E5452B0B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5F78681-5462-5502-13A7-7104EF6AEBE9}"/>
              </a:ext>
            </a:extLst>
          </p:cNvPr>
          <p:cNvGraphicFramePr>
            <a:graphicFrameLocks noGrp="1"/>
          </p:cNvGraphicFramePr>
          <p:nvPr>
            <p:extLst>
              <p:ext uri="{D42A27DB-BD31-4B8C-83A1-F6EECF244321}">
                <p14:modId xmlns:p14="http://schemas.microsoft.com/office/powerpoint/2010/main" val="3205141675"/>
              </p:ext>
            </p:extLst>
          </p:nvPr>
        </p:nvGraphicFramePr>
        <p:xfrm>
          <a:off x="0" y="365760"/>
          <a:ext cx="12192000" cy="5029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r h="433310">
                <a:tc>
                  <a:txBody>
                    <a:bodyPr/>
                    <a:lstStyle/>
                    <a:p>
                      <a:pPr marL="0" indent="0">
                        <a:buFont typeface="Arial" panose="020B0604020202020204" pitchFamily="34" charset="0"/>
                        <a:buNone/>
                      </a:pPr>
                      <a:r>
                        <a:rPr lang="en-US" baseline="0" dirty="0"/>
                        <a:t>Why do OSes not do IO immediately in</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itself?</a:t>
                      </a:r>
                    </a:p>
                    <a:p>
                      <a:pPr marL="285750" indent="-285750">
                        <a:buFont typeface="Arial" panose="020B0604020202020204" pitchFamily="34" charset="0"/>
                        <a:buChar char="•"/>
                      </a:pPr>
                      <a:r>
                        <a:rPr lang="en-US" baseline="0" dirty="0"/>
                        <a:t>Multiple writes or re-writes to a file may be coalesced into a single write to a disk,</a:t>
                      </a:r>
                    </a:p>
                    <a:p>
                      <a:pPr marL="285750" indent="-285750">
                        <a:buFont typeface="Arial" panose="020B0604020202020204" pitchFamily="34" charset="0"/>
                        <a:buChar char="•"/>
                      </a:pPr>
                      <a:r>
                        <a:rPr lang="en-US" baseline="0" dirty="0"/>
                        <a:t>It becomes possible to issue fewer IO requests to a disk, and make them longer,</a:t>
                      </a:r>
                      <a:endParaRPr lang="ru-RU" baseline="0" dirty="0"/>
                    </a:p>
                    <a:p>
                      <a:pPr marL="285750" indent="-285750">
                        <a:buFont typeface="Arial" panose="020B0604020202020204" pitchFamily="34" charset="0"/>
                        <a:buChar char="•"/>
                      </a:pPr>
                      <a:r>
                        <a:rPr lang="en-US" baseline="0" dirty="0"/>
                        <a:t>File systems can do “delayed allocation” to decrease the fragmentation of files.</a:t>
                      </a:r>
                    </a:p>
                    <a:p>
                      <a:pPr marL="285750" indent="-285750">
                        <a:buFont typeface="Arial" panose="020B0604020202020204" pitchFamily="34" charset="0"/>
                        <a:buChar char="•"/>
                      </a:pPr>
                      <a:endParaRPr lang="en-US" baseline="0" dirty="0"/>
                    </a:p>
                    <a:p>
                      <a:pPr marL="0" indent="0">
                        <a:buFont typeface="Arial" panose="020B0604020202020204" pitchFamily="34" charset="0"/>
                        <a:buNone/>
                      </a:pPr>
                      <a:r>
                        <a:rPr lang="en-US" baseline="0" dirty="0"/>
                        <a:t>Delaying the IO also has downsides. For example, it may introduce thrashing and make it impossible to control the time it takes to call </a:t>
                      </a:r>
                      <a:r>
                        <a:rPr lang="en-US" baseline="0" dirty="0">
                          <a:latin typeface="Consolas" panose="020B0609020204030204" pitchFamily="49" charset="0"/>
                          <a:cs typeface="Consolas" panose="020B0609020204030204" pitchFamily="49" charset="0"/>
                        </a:rPr>
                        <a:t>write()</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2418925043"/>
                  </a:ext>
                </a:extLst>
              </a:tr>
            </a:tbl>
          </a:graphicData>
        </a:graphic>
      </p:graphicFrame>
      <p:sp>
        <p:nvSpPr>
          <p:cNvPr id="3" name="TextBox 2">
            <a:extLst>
              <a:ext uri="{FF2B5EF4-FFF2-40B4-BE49-F238E27FC236}">
                <a16:creationId xmlns:a16="http://schemas.microsoft.com/office/drawing/2014/main" id="{AF413DB2-3ADF-0FC0-7D96-91ACC12F192E}"/>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259648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491D0-7C51-FFBC-08CF-7F8F403A3AF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3638D5E-1566-4BEB-3526-720F1A204B62}"/>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2920E81-5D03-CD3B-833C-F75E0DE7999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8D24D21-CE86-E9E5-DEDB-A485C296338B}"/>
              </a:ext>
            </a:extLst>
          </p:cNvPr>
          <p:cNvGraphicFramePr>
            <a:graphicFrameLocks noGrp="1"/>
          </p:cNvGraphicFramePr>
          <p:nvPr>
            <p:extLst>
              <p:ext uri="{D42A27DB-BD31-4B8C-83A1-F6EECF244321}">
                <p14:modId xmlns:p14="http://schemas.microsoft.com/office/powerpoint/2010/main" val="936725087"/>
              </p:ext>
            </p:extLst>
          </p:nvPr>
        </p:nvGraphicFramePr>
        <p:xfrm>
          <a:off x="0" y="365760"/>
          <a:ext cx="12192000" cy="5029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r h="433310">
                <a:tc>
                  <a:txBody>
                    <a:bodyPr/>
                    <a:lstStyle/>
                    <a:p>
                      <a:pPr marL="0" indent="0">
                        <a:buFont typeface="Arial" panose="020B0604020202020204" pitchFamily="34" charset="0"/>
                        <a:buNone/>
                      </a:pPr>
                      <a:r>
                        <a:rPr lang="en-US" baseline="0" dirty="0"/>
                        <a:t>Why do OSes not do IO immediately in</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itself?</a:t>
                      </a:r>
                    </a:p>
                    <a:p>
                      <a:pPr marL="285750" indent="-285750">
                        <a:buFont typeface="Arial" panose="020B0604020202020204" pitchFamily="34" charset="0"/>
                        <a:buChar char="•"/>
                      </a:pPr>
                      <a:r>
                        <a:rPr lang="en-US" baseline="0" dirty="0"/>
                        <a:t>Multiple writes or re-writes to a file may be coalesced into a single write to a disk,</a:t>
                      </a:r>
                    </a:p>
                    <a:p>
                      <a:pPr marL="285750" indent="-285750">
                        <a:buFont typeface="Arial" panose="020B0604020202020204" pitchFamily="34" charset="0"/>
                        <a:buChar char="•"/>
                      </a:pPr>
                      <a:r>
                        <a:rPr lang="en-US" baseline="0" dirty="0"/>
                        <a:t>It becomes possible to issue fewer IO requests to a disk, and make them longer,</a:t>
                      </a:r>
                      <a:endParaRPr lang="ru-RU" baseline="0" dirty="0"/>
                    </a:p>
                    <a:p>
                      <a:pPr marL="285750" indent="-285750">
                        <a:buFont typeface="Arial" panose="020B0604020202020204" pitchFamily="34" charset="0"/>
                        <a:buChar char="•"/>
                      </a:pPr>
                      <a:r>
                        <a:rPr lang="en-US" baseline="0" dirty="0"/>
                        <a:t>File systems can do “delayed allocation” to decrease the fragmentation of files.</a:t>
                      </a:r>
                    </a:p>
                    <a:p>
                      <a:pPr marL="285750" indent="-285750">
                        <a:buFont typeface="Arial" panose="020B0604020202020204" pitchFamily="34" charset="0"/>
                        <a:buChar char="•"/>
                      </a:pPr>
                      <a:endParaRPr lang="en-US" baseline="0" dirty="0"/>
                    </a:p>
                    <a:p>
                      <a:pPr marL="0" indent="0">
                        <a:buFont typeface="Arial" panose="020B0604020202020204" pitchFamily="34" charset="0"/>
                        <a:buNone/>
                      </a:pPr>
                      <a:r>
                        <a:rPr lang="en-US" baseline="0" dirty="0"/>
                        <a:t>Delaying the IO also has downsides. For example, it may introduce thrashing and make it impossible to control the time it takes to call </a:t>
                      </a:r>
                      <a:r>
                        <a:rPr lang="en-US" baseline="0" dirty="0">
                          <a:latin typeface="Consolas" panose="020B0609020204030204" pitchFamily="49" charset="0"/>
                          <a:cs typeface="Consolas" panose="020B0609020204030204" pitchFamily="49" charset="0"/>
                        </a:rPr>
                        <a:t>write()</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As of Linux 6.15, the page cache has 1 thread per a file system to do the writeback.</a:t>
                      </a:r>
                    </a:p>
                    <a:p>
                      <a:pPr marL="0" indent="0">
                        <a:buFont typeface="Arial" panose="020B0604020202020204" pitchFamily="34" charset="0"/>
                        <a:buNone/>
                      </a:pPr>
                      <a:r>
                        <a:rPr lang="en-US" baseline="0" dirty="0"/>
                        <a:t>See also: </a:t>
                      </a:r>
                      <a:r>
                        <a:rPr lang="en-US" baseline="0" dirty="0">
                          <a:hlinkClick r:id="rId3"/>
                        </a:rPr>
                        <a:t>https://lwn.net/Articles/976856/</a:t>
                      </a:r>
                      <a:r>
                        <a:rPr lang="en-US" baseline="0" dirty="0"/>
                        <a:t>.</a:t>
                      </a:r>
                    </a:p>
                  </a:txBody>
                  <a:tcPr/>
                </a:tc>
                <a:extLst>
                  <a:ext uri="{0D108BD9-81ED-4DB2-BD59-A6C34878D82A}">
                    <a16:rowId xmlns:a16="http://schemas.microsoft.com/office/drawing/2014/main" val="2418925043"/>
                  </a:ext>
                </a:extLst>
              </a:tr>
            </a:tbl>
          </a:graphicData>
        </a:graphic>
      </p:graphicFrame>
      <p:sp>
        <p:nvSpPr>
          <p:cNvPr id="3" name="TextBox 2">
            <a:extLst>
              <a:ext uri="{FF2B5EF4-FFF2-40B4-BE49-F238E27FC236}">
                <a16:creationId xmlns:a16="http://schemas.microsoft.com/office/drawing/2014/main" id="{731DC416-A91B-F2D4-3D81-2D1CD1FF0419}"/>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16824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3E7D-8C5E-448A-A97C-E6E7F12A505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064EF9-AF88-3655-2EED-B692DB524FF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36AC3E8-70B9-8B80-6BB4-343B7F2CD95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E5F9FEC-8BBE-110B-5CD5-49B3EB67D720}"/>
              </a:ext>
            </a:extLst>
          </p:cNvPr>
          <p:cNvGraphicFramePr>
            <a:graphicFrameLocks noGrp="1"/>
          </p:cNvGraphicFramePr>
          <p:nvPr>
            <p:extLst>
              <p:ext uri="{D42A27DB-BD31-4B8C-83A1-F6EECF244321}">
                <p14:modId xmlns:p14="http://schemas.microsoft.com/office/powerpoint/2010/main" val="2624965054"/>
              </p:ext>
            </p:extLst>
          </p:nvPr>
        </p:nvGraphicFramePr>
        <p:xfrm>
          <a:off x="0" y="365760"/>
          <a:ext cx="12192000" cy="4023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216655">
                <a:tc>
                  <a:txBody>
                    <a:bodyPr/>
                    <a:lstStyle/>
                    <a:p>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fdatasync</a:t>
                      </a:r>
                      <a:r>
                        <a:rPr lang="en-US" baseline="0" dirty="0">
                          <a:latin typeface="Consolas" panose="020B0609020204030204" pitchFamily="49" charset="0"/>
                          <a:cs typeface="Consolas" panose="020B0609020204030204" pitchFamily="49" charset="0"/>
                        </a:rPr>
                        <a:t>()</a:t>
                      </a:r>
                    </a:p>
                    <a:p>
                      <a:pPr marL="285750" indent="-285750">
                        <a:buFont typeface="Arial" charset="0"/>
                        <a:buChar char="•"/>
                      </a:pPr>
                      <a:r>
                        <a:rPr lang="en-US" baseline="0" dirty="0"/>
                        <a:t>report whether a writeback succeeded or failed</a:t>
                      </a:r>
                      <a:r>
                        <a:rPr lang="ru-RU" baseline="0" dirty="0"/>
                        <a:t>,</a:t>
                      </a:r>
                    </a:p>
                    <a:p>
                      <a:pPr marL="285750" indent="-285750">
                        <a:buFont typeface="Arial" charset="0"/>
                        <a:buChar char="•"/>
                      </a:pPr>
                      <a:r>
                        <a:rPr lang="en-US" baseline="0" dirty="0"/>
                        <a:t>do </a:t>
                      </a:r>
                      <a:r>
                        <a:rPr lang="en-US" b="1" baseline="0" dirty="0"/>
                        <a:t>not</a:t>
                      </a:r>
                      <a:r>
                        <a:rPr lang="en-US" baseline="0" dirty="0"/>
                        <a:t> specify ranges that were written successfully and ranges that failed*</a:t>
                      </a:r>
                      <a:r>
                        <a:rPr lang="ru-RU" baseline="0" dirty="0"/>
                        <a:t>.</a:t>
                      </a:r>
                      <a:endParaRPr lang="en-US" baseline="0" dirty="0"/>
                    </a:p>
                    <a:p>
                      <a:pPr marL="285750" indent="-285750">
                        <a:buFont typeface="Arial" charset="0"/>
                        <a:buChar char="•"/>
                      </a:pPr>
                      <a:endParaRPr lang="en-US" baseline="0" dirty="0"/>
                    </a:p>
                    <a:p>
                      <a:pPr marL="0" indent="0">
                        <a:buFont typeface="Arial" charset="0"/>
                        <a:buNone/>
                      </a:pPr>
                      <a:r>
                        <a:rPr lang="en-US" baseline="0" dirty="0"/>
                        <a:t>How do we design our file formats so that an error “some (unspecified) writes failed” can be handled</a:t>
                      </a:r>
                      <a:r>
                        <a:rPr lang="ru-RU" baseline="0" dirty="0"/>
                        <a:t>?</a:t>
                      </a:r>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ru-RU" baseline="0" dirty="0"/>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70A12C2-98CC-3CBB-0478-A4E4E237054D}"/>
              </a:ext>
            </a:extLst>
          </p:cNvPr>
          <p:cNvSpPr txBox="1"/>
          <p:nvPr/>
        </p:nvSpPr>
        <p:spPr>
          <a:xfrm>
            <a:off x="-1" y="6092847"/>
            <a:ext cx="12191999" cy="369332"/>
          </a:xfrm>
          <a:prstGeom prst="rect">
            <a:avLst/>
          </a:prstGeom>
          <a:noFill/>
        </p:spPr>
        <p:txBody>
          <a:bodyPr wrap="square" rtlCol="0">
            <a:spAutoFit/>
          </a:bodyPr>
          <a:lstStyle/>
          <a:p>
            <a:r>
              <a:rPr lang="en-CY" i="1" dirty="0"/>
              <a:t>Quiz: if a program overwrites a region in a file, what can we assume abo</a:t>
            </a:r>
            <a:r>
              <a:rPr lang="en-GB" i="1" dirty="0" err="1"/>
              <a:t>ut</a:t>
            </a:r>
            <a:r>
              <a:rPr lang="en-CY" i="1" dirty="0"/>
              <a:t> the region if </a:t>
            </a:r>
            <a:r>
              <a:rPr lang="en-CY" i="1" dirty="0">
                <a:latin typeface="Consolas" panose="020B0609020204030204" pitchFamily="49" charset="0"/>
                <a:cs typeface="Consolas" panose="020B0609020204030204" pitchFamily="49" charset="0"/>
              </a:rPr>
              <a:t>fsync()</a:t>
            </a:r>
            <a:r>
              <a:rPr lang="en-CY" i="1" dirty="0"/>
              <a:t> fails?</a:t>
            </a:r>
          </a:p>
        </p:txBody>
      </p:sp>
    </p:spTree>
    <p:extLst>
      <p:ext uri="{BB962C8B-B14F-4D97-AF65-F5344CB8AC3E}">
        <p14:creationId xmlns:p14="http://schemas.microsoft.com/office/powerpoint/2010/main" val="19129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776586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657064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70842714"/>
              </p:ext>
            </p:extLst>
          </p:nvPr>
        </p:nvGraphicFramePr>
        <p:xfrm>
          <a:off x="0" y="365760"/>
          <a:ext cx="12192000" cy="4023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216655">
                <a:tc>
                  <a:txBody>
                    <a:bodyPr/>
                    <a:lstStyle/>
                    <a:p>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fdatasync</a:t>
                      </a:r>
                      <a:r>
                        <a:rPr lang="en-US" baseline="0" dirty="0">
                          <a:latin typeface="Consolas" panose="020B0609020204030204" pitchFamily="49" charset="0"/>
                          <a:cs typeface="Consolas" panose="020B0609020204030204" pitchFamily="49" charset="0"/>
                        </a:rPr>
                        <a:t>()</a:t>
                      </a:r>
                    </a:p>
                    <a:p>
                      <a:pPr marL="285750" indent="-285750">
                        <a:buFont typeface="Arial" charset="0"/>
                        <a:buChar char="•"/>
                      </a:pPr>
                      <a:r>
                        <a:rPr lang="en-US" baseline="0" dirty="0"/>
                        <a:t>report whether a writeback succeeded or failed</a:t>
                      </a:r>
                      <a:r>
                        <a:rPr lang="ru-RU" baseline="0" dirty="0"/>
                        <a:t>,</a:t>
                      </a:r>
                    </a:p>
                    <a:p>
                      <a:pPr marL="285750" indent="-285750">
                        <a:buFont typeface="Arial" charset="0"/>
                        <a:buChar char="•"/>
                      </a:pPr>
                      <a:r>
                        <a:rPr lang="en-US" baseline="0" dirty="0"/>
                        <a:t>do </a:t>
                      </a:r>
                      <a:r>
                        <a:rPr lang="en-US" b="1" baseline="0" dirty="0"/>
                        <a:t>not</a:t>
                      </a:r>
                      <a:r>
                        <a:rPr lang="en-US" baseline="0" dirty="0"/>
                        <a:t> specify ranges that were written successfully and ranges that failed</a:t>
                      </a:r>
                      <a:r>
                        <a:rPr lang="ru-RU" baseline="0" dirty="0"/>
                        <a:t>.</a:t>
                      </a:r>
                      <a:endParaRPr lang="en-US" baseline="0" dirty="0"/>
                    </a:p>
                    <a:p>
                      <a:pPr marL="285750" indent="-285750">
                        <a:buFont typeface="Arial" charset="0"/>
                        <a:buChar char="•"/>
                      </a:pPr>
                      <a:endParaRPr lang="en-US" baseline="0" dirty="0"/>
                    </a:p>
                    <a:p>
                      <a:pPr marL="0" indent="0">
                        <a:buFont typeface="Arial" charset="0"/>
                        <a:buNone/>
                      </a:pPr>
                      <a:r>
                        <a:rPr lang="en-US" baseline="0" dirty="0"/>
                        <a:t>How do we design our file formats so that an error “some (unspecified) writes failed” can be handled</a:t>
                      </a:r>
                      <a:r>
                        <a:rPr lang="ru-RU" baseline="0" dirty="0"/>
                        <a:t>?</a:t>
                      </a:r>
                    </a:p>
                    <a:p>
                      <a:pPr marL="0" indent="0">
                        <a:buFont typeface="Arial" charset="0"/>
                        <a:buNone/>
                      </a:pPr>
                      <a:endParaRPr lang="ru-RU" baseline="0" dirty="0"/>
                    </a:p>
                    <a:p>
                      <a:pPr marL="0" indent="0">
                        <a:buFont typeface="Arial" charset="0"/>
                        <a:buNone/>
                      </a:pPr>
                      <a:r>
                        <a:rPr lang="en-US" baseline="0" dirty="0"/>
                        <a:t>We can split our data into two parts. The data files itself and metadata files that keep (small) pointers to data. With this arrangement we can order the writes this way</a:t>
                      </a:r>
                      <a:r>
                        <a:rPr lang="ru-RU" baseline="0" dirty="0"/>
                        <a:t>:</a:t>
                      </a:r>
                    </a:p>
                    <a:p>
                      <a:pPr marL="342900" indent="-342900">
                        <a:buFont typeface="+mj-lt"/>
                        <a:buAutoNum type="arabicPeriod"/>
                      </a:pPr>
                      <a:r>
                        <a:rPr lang="en-US" baseline="0" dirty="0"/>
                        <a:t>write a new data file,</a:t>
                      </a:r>
                      <a:endParaRPr lang="ru-RU" baseline="0" dirty="0"/>
                    </a:p>
                    <a:p>
                      <a:pPr marL="342900" indent="-342900">
                        <a:buFont typeface="+mj-lt"/>
                        <a:buAutoNum type="arabicPeriod"/>
                      </a:pP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the data file,</a:t>
                      </a:r>
                    </a:p>
                    <a:p>
                      <a:pPr marL="342900" indent="-342900">
                        <a:buFont typeface="+mj-lt"/>
                        <a:buAutoNum type="arabicPeriod"/>
                      </a:pPr>
                      <a:r>
                        <a:rPr lang="en-US" baseline="0" dirty="0"/>
                        <a:t>write a header that points to the new data:</a:t>
                      </a:r>
                    </a:p>
                    <a:p>
                      <a:pPr marL="800100" lvl="1" indent="-342900">
                        <a:buFont typeface="+mj-lt"/>
                        <a:buAutoNum type="alphaLcPeriod"/>
                      </a:pPr>
                      <a:r>
                        <a:rPr lang="en-US" baseline="0" dirty="0"/>
                        <a:t>append a new header to the metadata and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ru-RU" baseline="0" dirty="0"/>
                        <a:t>,</a:t>
                      </a:r>
                      <a:endParaRPr lang="en-US" baseline="0" dirty="0"/>
                    </a:p>
                    <a:p>
                      <a:pPr marL="800100" lvl="1" indent="-342900">
                        <a:buFont typeface="+mj-lt"/>
                        <a:buAutoNum type="alphaLcPeriod"/>
                      </a:pPr>
                      <a:r>
                        <a:rPr lang="en-US" baseline="0" dirty="0"/>
                        <a:t>write a temporary metadata file,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 </a:t>
                      </a:r>
                      <a:r>
                        <a:rPr lang="en-US" baseline="0" dirty="0">
                          <a:latin typeface="Consolas" panose="020B0609020204030204" pitchFamily="49" charset="0"/>
                          <a:cs typeface="Consolas" panose="020B0609020204030204" pitchFamily="49" charset="0"/>
                        </a:rPr>
                        <a:t>rename()</a:t>
                      </a:r>
                      <a:r>
                        <a:rPr lang="en-US" baseline="0" dirty="0"/>
                        <a:t> it atop the previous metadata file.</a:t>
                      </a:r>
                      <a:endParaRPr lang="ru-RU"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4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0733351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9339591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63406066"/>
              </p:ext>
            </p:extLst>
          </p:nvPr>
        </p:nvGraphicFramePr>
        <p:xfrm>
          <a:off x="-2" y="365761"/>
          <a:ext cx="12192002" cy="441621"/>
        </p:xfrm>
        <a:graphic>
          <a:graphicData uri="http://schemas.openxmlformats.org/drawingml/2006/table">
            <a:tbl>
              <a:tblPr firstRow="1" bandRow="1">
                <a:tableStyleId>{3B4B98B0-60AC-42C2-AFA5-B58CD77FA1E5}</a:tableStyleId>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441621">
                <a:tc>
                  <a:txBody>
                    <a:bodyPr/>
                    <a:lstStyle/>
                    <a:p>
                      <a:r>
                        <a:rPr lang="en-US" dirty="0"/>
                        <a:t>POSIX API</a:t>
                      </a:r>
                      <a:endParaRPr lang="ru-RU" dirty="0"/>
                    </a:p>
                  </a:txBody>
                  <a:tcPr/>
                </a:tc>
                <a:tc>
                  <a:txBody>
                    <a:bodyPr/>
                    <a:lstStyle/>
                    <a:p>
                      <a:r>
                        <a:rPr lang="en-US" dirty="0"/>
                        <a:t>Windows API</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7622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620192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5708169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53587560"/>
              </p:ext>
            </p:extLst>
          </p:nvPr>
        </p:nvGraphicFramePr>
        <p:xfrm>
          <a:off x="-2" y="365761"/>
          <a:ext cx="12192002" cy="3611541"/>
        </p:xfrm>
        <a:graphic>
          <a:graphicData uri="http://schemas.openxmlformats.org/drawingml/2006/table">
            <a:tbl>
              <a:tblPr firstRow="1" bandRow="1">
                <a:tableStyleId>{3B4B98B0-60AC-42C2-AFA5-B58CD77FA1E5}</a:tableStyleId>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441621">
                <a:tc>
                  <a:txBody>
                    <a:bodyPr/>
                    <a:lstStyle/>
                    <a:p>
                      <a:r>
                        <a:rPr lang="en-US" dirty="0"/>
                        <a:t>POSIX API</a:t>
                      </a:r>
                      <a:endParaRPr lang="ru-RU" dirty="0"/>
                    </a:p>
                  </a:txBody>
                  <a:tcPr/>
                </a:tc>
                <a:tc>
                  <a:txBody>
                    <a:bodyPr/>
                    <a:lstStyle/>
                    <a:p>
                      <a:r>
                        <a:rPr lang="en-US" dirty="0"/>
                        <a:t>Windows API</a:t>
                      </a:r>
                      <a:endParaRPr lang="ru-RU" dirty="0"/>
                    </a:p>
                  </a:txBody>
                  <a:tcPr/>
                </a:tc>
                <a:extLst>
                  <a:ext uri="{0D108BD9-81ED-4DB2-BD59-A6C34878D82A}">
                    <a16:rowId xmlns:a16="http://schemas.microsoft.com/office/drawing/2014/main" val="10000"/>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read(int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void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ReadFile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_Out_       LPVOID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nNumberOfBytesToRead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lpNumberOfBytesRead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Inout_opt</a:t>
                      </a:r>
                      <a:r>
                        <a:rPr lang="en-US" sz="1400" dirty="0">
                          <a:latin typeface="Consolas" panose="020B0609020204030204" pitchFamily="49" charset="0"/>
                          <a:cs typeface="Consolas" panose="020B0609020204030204" pitchFamily="49" charset="0"/>
                        </a:rPr>
                        <a:t>_ LPOVERLAPPED    </a:t>
                      </a:r>
                      <a:r>
                        <a:rPr lang="en-US" sz="1400" dirty="0" err="1">
                          <a:latin typeface="Consolas" panose="020B0609020204030204" pitchFamily="49" charset="0"/>
                          <a:cs typeface="Consolas" panose="020B0609020204030204" pitchFamily="49" charset="0"/>
                        </a:rPr>
                        <a:t>lpOverlapped</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write(int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const</a:t>
                      </a:r>
                      <a:r>
                        <a:rPr lang="en-US" sz="1600" baseline="0" dirty="0">
                          <a:latin typeface="Consolas" panose="020B0609020204030204" pitchFamily="49" charset="0"/>
                          <a:cs typeface="Consolas" panose="020B0609020204030204" pitchFamily="49" charset="0"/>
                        </a:rPr>
                        <a:t> void *</a:t>
                      </a:r>
                      <a:r>
                        <a:rPr lang="en-US" sz="1600" baseline="0" dirty="0" err="1">
                          <a:latin typeface="Consolas" panose="020B0609020204030204" pitchFamily="49" charset="0"/>
                          <a:cs typeface="Consolas" panose="020B0609020204030204" pitchFamily="49" charset="0"/>
                        </a:rPr>
                        <a:t>buf</a:t>
                      </a:r>
                      <a:r>
                        <a:rPr lang="en-US" sz="1600" baseline="0" dirty="0">
                          <a:latin typeface="Consolas" panose="020B0609020204030204" pitchFamily="49" charset="0"/>
                          <a:cs typeface="Consolas" panose="020B0609020204030204" pitchFamily="49" charset="0"/>
                        </a:rPr>
                        <a:t>, </a:t>
                      </a:r>
                      <a:r>
                        <a:rPr lang="en-US" sz="1600" baseline="0" dirty="0" err="1">
                          <a:latin typeface="Consolas" panose="020B0609020204030204" pitchFamily="49" charset="0"/>
                          <a:cs typeface="Consolas" panose="020B0609020204030204" pitchFamily="49" charset="0"/>
                        </a:rPr>
                        <a:t>size_t</a:t>
                      </a:r>
                      <a:r>
                        <a:rPr lang="en-US" sz="1600" baseline="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WriteFile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LPCVOID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nNumberOfBytesToWrite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lpNumberOfBytesWritten</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Inout_opt</a:t>
                      </a:r>
                      <a:r>
                        <a:rPr lang="en-US" sz="1400" dirty="0">
                          <a:latin typeface="Consolas" panose="020B0609020204030204" pitchFamily="49" charset="0"/>
                          <a:cs typeface="Consolas" panose="020B0609020204030204" pitchFamily="49" charset="0"/>
                        </a:rPr>
                        <a:t>_ LPOVERLAPPED    </a:t>
                      </a:r>
                      <a:r>
                        <a:rPr lang="en-US" sz="1400" dirty="0" err="1">
                          <a:latin typeface="Consolas" panose="020B0609020204030204" pitchFamily="49" charset="0"/>
                          <a:cs typeface="Consolas" panose="020B0609020204030204" pitchFamily="49" charset="0"/>
                        </a:rPr>
                        <a:t>lpOverlapped</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477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3592030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047794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62405156"/>
              </p:ext>
            </p:extLst>
          </p:nvPr>
        </p:nvGraphicFramePr>
        <p:xfrm>
          <a:off x="0" y="365760"/>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Memory-mapped files</a:t>
                      </a:r>
                      <a:endParaRPr lang="ru-RU" dirty="0"/>
                    </a:p>
                  </a:txBody>
                  <a:tcPr/>
                </a:tc>
                <a:extLst>
                  <a:ext uri="{0D108BD9-81ED-4DB2-BD59-A6C34878D82A}">
                    <a16:rowId xmlns:a16="http://schemas.microsoft.com/office/drawing/2014/main" val="10000"/>
                  </a:ext>
                </a:extLst>
              </a:tr>
              <a:tr h="216655">
                <a:tc>
                  <a:txBody>
                    <a:bodyPr/>
                    <a:lstStyle/>
                    <a:p>
                      <a:r>
                        <a:rPr lang="en-US" dirty="0" err="1">
                          <a:latin typeface="Consolas" panose="020B0609020204030204" pitchFamily="49" charset="0"/>
                          <a:ea typeface="Menlo" charset="0"/>
                          <a:cs typeface="Consolas" panose="020B0609020204030204" pitchFamily="49" charset="0"/>
                        </a:rPr>
                        <a:t>int</a:t>
                      </a:r>
                      <a:r>
                        <a:rPr lang="en-US" baseline="0" dirty="0">
                          <a:latin typeface="Consolas" panose="020B0609020204030204" pitchFamily="49" charset="0"/>
                          <a:ea typeface="Menlo" charset="0"/>
                          <a:cs typeface="Consolas" panose="020B0609020204030204" pitchFamily="49" charset="0"/>
                        </a:rPr>
                        <a:t> </a:t>
                      </a:r>
                      <a:r>
                        <a:rPr lang="en-US" baseline="0" dirty="0" err="1">
                          <a:latin typeface="Consolas" panose="020B0609020204030204" pitchFamily="49" charset="0"/>
                          <a:ea typeface="Menlo" charset="0"/>
                          <a:cs typeface="Consolas" panose="020B0609020204030204" pitchFamily="49" charset="0"/>
                        </a:rPr>
                        <a:t>fd</a:t>
                      </a:r>
                      <a:r>
                        <a:rPr lang="en-US" baseline="0" dirty="0">
                          <a:latin typeface="Consolas" panose="020B0609020204030204" pitchFamily="49" charset="0"/>
                          <a:ea typeface="Menlo" charset="0"/>
                          <a:cs typeface="Consolas" panose="020B0609020204030204" pitchFamily="49" charset="0"/>
                        </a:rPr>
                        <a:t> = open(“</a:t>
                      </a:r>
                      <a:r>
                        <a:rPr lang="en-US" baseline="0" dirty="0" err="1">
                          <a:latin typeface="Consolas" panose="020B0609020204030204" pitchFamily="49" charset="0"/>
                          <a:ea typeface="Menlo" charset="0"/>
                          <a:cs typeface="Consolas" panose="020B0609020204030204" pitchFamily="49" charset="0"/>
                        </a:rPr>
                        <a:t>file.txt</a:t>
                      </a:r>
                      <a:r>
                        <a:rPr lang="en-US" baseline="0" dirty="0">
                          <a:latin typeface="Consolas" panose="020B0609020204030204" pitchFamily="49" charset="0"/>
                          <a:ea typeface="Menlo" charset="0"/>
                          <a:cs typeface="Consolas" panose="020B0609020204030204" pitchFamily="49" charset="0"/>
                        </a:rPr>
                        <a:t>”, O_RDONLY);</a:t>
                      </a:r>
                    </a:p>
                    <a:p>
                      <a:r>
                        <a:rPr lang="en-US" dirty="0">
                          <a:latin typeface="Consolas" panose="020B0609020204030204" pitchFamily="49" charset="0"/>
                          <a:ea typeface="Menlo" charset="0"/>
                          <a:cs typeface="Consolas" panose="020B0609020204030204" pitchFamily="49" charset="0"/>
                        </a:rPr>
                        <a:t>char</a:t>
                      </a:r>
                      <a:r>
                        <a:rPr lang="en-US" baseline="0" dirty="0">
                          <a:latin typeface="Consolas" panose="020B0609020204030204" pitchFamily="49" charset="0"/>
                          <a:ea typeface="Menlo" charset="0"/>
                          <a:cs typeface="Consolas" panose="020B0609020204030204" pitchFamily="49" charset="0"/>
                        </a:rPr>
                        <a:t> *</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 = </a:t>
                      </a:r>
                      <a:r>
                        <a:rPr lang="en-US" baseline="0" dirty="0" err="1">
                          <a:latin typeface="Consolas" panose="020B0609020204030204" pitchFamily="49" charset="0"/>
                          <a:ea typeface="Menlo" charset="0"/>
                          <a:cs typeface="Consolas" panose="020B0609020204030204" pitchFamily="49" charset="0"/>
                        </a:rPr>
                        <a:t>mmap</a:t>
                      </a:r>
                      <a:r>
                        <a:rPr lang="en-US" baseline="0" dirty="0">
                          <a:latin typeface="Consolas" panose="020B0609020204030204" pitchFamily="49" charset="0"/>
                          <a:ea typeface="Menlo" charset="0"/>
                          <a:cs typeface="Consolas" panose="020B0609020204030204" pitchFamily="49" charset="0"/>
                        </a:rPr>
                        <a:t>(NULL, length, PROT_READ, MAP_PRIVATE, </a:t>
                      </a:r>
                      <a:r>
                        <a:rPr lang="en-US" baseline="0" dirty="0" err="1">
                          <a:latin typeface="Consolas" panose="020B0609020204030204" pitchFamily="49" charset="0"/>
                          <a:ea typeface="Menlo" charset="0"/>
                          <a:cs typeface="Consolas" panose="020B0609020204030204" pitchFamily="49" charset="0"/>
                        </a:rPr>
                        <a:t>fd</a:t>
                      </a:r>
                      <a:r>
                        <a:rPr lang="en-US" baseline="0" dirty="0">
                          <a:latin typeface="Consolas" panose="020B0609020204030204" pitchFamily="49" charset="0"/>
                          <a:ea typeface="Menlo" charset="0"/>
                          <a:cs typeface="Consolas" panose="020B0609020204030204" pitchFamily="49" charset="0"/>
                        </a:rPr>
                        <a:t>, 0);</a:t>
                      </a:r>
                    </a:p>
                    <a:p>
                      <a:endParaRPr lang="en-US" baseline="0" dirty="0">
                        <a:latin typeface="Consolas" panose="020B0609020204030204" pitchFamily="49" charset="0"/>
                        <a:ea typeface="Menlo" charset="0"/>
                        <a:cs typeface="Consolas" panose="020B0609020204030204" pitchFamily="49" charset="0"/>
                      </a:endParaRPr>
                    </a:p>
                    <a:p>
                      <a:r>
                        <a:rPr lang="en-US" baseline="0" dirty="0">
                          <a:latin typeface="Consolas" panose="020B0609020204030204" pitchFamily="49" charset="0"/>
                          <a:ea typeface="Menlo" charset="0"/>
                          <a:cs typeface="Consolas" panose="020B0609020204030204" pitchFamily="49" charset="0"/>
                        </a:rPr>
                        <a:t>/* work with @</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 as if it were an array */</a:t>
                      </a:r>
                    </a:p>
                    <a:p>
                      <a:r>
                        <a:rPr lang="en-US" baseline="0" dirty="0" err="1">
                          <a:latin typeface="Consolas" panose="020B0609020204030204" pitchFamily="49" charset="0"/>
                          <a:ea typeface="Menlo" charset="0"/>
                          <a:cs typeface="Consolas" panose="020B0609020204030204" pitchFamily="49" charset="0"/>
                        </a:rPr>
                        <a:t>printf</a:t>
                      </a:r>
                      <a:r>
                        <a:rPr lang="en-US" baseline="0" dirty="0">
                          <a:latin typeface="Consolas" panose="020B0609020204030204" pitchFamily="49" charset="0"/>
                          <a:ea typeface="Menlo" charset="0"/>
                          <a:cs typeface="Consolas" panose="020B0609020204030204" pitchFamily="49" charset="0"/>
                        </a:rPr>
                        <a:t>(“%s\n”, </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a:t>
                      </a:r>
                    </a:p>
                    <a:p>
                      <a:endParaRPr lang="en-US" baseline="0" dirty="0">
                        <a:latin typeface="Consolas" panose="020B0609020204030204" pitchFamily="49" charset="0"/>
                        <a:ea typeface="Menlo" charset="0"/>
                        <a:cs typeface="Consolas" panose="020B0609020204030204" pitchFamily="49" charset="0"/>
                      </a:endParaRPr>
                    </a:p>
                    <a:p>
                      <a:r>
                        <a:rPr lang="en-US" baseline="0" dirty="0" err="1">
                          <a:latin typeface="Consolas" panose="020B0609020204030204" pitchFamily="49" charset="0"/>
                          <a:ea typeface="Menlo" charset="0"/>
                          <a:cs typeface="Consolas" panose="020B0609020204030204" pitchFamily="49" charset="0"/>
                        </a:rPr>
                        <a:t>munmap</a:t>
                      </a:r>
                      <a:r>
                        <a:rPr lang="en-US" baseline="0" dirty="0">
                          <a:latin typeface="Consolas" panose="020B0609020204030204" pitchFamily="49" charset="0"/>
                          <a:ea typeface="Menlo" charset="0"/>
                          <a:cs typeface="Consolas" panose="020B0609020204030204" pitchFamily="49" charset="0"/>
                        </a:rPr>
                        <a:t>(</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 length);</a:t>
                      </a:r>
                      <a:endParaRPr lang="ru-RU" dirty="0">
                        <a:latin typeface="Consolas" panose="020B0609020204030204" pitchFamily="49" charset="0"/>
                        <a:ea typeface="Menlo" charset="0"/>
                        <a:cs typeface="Consolas" panose="020B0609020204030204" pitchFamily="49" charset="0"/>
                      </a:endParaRPr>
                    </a:p>
                  </a:txBody>
                  <a:tcPr/>
                </a:tc>
                <a:extLst>
                  <a:ext uri="{0D108BD9-81ED-4DB2-BD59-A6C34878D82A}">
                    <a16:rowId xmlns:a16="http://schemas.microsoft.com/office/drawing/2014/main" val="10001"/>
                  </a:ext>
                </a:extLst>
              </a:tr>
              <a:tr h="216655">
                <a:tc>
                  <a:txBody>
                    <a:bodyPr/>
                    <a:lstStyle/>
                    <a:p>
                      <a:r>
                        <a:rPr lang="en-US" dirty="0">
                          <a:latin typeface="+mn-lt"/>
                          <a:ea typeface="Menlo" charset="0"/>
                          <a:cs typeface="Menlo" charset="0"/>
                        </a:rPr>
                        <a:t>How does this work?</a:t>
                      </a:r>
                      <a:endParaRPr lang="ru-RU" dirty="0">
                        <a:latin typeface="+mn-lt"/>
                        <a:ea typeface="Menlo" charset="0"/>
                        <a:cs typeface="Menlo"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18386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840F4-412D-A71F-35CD-80E260DAA68B}"/>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4B8E5E4-A187-D693-5AEE-8697A942E73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0527680-A395-0614-80B9-BB101906D9E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A4DDA63-0F37-9963-11F7-C8A6F906703C}"/>
              </a:ext>
            </a:extLst>
          </p:cNvPr>
          <p:cNvGraphicFramePr>
            <a:graphicFrameLocks noGrp="1"/>
          </p:cNvGraphicFramePr>
          <p:nvPr>
            <p:extLst>
              <p:ext uri="{D42A27DB-BD31-4B8C-83A1-F6EECF244321}">
                <p14:modId xmlns:p14="http://schemas.microsoft.com/office/powerpoint/2010/main" val="402608981"/>
              </p:ext>
            </p:extLst>
          </p:nvPr>
        </p:nvGraphicFramePr>
        <p:xfrm>
          <a:off x="-2" y="365761"/>
          <a:ext cx="12192002" cy="3733461"/>
        </p:xfrm>
        <a:graphic>
          <a:graphicData uri="http://schemas.openxmlformats.org/drawingml/2006/table">
            <a:tbl>
              <a:tblPr firstRow="1" bandRow="1">
                <a:tableStyleId>{3B4B98B0-60AC-42C2-AFA5-B58CD77FA1E5}</a:tableStyleId>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441621">
                <a:tc>
                  <a:txBody>
                    <a:bodyPr/>
                    <a:lstStyle/>
                    <a:p>
                      <a:r>
                        <a:rPr lang="en-US" dirty="0"/>
                        <a:t>POSIX API</a:t>
                      </a:r>
                      <a:endParaRPr lang="ru-RU" dirty="0"/>
                    </a:p>
                  </a:txBody>
                  <a:tcPr/>
                </a:tc>
                <a:tc>
                  <a:txBody>
                    <a:bodyPr/>
                    <a:lstStyle/>
                    <a:p>
                      <a:r>
                        <a:rPr lang="en-US" dirty="0"/>
                        <a:t>Windows API</a:t>
                      </a:r>
                      <a:endParaRPr lang="ru-RU" dirty="0"/>
                    </a:p>
                  </a:txBody>
                  <a:tcPr/>
                </a:tc>
                <a:extLst>
                  <a:ext uri="{0D108BD9-81ED-4DB2-BD59-A6C34878D82A}">
                    <a16:rowId xmlns:a16="http://schemas.microsoft.com/office/drawing/2014/main" val="10000"/>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read(int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void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ReadFile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_Out_       LPVOID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nNumberOfBytesToRead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lpNumberOfBytesRead</a:t>
                      </a:r>
                      <a:r>
                        <a:rPr lang="en-US" sz="1400" dirty="0">
                          <a:latin typeface="Consolas" panose="020B0609020204030204" pitchFamily="49" charset="0"/>
                          <a:cs typeface="Consolas" panose="020B0609020204030204" pitchFamily="49" charset="0"/>
                        </a:rPr>
                        <a:t>,</a:t>
                      </a:r>
                    </a:p>
                    <a:p>
                      <a:r>
                        <a:rPr lang="en-US" sz="1800" dirty="0">
                          <a:solidFill>
                            <a:srgbClr val="FF0000"/>
                          </a:solidFill>
                          <a:latin typeface="Consolas" panose="020B0609020204030204" pitchFamily="49" charset="0"/>
                          <a:cs typeface="Consolas" panose="020B0609020204030204" pitchFamily="49" charset="0"/>
                        </a:rPr>
                        <a:t>  _</a:t>
                      </a:r>
                      <a:r>
                        <a:rPr lang="en-US" sz="1800" dirty="0" err="1">
                          <a:solidFill>
                            <a:srgbClr val="FF0000"/>
                          </a:solidFill>
                          <a:latin typeface="Consolas" panose="020B0609020204030204" pitchFamily="49" charset="0"/>
                          <a:cs typeface="Consolas" panose="020B0609020204030204" pitchFamily="49" charset="0"/>
                        </a:rPr>
                        <a:t>Inout_opt</a:t>
                      </a:r>
                      <a:r>
                        <a:rPr lang="en-US" sz="1800" dirty="0">
                          <a:solidFill>
                            <a:srgbClr val="FF0000"/>
                          </a:solidFill>
                          <a:latin typeface="Consolas" panose="020B0609020204030204" pitchFamily="49" charset="0"/>
                          <a:cs typeface="Consolas" panose="020B0609020204030204" pitchFamily="49" charset="0"/>
                        </a:rPr>
                        <a:t>_ LPOVERLAPPED    </a:t>
                      </a:r>
                      <a:r>
                        <a:rPr lang="en-US" sz="1800" dirty="0" err="1">
                          <a:solidFill>
                            <a:srgbClr val="FF0000"/>
                          </a:solidFill>
                          <a:latin typeface="Consolas" panose="020B0609020204030204" pitchFamily="49" charset="0"/>
                          <a:cs typeface="Consolas" panose="020B0609020204030204" pitchFamily="49" charset="0"/>
                        </a:rPr>
                        <a:t>lpOverlapped</a:t>
                      </a:r>
                      <a:endParaRPr lang="en-US" sz="1800" dirty="0">
                        <a:solidFill>
                          <a:srgbClr val="FF000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write(int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const</a:t>
                      </a:r>
                      <a:r>
                        <a:rPr lang="en-US" sz="1600" baseline="0" dirty="0">
                          <a:latin typeface="Consolas" panose="020B0609020204030204" pitchFamily="49" charset="0"/>
                          <a:cs typeface="Consolas" panose="020B0609020204030204" pitchFamily="49" charset="0"/>
                        </a:rPr>
                        <a:t> void *</a:t>
                      </a:r>
                      <a:r>
                        <a:rPr lang="en-US" sz="1600" baseline="0" dirty="0" err="1">
                          <a:latin typeface="Consolas" panose="020B0609020204030204" pitchFamily="49" charset="0"/>
                          <a:cs typeface="Consolas" panose="020B0609020204030204" pitchFamily="49" charset="0"/>
                        </a:rPr>
                        <a:t>buf</a:t>
                      </a:r>
                      <a:r>
                        <a:rPr lang="en-US" sz="1600" baseline="0" dirty="0">
                          <a:latin typeface="Consolas" panose="020B0609020204030204" pitchFamily="49" charset="0"/>
                          <a:cs typeface="Consolas" panose="020B0609020204030204" pitchFamily="49" charset="0"/>
                        </a:rPr>
                        <a:t>, </a:t>
                      </a:r>
                      <a:r>
                        <a:rPr lang="en-US" sz="1600" baseline="0" dirty="0" err="1">
                          <a:latin typeface="Consolas" panose="020B0609020204030204" pitchFamily="49" charset="0"/>
                          <a:cs typeface="Consolas" panose="020B0609020204030204" pitchFamily="49" charset="0"/>
                        </a:rPr>
                        <a:t>size_t</a:t>
                      </a:r>
                      <a:r>
                        <a:rPr lang="en-US" sz="1600" baseline="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WriteFile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LPCVOID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nNumberOfBytesToWrite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lpNumberOfBytesWritten</a:t>
                      </a:r>
                      <a:r>
                        <a:rPr lang="en-US" sz="1400" dirty="0">
                          <a:latin typeface="Consolas" panose="020B0609020204030204" pitchFamily="49" charset="0"/>
                          <a:cs typeface="Consolas" panose="020B0609020204030204" pitchFamily="49" charset="0"/>
                        </a:rPr>
                        <a:t>,</a:t>
                      </a:r>
                    </a:p>
                    <a:p>
                      <a:r>
                        <a:rPr lang="en-US" sz="1800" dirty="0">
                          <a:solidFill>
                            <a:srgbClr val="FF0000"/>
                          </a:solidFill>
                          <a:latin typeface="Consolas" panose="020B0609020204030204" pitchFamily="49" charset="0"/>
                          <a:cs typeface="Consolas" panose="020B0609020204030204" pitchFamily="49" charset="0"/>
                        </a:rPr>
                        <a:t>  _</a:t>
                      </a:r>
                      <a:r>
                        <a:rPr lang="en-US" sz="1800" dirty="0" err="1">
                          <a:solidFill>
                            <a:srgbClr val="FF0000"/>
                          </a:solidFill>
                          <a:latin typeface="Consolas" panose="020B0609020204030204" pitchFamily="49" charset="0"/>
                          <a:cs typeface="Consolas" panose="020B0609020204030204" pitchFamily="49" charset="0"/>
                        </a:rPr>
                        <a:t>Inout_opt</a:t>
                      </a:r>
                      <a:r>
                        <a:rPr lang="en-US" sz="1800" dirty="0">
                          <a:solidFill>
                            <a:srgbClr val="FF0000"/>
                          </a:solidFill>
                          <a:latin typeface="Consolas" panose="020B0609020204030204" pitchFamily="49" charset="0"/>
                          <a:cs typeface="Consolas" panose="020B0609020204030204" pitchFamily="49" charset="0"/>
                        </a:rPr>
                        <a:t>_ LPOVERLAPPED    </a:t>
                      </a:r>
                      <a:r>
                        <a:rPr lang="en-US" sz="1800" dirty="0" err="1">
                          <a:solidFill>
                            <a:srgbClr val="FF0000"/>
                          </a:solidFill>
                          <a:latin typeface="Consolas" panose="020B0609020204030204" pitchFamily="49" charset="0"/>
                          <a:cs typeface="Consolas" panose="020B0609020204030204" pitchFamily="49" charset="0"/>
                        </a:rPr>
                        <a:t>lpOverlapped</a:t>
                      </a:r>
                      <a:endParaRPr lang="en-US" sz="1800" dirty="0">
                        <a:solidFill>
                          <a:srgbClr val="FF000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8337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507588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8396261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3986150"/>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Is the performance of this routine any good</a:t>
                      </a:r>
                      <a:r>
                        <a:rPr lang="ru-RU" dirty="0"/>
                        <a:t>?</a:t>
                      </a:r>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135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6167825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739329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74867126"/>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Let us draw time intervals when each disk is accessed:</a:t>
                      </a:r>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6FCEF-8448-FF4E-8127-CAE0CA7701BF}"/>
              </a:ext>
            </a:extLst>
          </p:cNvPr>
          <p:cNvCxnSpPr>
            <a:cxnSpLocks/>
          </p:cNvCxnSpPr>
          <p:nvPr/>
        </p:nvCxnSpPr>
        <p:spPr>
          <a:xfrm flipV="1">
            <a:off x="4167948"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81A5EEF-24E4-D440-87DF-F6F9EB50D30B}"/>
              </a:ext>
            </a:extLst>
          </p:cNvPr>
          <p:cNvGraphicFramePr>
            <a:graphicFrameLocks noGrp="1"/>
          </p:cNvGraphicFramePr>
          <p:nvPr/>
        </p:nvGraphicFramePr>
        <p:xfrm>
          <a:off x="4468920"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0" name="Straight Arrow Connector 19">
            <a:extLst>
              <a:ext uri="{FF2B5EF4-FFF2-40B4-BE49-F238E27FC236}">
                <a16:creationId xmlns:a16="http://schemas.microsoft.com/office/drawing/2014/main" id="{F07F4376-019C-DE45-A6C6-84D623A81E65}"/>
              </a:ext>
            </a:extLst>
          </p:cNvPr>
          <p:cNvCxnSpPr>
            <a:cxnSpLocks/>
          </p:cNvCxnSpPr>
          <p:nvPr/>
        </p:nvCxnSpPr>
        <p:spPr>
          <a:xfrm flipV="1">
            <a:off x="4676175"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8B9E2714-D4DD-9E42-9258-4AB4F7D0EA60}"/>
              </a:ext>
            </a:extLst>
          </p:cNvPr>
          <p:cNvGraphicFramePr>
            <a:graphicFrameLocks noGrp="1"/>
          </p:cNvGraphicFramePr>
          <p:nvPr/>
        </p:nvGraphicFramePr>
        <p:xfrm>
          <a:off x="4987212"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22" name="Table 21">
            <a:extLst>
              <a:ext uri="{FF2B5EF4-FFF2-40B4-BE49-F238E27FC236}">
                <a16:creationId xmlns:a16="http://schemas.microsoft.com/office/drawing/2014/main" id="{9F9418B1-E25F-E841-8CBF-8D36AD360ACA}"/>
              </a:ext>
            </a:extLst>
          </p:cNvPr>
          <p:cNvGraphicFramePr>
            <a:graphicFrameLocks noGrp="1"/>
          </p:cNvGraphicFramePr>
          <p:nvPr/>
        </p:nvGraphicFramePr>
        <p:xfrm>
          <a:off x="605999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3" name="Straight Arrow Connector 22">
            <a:extLst>
              <a:ext uri="{FF2B5EF4-FFF2-40B4-BE49-F238E27FC236}">
                <a16:creationId xmlns:a16="http://schemas.microsoft.com/office/drawing/2014/main" id="{D65C9454-6640-A64C-8936-DC91C55033DC}"/>
              </a:ext>
            </a:extLst>
          </p:cNvPr>
          <p:cNvCxnSpPr>
            <a:endCxn id="22" idx="1"/>
          </p:cNvCxnSpPr>
          <p:nvPr/>
        </p:nvCxnSpPr>
        <p:spPr>
          <a:xfrm>
            <a:off x="5759024"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2E1C74-CB63-D84A-ACF2-2B6A25791D13}"/>
              </a:ext>
            </a:extLst>
          </p:cNvPr>
          <p:cNvCxnSpPr/>
          <p:nvPr/>
        </p:nvCxnSpPr>
        <p:spPr>
          <a:xfrm>
            <a:off x="6268276"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1C9D2BA-252F-A841-A5F0-1D067E2BBA03}"/>
              </a:ext>
            </a:extLst>
          </p:cNvPr>
          <p:cNvGraphicFramePr>
            <a:graphicFrameLocks noGrp="1"/>
          </p:cNvGraphicFramePr>
          <p:nvPr/>
        </p:nvGraphicFramePr>
        <p:xfrm>
          <a:off x="6577093"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cxnSp>
        <p:nvCxnSpPr>
          <p:cNvPr id="26" name="Straight Arrow Connector 25">
            <a:extLst>
              <a:ext uri="{FF2B5EF4-FFF2-40B4-BE49-F238E27FC236}">
                <a16:creationId xmlns:a16="http://schemas.microsoft.com/office/drawing/2014/main" id="{2EC80AB2-AF1C-C642-9B7E-2A79283AC019}"/>
              </a:ext>
            </a:extLst>
          </p:cNvPr>
          <p:cNvCxnSpPr>
            <a:cxnSpLocks/>
          </p:cNvCxnSpPr>
          <p:nvPr/>
        </p:nvCxnSpPr>
        <p:spPr>
          <a:xfrm flipV="1">
            <a:off x="7379697"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99F694C5-8140-ED49-AB15-2AF6B0518BC7}"/>
              </a:ext>
            </a:extLst>
          </p:cNvPr>
          <p:cNvGraphicFramePr>
            <a:graphicFrameLocks noGrp="1"/>
          </p:cNvGraphicFramePr>
          <p:nvPr/>
        </p:nvGraphicFramePr>
        <p:xfrm>
          <a:off x="7680669"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8" name="Straight Arrow Connector 27">
            <a:extLst>
              <a:ext uri="{FF2B5EF4-FFF2-40B4-BE49-F238E27FC236}">
                <a16:creationId xmlns:a16="http://schemas.microsoft.com/office/drawing/2014/main" id="{47B0AD0F-0F13-764F-A1CA-73719F53AF0F}"/>
              </a:ext>
            </a:extLst>
          </p:cNvPr>
          <p:cNvCxnSpPr>
            <a:cxnSpLocks/>
          </p:cNvCxnSpPr>
          <p:nvPr/>
        </p:nvCxnSpPr>
        <p:spPr>
          <a:xfrm flipV="1">
            <a:off x="7887924"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9FA1FBE-8A78-4940-8463-B3FBAA748120}"/>
              </a:ext>
            </a:extLst>
          </p:cNvPr>
          <p:cNvGraphicFramePr>
            <a:graphicFrameLocks noGrp="1"/>
          </p:cNvGraphicFramePr>
          <p:nvPr/>
        </p:nvGraphicFramePr>
        <p:xfrm>
          <a:off x="8198961"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30" name="Straight Arrow Connector 29">
            <a:extLst>
              <a:ext uri="{FF2B5EF4-FFF2-40B4-BE49-F238E27FC236}">
                <a16:creationId xmlns:a16="http://schemas.microsoft.com/office/drawing/2014/main" id="{94623136-7836-5D48-A5A2-A86EFA8E558A}"/>
              </a:ext>
            </a:extLst>
          </p:cNvPr>
          <p:cNvCxnSpPr/>
          <p:nvPr/>
        </p:nvCxnSpPr>
        <p:spPr>
          <a:xfrm>
            <a:off x="8987279" y="3616579"/>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spTree>
    <p:extLst>
      <p:ext uri="{BB962C8B-B14F-4D97-AF65-F5344CB8AC3E}">
        <p14:creationId xmlns:p14="http://schemas.microsoft.com/office/powerpoint/2010/main" val="51691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2232835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8022089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7141037"/>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Let us draw time intervals when each disk is accessed:</a:t>
                      </a:r>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6FCEF-8448-FF4E-8127-CAE0CA7701BF}"/>
              </a:ext>
            </a:extLst>
          </p:cNvPr>
          <p:cNvCxnSpPr>
            <a:cxnSpLocks/>
          </p:cNvCxnSpPr>
          <p:nvPr/>
        </p:nvCxnSpPr>
        <p:spPr>
          <a:xfrm flipV="1">
            <a:off x="4167948"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81A5EEF-24E4-D440-87DF-F6F9EB50D30B}"/>
              </a:ext>
            </a:extLst>
          </p:cNvPr>
          <p:cNvGraphicFramePr>
            <a:graphicFrameLocks noGrp="1"/>
          </p:cNvGraphicFramePr>
          <p:nvPr/>
        </p:nvGraphicFramePr>
        <p:xfrm>
          <a:off x="4468920"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0" name="Straight Arrow Connector 19">
            <a:extLst>
              <a:ext uri="{FF2B5EF4-FFF2-40B4-BE49-F238E27FC236}">
                <a16:creationId xmlns:a16="http://schemas.microsoft.com/office/drawing/2014/main" id="{F07F4376-019C-DE45-A6C6-84D623A81E65}"/>
              </a:ext>
            </a:extLst>
          </p:cNvPr>
          <p:cNvCxnSpPr>
            <a:cxnSpLocks/>
          </p:cNvCxnSpPr>
          <p:nvPr/>
        </p:nvCxnSpPr>
        <p:spPr>
          <a:xfrm flipV="1">
            <a:off x="4676175"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8B9E2714-D4DD-9E42-9258-4AB4F7D0EA60}"/>
              </a:ext>
            </a:extLst>
          </p:cNvPr>
          <p:cNvGraphicFramePr>
            <a:graphicFrameLocks noGrp="1"/>
          </p:cNvGraphicFramePr>
          <p:nvPr/>
        </p:nvGraphicFramePr>
        <p:xfrm>
          <a:off x="4987212"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22" name="Table 21">
            <a:extLst>
              <a:ext uri="{FF2B5EF4-FFF2-40B4-BE49-F238E27FC236}">
                <a16:creationId xmlns:a16="http://schemas.microsoft.com/office/drawing/2014/main" id="{9F9418B1-E25F-E841-8CBF-8D36AD360ACA}"/>
              </a:ext>
            </a:extLst>
          </p:cNvPr>
          <p:cNvGraphicFramePr>
            <a:graphicFrameLocks noGrp="1"/>
          </p:cNvGraphicFramePr>
          <p:nvPr/>
        </p:nvGraphicFramePr>
        <p:xfrm>
          <a:off x="605999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3" name="Straight Arrow Connector 22">
            <a:extLst>
              <a:ext uri="{FF2B5EF4-FFF2-40B4-BE49-F238E27FC236}">
                <a16:creationId xmlns:a16="http://schemas.microsoft.com/office/drawing/2014/main" id="{D65C9454-6640-A64C-8936-DC91C55033DC}"/>
              </a:ext>
            </a:extLst>
          </p:cNvPr>
          <p:cNvCxnSpPr>
            <a:endCxn id="22" idx="1"/>
          </p:cNvCxnSpPr>
          <p:nvPr/>
        </p:nvCxnSpPr>
        <p:spPr>
          <a:xfrm>
            <a:off x="5759024"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2E1C74-CB63-D84A-ACF2-2B6A25791D13}"/>
              </a:ext>
            </a:extLst>
          </p:cNvPr>
          <p:cNvCxnSpPr/>
          <p:nvPr/>
        </p:nvCxnSpPr>
        <p:spPr>
          <a:xfrm>
            <a:off x="6268276"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1C9D2BA-252F-A841-A5F0-1D067E2BBA03}"/>
              </a:ext>
            </a:extLst>
          </p:cNvPr>
          <p:cNvGraphicFramePr>
            <a:graphicFrameLocks noGrp="1"/>
          </p:cNvGraphicFramePr>
          <p:nvPr/>
        </p:nvGraphicFramePr>
        <p:xfrm>
          <a:off x="6577093"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cxnSp>
        <p:nvCxnSpPr>
          <p:cNvPr id="26" name="Straight Arrow Connector 25">
            <a:extLst>
              <a:ext uri="{FF2B5EF4-FFF2-40B4-BE49-F238E27FC236}">
                <a16:creationId xmlns:a16="http://schemas.microsoft.com/office/drawing/2014/main" id="{2EC80AB2-AF1C-C642-9B7E-2A79283AC019}"/>
              </a:ext>
            </a:extLst>
          </p:cNvPr>
          <p:cNvCxnSpPr>
            <a:cxnSpLocks/>
          </p:cNvCxnSpPr>
          <p:nvPr/>
        </p:nvCxnSpPr>
        <p:spPr>
          <a:xfrm flipV="1">
            <a:off x="7379697"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99F694C5-8140-ED49-AB15-2AF6B0518BC7}"/>
              </a:ext>
            </a:extLst>
          </p:cNvPr>
          <p:cNvGraphicFramePr>
            <a:graphicFrameLocks noGrp="1"/>
          </p:cNvGraphicFramePr>
          <p:nvPr/>
        </p:nvGraphicFramePr>
        <p:xfrm>
          <a:off x="7680669"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8" name="Straight Arrow Connector 27">
            <a:extLst>
              <a:ext uri="{FF2B5EF4-FFF2-40B4-BE49-F238E27FC236}">
                <a16:creationId xmlns:a16="http://schemas.microsoft.com/office/drawing/2014/main" id="{47B0AD0F-0F13-764F-A1CA-73719F53AF0F}"/>
              </a:ext>
            </a:extLst>
          </p:cNvPr>
          <p:cNvCxnSpPr>
            <a:cxnSpLocks/>
          </p:cNvCxnSpPr>
          <p:nvPr/>
        </p:nvCxnSpPr>
        <p:spPr>
          <a:xfrm flipV="1">
            <a:off x="7887924"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9FA1FBE-8A78-4940-8463-B3FBAA748120}"/>
              </a:ext>
            </a:extLst>
          </p:cNvPr>
          <p:cNvGraphicFramePr>
            <a:graphicFrameLocks noGrp="1"/>
          </p:cNvGraphicFramePr>
          <p:nvPr/>
        </p:nvGraphicFramePr>
        <p:xfrm>
          <a:off x="8198961"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30" name="Straight Arrow Connector 29">
            <a:extLst>
              <a:ext uri="{FF2B5EF4-FFF2-40B4-BE49-F238E27FC236}">
                <a16:creationId xmlns:a16="http://schemas.microsoft.com/office/drawing/2014/main" id="{94623136-7836-5D48-A5A2-A86EFA8E558A}"/>
              </a:ext>
            </a:extLst>
          </p:cNvPr>
          <p:cNvCxnSpPr/>
          <p:nvPr/>
        </p:nvCxnSpPr>
        <p:spPr>
          <a:xfrm>
            <a:off x="8987279" y="3616579"/>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3" name="Table 32">
            <a:extLst>
              <a:ext uri="{FF2B5EF4-FFF2-40B4-BE49-F238E27FC236}">
                <a16:creationId xmlns:a16="http://schemas.microsoft.com/office/drawing/2014/main" id="{CA5A72FA-51CE-9E48-B4DE-1B7DE027739B}"/>
              </a:ext>
            </a:extLst>
          </p:cNvPr>
          <p:cNvGraphicFramePr>
            <a:graphicFrameLocks noGrp="1"/>
          </p:cNvGraphicFramePr>
          <p:nvPr/>
        </p:nvGraphicFramePr>
        <p:xfrm>
          <a:off x="2550434" y="34110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graphicFrame>
        <p:nvGraphicFramePr>
          <p:cNvPr id="34" name="Table 33">
            <a:extLst>
              <a:ext uri="{FF2B5EF4-FFF2-40B4-BE49-F238E27FC236}">
                <a16:creationId xmlns:a16="http://schemas.microsoft.com/office/drawing/2014/main" id="{D4A134AC-875A-9340-B522-B7C9162F9AB7}"/>
              </a:ext>
            </a:extLst>
          </p:cNvPr>
          <p:cNvGraphicFramePr>
            <a:graphicFrameLocks noGrp="1"/>
          </p:cNvGraphicFramePr>
          <p:nvPr/>
        </p:nvGraphicFramePr>
        <p:xfrm>
          <a:off x="4132470" y="48842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graphicFrame>
        <p:nvGraphicFramePr>
          <p:cNvPr id="35" name="Table 34">
            <a:extLst>
              <a:ext uri="{FF2B5EF4-FFF2-40B4-BE49-F238E27FC236}">
                <a16:creationId xmlns:a16="http://schemas.microsoft.com/office/drawing/2014/main" id="{4EAA00AB-410F-594C-B2A4-A3B5E0421445}"/>
              </a:ext>
            </a:extLst>
          </p:cNvPr>
          <p:cNvGraphicFramePr>
            <a:graphicFrameLocks noGrp="1"/>
          </p:cNvGraphicFramePr>
          <p:nvPr/>
        </p:nvGraphicFramePr>
        <p:xfrm>
          <a:off x="5777205" y="34110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spTree>
    <p:extLst>
      <p:ext uri="{BB962C8B-B14F-4D97-AF65-F5344CB8AC3E}">
        <p14:creationId xmlns:p14="http://schemas.microsoft.com/office/powerpoint/2010/main" val="1581547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802584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991243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01366649"/>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Usually, the problem is even worse.</a:t>
                      </a:r>
                      <a:r>
                        <a:rPr lang="ru-RU" dirty="0"/>
                        <a:t> </a:t>
                      </a:r>
                      <a:r>
                        <a:rPr lang="en-US" dirty="0"/>
                        <a:t>If the FS is networked, or located on a fast</a:t>
                      </a:r>
                      <a:r>
                        <a:rPr lang="ru-RU" dirty="0"/>
                        <a:t> </a:t>
                      </a:r>
                      <a:r>
                        <a:rPr lang="en-US" dirty="0" err="1"/>
                        <a:t>NVMe</a:t>
                      </a:r>
                      <a:r>
                        <a:rPr lang="en-US" dirty="0"/>
                        <a:t> device</a:t>
                      </a:r>
                      <a:r>
                        <a:rPr lang="ru-RU" dirty="0"/>
                        <a:t>, </a:t>
                      </a:r>
                      <a:r>
                        <a:rPr lang="en-US" dirty="0"/>
                        <a:t>then the timeline will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endParaRPr lang="en-US"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6476602" y="3429000"/>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17862997"/>
                    </a:ext>
                  </a:extLst>
                </a:gridCol>
              </a:tblGrid>
              <a:tr h="370840">
                <a:tc>
                  <a:txBody>
                    <a:bodyPr/>
                    <a:lstStyle/>
                    <a:p>
                      <a:pPr algn="ctr"/>
                      <a:r>
                        <a:rPr lang="en-US" dirty="0"/>
                        <a:t>r</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14420"/>
            <a:ext cx="4996486" cy="718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6" name="Table 35">
            <a:extLst>
              <a:ext uri="{FF2B5EF4-FFF2-40B4-BE49-F238E27FC236}">
                <a16:creationId xmlns:a16="http://schemas.microsoft.com/office/drawing/2014/main" id="{951393F3-D64A-3D43-999D-83853EA62CD5}"/>
              </a:ext>
            </a:extLst>
          </p:cNvPr>
          <p:cNvGraphicFramePr>
            <a:graphicFrameLocks noGrp="1"/>
          </p:cNvGraphicFramePr>
          <p:nvPr/>
        </p:nvGraphicFramePr>
        <p:xfrm>
          <a:off x="11366774"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37" name="Straight Arrow Connector 36">
            <a:extLst>
              <a:ext uri="{FF2B5EF4-FFF2-40B4-BE49-F238E27FC236}">
                <a16:creationId xmlns:a16="http://schemas.microsoft.com/office/drawing/2014/main" id="{18F74248-3C79-EE40-AE3D-FA835CCB5D80}"/>
              </a:ext>
            </a:extLst>
          </p:cNvPr>
          <p:cNvCxnSpPr>
            <a:endCxn id="36" idx="1"/>
          </p:cNvCxnSpPr>
          <p:nvPr/>
        </p:nvCxnSpPr>
        <p:spPr>
          <a:xfrm>
            <a:off x="6684882" y="3614420"/>
            <a:ext cx="4681892" cy="7186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CC14E2-BCE1-6A47-9C11-CFAC483B44A3}"/>
              </a:ext>
            </a:extLst>
          </p:cNvPr>
          <p:cNvCxnSpPr/>
          <p:nvPr/>
        </p:nvCxnSpPr>
        <p:spPr>
          <a:xfrm>
            <a:off x="11575054" y="4327648"/>
            <a:ext cx="616946" cy="1107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Table 39">
            <a:extLst>
              <a:ext uri="{FF2B5EF4-FFF2-40B4-BE49-F238E27FC236}">
                <a16:creationId xmlns:a16="http://schemas.microsoft.com/office/drawing/2014/main" id="{1B8F100A-B260-B045-A2B5-743DBEC655CB}"/>
              </a:ext>
            </a:extLst>
          </p:cNvPr>
          <p:cNvGraphicFramePr>
            <a:graphicFrameLocks noGrp="1"/>
          </p:cNvGraphicFramePr>
          <p:nvPr/>
        </p:nvGraphicFramePr>
        <p:xfrm>
          <a:off x="6684882" y="3411083"/>
          <a:ext cx="5507118" cy="370840"/>
        </p:xfrm>
        <a:graphic>
          <a:graphicData uri="http://schemas.openxmlformats.org/drawingml/2006/table">
            <a:tbl>
              <a:tblPr firstRow="1" bandRow="1">
                <a:tableStyleId>{5C22544A-7EE6-4342-B048-85BDC9FD1C3A}</a:tableStyleId>
              </a:tblPr>
              <a:tblGrid>
                <a:gridCol w="550711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spTree>
    <p:extLst>
      <p:ext uri="{BB962C8B-B14F-4D97-AF65-F5344CB8AC3E}">
        <p14:creationId xmlns:p14="http://schemas.microsoft.com/office/powerpoint/2010/main" val="3024268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7330491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277774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21131817"/>
              </p:ext>
            </p:extLst>
          </p:nvPr>
        </p:nvGraphicFramePr>
        <p:xfrm>
          <a:off x="0" y="365761"/>
          <a:ext cx="12192000" cy="5674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baseline="0" dirty="0"/>
                        <a:t>An improvement</a:t>
                      </a:r>
                      <a:r>
                        <a:rPr lang="ru-RU" baseline="0" dirty="0"/>
                        <a:t>: </a:t>
                      </a:r>
                      <a:r>
                        <a:rPr lang="en-US" baseline="0" dirty="0"/>
                        <a:t>issue multiple read requests so that the source disk always have some work to do. The first command still suffers the latency penalty, but subsequent requests have their issue latency masked by preceding requests.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6" name="Table 35">
            <a:extLst>
              <a:ext uri="{FF2B5EF4-FFF2-40B4-BE49-F238E27FC236}">
                <a16:creationId xmlns:a16="http://schemas.microsoft.com/office/drawing/2014/main" id="{10348BCF-999A-D44C-A773-FE62BD97364E}"/>
              </a:ext>
            </a:extLst>
          </p:cNvPr>
          <p:cNvGraphicFramePr>
            <a:graphicFrameLocks noGrp="1"/>
          </p:cNvGraphicFramePr>
          <p:nvPr/>
        </p:nvGraphicFramePr>
        <p:xfrm>
          <a:off x="2558816" y="3422344"/>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37" name="Table 36">
            <a:extLst>
              <a:ext uri="{FF2B5EF4-FFF2-40B4-BE49-F238E27FC236}">
                <a16:creationId xmlns:a16="http://schemas.microsoft.com/office/drawing/2014/main" id="{5092CBEC-D4FD-9444-8A89-1DC39AB678CB}"/>
              </a:ext>
            </a:extLst>
          </p:cNvPr>
          <p:cNvGraphicFramePr>
            <a:graphicFrameLocks noGrp="1"/>
          </p:cNvGraphicFramePr>
          <p:nvPr/>
        </p:nvGraphicFramePr>
        <p:xfrm>
          <a:off x="3342388" y="342511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38" name="Table 37">
            <a:extLst>
              <a:ext uri="{FF2B5EF4-FFF2-40B4-BE49-F238E27FC236}">
                <a16:creationId xmlns:a16="http://schemas.microsoft.com/office/drawing/2014/main" id="{C8ABCE27-913F-F84C-B0E9-07EF78B3CDF3}"/>
              </a:ext>
            </a:extLst>
          </p:cNvPr>
          <p:cNvGraphicFramePr>
            <a:graphicFrameLocks noGrp="1"/>
          </p:cNvGraphicFramePr>
          <p:nvPr/>
        </p:nvGraphicFramePr>
        <p:xfrm>
          <a:off x="4119689" y="3422867"/>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13" name="Straight Arrow Connector 12">
            <a:extLst>
              <a:ext uri="{FF2B5EF4-FFF2-40B4-BE49-F238E27FC236}">
                <a16:creationId xmlns:a16="http://schemas.microsoft.com/office/drawing/2014/main" id="{88B6B37C-8D4F-A441-AA12-5B3682A9B9B8}"/>
              </a:ext>
            </a:extLst>
          </p:cNvPr>
          <p:cNvCxnSpPr/>
          <p:nvPr/>
        </p:nvCxnSpPr>
        <p:spPr>
          <a:xfrm flipV="1">
            <a:off x="1480116" y="3616579"/>
            <a:ext cx="458853" cy="716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DF74B20-18E9-4C49-BB1D-9EC29B345BE6}"/>
              </a:ext>
            </a:extLst>
          </p:cNvPr>
          <p:cNvCxnSpPr>
            <a:cxnSpLocks/>
          </p:cNvCxnSpPr>
          <p:nvPr/>
        </p:nvCxnSpPr>
        <p:spPr>
          <a:xfrm flipV="1">
            <a:off x="1478105" y="3627305"/>
            <a:ext cx="658049" cy="70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A31138-6051-9046-899F-F2D5BAD26494}"/>
              </a:ext>
            </a:extLst>
          </p:cNvPr>
          <p:cNvCxnSpPr>
            <a:cxnSpLocks/>
          </p:cNvCxnSpPr>
          <p:nvPr/>
        </p:nvCxnSpPr>
        <p:spPr>
          <a:xfrm flipV="1">
            <a:off x="1478406" y="3659920"/>
            <a:ext cx="827641" cy="6913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e 43">
            <a:extLst>
              <a:ext uri="{FF2B5EF4-FFF2-40B4-BE49-F238E27FC236}">
                <a16:creationId xmlns:a16="http://schemas.microsoft.com/office/drawing/2014/main" id="{25B38F43-881C-104B-BCAB-9F84273A6ACF}"/>
              </a:ext>
            </a:extLst>
          </p:cNvPr>
          <p:cNvGraphicFramePr>
            <a:graphicFrameLocks noGrp="1"/>
          </p:cNvGraphicFramePr>
          <p:nvPr/>
        </p:nvGraphicFramePr>
        <p:xfrm>
          <a:off x="4164854" y="488203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5" name="Table 44">
            <a:extLst>
              <a:ext uri="{FF2B5EF4-FFF2-40B4-BE49-F238E27FC236}">
                <a16:creationId xmlns:a16="http://schemas.microsoft.com/office/drawing/2014/main" id="{91A31D25-3C4D-A04A-A44D-B25C54F3A6AD}"/>
              </a:ext>
            </a:extLst>
          </p:cNvPr>
          <p:cNvGraphicFramePr>
            <a:graphicFrameLocks noGrp="1"/>
          </p:cNvGraphicFramePr>
          <p:nvPr/>
        </p:nvGraphicFramePr>
        <p:xfrm>
          <a:off x="3655602" y="4145435"/>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46" name="Straight Arrow Connector 45">
            <a:extLst>
              <a:ext uri="{FF2B5EF4-FFF2-40B4-BE49-F238E27FC236}">
                <a16:creationId xmlns:a16="http://schemas.microsoft.com/office/drawing/2014/main" id="{B07C28B7-0F9A-6E40-B848-77577B802FE7}"/>
              </a:ext>
            </a:extLst>
          </p:cNvPr>
          <p:cNvCxnSpPr>
            <a:endCxn id="45" idx="1"/>
          </p:cNvCxnSpPr>
          <p:nvPr/>
        </p:nvCxnSpPr>
        <p:spPr>
          <a:xfrm>
            <a:off x="3354630" y="35942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523DAE-168D-6A49-B116-906FC6E57608}"/>
              </a:ext>
            </a:extLst>
          </p:cNvPr>
          <p:cNvCxnSpPr/>
          <p:nvPr/>
        </p:nvCxnSpPr>
        <p:spPr>
          <a:xfrm>
            <a:off x="3863882" y="43308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F3365376-172E-CF4A-944A-90CD597E4B2D}"/>
              </a:ext>
            </a:extLst>
          </p:cNvPr>
          <p:cNvGraphicFramePr>
            <a:graphicFrameLocks noGrp="1"/>
          </p:cNvGraphicFramePr>
          <p:nvPr/>
        </p:nvGraphicFramePr>
        <p:xfrm>
          <a:off x="4949508" y="488203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9" name="Table 48">
            <a:extLst>
              <a:ext uri="{FF2B5EF4-FFF2-40B4-BE49-F238E27FC236}">
                <a16:creationId xmlns:a16="http://schemas.microsoft.com/office/drawing/2014/main" id="{B0DACC13-79F9-8449-812D-2BC10AF08592}"/>
              </a:ext>
            </a:extLst>
          </p:cNvPr>
          <p:cNvGraphicFramePr>
            <a:graphicFrameLocks noGrp="1"/>
          </p:cNvGraphicFramePr>
          <p:nvPr/>
        </p:nvGraphicFramePr>
        <p:xfrm>
          <a:off x="4440256" y="4145435"/>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50" name="Straight Arrow Connector 49">
            <a:extLst>
              <a:ext uri="{FF2B5EF4-FFF2-40B4-BE49-F238E27FC236}">
                <a16:creationId xmlns:a16="http://schemas.microsoft.com/office/drawing/2014/main" id="{6BE4A77A-10CD-7C4F-9D1F-643C940F2950}"/>
              </a:ext>
            </a:extLst>
          </p:cNvPr>
          <p:cNvCxnSpPr>
            <a:endCxn id="49" idx="1"/>
          </p:cNvCxnSpPr>
          <p:nvPr/>
        </p:nvCxnSpPr>
        <p:spPr>
          <a:xfrm>
            <a:off x="4139284" y="35942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F5717B-0509-A24F-80E4-D757D6D5D33C}"/>
              </a:ext>
            </a:extLst>
          </p:cNvPr>
          <p:cNvCxnSpPr/>
          <p:nvPr/>
        </p:nvCxnSpPr>
        <p:spPr>
          <a:xfrm>
            <a:off x="4648536" y="43308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51E63FB-905E-1F47-95DB-E472611B81CA}"/>
              </a:ext>
            </a:extLst>
          </p:cNvPr>
          <p:cNvCxnSpPr>
            <a:cxnSpLocks/>
          </p:cNvCxnSpPr>
          <p:nvPr/>
        </p:nvCxnSpPr>
        <p:spPr>
          <a:xfrm flipV="1">
            <a:off x="3064737" y="3616579"/>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F2CD7E3-E843-8E44-B39F-EB8EEE3E2017}"/>
              </a:ext>
            </a:extLst>
          </p:cNvPr>
          <p:cNvCxnSpPr>
            <a:cxnSpLocks/>
          </p:cNvCxnSpPr>
          <p:nvPr/>
        </p:nvCxnSpPr>
        <p:spPr>
          <a:xfrm flipV="1">
            <a:off x="3856706" y="3613325"/>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1BB69D-6AB7-EF45-9A3D-6B7BF8A035BB}"/>
              </a:ext>
            </a:extLst>
          </p:cNvPr>
          <p:cNvCxnSpPr>
            <a:cxnSpLocks/>
          </p:cNvCxnSpPr>
          <p:nvPr/>
        </p:nvCxnSpPr>
        <p:spPr>
          <a:xfrm flipV="1">
            <a:off x="4636437" y="3604411"/>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92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BE088-9A37-8DA2-F97B-DF7E2B79578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63BEC36-2964-2D33-FEA9-6D71BD0A9D5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F05FB91-F2DA-C6EC-2D27-52994036A15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0F4E05-0953-34E3-952E-062F24D75CBC}"/>
              </a:ext>
            </a:extLst>
          </p:cNvPr>
          <p:cNvGraphicFramePr>
            <a:graphicFrameLocks noGrp="1"/>
          </p:cNvGraphicFramePr>
          <p:nvPr>
            <p:extLst>
              <p:ext uri="{D42A27DB-BD31-4B8C-83A1-F6EECF244321}">
                <p14:modId xmlns:p14="http://schemas.microsoft.com/office/powerpoint/2010/main" val="2453583343"/>
              </p:ext>
            </p:extLst>
          </p:nvPr>
        </p:nvGraphicFramePr>
        <p:xfrm>
          <a:off x="0" y="365762"/>
          <a:ext cx="12192000" cy="2194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Pipelining and</a:t>
                      </a:r>
                      <a:r>
                        <a:rPr lang="ru-RU" dirty="0"/>
                        <a:t> </a:t>
                      </a:r>
                      <a:r>
                        <a:rPr lang="en-US" dirty="0"/>
                        <a:t>head-of-line blocking</a:t>
                      </a:r>
                      <a:endParaRPr lang="ru-RU" dirty="0"/>
                    </a:p>
                  </a:txBody>
                  <a:tcPr/>
                </a:tc>
                <a:extLst>
                  <a:ext uri="{0D108BD9-81ED-4DB2-BD59-A6C34878D82A}">
                    <a16:rowId xmlns:a16="http://schemas.microsoft.com/office/drawing/2014/main" val="10000"/>
                  </a:ext>
                </a:extLst>
              </a:tr>
              <a:tr h="207593">
                <a:tc>
                  <a:txBody>
                    <a:bodyPr/>
                    <a:lstStyle/>
                    <a:p>
                      <a:r>
                        <a:rPr lang="en-US" dirty="0"/>
                        <a:t>Suppose we have sent multiple requests to a server. What are the options for the order of replies</a:t>
                      </a:r>
                      <a:r>
                        <a:rPr lang="ru-RU" dirty="0"/>
                        <a:t>?</a:t>
                      </a:r>
                    </a:p>
                    <a:p>
                      <a:pPr marL="342900" indent="-342900">
                        <a:buFont typeface="+mj-lt"/>
                        <a:buAutoNum type="arabicPeriod"/>
                      </a:pPr>
                      <a:r>
                        <a:rPr lang="en-US" dirty="0"/>
                        <a:t>the order of replies matches the order of requests,</a:t>
                      </a:r>
                    </a:p>
                    <a:p>
                      <a:pPr marL="342900" indent="-342900">
                        <a:buFont typeface="+mj-lt"/>
                        <a:buAutoNum type="arabicPeriod"/>
                      </a:pPr>
                      <a:r>
                        <a:rPr lang="en-US" dirty="0"/>
                        <a:t>replies may be reordered and sent as soon as a request completes</a:t>
                      </a:r>
                      <a:r>
                        <a:rPr lang="ru-RU" dirty="0"/>
                        <a:t>.</a:t>
                      </a:r>
                    </a:p>
                  </a:txBody>
                  <a:tcPr/>
                </a:tc>
                <a:extLst>
                  <a:ext uri="{0D108BD9-81ED-4DB2-BD59-A6C34878D82A}">
                    <a16:rowId xmlns:a16="http://schemas.microsoft.com/office/drawing/2014/main" val="10001"/>
                  </a:ext>
                </a:extLst>
              </a:tr>
              <a:tr h="207593">
                <a:tc>
                  <a:txBody>
                    <a:bodyPr/>
                    <a:lstStyle/>
                    <a:p>
                      <a:r>
                        <a:rPr lang="en-US" baseline="0" dirty="0"/>
                        <a:t>The first options is called pipelining. It can be added to almost any protocol*.</a:t>
                      </a:r>
                    </a:p>
                    <a:p>
                      <a:endParaRPr lang="en-US" baseline="0" dirty="0"/>
                    </a:p>
                    <a:p>
                      <a:r>
                        <a:rPr lang="en-US" baseline="0" dirty="0"/>
                        <a:t>The second option is possible if requests have unique numbers.</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4FA7137E-8810-68B5-62CE-6C80CD31D874}"/>
              </a:ext>
            </a:extLst>
          </p:cNvPr>
          <p:cNvSpPr txBox="1"/>
          <p:nvPr/>
        </p:nvSpPr>
        <p:spPr>
          <a:xfrm>
            <a:off x="-1" y="6120804"/>
            <a:ext cx="12191999" cy="369332"/>
          </a:xfrm>
          <a:prstGeom prst="rect">
            <a:avLst/>
          </a:prstGeom>
          <a:noFill/>
        </p:spPr>
        <p:txBody>
          <a:bodyPr wrap="square" rtlCol="0">
            <a:spAutoFit/>
          </a:bodyPr>
          <a:lstStyle/>
          <a:p>
            <a:r>
              <a:rPr lang="en-CY" i="1" dirty="0"/>
              <a:t>* Yet, HTTP 1 has no pipeli</a:t>
            </a:r>
            <a:r>
              <a:rPr lang="en-US" i="1" dirty="0" err="1"/>
              <a:t>ni</a:t>
            </a:r>
            <a:r>
              <a:rPr lang="en-CY" i="1" dirty="0"/>
              <a:t>ng. Why?</a:t>
            </a:r>
          </a:p>
        </p:txBody>
      </p:sp>
    </p:spTree>
    <p:extLst>
      <p:ext uri="{BB962C8B-B14F-4D97-AF65-F5344CB8AC3E}">
        <p14:creationId xmlns:p14="http://schemas.microsoft.com/office/powerpoint/2010/main" val="1348695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7917323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8244386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380886162"/>
              </p:ext>
            </p:extLst>
          </p:nvPr>
        </p:nvGraphicFramePr>
        <p:xfrm>
          <a:off x="0" y="365762"/>
          <a:ext cx="12192000" cy="3108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Pipelining and</a:t>
                      </a:r>
                      <a:r>
                        <a:rPr lang="ru-RU" dirty="0"/>
                        <a:t> </a:t>
                      </a:r>
                      <a:r>
                        <a:rPr lang="en-US" dirty="0"/>
                        <a:t>head-of-line blocking</a:t>
                      </a:r>
                      <a:endParaRPr lang="ru-RU" dirty="0"/>
                    </a:p>
                  </a:txBody>
                  <a:tcPr/>
                </a:tc>
                <a:extLst>
                  <a:ext uri="{0D108BD9-81ED-4DB2-BD59-A6C34878D82A}">
                    <a16:rowId xmlns:a16="http://schemas.microsoft.com/office/drawing/2014/main" val="10000"/>
                  </a:ext>
                </a:extLst>
              </a:tr>
              <a:tr h="207593">
                <a:tc>
                  <a:txBody>
                    <a:bodyPr/>
                    <a:lstStyle/>
                    <a:p>
                      <a:r>
                        <a:rPr lang="en-US" dirty="0"/>
                        <a:t>Suppose we have sent multiple requests to a server. What are the options for the order of replies</a:t>
                      </a:r>
                      <a:r>
                        <a:rPr lang="ru-RU" dirty="0"/>
                        <a:t>?</a:t>
                      </a:r>
                    </a:p>
                    <a:p>
                      <a:pPr marL="342900" indent="-342900">
                        <a:buFont typeface="+mj-lt"/>
                        <a:buAutoNum type="arabicPeriod"/>
                      </a:pPr>
                      <a:r>
                        <a:rPr lang="en-US" dirty="0"/>
                        <a:t>the order of replies matches the order of requests,</a:t>
                      </a:r>
                    </a:p>
                    <a:p>
                      <a:pPr marL="342900" indent="-342900">
                        <a:buFont typeface="+mj-lt"/>
                        <a:buAutoNum type="arabicPeriod"/>
                      </a:pPr>
                      <a:r>
                        <a:rPr lang="en-US" dirty="0"/>
                        <a:t>replies may be reordered and sent as soon as a request completes</a:t>
                      </a:r>
                      <a:r>
                        <a:rPr lang="ru-RU" dirty="0"/>
                        <a:t>.</a:t>
                      </a:r>
                    </a:p>
                  </a:txBody>
                  <a:tcPr/>
                </a:tc>
                <a:extLst>
                  <a:ext uri="{0D108BD9-81ED-4DB2-BD59-A6C34878D82A}">
                    <a16:rowId xmlns:a16="http://schemas.microsoft.com/office/drawing/2014/main" val="10001"/>
                  </a:ext>
                </a:extLst>
              </a:tr>
              <a:tr h="207593">
                <a:tc>
                  <a:txBody>
                    <a:bodyPr/>
                    <a:lstStyle/>
                    <a:p>
                      <a:r>
                        <a:rPr lang="en-US" baseline="0" dirty="0"/>
                        <a:t>The first options is called pipelining. It can be added to almost any protocol.</a:t>
                      </a:r>
                    </a:p>
                    <a:p>
                      <a:endParaRPr lang="en-US" baseline="0" dirty="0"/>
                    </a:p>
                    <a:p>
                      <a:r>
                        <a:rPr lang="en-US" baseline="0" dirty="0"/>
                        <a:t>The second option is possible if requests have unique numbers.</a:t>
                      </a:r>
                    </a:p>
                  </a:txBody>
                  <a:tcPr/>
                </a:tc>
                <a:extLst>
                  <a:ext uri="{0D108BD9-81ED-4DB2-BD59-A6C34878D82A}">
                    <a16:rowId xmlns:a16="http://schemas.microsoft.com/office/drawing/2014/main" val="10002"/>
                  </a:ext>
                </a:extLst>
              </a:tr>
              <a:tr h="207593">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0215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4C685-F45E-ADA8-E841-457C3432F29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34A33C-ED77-D32A-B1C2-B9A483ABF90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8B8DBEB-A0BD-58C8-E53A-F9643251794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04158AC-9EDD-15E8-9E6A-2133746E0087}"/>
              </a:ext>
            </a:extLst>
          </p:cNvPr>
          <p:cNvGraphicFramePr>
            <a:graphicFrameLocks noGrp="1"/>
          </p:cNvGraphicFramePr>
          <p:nvPr>
            <p:extLst>
              <p:ext uri="{D42A27DB-BD31-4B8C-83A1-F6EECF244321}">
                <p14:modId xmlns:p14="http://schemas.microsoft.com/office/powerpoint/2010/main" val="1139454483"/>
              </p:ext>
            </p:extLst>
          </p:nvPr>
        </p:nvGraphicFramePr>
        <p:xfrm>
          <a:off x="0" y="365762"/>
          <a:ext cx="12192000" cy="3749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Pipelining and</a:t>
                      </a:r>
                      <a:r>
                        <a:rPr lang="ru-RU" dirty="0"/>
                        <a:t> </a:t>
                      </a:r>
                      <a:r>
                        <a:rPr lang="en-US" dirty="0"/>
                        <a:t>head-of-line blocking</a:t>
                      </a:r>
                      <a:endParaRPr lang="ru-RU" dirty="0"/>
                    </a:p>
                  </a:txBody>
                  <a:tcPr/>
                </a:tc>
                <a:extLst>
                  <a:ext uri="{0D108BD9-81ED-4DB2-BD59-A6C34878D82A}">
                    <a16:rowId xmlns:a16="http://schemas.microsoft.com/office/drawing/2014/main" val="10000"/>
                  </a:ext>
                </a:extLst>
              </a:tr>
              <a:tr h="207593">
                <a:tc>
                  <a:txBody>
                    <a:bodyPr/>
                    <a:lstStyle/>
                    <a:p>
                      <a:r>
                        <a:rPr lang="en-US" dirty="0"/>
                        <a:t>Suppose we have sent multiple requests to a server. What are the options for the order of replies</a:t>
                      </a:r>
                      <a:r>
                        <a:rPr lang="ru-RU" dirty="0"/>
                        <a:t>?</a:t>
                      </a:r>
                    </a:p>
                    <a:p>
                      <a:pPr marL="342900" indent="-342900">
                        <a:buFont typeface="+mj-lt"/>
                        <a:buAutoNum type="arabicPeriod"/>
                      </a:pPr>
                      <a:r>
                        <a:rPr lang="en-US" dirty="0"/>
                        <a:t>the order of replies matches the order of requests,</a:t>
                      </a:r>
                    </a:p>
                    <a:p>
                      <a:pPr marL="342900" indent="-342900">
                        <a:buFont typeface="+mj-lt"/>
                        <a:buAutoNum type="arabicPeriod"/>
                      </a:pPr>
                      <a:r>
                        <a:rPr lang="en-US" dirty="0"/>
                        <a:t>replies may be reordered and sent as soon as a request completes</a:t>
                      </a:r>
                      <a:r>
                        <a:rPr lang="ru-RU" dirty="0"/>
                        <a:t>.</a:t>
                      </a:r>
                    </a:p>
                  </a:txBody>
                  <a:tcPr/>
                </a:tc>
                <a:extLst>
                  <a:ext uri="{0D108BD9-81ED-4DB2-BD59-A6C34878D82A}">
                    <a16:rowId xmlns:a16="http://schemas.microsoft.com/office/drawing/2014/main" val="10001"/>
                  </a:ext>
                </a:extLst>
              </a:tr>
              <a:tr h="207593">
                <a:tc>
                  <a:txBody>
                    <a:bodyPr/>
                    <a:lstStyle/>
                    <a:p>
                      <a:r>
                        <a:rPr lang="en-US" baseline="0" dirty="0"/>
                        <a:t>The first options is called pipelining. It can be added to almost any protocol.</a:t>
                      </a:r>
                    </a:p>
                    <a:p>
                      <a:endParaRPr lang="en-US" baseline="0" dirty="0"/>
                    </a:p>
                    <a:p>
                      <a:r>
                        <a:rPr lang="en-US" baseline="0" dirty="0"/>
                        <a:t>The second option is possible if requests have unique numbers.</a:t>
                      </a:r>
                    </a:p>
                  </a:txBody>
                  <a:tcPr/>
                </a:tc>
                <a:extLst>
                  <a:ext uri="{0D108BD9-81ED-4DB2-BD59-A6C34878D82A}">
                    <a16:rowId xmlns:a16="http://schemas.microsoft.com/office/drawing/2014/main" val="10002"/>
                  </a:ext>
                </a:extLst>
              </a:tr>
              <a:tr h="207593">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3"/>
                  </a:ext>
                </a:extLst>
              </a:tr>
              <a:tr h="207593">
                <a:tc>
                  <a:txBody>
                    <a:bodyPr/>
                    <a:lstStyle/>
                    <a:p>
                      <a:r>
                        <a:rPr lang="en-US" baseline="0" dirty="0"/>
                        <a:t>To read at home</a:t>
                      </a:r>
                      <a:r>
                        <a:rPr lang="ru-RU" baseline="0" dirty="0"/>
                        <a:t>:</a:t>
                      </a:r>
                    </a:p>
                    <a:p>
                      <a:pPr marL="285750" indent="-285750">
                        <a:buFont typeface="Arial" panose="020B0604020202020204" pitchFamily="34" charset="0"/>
                        <a:buChar char="•"/>
                      </a:pPr>
                      <a:r>
                        <a:rPr lang="en-US" baseline="0" dirty="0"/>
                        <a:t>Google, “The QUIC Transport Protocol”, </a:t>
                      </a:r>
                      <a:r>
                        <a:rPr lang="en-US" baseline="0" dirty="0">
                          <a:hlinkClick r:id="rId3"/>
                        </a:rPr>
                        <a:t>https://research.google.com/pubs/archive/46403.pdf</a:t>
                      </a:r>
                      <a:endParaRPr lang="en-US" baseline="0" dirty="0"/>
                    </a:p>
                  </a:txBody>
                  <a:tcPr/>
                </a:tc>
                <a:extLst>
                  <a:ext uri="{0D108BD9-81ED-4DB2-BD59-A6C34878D82A}">
                    <a16:rowId xmlns:a16="http://schemas.microsoft.com/office/drawing/2014/main" val="1607860495"/>
                  </a:ext>
                </a:extLst>
              </a:tr>
            </a:tbl>
          </a:graphicData>
        </a:graphic>
      </p:graphicFrame>
    </p:spTree>
    <p:extLst>
      <p:ext uri="{BB962C8B-B14F-4D97-AF65-F5344CB8AC3E}">
        <p14:creationId xmlns:p14="http://schemas.microsoft.com/office/powerpoint/2010/main" val="4071982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7979801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723045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02990642"/>
              </p:ext>
            </p:extLst>
          </p:nvPr>
        </p:nvGraphicFramePr>
        <p:xfrm>
          <a:off x="0" y="365762"/>
          <a:ext cx="12192000" cy="4846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r>
                        <a:rPr lang="en-US" dirty="0"/>
                        <a:t>The application places IO requests to the tail of the submission queue</a:t>
                      </a:r>
                      <a:r>
                        <a:rPr lang="ru-RU" dirty="0"/>
                        <a:t>, </a:t>
                      </a:r>
                      <a:r>
                        <a:rPr lang="en-US" dirty="0"/>
                        <a:t>advances the</a:t>
                      </a:r>
                      <a:r>
                        <a:rPr lang="ru-RU" dirty="0"/>
                        <a:t> </a:t>
                      </a:r>
                      <a:r>
                        <a:rPr lang="en-US" dirty="0"/>
                        <a:t>sq tail and requests the kernel to execute the IO.</a:t>
                      </a:r>
                      <a:r>
                        <a:rPr lang="ru-RU" dirty="0"/>
                        <a:t> </a:t>
                      </a:r>
                      <a:r>
                        <a:rPr lang="en-US" dirty="0"/>
                        <a:t>The kernel advances the</a:t>
                      </a:r>
                      <a:r>
                        <a:rPr lang="ru-RU" dirty="0"/>
                        <a:t> </a:t>
                      </a:r>
                      <a:r>
                        <a:rPr lang="en-US" dirty="0"/>
                        <a:t>sq head as it consumes requests.</a:t>
                      </a:r>
                    </a:p>
                    <a:p>
                      <a:endParaRPr lang="en-US" dirty="0"/>
                    </a:p>
                    <a:p>
                      <a:r>
                        <a:rPr lang="en-US" dirty="0"/>
                        <a:t>When an</a:t>
                      </a:r>
                      <a:r>
                        <a:rPr lang="ru-RU" dirty="0"/>
                        <a:t> </a:t>
                      </a:r>
                      <a:r>
                        <a:rPr lang="en-US" dirty="0"/>
                        <a:t>IO request completes</a:t>
                      </a:r>
                      <a:r>
                        <a:rPr lang="ru-RU" dirty="0"/>
                        <a:t>, </a:t>
                      </a:r>
                      <a:r>
                        <a:rPr lang="en-US" dirty="0"/>
                        <a:t>the kernel writes the result to the tail of the completion queue and advances the</a:t>
                      </a:r>
                      <a:r>
                        <a:rPr lang="ru-RU" dirty="0"/>
                        <a:t> </a:t>
                      </a:r>
                      <a:r>
                        <a:rPr lang="en-US" dirty="0" err="1"/>
                        <a:t>cq</a:t>
                      </a:r>
                      <a:r>
                        <a:rPr lang="en-US" dirty="0"/>
                        <a:t> tail.</a:t>
                      </a:r>
                      <a:endParaRPr lang="ru-RU" dirty="0"/>
                    </a:p>
                    <a:p>
                      <a:endParaRPr lang="ru-RU" dirty="0"/>
                    </a:p>
                    <a:p>
                      <a:endParaRPr lang="ru-RU" dirty="0"/>
                    </a:p>
                    <a:p>
                      <a:endParaRPr lang="ru-RU" dirty="0"/>
                    </a:p>
                    <a:p>
                      <a:endParaRPr lang="ru-RU" dirty="0"/>
                    </a:p>
                    <a:p>
                      <a:endParaRPr lang="ru-RU" dirty="0"/>
                    </a:p>
                  </a:txBody>
                  <a:tcPr/>
                </a:tc>
                <a:extLst>
                  <a:ext uri="{0D108BD9-81ED-4DB2-BD59-A6C34878D82A}">
                    <a16:rowId xmlns:a16="http://schemas.microsoft.com/office/drawing/2014/main" val="227005564"/>
                  </a:ext>
                </a:extLst>
              </a:tr>
            </a:tbl>
          </a:graphicData>
        </a:graphic>
      </p:graphicFrame>
      <p:sp>
        <p:nvSpPr>
          <p:cNvPr id="15" name="TextBox 14">
            <a:extLst>
              <a:ext uri="{FF2B5EF4-FFF2-40B4-BE49-F238E27FC236}">
                <a16:creationId xmlns:a16="http://schemas.microsoft.com/office/drawing/2014/main" id="{AB1A73B9-173B-C942-8CFF-CB9521BA52F9}"/>
              </a:ext>
            </a:extLst>
          </p:cNvPr>
          <p:cNvSpPr txBox="1"/>
          <p:nvPr/>
        </p:nvSpPr>
        <p:spPr>
          <a:xfrm>
            <a:off x="1828181" y="2235945"/>
            <a:ext cx="935415" cy="369332"/>
          </a:xfrm>
          <a:prstGeom prst="rect">
            <a:avLst/>
          </a:prstGeom>
          <a:noFill/>
        </p:spPr>
        <p:txBody>
          <a:bodyPr wrap="square" rtlCol="0">
            <a:spAutoFit/>
          </a:bodyPr>
          <a:lstStyle/>
          <a:p>
            <a:pPr algn="ctr"/>
            <a:r>
              <a:rPr lang="en-GB" dirty="0"/>
              <a:t>s</a:t>
            </a:r>
            <a:r>
              <a:rPr lang="en-RU" dirty="0"/>
              <a:t>q head</a:t>
            </a:r>
          </a:p>
        </p:txBody>
      </p:sp>
      <p:sp>
        <p:nvSpPr>
          <p:cNvPr id="16" name="TextBox 15">
            <a:extLst>
              <a:ext uri="{FF2B5EF4-FFF2-40B4-BE49-F238E27FC236}">
                <a16:creationId xmlns:a16="http://schemas.microsoft.com/office/drawing/2014/main" id="{DB77DEA0-8061-E74B-A04E-314D08C568E0}"/>
              </a:ext>
            </a:extLst>
          </p:cNvPr>
          <p:cNvSpPr txBox="1"/>
          <p:nvPr/>
        </p:nvSpPr>
        <p:spPr>
          <a:xfrm>
            <a:off x="4408736" y="2235945"/>
            <a:ext cx="792355" cy="369332"/>
          </a:xfrm>
          <a:prstGeom prst="rect">
            <a:avLst/>
          </a:prstGeom>
          <a:noFill/>
        </p:spPr>
        <p:txBody>
          <a:bodyPr wrap="square" rtlCol="0">
            <a:spAutoFit/>
          </a:bodyPr>
          <a:lstStyle/>
          <a:p>
            <a:pPr algn="ctr"/>
            <a:r>
              <a:rPr lang="en-GB" dirty="0"/>
              <a:t>s</a:t>
            </a:r>
            <a:r>
              <a:rPr lang="en-RU" dirty="0"/>
              <a:t>q tail</a:t>
            </a:r>
          </a:p>
        </p:txBody>
      </p:sp>
      <p:sp>
        <p:nvSpPr>
          <p:cNvPr id="17" name="TextBox 16">
            <a:extLst>
              <a:ext uri="{FF2B5EF4-FFF2-40B4-BE49-F238E27FC236}">
                <a16:creationId xmlns:a16="http://schemas.microsoft.com/office/drawing/2014/main" id="{6618F048-33D3-1047-8CA1-86E62E2758B8}"/>
              </a:ext>
            </a:extLst>
          </p:cNvPr>
          <p:cNvSpPr txBox="1"/>
          <p:nvPr/>
        </p:nvSpPr>
        <p:spPr>
          <a:xfrm>
            <a:off x="10057784" y="2235945"/>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30247"/>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8" name="Table 3">
            <a:extLst>
              <a:ext uri="{FF2B5EF4-FFF2-40B4-BE49-F238E27FC236}">
                <a16:creationId xmlns:a16="http://schemas.microsoft.com/office/drawing/2014/main" id="{514A7241-284E-A148-AFEE-9F5B9105AFDF}"/>
              </a:ext>
            </a:extLst>
          </p:cNvPr>
          <p:cNvGraphicFramePr>
            <a:graphicFrameLocks noGrp="1"/>
          </p:cNvGraphicFramePr>
          <p:nvPr>
            <p:extLst>
              <p:ext uri="{D42A27DB-BD31-4B8C-83A1-F6EECF244321}">
                <p14:modId xmlns:p14="http://schemas.microsoft.com/office/powerpoint/2010/main" val="611904975"/>
              </p:ext>
            </p:extLst>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a:solidFill>
                            <a:schemeClr val="tx1"/>
                          </a:solidFill>
                        </a:rPr>
                        <a:t>Submission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29" name="Table 3">
            <a:extLst>
              <a:ext uri="{FF2B5EF4-FFF2-40B4-BE49-F238E27FC236}">
                <a16:creationId xmlns:a16="http://schemas.microsoft.com/office/drawing/2014/main" id="{021F7D56-6C9B-9145-A6A0-B47F0A5A0DB8}"/>
              </a:ext>
            </a:extLst>
          </p:cNvPr>
          <p:cNvGraphicFramePr>
            <a:graphicFrameLocks noGrp="1"/>
          </p:cNvGraphicFramePr>
          <p:nvPr>
            <p:extLst>
              <p:ext uri="{D42A27DB-BD31-4B8C-83A1-F6EECF244321}">
                <p14:modId xmlns:p14="http://schemas.microsoft.com/office/powerpoint/2010/main" val="2695239063"/>
              </p:ext>
            </p:extLst>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30" name="Straight Arrow Connector 29">
            <a:extLst>
              <a:ext uri="{FF2B5EF4-FFF2-40B4-BE49-F238E27FC236}">
                <a16:creationId xmlns:a16="http://schemas.microsoft.com/office/drawing/2014/main" id="{996B6FFE-2DBB-CA4F-81DF-B6B912BF770A}"/>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2AA458-F6B4-FA49-B6A1-5B29272C82C5}"/>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DC6D65-7AAF-6E4C-9CAB-9D9C46E136E9}"/>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040BBF-A8A1-9044-B0AC-98AB7935E687}"/>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19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5930263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883047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52661041"/>
              </p:ext>
            </p:extLst>
          </p:nvPr>
        </p:nvGraphicFramePr>
        <p:xfrm>
          <a:off x="0" y="365760"/>
          <a:ext cx="12192000" cy="3840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Virtual memory: why do we need it</a:t>
                      </a:r>
                      <a:r>
                        <a:rPr lang="ru-RU" baseline="0" dirty="0"/>
                        <a:t>?</a:t>
                      </a:r>
                      <a:endParaRPr lang="ru-RU" dirty="0"/>
                    </a:p>
                  </a:txBody>
                  <a:tcPr/>
                </a:tc>
                <a:extLst>
                  <a:ext uri="{0D108BD9-81ED-4DB2-BD59-A6C34878D82A}">
                    <a16:rowId xmlns:a16="http://schemas.microsoft.com/office/drawing/2014/main" val="10000"/>
                  </a:ext>
                </a:extLst>
              </a:tr>
              <a:tr h="216655">
                <a:tc>
                  <a:txBody>
                    <a:bodyPr/>
                    <a:lstStyle/>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en-US" baseline="0" dirty="0"/>
                        <a:t>Processes have no direct access to the physical RAM in a computer.</a:t>
                      </a:r>
                      <a:endParaRPr lang="ru-RU" baseline="0" dirty="0"/>
                    </a:p>
                    <a:p>
                      <a:pPr marL="342900" marR="0" lvl="0" indent="-342900" algn="l" defTabSz="914400" rtl="0" eaLnBrk="1" fontAlgn="auto" latinLnBrk="0" hangingPunct="1">
                        <a:lnSpc>
                          <a:spcPct val="100000"/>
                        </a:lnSpc>
                        <a:spcBef>
                          <a:spcPts val="0"/>
                        </a:spcBef>
                        <a:spcAft>
                          <a:spcPts val="0"/>
                        </a:spcAft>
                        <a:buClrTx/>
                        <a:buSzTx/>
                        <a:buFont typeface="+mj-lt"/>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aseline="0" dirty="0"/>
                        <a:t>Instead, the OS supplies them with a virtual address space. Parts of the virtual address space are mapped to the physical memory in a way that is most convenient for the OS</a:t>
                      </a:r>
                      <a:r>
                        <a:rPr lang="ru-RU" baseline="0" dirty="0"/>
                        <a:t>.</a:t>
                      </a:r>
                    </a:p>
                  </a:txBody>
                  <a:tcPr/>
                </a:tc>
                <a:extLst>
                  <a:ext uri="{0D108BD9-81ED-4DB2-BD59-A6C34878D82A}">
                    <a16:rowId xmlns:a16="http://schemas.microsoft.com/office/drawing/2014/main" val="10001"/>
                  </a:ext>
                </a:extLst>
              </a:tr>
              <a:tr h="216655">
                <a:tc>
                  <a:txBody>
                    <a:bodyPr/>
                    <a:lstStyle/>
                    <a:p>
                      <a:pPr marL="0" indent="0">
                        <a:buFont typeface="Arial" charset="0"/>
                        <a:buNone/>
                      </a:pPr>
                      <a:r>
                        <a:rPr lang="en-US" dirty="0"/>
                        <a:t>What are the benefits of virtual address spaces:</a:t>
                      </a:r>
                      <a:endParaRPr lang="en-US" baseline="0" dirty="0"/>
                    </a:p>
                    <a:p>
                      <a:pPr marL="0" indent="0">
                        <a:buFont typeface="Arial" charset="0"/>
                        <a:buNone/>
                      </a:pPr>
                      <a:endParaRPr lang="ru-RU" dirty="0"/>
                    </a:p>
                    <a:p>
                      <a:pPr marL="342900" indent="-342900">
                        <a:buFont typeface="+mj-lt"/>
                        <a:buAutoNum type="arabicPeriod"/>
                      </a:pPr>
                      <a:r>
                        <a:rPr lang="en-US" dirty="0"/>
                        <a:t>The address space of a process is very simple, and every process has the same address space. Essentially, a process believes it can use all addresses in the range</a:t>
                      </a:r>
                      <a:r>
                        <a:rPr lang="ru-RU" baseline="0" dirty="0"/>
                        <a:t> </a:t>
                      </a:r>
                      <a:r>
                        <a:rPr lang="en-US" baseline="0" dirty="0">
                          <a:latin typeface="Consolas" panose="020B0609020204030204" pitchFamily="49" charset="0"/>
                          <a:cs typeface="Consolas" panose="020B0609020204030204" pitchFamily="49" charset="0"/>
                        </a:rPr>
                        <a:t>[0, MAX_ADDR).</a:t>
                      </a:r>
                      <a:endParaRPr lang="en-US" baseline="0" dirty="0"/>
                    </a:p>
                    <a:p>
                      <a:pPr marL="342900" indent="-342900">
                        <a:buFont typeface="+mj-lt"/>
                        <a:buAutoNum type="arabicPeriod"/>
                      </a:pPr>
                      <a:r>
                        <a:rPr lang="en-US" baseline="0" dirty="0"/>
                        <a:t>Processes are isolated one from another.</a:t>
                      </a:r>
                      <a:endParaRPr lang="ru-RU" baseline="0" dirty="0"/>
                    </a:p>
                    <a:p>
                      <a:pPr marL="342900" indent="-342900">
                        <a:buFont typeface="+mj-lt"/>
                        <a:buAutoNum type="arabicPeriod"/>
                      </a:pPr>
                      <a:r>
                        <a:rPr lang="en-US" baseline="0" dirty="0"/>
                        <a:t>Processes can share memory without even knowing that. For example, it suffices to load shared libraries into the memory only once, and then share them between processes.</a:t>
                      </a:r>
                    </a:p>
                    <a:p>
                      <a:pPr marL="342900" indent="-342900">
                        <a:buFont typeface="+mj-lt"/>
                        <a:buAutoNum type="arabicPeriod"/>
                      </a:pPr>
                      <a:r>
                        <a:rPr lang="en-US" baseline="0" dirty="0"/>
                        <a:t>The memory of a process can be partially swapped out in a way that is transparent to the process.</a:t>
                      </a:r>
                      <a:endParaRPr lang="ru-RU" baseline="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51436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0717031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347077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44866178"/>
              </p:ext>
            </p:extLst>
          </p:nvPr>
        </p:nvGraphicFramePr>
        <p:xfrm>
          <a:off x="0" y="365762"/>
          <a:ext cx="12192000" cy="4846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r>
                        <a:rPr lang="en-US" dirty="0"/>
                        <a:t>The application places IO requests to the tail of the submission queue</a:t>
                      </a:r>
                      <a:r>
                        <a:rPr lang="ru-RU" dirty="0"/>
                        <a:t>, </a:t>
                      </a:r>
                      <a:r>
                        <a:rPr lang="en-US" dirty="0"/>
                        <a:t>advances the</a:t>
                      </a:r>
                      <a:r>
                        <a:rPr lang="ru-RU" dirty="0"/>
                        <a:t> </a:t>
                      </a:r>
                      <a:r>
                        <a:rPr lang="en-US" dirty="0"/>
                        <a:t>sq tail and requests the kernel to execute the IO.</a:t>
                      </a:r>
                      <a:r>
                        <a:rPr lang="ru-RU" dirty="0"/>
                        <a:t> </a:t>
                      </a:r>
                      <a:r>
                        <a:rPr lang="en-US" dirty="0"/>
                        <a:t>The kernel advances the</a:t>
                      </a:r>
                      <a:r>
                        <a:rPr lang="ru-RU" dirty="0"/>
                        <a:t> </a:t>
                      </a:r>
                      <a:r>
                        <a:rPr lang="en-US" dirty="0"/>
                        <a:t>sq head as it consumes requests.</a:t>
                      </a:r>
                    </a:p>
                    <a:p>
                      <a:endParaRPr lang="en-US" dirty="0"/>
                    </a:p>
                    <a:p>
                      <a:r>
                        <a:rPr lang="en-US" dirty="0"/>
                        <a:t>When an</a:t>
                      </a:r>
                      <a:r>
                        <a:rPr lang="ru-RU" dirty="0"/>
                        <a:t> </a:t>
                      </a:r>
                      <a:r>
                        <a:rPr lang="en-US" dirty="0"/>
                        <a:t>IO request completes</a:t>
                      </a:r>
                      <a:r>
                        <a:rPr lang="ru-RU" dirty="0"/>
                        <a:t>, </a:t>
                      </a:r>
                      <a:r>
                        <a:rPr lang="en-US" dirty="0"/>
                        <a:t>the kernel writes the result to the tail of the completion queue and advances the</a:t>
                      </a:r>
                      <a:r>
                        <a:rPr lang="ru-RU" dirty="0"/>
                        <a:t> </a:t>
                      </a:r>
                      <a:r>
                        <a:rPr lang="en-US" dirty="0" err="1"/>
                        <a:t>cq</a:t>
                      </a:r>
                      <a:r>
                        <a:rPr lang="en-US" dirty="0"/>
                        <a:t> tail.</a:t>
                      </a:r>
                      <a:endParaRPr lang="ru-RU" dirty="0"/>
                    </a:p>
                    <a:p>
                      <a:endParaRPr lang="ru-RU" dirty="0"/>
                    </a:p>
                    <a:p>
                      <a:r>
                        <a:rPr lang="en-US" b="1" dirty="0"/>
                        <a:t>Quiz</a:t>
                      </a:r>
                      <a:r>
                        <a:rPr lang="ru-RU" dirty="0"/>
                        <a:t>: </a:t>
                      </a:r>
                      <a:r>
                        <a:rPr lang="en-US" dirty="0"/>
                        <a:t>one could make</a:t>
                      </a:r>
                      <a:r>
                        <a:rPr lang="ru-RU" dirty="0"/>
                        <a:t> </a:t>
                      </a:r>
                      <a:r>
                        <a:rPr lang="en-US" dirty="0" err="1">
                          <a:latin typeface="Consolas" panose="020B0609020204030204" pitchFamily="49" charset="0"/>
                          <a:cs typeface="Consolas" panose="020B0609020204030204" pitchFamily="49" charset="0"/>
                        </a:rPr>
                        <a:t>pread</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pwrite</a:t>
                      </a:r>
                      <a:r>
                        <a:rPr lang="en-US" dirty="0">
                          <a:latin typeface="Consolas" panose="020B0609020204030204" pitchFamily="49" charset="0"/>
                          <a:cs typeface="Consolas" panose="020B0609020204030204" pitchFamily="49" charset="0"/>
                        </a:rPr>
                        <a:t>()</a:t>
                      </a:r>
                      <a:r>
                        <a:rPr lang="en-US" dirty="0"/>
                        <a:t> asynchronous by adding an argument </a:t>
                      </a:r>
                      <a:r>
                        <a:rPr lang="en-US" dirty="0" err="1">
                          <a:latin typeface="Consolas" panose="020B0609020204030204" pitchFamily="49" charset="0"/>
                          <a:cs typeface="Consolas" panose="020B0609020204030204" pitchFamily="49" charset="0"/>
                        </a:rPr>
                        <a:t>lpOverlapped</a:t>
                      </a:r>
                      <a:r>
                        <a:rPr lang="en-US" dirty="0"/>
                        <a:t> like in</a:t>
                      </a:r>
                      <a:r>
                        <a:rPr lang="ru-RU" dirty="0"/>
                        <a:t> </a:t>
                      </a:r>
                      <a:r>
                        <a:rPr lang="en-US" dirty="0"/>
                        <a:t>the Windows API. Why is the mechanism with circular buffers preferable</a:t>
                      </a:r>
                      <a:r>
                        <a:rPr lang="ru-RU" dirty="0"/>
                        <a:t>?</a:t>
                      </a:r>
                    </a:p>
                    <a:p>
                      <a:endParaRPr lang="ru-RU" dirty="0"/>
                    </a:p>
                    <a:p>
                      <a:r>
                        <a:rPr lang="en-US" b="1" dirty="0"/>
                        <a:t>Quiz</a:t>
                      </a:r>
                      <a:r>
                        <a:rPr lang="ru-RU" dirty="0"/>
                        <a:t>: </a:t>
                      </a:r>
                      <a:r>
                        <a:rPr lang="en-US" dirty="0"/>
                        <a:t>what happens if an</a:t>
                      </a:r>
                      <a:r>
                        <a:rPr lang="ru-RU" dirty="0"/>
                        <a:t> </a:t>
                      </a:r>
                      <a:r>
                        <a:rPr lang="en-US" dirty="0"/>
                        <a:t>IO request at the head</a:t>
                      </a:r>
                      <a:r>
                        <a:rPr lang="ru-RU" dirty="0"/>
                        <a:t> </a:t>
                      </a:r>
                      <a:r>
                        <a:rPr lang="en-US" dirty="0"/>
                        <a:t>submission queue takes more time than all following IO requests</a:t>
                      </a:r>
                      <a:r>
                        <a:rPr lang="ru-RU" dirty="0"/>
                        <a:t>?</a:t>
                      </a:r>
                    </a:p>
                  </a:txBody>
                  <a:tcPr/>
                </a:tc>
                <a:extLst>
                  <a:ext uri="{0D108BD9-81ED-4DB2-BD59-A6C34878D82A}">
                    <a16:rowId xmlns:a16="http://schemas.microsoft.com/office/drawing/2014/main" val="227005564"/>
                  </a:ext>
                </a:extLst>
              </a:tr>
            </a:tbl>
          </a:graphicData>
        </a:graphic>
      </p:graphicFrame>
      <p:sp>
        <p:nvSpPr>
          <p:cNvPr id="15" name="TextBox 14">
            <a:extLst>
              <a:ext uri="{FF2B5EF4-FFF2-40B4-BE49-F238E27FC236}">
                <a16:creationId xmlns:a16="http://schemas.microsoft.com/office/drawing/2014/main" id="{AB1A73B9-173B-C942-8CFF-CB9521BA52F9}"/>
              </a:ext>
            </a:extLst>
          </p:cNvPr>
          <p:cNvSpPr txBox="1"/>
          <p:nvPr/>
        </p:nvSpPr>
        <p:spPr>
          <a:xfrm>
            <a:off x="1828181" y="2235945"/>
            <a:ext cx="935415" cy="369332"/>
          </a:xfrm>
          <a:prstGeom prst="rect">
            <a:avLst/>
          </a:prstGeom>
          <a:noFill/>
        </p:spPr>
        <p:txBody>
          <a:bodyPr wrap="square" rtlCol="0">
            <a:spAutoFit/>
          </a:bodyPr>
          <a:lstStyle/>
          <a:p>
            <a:pPr algn="ctr"/>
            <a:r>
              <a:rPr lang="en-GB" dirty="0"/>
              <a:t>s</a:t>
            </a:r>
            <a:r>
              <a:rPr lang="en-RU" dirty="0"/>
              <a:t>q head</a:t>
            </a:r>
          </a:p>
        </p:txBody>
      </p:sp>
      <p:sp>
        <p:nvSpPr>
          <p:cNvPr id="16" name="TextBox 15">
            <a:extLst>
              <a:ext uri="{FF2B5EF4-FFF2-40B4-BE49-F238E27FC236}">
                <a16:creationId xmlns:a16="http://schemas.microsoft.com/office/drawing/2014/main" id="{DB77DEA0-8061-E74B-A04E-314D08C568E0}"/>
              </a:ext>
            </a:extLst>
          </p:cNvPr>
          <p:cNvSpPr txBox="1"/>
          <p:nvPr/>
        </p:nvSpPr>
        <p:spPr>
          <a:xfrm>
            <a:off x="4408736" y="2235945"/>
            <a:ext cx="792355" cy="369332"/>
          </a:xfrm>
          <a:prstGeom prst="rect">
            <a:avLst/>
          </a:prstGeom>
          <a:noFill/>
        </p:spPr>
        <p:txBody>
          <a:bodyPr wrap="square" rtlCol="0">
            <a:spAutoFit/>
          </a:bodyPr>
          <a:lstStyle/>
          <a:p>
            <a:pPr algn="ctr"/>
            <a:r>
              <a:rPr lang="en-GB" dirty="0"/>
              <a:t>s</a:t>
            </a:r>
            <a:r>
              <a:rPr lang="en-RU" dirty="0"/>
              <a:t>q tail</a:t>
            </a:r>
          </a:p>
        </p:txBody>
      </p:sp>
      <p:sp>
        <p:nvSpPr>
          <p:cNvPr id="17" name="TextBox 16">
            <a:extLst>
              <a:ext uri="{FF2B5EF4-FFF2-40B4-BE49-F238E27FC236}">
                <a16:creationId xmlns:a16="http://schemas.microsoft.com/office/drawing/2014/main" id="{6618F048-33D3-1047-8CA1-86E62E2758B8}"/>
              </a:ext>
            </a:extLst>
          </p:cNvPr>
          <p:cNvSpPr txBox="1"/>
          <p:nvPr/>
        </p:nvSpPr>
        <p:spPr>
          <a:xfrm>
            <a:off x="10057784" y="2235945"/>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30247"/>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8" name="Table 3">
            <a:extLst>
              <a:ext uri="{FF2B5EF4-FFF2-40B4-BE49-F238E27FC236}">
                <a16:creationId xmlns:a16="http://schemas.microsoft.com/office/drawing/2014/main" id="{514A7241-284E-A148-AFEE-9F5B9105AFDF}"/>
              </a:ext>
            </a:extLst>
          </p:cNvPr>
          <p:cNvGraphicFramePr>
            <a:graphicFrameLocks noGrp="1"/>
          </p:cNvGraphicFramePr>
          <p:nvPr>
            <p:extLst>
              <p:ext uri="{D42A27DB-BD31-4B8C-83A1-F6EECF244321}">
                <p14:modId xmlns:p14="http://schemas.microsoft.com/office/powerpoint/2010/main" val="727314323"/>
              </p:ext>
            </p:extLst>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Submission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29" name="Table 3">
            <a:extLst>
              <a:ext uri="{FF2B5EF4-FFF2-40B4-BE49-F238E27FC236}">
                <a16:creationId xmlns:a16="http://schemas.microsoft.com/office/drawing/2014/main" id="{021F7D56-6C9B-9145-A6A0-B47F0A5A0DB8}"/>
              </a:ext>
            </a:extLst>
          </p:cNvPr>
          <p:cNvGraphicFramePr>
            <a:graphicFrameLocks noGrp="1"/>
          </p:cNvGraphicFramePr>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30" name="Straight Arrow Connector 29">
            <a:extLst>
              <a:ext uri="{FF2B5EF4-FFF2-40B4-BE49-F238E27FC236}">
                <a16:creationId xmlns:a16="http://schemas.microsoft.com/office/drawing/2014/main" id="{996B6FFE-2DBB-CA4F-81DF-B6B912BF770A}"/>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2AA458-F6B4-FA49-B6A1-5B29272C82C5}"/>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DC6D65-7AAF-6E4C-9CAB-9D9C46E136E9}"/>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040BBF-A8A1-9044-B0AC-98AB7935E687}"/>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720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5256602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9708334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18966060"/>
              </p:ext>
            </p:extLst>
          </p:nvPr>
        </p:nvGraphicFramePr>
        <p:xfrm>
          <a:off x="0" y="365762"/>
          <a:ext cx="12192000" cy="4846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en-US" dirty="0"/>
                    </a:p>
                    <a:p>
                      <a:endParaRPr lang="en-US" dirty="0"/>
                    </a:p>
                    <a:p>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avoid the head-of-line blocking, the submission queue contains only pointers to structs with request arguments. This way, the sq head may be advances as soon as the kernel begins executing an IO request.</a:t>
                      </a:r>
                    </a:p>
                    <a:p>
                      <a:endParaRPr lang="en-US" dirty="0"/>
                    </a:p>
                  </a:txBody>
                  <a:tcPr/>
                </a:tc>
                <a:extLst>
                  <a:ext uri="{0D108BD9-81ED-4DB2-BD59-A6C34878D82A}">
                    <a16:rowId xmlns:a16="http://schemas.microsoft.com/office/drawing/2014/main" val="227005564"/>
                  </a:ext>
                </a:extLst>
              </a:tr>
            </a:tbl>
          </a:graphicData>
        </a:graphic>
      </p:graphicFrame>
      <p:graphicFrame>
        <p:nvGraphicFramePr>
          <p:cNvPr id="3" name="Table 3">
            <a:extLst>
              <a:ext uri="{FF2B5EF4-FFF2-40B4-BE49-F238E27FC236}">
                <a16:creationId xmlns:a16="http://schemas.microsoft.com/office/drawing/2014/main" id="{6330988C-4A06-2F4C-9C0D-A6C7A0F1AF56}"/>
              </a:ext>
            </a:extLst>
          </p:cNvPr>
          <p:cNvGraphicFramePr>
            <a:graphicFrameLocks noGrp="1"/>
          </p:cNvGraphicFramePr>
          <p:nvPr>
            <p:extLst>
              <p:ext uri="{D42A27DB-BD31-4B8C-83A1-F6EECF244321}">
                <p14:modId xmlns:p14="http://schemas.microsoft.com/office/powerpoint/2010/main" val="2865474457"/>
              </p:ext>
            </p:extLst>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Submission queue (pointers)</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8" name="Table 3">
            <a:extLst>
              <a:ext uri="{FF2B5EF4-FFF2-40B4-BE49-F238E27FC236}">
                <a16:creationId xmlns:a16="http://schemas.microsoft.com/office/drawing/2014/main" id="{0B3B7B92-2321-EC4F-844D-0E44D155AC3D}"/>
              </a:ext>
            </a:extLst>
          </p:cNvPr>
          <p:cNvGraphicFramePr>
            <a:graphicFrameLocks noGrp="1"/>
          </p:cNvGraphicFramePr>
          <p:nvPr>
            <p:extLst>
              <p:ext uri="{D42A27DB-BD31-4B8C-83A1-F6EECF244321}">
                <p14:modId xmlns:p14="http://schemas.microsoft.com/office/powerpoint/2010/main" val="2127384897"/>
              </p:ext>
            </p:extLst>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11" name="Straight Arrow Connector 10">
            <a:extLst>
              <a:ext uri="{FF2B5EF4-FFF2-40B4-BE49-F238E27FC236}">
                <a16:creationId xmlns:a16="http://schemas.microsoft.com/office/drawing/2014/main" id="{D205FE26-E102-E747-BE4E-8A54CEC8F5B2}"/>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053293-A421-3943-AF26-125E5F4E7A4B}"/>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17C59-F97A-ED45-8598-9C5A26F01164}"/>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8D22B0-7D84-1A47-AD3E-05BE25CC31BF}"/>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18F048-33D3-1047-8CA1-86E62E2758B8}"/>
              </a:ext>
            </a:extLst>
          </p:cNvPr>
          <p:cNvSpPr txBox="1"/>
          <p:nvPr/>
        </p:nvSpPr>
        <p:spPr>
          <a:xfrm>
            <a:off x="10057784" y="2230247"/>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24549"/>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3" name="Table 3">
            <a:extLst>
              <a:ext uri="{FF2B5EF4-FFF2-40B4-BE49-F238E27FC236}">
                <a16:creationId xmlns:a16="http://schemas.microsoft.com/office/drawing/2014/main" id="{4502B40E-4DAE-4E41-96A2-771B6FDE0286}"/>
              </a:ext>
            </a:extLst>
          </p:cNvPr>
          <p:cNvGraphicFramePr>
            <a:graphicFrameLocks noGrp="1"/>
          </p:cNvGraphicFramePr>
          <p:nvPr>
            <p:extLst>
              <p:ext uri="{D42A27DB-BD31-4B8C-83A1-F6EECF244321}">
                <p14:modId xmlns:p14="http://schemas.microsoft.com/office/powerpoint/2010/main" val="2250654792"/>
              </p:ext>
            </p:extLst>
          </p:nvPr>
        </p:nvGraphicFramePr>
        <p:xfrm>
          <a:off x="1033346" y="3316189"/>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1887732143"/>
                    </a:ext>
                  </a:extLst>
                </a:gridCol>
                <a:gridCol w="628893">
                  <a:extLst>
                    <a:ext uri="{9D8B030D-6E8A-4147-A177-3AD203B41FA5}">
                      <a16:colId xmlns:a16="http://schemas.microsoft.com/office/drawing/2014/main" val="3437339410"/>
                    </a:ext>
                  </a:extLst>
                </a:gridCol>
                <a:gridCol w="628893">
                  <a:extLst>
                    <a:ext uri="{9D8B030D-6E8A-4147-A177-3AD203B41FA5}">
                      <a16:colId xmlns:a16="http://schemas.microsoft.com/office/drawing/2014/main" val="3825877040"/>
                    </a:ext>
                  </a:extLst>
                </a:gridCol>
                <a:gridCol w="628893">
                  <a:extLst>
                    <a:ext uri="{9D8B030D-6E8A-4147-A177-3AD203B41FA5}">
                      <a16:colId xmlns:a16="http://schemas.microsoft.com/office/drawing/2014/main" val="1899514423"/>
                    </a:ext>
                  </a:extLst>
                </a:gridCol>
                <a:gridCol w="628893">
                  <a:extLst>
                    <a:ext uri="{9D8B030D-6E8A-4147-A177-3AD203B41FA5}">
                      <a16:colId xmlns:a16="http://schemas.microsoft.com/office/drawing/2014/main" val="1576688480"/>
                    </a:ext>
                  </a:extLst>
                </a:gridCol>
              </a:tblGrid>
              <a:tr h="370840">
                <a:tc gridSpan="7">
                  <a:txBody>
                    <a:bodyPr/>
                    <a:lstStyle/>
                    <a:p>
                      <a:pPr algn="ctr"/>
                      <a:r>
                        <a:rPr lang="en-US" dirty="0">
                          <a:solidFill>
                            <a:schemeClr val="tx1"/>
                          </a:solidFill>
                        </a:rPr>
                        <a:t>Submission queue (entries)</a:t>
                      </a:r>
                      <a:endParaRPr lang="en-RU" dirty="0">
                        <a:solidFill>
                          <a:schemeClr val="tx1"/>
                        </a:solidFill>
                      </a:endParaRPr>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25" name="Straight Arrow Connector 24">
            <a:extLst>
              <a:ext uri="{FF2B5EF4-FFF2-40B4-BE49-F238E27FC236}">
                <a16:creationId xmlns:a16="http://schemas.microsoft.com/office/drawing/2014/main" id="{2212B85C-F4B5-624F-A29D-C39BB67331BB}"/>
              </a:ext>
            </a:extLst>
          </p:cNvPr>
          <p:cNvCxnSpPr>
            <a:cxnSpLocks/>
          </p:cNvCxnSpPr>
          <p:nvPr/>
        </p:nvCxnSpPr>
        <p:spPr>
          <a:xfrm flipH="1">
            <a:off x="2074127" y="1816543"/>
            <a:ext cx="557562"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657090-76B6-A341-9E8F-ACEA0869AC33}"/>
              </a:ext>
            </a:extLst>
          </p:cNvPr>
          <p:cNvCxnSpPr>
            <a:cxnSpLocks/>
          </p:cNvCxnSpPr>
          <p:nvPr/>
        </p:nvCxnSpPr>
        <p:spPr>
          <a:xfrm flipH="1">
            <a:off x="1379644" y="1816543"/>
            <a:ext cx="184275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172A19-E1F9-404E-83F4-1A3916ADA8D6}"/>
              </a:ext>
            </a:extLst>
          </p:cNvPr>
          <p:cNvCxnSpPr>
            <a:cxnSpLocks/>
          </p:cNvCxnSpPr>
          <p:nvPr/>
        </p:nvCxnSpPr>
        <p:spPr>
          <a:xfrm flipH="1">
            <a:off x="3865732" y="1816543"/>
            <a:ext cx="20481"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92BC74-89C7-EB4A-A373-8B990817985F}"/>
              </a:ext>
            </a:extLst>
          </p:cNvPr>
          <p:cNvCxnSpPr>
            <a:cxnSpLocks/>
          </p:cNvCxnSpPr>
          <p:nvPr/>
        </p:nvCxnSpPr>
        <p:spPr>
          <a:xfrm>
            <a:off x="4498580" y="1816542"/>
            <a:ext cx="64213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294ED5-720C-A742-BC17-E71A4EA9B5B0}"/>
              </a:ext>
            </a:extLst>
          </p:cNvPr>
          <p:cNvSpPr txBox="1"/>
          <p:nvPr/>
        </p:nvSpPr>
        <p:spPr>
          <a:xfrm>
            <a:off x="1360475" y="1838729"/>
            <a:ext cx="935415" cy="369332"/>
          </a:xfrm>
          <a:prstGeom prst="rect">
            <a:avLst/>
          </a:prstGeom>
          <a:noFill/>
        </p:spPr>
        <p:txBody>
          <a:bodyPr wrap="square" rtlCol="0">
            <a:spAutoFit/>
          </a:bodyPr>
          <a:lstStyle/>
          <a:p>
            <a:pPr algn="ctr"/>
            <a:r>
              <a:rPr lang="en-GB" dirty="0"/>
              <a:t>s</a:t>
            </a:r>
            <a:r>
              <a:rPr lang="en-RU" dirty="0"/>
              <a:t>q head</a:t>
            </a:r>
          </a:p>
        </p:txBody>
      </p:sp>
      <p:sp>
        <p:nvSpPr>
          <p:cNvPr id="34" name="TextBox 33">
            <a:extLst>
              <a:ext uri="{FF2B5EF4-FFF2-40B4-BE49-F238E27FC236}">
                <a16:creationId xmlns:a16="http://schemas.microsoft.com/office/drawing/2014/main" id="{7EA6DE3D-72F4-354C-8B7F-9875F292721A}"/>
              </a:ext>
            </a:extLst>
          </p:cNvPr>
          <p:cNvSpPr txBox="1"/>
          <p:nvPr/>
        </p:nvSpPr>
        <p:spPr>
          <a:xfrm>
            <a:off x="4785434" y="1816541"/>
            <a:ext cx="792355" cy="369332"/>
          </a:xfrm>
          <a:prstGeom prst="rect">
            <a:avLst/>
          </a:prstGeom>
          <a:noFill/>
        </p:spPr>
        <p:txBody>
          <a:bodyPr wrap="square" rtlCol="0">
            <a:spAutoFit/>
          </a:bodyPr>
          <a:lstStyle/>
          <a:p>
            <a:pPr algn="ctr"/>
            <a:r>
              <a:rPr lang="en-GB" dirty="0"/>
              <a:t>s</a:t>
            </a:r>
            <a:r>
              <a:rPr lang="en-RU" dirty="0"/>
              <a:t>q tail</a:t>
            </a:r>
          </a:p>
        </p:txBody>
      </p:sp>
    </p:spTree>
    <p:extLst>
      <p:ext uri="{BB962C8B-B14F-4D97-AF65-F5344CB8AC3E}">
        <p14:creationId xmlns:p14="http://schemas.microsoft.com/office/powerpoint/2010/main" val="4172550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786790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9709965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64160127"/>
              </p:ext>
            </p:extLst>
          </p:nvPr>
        </p:nvGraphicFramePr>
        <p:xfrm>
          <a:off x="0" y="365762"/>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227005564"/>
                  </a:ext>
                </a:extLst>
              </a:tr>
              <a:tr h="207593">
                <a:tc>
                  <a:txBody>
                    <a:bodyPr/>
                    <a:lstStyle/>
                    <a:p>
                      <a:r>
                        <a:rPr lang="en-US" dirty="0"/>
                        <a:t>To do at home</a:t>
                      </a:r>
                      <a:r>
                        <a:rPr lang="ru-RU" dirty="0"/>
                        <a:t>:</a:t>
                      </a:r>
                      <a:endParaRPr lang="en-US" dirty="0"/>
                    </a:p>
                    <a:p>
                      <a:pPr marL="342900" indent="-342900">
                        <a:buFont typeface="+mj-lt"/>
                        <a:buAutoNum type="arabicPeriod"/>
                      </a:pPr>
                      <a:r>
                        <a:rPr lang="en-US" dirty="0"/>
                        <a:t>Read </a:t>
                      </a:r>
                      <a:r>
                        <a:rPr lang="en-US" dirty="0">
                          <a:hlinkClick r:id="rId3"/>
                        </a:rPr>
                        <a:t>https://lwn.net/Articles/776703/</a:t>
                      </a:r>
                      <a:r>
                        <a:rPr lang="ru-RU" dirty="0">
                          <a:hlinkClick r:id="rId3"/>
                        </a:rPr>
                        <a:t>,</a:t>
                      </a:r>
                      <a:endParaRPr lang="en-US" dirty="0"/>
                    </a:p>
                    <a:p>
                      <a:pPr marL="342900" indent="-342900">
                        <a:buFont typeface="+mj-lt"/>
                        <a:buAutoNum type="arabicPeriod"/>
                      </a:pPr>
                      <a:r>
                        <a:rPr lang="en-US" dirty="0"/>
                        <a:t>Learn the</a:t>
                      </a:r>
                      <a:r>
                        <a:rPr lang="ru-RU" dirty="0"/>
                        <a:t> </a:t>
                      </a:r>
                      <a:r>
                        <a:rPr lang="en-US" dirty="0"/>
                        <a:t>API of </a:t>
                      </a:r>
                      <a:r>
                        <a:rPr lang="en-US" dirty="0" err="1"/>
                        <a:t>liburing</a:t>
                      </a:r>
                      <a:r>
                        <a:rPr lang="en-US" dirty="0"/>
                        <a:t> </a:t>
                      </a:r>
                      <a:r>
                        <a:rPr lang="en-US" dirty="0">
                          <a:hlinkClick r:id="rId4"/>
                        </a:rPr>
                        <a:t>https://github.com/axboe/liburing</a:t>
                      </a:r>
                      <a:r>
                        <a:rPr lang="en-US" dirty="0"/>
                        <a:t>,</a:t>
                      </a:r>
                    </a:p>
                    <a:p>
                      <a:pPr marL="342900" indent="-342900">
                        <a:buFont typeface="+mj-lt"/>
                        <a:buAutoNum type="arabicPeriod"/>
                      </a:pPr>
                      <a:r>
                        <a:rPr lang="en-US" dirty="0"/>
                        <a:t>Write an implementation of</a:t>
                      </a:r>
                      <a:r>
                        <a:rPr lang="ru-RU" dirty="0"/>
                        <a:t> </a:t>
                      </a:r>
                      <a:r>
                        <a:rPr lang="en-US" dirty="0">
                          <a:latin typeface="Consolas" panose="020B0609020204030204" pitchFamily="49" charset="0"/>
                          <a:cs typeface="Consolas" panose="020B0609020204030204" pitchFamily="49" charset="0"/>
                        </a:rPr>
                        <a:t>cp</a:t>
                      </a:r>
                      <a:r>
                        <a:rPr lang="en-US" dirty="0"/>
                        <a:t> that works this way</a:t>
                      </a:r>
                      <a:r>
                        <a:rPr lang="ru-RU" dirty="0"/>
                        <a:t>:</a:t>
                      </a:r>
                    </a:p>
                    <a:p>
                      <a:pPr marL="857250" lvl="1" indent="-400050">
                        <a:buFont typeface="+mj-lt"/>
                        <a:buAutoNum type="alphaLcPeriod"/>
                      </a:pPr>
                      <a:r>
                        <a:rPr lang="en-US" dirty="0"/>
                        <a:t>start by issuing</a:t>
                      </a:r>
                      <a:r>
                        <a:rPr lang="ru-RU" dirty="0"/>
                        <a:t> </a:t>
                      </a:r>
                      <a:r>
                        <a:rPr lang="en-US" dirty="0"/>
                        <a:t>N</a:t>
                      </a:r>
                      <a:r>
                        <a:rPr lang="ru-RU" dirty="0"/>
                        <a:t> </a:t>
                      </a:r>
                      <a:r>
                        <a:rPr lang="en-US" dirty="0"/>
                        <a:t>read requests</a:t>
                      </a:r>
                      <a:r>
                        <a:rPr lang="ru-RU" dirty="0"/>
                        <a:t> </a:t>
                      </a:r>
                      <a:r>
                        <a:rPr lang="en-US" dirty="0"/>
                        <a:t>(N = 4 or</a:t>
                      </a:r>
                      <a:r>
                        <a:rPr lang="ru-RU" dirty="0"/>
                        <a:t> </a:t>
                      </a:r>
                      <a:r>
                        <a:rPr lang="en-US" dirty="0"/>
                        <a:t>N = 8), each request being</a:t>
                      </a:r>
                      <a:r>
                        <a:rPr lang="ru-RU" dirty="0"/>
                        <a:t> </a:t>
                      </a:r>
                      <a:r>
                        <a:rPr lang="en-US" dirty="0"/>
                        <a:t>256K or</a:t>
                      </a:r>
                      <a:r>
                        <a:rPr lang="ru-RU" dirty="0"/>
                        <a:t> </a:t>
                      </a:r>
                      <a:r>
                        <a:rPr lang="en-US" dirty="0"/>
                        <a:t>512K long,</a:t>
                      </a:r>
                    </a:p>
                    <a:p>
                      <a:pPr marL="857250" lvl="1" indent="-400050">
                        <a:buFont typeface="+mj-lt"/>
                        <a:buAutoNum type="alphaLcPeriod"/>
                      </a:pPr>
                      <a:r>
                        <a:rPr lang="en-US" dirty="0"/>
                        <a:t>when the read</a:t>
                      </a:r>
                      <a:r>
                        <a:rPr lang="ru-RU" dirty="0"/>
                        <a:t> </a:t>
                      </a:r>
                      <a:r>
                        <a:rPr lang="en-US" dirty="0"/>
                        <a:t>#</a:t>
                      </a:r>
                      <a:r>
                        <a:rPr lang="ru-RU" dirty="0"/>
                        <a:t>0</a:t>
                      </a:r>
                      <a:r>
                        <a:rPr lang="en-US" dirty="0"/>
                        <a:t> completes</a:t>
                      </a:r>
                      <a:r>
                        <a:rPr lang="ru-RU" dirty="0"/>
                        <a:t>, </a:t>
                      </a:r>
                      <a:r>
                        <a:rPr lang="en-US" dirty="0"/>
                        <a:t>issue one more write request</a:t>
                      </a:r>
                      <a:r>
                        <a:rPr lang="ru-RU" dirty="0"/>
                        <a:t>,</a:t>
                      </a:r>
                    </a:p>
                    <a:p>
                      <a:pPr marL="857250" lvl="1" indent="-400050">
                        <a:buFont typeface="+mj-lt"/>
                        <a:buAutoNum type="alphaLcPeriod"/>
                      </a:pPr>
                      <a:r>
                        <a:rPr lang="en-US" dirty="0"/>
                        <a:t>when the</a:t>
                      </a:r>
                      <a:r>
                        <a:rPr lang="ru-RU" dirty="0"/>
                        <a:t> </a:t>
                      </a:r>
                      <a:r>
                        <a:rPr lang="en-US" dirty="0"/>
                        <a:t>read #</a:t>
                      </a:r>
                      <a:r>
                        <a:rPr lang="ru-RU" dirty="0"/>
                        <a:t>1</a:t>
                      </a:r>
                      <a:r>
                        <a:rPr lang="en-US" dirty="0"/>
                        <a:t> completes,</a:t>
                      </a:r>
                      <a:r>
                        <a:rPr lang="ru-RU" dirty="0"/>
                        <a:t> ….</a:t>
                      </a:r>
                      <a:endParaRPr lang="en-US" dirty="0"/>
                    </a:p>
                    <a:p>
                      <a:pPr marL="857250" lvl="1" indent="-400050">
                        <a:buFont typeface="+mj-lt"/>
                        <a:buAutoNum type="alphaLcPeriod"/>
                      </a:pPr>
                      <a:r>
                        <a:rPr lang="en-US" dirty="0"/>
                        <a:t>as write requests complete and buffers become available for reuse, issue more reads.</a:t>
                      </a:r>
                      <a:endParaRPr lang="ru-RU" dirty="0"/>
                    </a:p>
                  </a:txBody>
                  <a:tcPr/>
                </a:tc>
                <a:extLst>
                  <a:ext uri="{0D108BD9-81ED-4DB2-BD59-A6C34878D82A}">
                    <a16:rowId xmlns:a16="http://schemas.microsoft.com/office/drawing/2014/main" val="1861892649"/>
                  </a:ext>
                </a:extLst>
              </a:tr>
            </a:tbl>
          </a:graphicData>
        </a:graphic>
      </p:graphicFrame>
      <p:graphicFrame>
        <p:nvGraphicFramePr>
          <p:cNvPr id="3" name="Table 3">
            <a:extLst>
              <a:ext uri="{FF2B5EF4-FFF2-40B4-BE49-F238E27FC236}">
                <a16:creationId xmlns:a16="http://schemas.microsoft.com/office/drawing/2014/main" id="{6330988C-4A06-2F4C-9C0D-A6C7A0F1AF56}"/>
              </a:ext>
            </a:extLst>
          </p:cNvPr>
          <p:cNvGraphicFramePr>
            <a:graphicFrameLocks noGrp="1"/>
          </p:cNvGraphicFramePr>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Submission queue (pointers)</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8" name="Table 3">
            <a:extLst>
              <a:ext uri="{FF2B5EF4-FFF2-40B4-BE49-F238E27FC236}">
                <a16:creationId xmlns:a16="http://schemas.microsoft.com/office/drawing/2014/main" id="{0B3B7B92-2321-EC4F-844D-0E44D155AC3D}"/>
              </a:ext>
            </a:extLst>
          </p:cNvPr>
          <p:cNvGraphicFramePr>
            <a:graphicFrameLocks noGrp="1"/>
          </p:cNvGraphicFramePr>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11" name="Straight Arrow Connector 10">
            <a:extLst>
              <a:ext uri="{FF2B5EF4-FFF2-40B4-BE49-F238E27FC236}">
                <a16:creationId xmlns:a16="http://schemas.microsoft.com/office/drawing/2014/main" id="{D205FE26-E102-E747-BE4E-8A54CEC8F5B2}"/>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053293-A421-3943-AF26-125E5F4E7A4B}"/>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17C59-F97A-ED45-8598-9C5A26F01164}"/>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8D22B0-7D84-1A47-AD3E-05BE25CC31BF}"/>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18F048-33D3-1047-8CA1-86E62E2758B8}"/>
              </a:ext>
            </a:extLst>
          </p:cNvPr>
          <p:cNvSpPr txBox="1"/>
          <p:nvPr/>
        </p:nvSpPr>
        <p:spPr>
          <a:xfrm>
            <a:off x="10057784" y="2230247"/>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24549"/>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3" name="Table 3">
            <a:extLst>
              <a:ext uri="{FF2B5EF4-FFF2-40B4-BE49-F238E27FC236}">
                <a16:creationId xmlns:a16="http://schemas.microsoft.com/office/drawing/2014/main" id="{4502B40E-4DAE-4E41-96A2-771B6FDE0286}"/>
              </a:ext>
            </a:extLst>
          </p:cNvPr>
          <p:cNvGraphicFramePr>
            <a:graphicFrameLocks noGrp="1"/>
          </p:cNvGraphicFramePr>
          <p:nvPr/>
        </p:nvGraphicFramePr>
        <p:xfrm>
          <a:off x="1033346" y="3316189"/>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1887732143"/>
                    </a:ext>
                  </a:extLst>
                </a:gridCol>
                <a:gridCol w="628893">
                  <a:extLst>
                    <a:ext uri="{9D8B030D-6E8A-4147-A177-3AD203B41FA5}">
                      <a16:colId xmlns:a16="http://schemas.microsoft.com/office/drawing/2014/main" val="3437339410"/>
                    </a:ext>
                  </a:extLst>
                </a:gridCol>
                <a:gridCol w="628893">
                  <a:extLst>
                    <a:ext uri="{9D8B030D-6E8A-4147-A177-3AD203B41FA5}">
                      <a16:colId xmlns:a16="http://schemas.microsoft.com/office/drawing/2014/main" val="3825877040"/>
                    </a:ext>
                  </a:extLst>
                </a:gridCol>
                <a:gridCol w="628893">
                  <a:extLst>
                    <a:ext uri="{9D8B030D-6E8A-4147-A177-3AD203B41FA5}">
                      <a16:colId xmlns:a16="http://schemas.microsoft.com/office/drawing/2014/main" val="1899514423"/>
                    </a:ext>
                  </a:extLst>
                </a:gridCol>
                <a:gridCol w="628893">
                  <a:extLst>
                    <a:ext uri="{9D8B030D-6E8A-4147-A177-3AD203B41FA5}">
                      <a16:colId xmlns:a16="http://schemas.microsoft.com/office/drawing/2014/main" val="1576688480"/>
                    </a:ext>
                  </a:extLst>
                </a:gridCol>
              </a:tblGrid>
              <a:tr h="370840">
                <a:tc gridSpan="7">
                  <a:txBody>
                    <a:bodyPr/>
                    <a:lstStyle/>
                    <a:p>
                      <a:pPr algn="ctr"/>
                      <a:r>
                        <a:rPr lang="en-US" dirty="0">
                          <a:solidFill>
                            <a:schemeClr val="tx1"/>
                          </a:solidFill>
                        </a:rPr>
                        <a:t>Submission queue (entries)</a:t>
                      </a:r>
                      <a:endParaRPr lang="en-RU" dirty="0">
                        <a:solidFill>
                          <a:schemeClr val="tx1"/>
                        </a:solidFill>
                      </a:endParaRPr>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25" name="Straight Arrow Connector 24">
            <a:extLst>
              <a:ext uri="{FF2B5EF4-FFF2-40B4-BE49-F238E27FC236}">
                <a16:creationId xmlns:a16="http://schemas.microsoft.com/office/drawing/2014/main" id="{2212B85C-F4B5-624F-A29D-C39BB67331BB}"/>
              </a:ext>
            </a:extLst>
          </p:cNvPr>
          <p:cNvCxnSpPr>
            <a:cxnSpLocks/>
          </p:cNvCxnSpPr>
          <p:nvPr/>
        </p:nvCxnSpPr>
        <p:spPr>
          <a:xfrm flipH="1">
            <a:off x="2074127" y="1816543"/>
            <a:ext cx="557562"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657090-76B6-A341-9E8F-ACEA0869AC33}"/>
              </a:ext>
            </a:extLst>
          </p:cNvPr>
          <p:cNvCxnSpPr>
            <a:cxnSpLocks/>
          </p:cNvCxnSpPr>
          <p:nvPr/>
        </p:nvCxnSpPr>
        <p:spPr>
          <a:xfrm flipH="1">
            <a:off x="1379644" y="1816543"/>
            <a:ext cx="184275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172A19-E1F9-404E-83F4-1A3916ADA8D6}"/>
              </a:ext>
            </a:extLst>
          </p:cNvPr>
          <p:cNvCxnSpPr>
            <a:cxnSpLocks/>
          </p:cNvCxnSpPr>
          <p:nvPr/>
        </p:nvCxnSpPr>
        <p:spPr>
          <a:xfrm flipH="1">
            <a:off x="3865732" y="1816543"/>
            <a:ext cx="20481"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92BC74-89C7-EB4A-A373-8B990817985F}"/>
              </a:ext>
            </a:extLst>
          </p:cNvPr>
          <p:cNvCxnSpPr>
            <a:cxnSpLocks/>
          </p:cNvCxnSpPr>
          <p:nvPr/>
        </p:nvCxnSpPr>
        <p:spPr>
          <a:xfrm>
            <a:off x="4498580" y="1816542"/>
            <a:ext cx="64213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294ED5-720C-A742-BC17-E71A4EA9B5B0}"/>
              </a:ext>
            </a:extLst>
          </p:cNvPr>
          <p:cNvSpPr txBox="1"/>
          <p:nvPr/>
        </p:nvSpPr>
        <p:spPr>
          <a:xfrm>
            <a:off x="1360475" y="1838729"/>
            <a:ext cx="935415" cy="369332"/>
          </a:xfrm>
          <a:prstGeom prst="rect">
            <a:avLst/>
          </a:prstGeom>
          <a:noFill/>
        </p:spPr>
        <p:txBody>
          <a:bodyPr wrap="square" rtlCol="0">
            <a:spAutoFit/>
          </a:bodyPr>
          <a:lstStyle/>
          <a:p>
            <a:pPr algn="ctr"/>
            <a:r>
              <a:rPr lang="en-GB" dirty="0"/>
              <a:t>s</a:t>
            </a:r>
            <a:r>
              <a:rPr lang="en-RU" dirty="0"/>
              <a:t>q head</a:t>
            </a:r>
          </a:p>
        </p:txBody>
      </p:sp>
      <p:sp>
        <p:nvSpPr>
          <p:cNvPr id="34" name="TextBox 33">
            <a:extLst>
              <a:ext uri="{FF2B5EF4-FFF2-40B4-BE49-F238E27FC236}">
                <a16:creationId xmlns:a16="http://schemas.microsoft.com/office/drawing/2014/main" id="{7EA6DE3D-72F4-354C-8B7F-9875F292721A}"/>
              </a:ext>
            </a:extLst>
          </p:cNvPr>
          <p:cNvSpPr txBox="1"/>
          <p:nvPr/>
        </p:nvSpPr>
        <p:spPr>
          <a:xfrm>
            <a:off x="4785434" y="1816541"/>
            <a:ext cx="792355" cy="369332"/>
          </a:xfrm>
          <a:prstGeom prst="rect">
            <a:avLst/>
          </a:prstGeom>
          <a:noFill/>
        </p:spPr>
        <p:txBody>
          <a:bodyPr wrap="square" rtlCol="0">
            <a:spAutoFit/>
          </a:bodyPr>
          <a:lstStyle/>
          <a:p>
            <a:pPr algn="ctr"/>
            <a:r>
              <a:rPr lang="en-GB" dirty="0"/>
              <a:t>s</a:t>
            </a:r>
            <a:r>
              <a:rPr lang="en-RU" dirty="0"/>
              <a:t>q tail</a:t>
            </a:r>
          </a:p>
        </p:txBody>
      </p:sp>
    </p:spTree>
    <p:extLst>
      <p:ext uri="{BB962C8B-B14F-4D97-AF65-F5344CB8AC3E}">
        <p14:creationId xmlns:p14="http://schemas.microsoft.com/office/powerpoint/2010/main" val="136752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5947969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443457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62385203"/>
              </p:ext>
            </p:extLst>
          </p:nvPr>
        </p:nvGraphicFramePr>
        <p:xfrm>
          <a:off x="0" y="365760"/>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Virtual memory from the point of view of a CPU</a:t>
                      </a:r>
                      <a:endParaRPr lang="ru-RU" dirty="0"/>
                    </a:p>
                  </a:txBody>
                  <a:tcPr/>
                </a:tc>
                <a:extLst>
                  <a:ext uri="{0D108BD9-81ED-4DB2-BD59-A6C34878D82A}">
                    <a16:rowId xmlns:a16="http://schemas.microsoft.com/office/drawing/2014/main" val="10000"/>
                  </a:ext>
                </a:extLst>
              </a:tr>
              <a:tr h="21665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ru-RU" dirty="0"/>
                    </a:p>
                  </a:txBody>
                  <a:tcPr/>
                </a:tc>
                <a:extLst>
                  <a:ext uri="{0D108BD9-81ED-4DB2-BD59-A6C34878D82A}">
                    <a16:rowId xmlns:a16="http://schemas.microsoft.com/office/drawing/2014/main" val="10001"/>
                  </a:ext>
                </a:extLst>
              </a:tr>
              <a:tr h="216655">
                <a:tc>
                  <a:txBody>
                    <a:bodyPr/>
                    <a:lstStyle/>
                    <a:p>
                      <a:pPr marL="285750" indent="-285750">
                        <a:buFont typeface="Arial" charset="0"/>
                        <a:buChar char="•"/>
                      </a:pPr>
                      <a:r>
                        <a:rPr lang="en-US" dirty="0"/>
                        <a:t>A virtual address is split into several segments. Each segment is used as an offset into a page table or a page.</a:t>
                      </a:r>
                    </a:p>
                    <a:p>
                      <a:pPr marL="285750" indent="-285750">
                        <a:buFont typeface="Arial" charset="0"/>
                        <a:buChar char="•"/>
                      </a:pPr>
                      <a:r>
                        <a:rPr lang="en-US" dirty="0"/>
                        <a:t>Tables may be filled only partially to avoid wasting memory.</a:t>
                      </a:r>
                    </a:p>
                    <a:p>
                      <a:pPr marL="285750" indent="-285750">
                        <a:buFont typeface="Arial" charset="0"/>
                        <a:buChar char="•"/>
                      </a:pPr>
                      <a:r>
                        <a:rPr lang="en-US" dirty="0"/>
                        <a:t>Address lookups need multiple access to the RAM, so their results are cached by the </a:t>
                      </a:r>
                      <a:r>
                        <a:rPr lang="en-US" baseline="0" dirty="0"/>
                        <a:t>TLB (Translation Look-aside Buffer).</a:t>
                      </a:r>
                    </a:p>
                    <a:p>
                      <a:pPr marL="285750" indent="-285750">
                        <a:buFont typeface="Arial" charset="0"/>
                        <a:buChar char="•"/>
                      </a:pPr>
                      <a:r>
                        <a:rPr lang="en-US" baseline="0" dirty="0"/>
                        <a:t>See also </a:t>
                      </a:r>
                      <a:r>
                        <a:rPr lang="en-US" baseline="0" dirty="0">
                          <a:hlinkClick r:id="rId3"/>
                        </a:rPr>
                        <a:t>https://lwn.net/Articles/888914/</a:t>
                      </a:r>
                      <a:r>
                        <a:rPr lang="en-US" baseline="0" dirty="0"/>
                        <a:t> about pointer tagging.</a:t>
                      </a:r>
                      <a:endParaRPr lang="ru-RU"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71628734"/>
              </p:ext>
            </p:extLst>
          </p:nvPr>
        </p:nvGraphicFramePr>
        <p:xfrm>
          <a:off x="566757" y="1039155"/>
          <a:ext cx="8128000" cy="741680"/>
        </p:xfrm>
        <a:graphic>
          <a:graphicData uri="http://schemas.openxmlformats.org/drawingml/2006/table">
            <a:tbl>
              <a:tblPr firstRow="1" bandRow="1">
                <a:tableStyleId>{7E9639D4-E3E2-4D34-9284-5A2195B3D0D7}</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gridSpan="5">
                  <a:txBody>
                    <a:bodyPr/>
                    <a:lstStyle/>
                    <a:p>
                      <a:r>
                        <a:rPr lang="en-US" dirty="0"/>
                        <a:t>Virtual address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94214797"/>
              </p:ext>
            </p:extLst>
          </p:nvPr>
        </p:nvGraphicFramePr>
        <p:xfrm>
          <a:off x="1172683" y="2129824"/>
          <a:ext cx="2022461" cy="1854200"/>
        </p:xfrm>
        <a:graphic>
          <a:graphicData uri="http://schemas.openxmlformats.org/drawingml/2006/table">
            <a:tbl>
              <a:tblPr firstRow="1" bandRow="1">
                <a:tableStyleId>{7E9639D4-E3E2-4D34-9284-5A2195B3D0D7}</a:tableStyleId>
              </a:tblPr>
              <a:tblGrid>
                <a:gridCol w="2022461">
                  <a:extLst>
                    <a:ext uri="{9D8B030D-6E8A-4147-A177-3AD203B41FA5}">
                      <a16:colId xmlns:a16="http://schemas.microsoft.com/office/drawing/2014/main" val="20000"/>
                    </a:ext>
                  </a:extLst>
                </a:gridCol>
              </a:tblGrid>
              <a:tr h="370840">
                <a:tc>
                  <a:txBody>
                    <a:bodyPr/>
                    <a:lstStyle/>
                    <a:p>
                      <a:r>
                        <a:rPr lang="en-US" dirty="0"/>
                        <a:t>1</a:t>
                      </a:r>
                      <a:r>
                        <a:rPr lang="en-US" baseline="30000" dirty="0"/>
                        <a:t>st</a:t>
                      </a:r>
                      <a:r>
                        <a:rPr lang="en-US" dirty="0"/>
                        <a:t> level page 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4" name="Straight Arrow Connector 13"/>
          <p:cNvCxnSpPr/>
          <p:nvPr/>
        </p:nvCxnSpPr>
        <p:spPr>
          <a:xfrm>
            <a:off x="661012" y="1780835"/>
            <a:ext cx="511672" cy="157931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639834031"/>
              </p:ext>
            </p:extLst>
          </p:nvPr>
        </p:nvGraphicFramePr>
        <p:xfrm>
          <a:off x="4246390" y="3055422"/>
          <a:ext cx="2045325" cy="1854200"/>
        </p:xfrm>
        <a:graphic>
          <a:graphicData uri="http://schemas.openxmlformats.org/drawingml/2006/table">
            <a:tbl>
              <a:tblPr firstRow="1" bandRow="1">
                <a:tableStyleId>{7E9639D4-E3E2-4D34-9284-5A2195B3D0D7}</a:tableStyleId>
              </a:tblPr>
              <a:tblGrid>
                <a:gridCol w="2045325">
                  <a:extLst>
                    <a:ext uri="{9D8B030D-6E8A-4147-A177-3AD203B41FA5}">
                      <a16:colId xmlns:a16="http://schemas.microsoft.com/office/drawing/2014/main" val="20000"/>
                    </a:ext>
                  </a:extLst>
                </a:gridCol>
              </a:tblGrid>
              <a:tr h="370840">
                <a:tc>
                  <a:txBody>
                    <a:bodyPr/>
                    <a:lstStyle/>
                    <a:p>
                      <a:r>
                        <a:rPr lang="en-US" dirty="0"/>
                        <a:t>2</a:t>
                      </a:r>
                      <a:r>
                        <a:rPr lang="en-US" baseline="30000" dirty="0"/>
                        <a:t>nd</a:t>
                      </a:r>
                      <a:r>
                        <a:rPr lang="en-US" dirty="0"/>
                        <a:t> level page 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20" name="Straight Arrow Connector 19"/>
          <p:cNvCxnSpPr>
            <a:cxnSpLocks/>
          </p:cNvCxnSpPr>
          <p:nvPr/>
        </p:nvCxnSpPr>
        <p:spPr>
          <a:xfrm>
            <a:off x="3195144" y="3360145"/>
            <a:ext cx="1051246"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402767" y="1780835"/>
            <a:ext cx="843623" cy="286611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91715" y="4618591"/>
            <a:ext cx="51381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2114479352"/>
              </p:ext>
            </p:extLst>
          </p:nvPr>
        </p:nvGraphicFramePr>
        <p:xfrm>
          <a:off x="9852721" y="2570490"/>
          <a:ext cx="1370767" cy="1833880"/>
        </p:xfrm>
        <a:graphic>
          <a:graphicData uri="http://schemas.openxmlformats.org/drawingml/2006/table">
            <a:tbl>
              <a:tblPr firstRow="1" bandRow="1">
                <a:tableStyleId>{073A0DAA-6AF3-43AB-8588-CEC1D06C72B9}</a:tableStyleId>
              </a:tblPr>
              <a:tblGrid>
                <a:gridCol w="1370767">
                  <a:extLst>
                    <a:ext uri="{9D8B030D-6E8A-4147-A177-3AD203B41FA5}">
                      <a16:colId xmlns:a16="http://schemas.microsoft.com/office/drawing/2014/main" val="20000"/>
                    </a:ext>
                  </a:extLst>
                </a:gridCol>
              </a:tblGrid>
              <a:tr h="370840">
                <a:tc>
                  <a:txBody>
                    <a:bodyPr/>
                    <a:lstStyle/>
                    <a:p>
                      <a:r>
                        <a:rPr lang="en-US" dirty="0"/>
                        <a:t>Page</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cxnSp>
        <p:nvCxnSpPr>
          <p:cNvPr id="27" name="Straight Arrow Connector 26"/>
          <p:cNvCxnSpPr/>
          <p:nvPr/>
        </p:nvCxnSpPr>
        <p:spPr>
          <a:xfrm flipV="1">
            <a:off x="8306718" y="2743200"/>
            <a:ext cx="1496849" cy="1101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09679" y="1780835"/>
            <a:ext cx="1743042" cy="211660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975D0F-D3E9-3DAC-EE64-856A5F3B76A6}"/>
              </a:ext>
            </a:extLst>
          </p:cNvPr>
          <p:cNvSpPr txBox="1"/>
          <p:nvPr/>
        </p:nvSpPr>
        <p:spPr>
          <a:xfrm>
            <a:off x="6805534" y="2448910"/>
            <a:ext cx="1501184" cy="2031325"/>
          </a:xfrm>
          <a:prstGeom prst="rect">
            <a:avLst/>
          </a:prstGeom>
          <a:noFill/>
        </p:spPr>
        <p:txBody>
          <a:bodyPr wrap="square" rtlCol="0">
            <a:spAutoFit/>
          </a:bodyPr>
          <a:lstStyle/>
          <a:p>
            <a:endParaRPr lang="en-CY" dirty="0"/>
          </a:p>
          <a:p>
            <a:endParaRPr lang="en-CY" dirty="0"/>
          </a:p>
          <a:p>
            <a:endParaRPr lang="en-CY" dirty="0"/>
          </a:p>
          <a:p>
            <a:pPr algn="ctr"/>
            <a:r>
              <a:rPr lang="en-CY" dirty="0"/>
              <a:t>…</a:t>
            </a:r>
          </a:p>
          <a:p>
            <a:endParaRPr lang="en-CY" dirty="0"/>
          </a:p>
          <a:p>
            <a:endParaRPr lang="en-CY" dirty="0"/>
          </a:p>
          <a:p>
            <a:endParaRPr lang="en-CY" dirty="0"/>
          </a:p>
        </p:txBody>
      </p:sp>
    </p:spTree>
    <p:extLst>
      <p:ext uri="{BB962C8B-B14F-4D97-AF65-F5344CB8AC3E}">
        <p14:creationId xmlns:p14="http://schemas.microsoft.com/office/powerpoint/2010/main" val="178508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1337640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8030483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63021763"/>
              </p:ext>
            </p:extLst>
          </p:nvPr>
        </p:nvGraphicFramePr>
        <p:xfrm>
          <a:off x="0" y="365760"/>
          <a:ext cx="12192000" cy="13716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TLBs and the latency of </a:t>
                      </a:r>
                      <a:r>
                        <a:rPr lang="en-US" dirty="0" err="1"/>
                        <a:t>munmap</a:t>
                      </a:r>
                      <a:r>
                        <a:rPr lang="en-US" dirty="0"/>
                        <a:t>()</a:t>
                      </a:r>
                      <a:endParaRPr lang="ru-RU" dirty="0"/>
                    </a:p>
                  </a:txBody>
                  <a:tcPr/>
                </a:tc>
                <a:extLst>
                  <a:ext uri="{0D108BD9-81ED-4DB2-BD59-A6C34878D82A}">
                    <a16:rowId xmlns:a16="http://schemas.microsoft.com/office/drawing/2014/main" val="10000"/>
                  </a:ext>
                </a:extLst>
              </a:tr>
              <a:tr h="216655">
                <a:tc>
                  <a:txBody>
                    <a:bodyPr/>
                    <a:lstStyle/>
                    <a:p>
                      <a:pPr marL="285750" indent="-285750">
                        <a:buFont typeface="Arial" panose="020B0604020202020204" pitchFamily="34" charset="0"/>
                        <a:buChar char="•"/>
                      </a:pPr>
                      <a:r>
                        <a:rPr lang="en-US" dirty="0"/>
                        <a:t>Address lookups need multiple access to the RAM, so their results are cached by the </a:t>
                      </a:r>
                      <a:r>
                        <a:rPr lang="en-US" baseline="0" dirty="0"/>
                        <a:t>TLB (Translation Look-aside Buffer).</a:t>
                      </a:r>
                      <a:endParaRPr lang="ru-RU" dirty="0"/>
                    </a:p>
                  </a:txBody>
                  <a:tcPr/>
                </a:tc>
                <a:extLst>
                  <a:ext uri="{0D108BD9-81ED-4DB2-BD59-A6C34878D82A}">
                    <a16:rowId xmlns:a16="http://schemas.microsoft.com/office/drawing/2014/main" val="10001"/>
                  </a:ext>
                </a:extLst>
              </a:tr>
              <a:tr h="216655">
                <a:tc>
                  <a:txBody>
                    <a:bodyPr/>
                    <a:lstStyle/>
                    <a:p>
                      <a:pPr marL="0" indent="0">
                        <a:buFont typeface="Arial" panose="020B0604020202020204" pitchFamily="34" charset="0"/>
                        <a:buNone/>
                      </a:pPr>
                      <a:r>
                        <a:rPr lang="en-US" dirty="0"/>
                        <a:t>TLB entries become stale when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or </a:t>
                      </a:r>
                      <a:r>
                        <a:rPr lang="en-US" dirty="0" err="1">
                          <a:latin typeface="Consolas" panose="020B0609020204030204" pitchFamily="49" charset="0"/>
                          <a:cs typeface="Consolas" panose="020B0609020204030204" pitchFamily="49" charset="0"/>
                        </a:rPr>
                        <a:t>mprotect</a:t>
                      </a:r>
                      <a:r>
                        <a:rPr lang="en-US" dirty="0">
                          <a:latin typeface="Consolas" panose="020B0609020204030204" pitchFamily="49" charset="0"/>
                          <a:cs typeface="Consolas" panose="020B0609020204030204" pitchFamily="49" charset="0"/>
                        </a:rPr>
                        <a:t>()</a:t>
                      </a:r>
                      <a:r>
                        <a:rPr lang="en-US" dirty="0"/>
                        <a:t> change the page table of a process. In a multithreaded process they need to send an IPI to inform other cores that their TLB entries became invalid.</a:t>
                      </a:r>
                    </a:p>
                  </a:txBody>
                  <a:tcPr/>
                </a:tc>
                <a:extLst>
                  <a:ext uri="{0D108BD9-81ED-4DB2-BD59-A6C34878D82A}">
                    <a16:rowId xmlns:a16="http://schemas.microsoft.com/office/drawing/2014/main" val="1500576680"/>
                  </a:ext>
                </a:extLst>
              </a:tr>
            </a:tbl>
          </a:graphicData>
        </a:graphic>
      </p:graphicFrame>
    </p:spTree>
    <p:extLst>
      <p:ext uri="{BB962C8B-B14F-4D97-AF65-F5344CB8AC3E}">
        <p14:creationId xmlns:p14="http://schemas.microsoft.com/office/powerpoint/2010/main" val="138104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D6F2C-E99F-65DD-27A3-E0162F773E4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1C2C800-324E-9350-6BF0-41A90D8DFA8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64719840-BB97-1514-55C7-1452A7C24F4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F5005EF-A123-3FBD-818C-EE05487B2F80}"/>
              </a:ext>
            </a:extLst>
          </p:cNvPr>
          <p:cNvGraphicFramePr>
            <a:graphicFrameLocks noGrp="1"/>
          </p:cNvGraphicFramePr>
          <p:nvPr>
            <p:extLst>
              <p:ext uri="{D42A27DB-BD31-4B8C-83A1-F6EECF244321}">
                <p14:modId xmlns:p14="http://schemas.microsoft.com/office/powerpoint/2010/main" val="3115691915"/>
              </p:ext>
            </p:extLst>
          </p:nvPr>
        </p:nvGraphicFramePr>
        <p:xfrm>
          <a:off x="0" y="365760"/>
          <a:ext cx="12192000" cy="46634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TLBs and the latency of </a:t>
                      </a:r>
                      <a:r>
                        <a:rPr lang="en-US" dirty="0" err="1"/>
                        <a:t>munmap</a:t>
                      </a:r>
                      <a:r>
                        <a:rPr lang="en-US" dirty="0"/>
                        <a:t>()</a:t>
                      </a:r>
                      <a:endParaRPr lang="ru-RU" dirty="0"/>
                    </a:p>
                  </a:txBody>
                  <a:tcPr/>
                </a:tc>
                <a:extLst>
                  <a:ext uri="{0D108BD9-81ED-4DB2-BD59-A6C34878D82A}">
                    <a16:rowId xmlns:a16="http://schemas.microsoft.com/office/drawing/2014/main" val="10000"/>
                  </a:ext>
                </a:extLst>
              </a:tr>
              <a:tr h="216655">
                <a:tc>
                  <a:txBody>
                    <a:bodyPr/>
                    <a:lstStyle/>
                    <a:p>
                      <a:pPr marL="285750" indent="-285750">
                        <a:buFont typeface="Arial" panose="020B0604020202020204" pitchFamily="34" charset="0"/>
                        <a:buChar char="•"/>
                      </a:pPr>
                      <a:r>
                        <a:rPr lang="en-US" dirty="0"/>
                        <a:t>Address lookups need multiple access to the RAM, so their results are cached by the </a:t>
                      </a:r>
                      <a:r>
                        <a:rPr lang="en-US" baseline="0" dirty="0"/>
                        <a:t>TLB (Translation Look-aside Buffer).</a:t>
                      </a:r>
                      <a:endParaRPr lang="ru-RU" dirty="0"/>
                    </a:p>
                  </a:txBody>
                  <a:tcPr/>
                </a:tc>
                <a:extLst>
                  <a:ext uri="{0D108BD9-81ED-4DB2-BD59-A6C34878D82A}">
                    <a16:rowId xmlns:a16="http://schemas.microsoft.com/office/drawing/2014/main" val="10001"/>
                  </a:ext>
                </a:extLst>
              </a:tr>
              <a:tr h="216655">
                <a:tc>
                  <a:txBody>
                    <a:bodyPr/>
                    <a:lstStyle/>
                    <a:p>
                      <a:pPr marL="0" indent="0">
                        <a:buFont typeface="Arial" panose="020B0604020202020204" pitchFamily="34" charset="0"/>
                        <a:buNone/>
                      </a:pPr>
                      <a:r>
                        <a:rPr lang="en-US" dirty="0"/>
                        <a:t>TLB entries become stale when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or </a:t>
                      </a:r>
                      <a:r>
                        <a:rPr lang="en-US" dirty="0" err="1">
                          <a:latin typeface="Consolas" panose="020B0609020204030204" pitchFamily="49" charset="0"/>
                          <a:cs typeface="Consolas" panose="020B0609020204030204" pitchFamily="49" charset="0"/>
                        </a:rPr>
                        <a:t>mprotect</a:t>
                      </a:r>
                      <a:r>
                        <a:rPr lang="en-US" dirty="0">
                          <a:latin typeface="Consolas" panose="020B0609020204030204" pitchFamily="49" charset="0"/>
                          <a:cs typeface="Consolas" panose="020B0609020204030204" pitchFamily="49" charset="0"/>
                        </a:rPr>
                        <a:t>()</a:t>
                      </a:r>
                      <a:r>
                        <a:rPr lang="en-US" dirty="0"/>
                        <a:t> change the page table of a process. In a multithreaded process they need to send an IPI to inform other cores that their TLB entries became invalid.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Quiz</a:t>
                      </a:r>
                      <a:r>
                        <a:rPr lang="en-US" dirty="0"/>
                        <a:t>: why does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 not need an IPI?</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txBody>
                  <a:tcPr/>
                </a:tc>
                <a:extLst>
                  <a:ext uri="{0D108BD9-81ED-4DB2-BD59-A6C34878D82A}">
                    <a16:rowId xmlns:a16="http://schemas.microsoft.com/office/drawing/2014/main" val="1500576680"/>
                  </a:ext>
                </a:extLst>
              </a:tr>
            </a:tbl>
          </a:graphicData>
        </a:graphic>
      </p:graphicFrame>
    </p:spTree>
    <p:extLst>
      <p:ext uri="{BB962C8B-B14F-4D97-AF65-F5344CB8AC3E}">
        <p14:creationId xmlns:p14="http://schemas.microsoft.com/office/powerpoint/2010/main" val="256208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0AF3B-2186-205A-691B-EA0D2AD7949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203FE9E-25D9-F2B4-49BA-F41D584FB66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92462E8-736E-AEFA-7F7F-6331C98BABE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1B74CFB-057C-91B3-F174-0E2FC6F7809A}"/>
              </a:ext>
            </a:extLst>
          </p:cNvPr>
          <p:cNvGraphicFramePr>
            <a:graphicFrameLocks noGrp="1"/>
          </p:cNvGraphicFramePr>
          <p:nvPr>
            <p:extLst>
              <p:ext uri="{D42A27DB-BD31-4B8C-83A1-F6EECF244321}">
                <p14:modId xmlns:p14="http://schemas.microsoft.com/office/powerpoint/2010/main" val="1522009878"/>
              </p:ext>
            </p:extLst>
          </p:nvPr>
        </p:nvGraphicFramePr>
        <p:xfrm>
          <a:off x="0" y="365760"/>
          <a:ext cx="12192000" cy="6126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TLBs and the latency of </a:t>
                      </a:r>
                      <a:r>
                        <a:rPr lang="en-US" dirty="0" err="1"/>
                        <a:t>munmap</a:t>
                      </a:r>
                      <a:r>
                        <a:rPr lang="en-US" dirty="0"/>
                        <a:t>()</a:t>
                      </a:r>
                      <a:endParaRPr lang="ru-RU" dirty="0"/>
                    </a:p>
                  </a:txBody>
                  <a:tcPr/>
                </a:tc>
                <a:extLst>
                  <a:ext uri="{0D108BD9-81ED-4DB2-BD59-A6C34878D82A}">
                    <a16:rowId xmlns:a16="http://schemas.microsoft.com/office/drawing/2014/main" val="10000"/>
                  </a:ext>
                </a:extLst>
              </a:tr>
              <a:tr h="216655">
                <a:tc>
                  <a:txBody>
                    <a:bodyPr/>
                    <a:lstStyle/>
                    <a:p>
                      <a:pPr marL="285750" indent="-285750">
                        <a:buFont typeface="Arial" panose="020B0604020202020204" pitchFamily="34" charset="0"/>
                        <a:buChar char="•"/>
                      </a:pPr>
                      <a:r>
                        <a:rPr lang="en-US" dirty="0"/>
                        <a:t>Address lookups need multiple access to the RAM, so their results are cached by the </a:t>
                      </a:r>
                      <a:r>
                        <a:rPr lang="en-US" baseline="0" dirty="0"/>
                        <a:t>TLB (Translation Look-aside Buffer).</a:t>
                      </a:r>
                      <a:endParaRPr lang="ru-RU" dirty="0"/>
                    </a:p>
                  </a:txBody>
                  <a:tcPr/>
                </a:tc>
                <a:extLst>
                  <a:ext uri="{0D108BD9-81ED-4DB2-BD59-A6C34878D82A}">
                    <a16:rowId xmlns:a16="http://schemas.microsoft.com/office/drawing/2014/main" val="10001"/>
                  </a:ext>
                </a:extLst>
              </a:tr>
              <a:tr h="216655">
                <a:tc>
                  <a:txBody>
                    <a:bodyPr/>
                    <a:lstStyle/>
                    <a:p>
                      <a:pPr marL="0" indent="0">
                        <a:buFont typeface="Arial" panose="020B0604020202020204" pitchFamily="34" charset="0"/>
                        <a:buNone/>
                      </a:pPr>
                      <a:r>
                        <a:rPr lang="en-US" dirty="0"/>
                        <a:t>TLB entries become stale when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or </a:t>
                      </a:r>
                      <a:r>
                        <a:rPr lang="en-US" dirty="0" err="1">
                          <a:latin typeface="Consolas" panose="020B0609020204030204" pitchFamily="49" charset="0"/>
                          <a:cs typeface="Consolas" panose="020B0609020204030204" pitchFamily="49" charset="0"/>
                        </a:rPr>
                        <a:t>mprotect</a:t>
                      </a:r>
                      <a:r>
                        <a:rPr lang="en-US" dirty="0">
                          <a:latin typeface="Consolas" panose="020B0609020204030204" pitchFamily="49" charset="0"/>
                          <a:cs typeface="Consolas" panose="020B0609020204030204" pitchFamily="49" charset="0"/>
                        </a:rPr>
                        <a:t>()</a:t>
                      </a:r>
                      <a:r>
                        <a:rPr lang="en-US" dirty="0"/>
                        <a:t> change the page table of a process. In a multithreaded process they need to send an IPI to inform other cores that their TLB entries became invalid.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Quiz</a:t>
                      </a:r>
                      <a:r>
                        <a:rPr lang="en-US" dirty="0"/>
                        <a:t>: why does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 not need an IPI?</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Experiment</a:t>
                      </a:r>
                      <a:r>
                        <a:rPr lang="en-US" dirty="0"/>
                        <a:t>:</a:t>
                      </a:r>
                    </a:p>
                    <a:p>
                      <a:pPr marL="342900" indent="-342900">
                        <a:buFont typeface="+mj-lt"/>
                        <a:buAutoNum type="arabicPeriod"/>
                      </a:pPr>
                      <a:r>
                        <a:rPr lang="en-US" dirty="0"/>
                        <a:t>write a program that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s a region of memory and immediately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s it in a loop,</a:t>
                      </a:r>
                    </a:p>
                    <a:p>
                      <a:pPr marL="342900" indent="-342900">
                        <a:buFont typeface="+mj-lt"/>
                        <a:buAutoNum type="arabicPeriod"/>
                      </a:pPr>
                      <a:r>
                        <a:rPr lang="en-US" dirty="0"/>
                        <a:t>measure the duration of calls to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a:t>
                      </a:r>
                    </a:p>
                    <a:p>
                      <a:pPr marL="342900" indent="-342900">
                        <a:buFont typeface="+mj-lt"/>
                        <a:buAutoNum type="arabicPeriod"/>
                      </a:pPr>
                      <a:r>
                        <a:rPr lang="en-US" dirty="0"/>
                        <a:t>modify the program to start several threads that run a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loop,</a:t>
                      </a:r>
                    </a:p>
                    <a:p>
                      <a:pPr marL="342900" indent="-342900">
                        <a:buFont typeface="+mj-lt"/>
                        <a:buAutoNum type="arabicPeriod"/>
                      </a:pPr>
                      <a:r>
                        <a:rPr lang="en-US" dirty="0"/>
                        <a:t>modify both versions to access the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ed region of memory.</a:t>
                      </a:r>
                    </a:p>
                    <a:p>
                      <a:pPr marL="342900" indent="-342900">
                        <a:buFont typeface="+mj-lt"/>
                        <a:buAutoNum type="arabicPeriod"/>
                      </a:pPr>
                      <a:endParaRPr lang="en-US" dirty="0"/>
                    </a:p>
                    <a:p>
                      <a:pPr marL="0" indent="0">
                        <a:buFont typeface="+mj-lt"/>
                        <a:buNone/>
                      </a:pPr>
                      <a:r>
                        <a:rPr lang="en-US" dirty="0"/>
                        <a:t>To measure the </a:t>
                      </a:r>
                      <a:r>
                        <a:rPr lang="en-US" dirty="0" err="1"/>
                        <a:t>syscall</a:t>
                      </a:r>
                      <a:r>
                        <a:rPr lang="en-US" dirty="0"/>
                        <a:t> latency use</a:t>
                      </a:r>
                    </a:p>
                    <a:p>
                      <a:pPr marL="0" indent="0">
                        <a:buFont typeface="+mj-lt"/>
                        <a:buNone/>
                      </a:pPr>
                      <a:r>
                        <a:rPr lang="en-US" dirty="0">
                          <a:latin typeface="Menlo" panose="020B0609030804020204" pitchFamily="49" charset="0"/>
                          <a:ea typeface="Menlo" panose="020B0609030804020204" pitchFamily="49" charset="0"/>
                          <a:cs typeface="Menlo" panose="020B0609030804020204" pitchFamily="49" charset="0"/>
                        </a:rPr>
                        <a:t>    % perf record -e '</a:t>
                      </a:r>
                      <a:r>
                        <a:rPr lang="en-US" dirty="0" err="1">
                          <a:latin typeface="Menlo" panose="020B0609030804020204" pitchFamily="49" charset="0"/>
                          <a:ea typeface="Menlo" panose="020B0609030804020204" pitchFamily="49" charset="0"/>
                          <a:cs typeface="Menlo" panose="020B0609030804020204" pitchFamily="49" charset="0"/>
                        </a:rPr>
                        <a:t>syscalls:sys</a:t>
                      </a:r>
                      <a:r>
                        <a:rPr lang="en-US" dirty="0">
                          <a:latin typeface="Menlo" panose="020B0609030804020204" pitchFamily="49" charset="0"/>
                          <a:ea typeface="Menlo" panose="020B0609030804020204" pitchFamily="49" charset="0"/>
                          <a:cs typeface="Menlo" panose="020B0609030804020204" pitchFamily="49" charset="0"/>
                        </a:rPr>
                        <a:t>_*_</a:t>
                      </a:r>
                      <a:r>
                        <a:rPr lang="en-US" dirty="0" err="1">
                          <a:latin typeface="Menlo" panose="020B0609030804020204" pitchFamily="49" charset="0"/>
                          <a:ea typeface="Menlo" panose="020B0609030804020204" pitchFamily="49" charset="0"/>
                          <a:cs typeface="Menlo" panose="020B0609030804020204" pitchFamily="49" charset="0"/>
                        </a:rPr>
                        <a:t>mmap,syscalls:sys</a:t>
                      </a:r>
                      <a:r>
                        <a:rPr lang="en-US" dirty="0">
                          <a:latin typeface="Menlo" panose="020B0609030804020204" pitchFamily="49" charset="0"/>
                          <a:ea typeface="Menlo" panose="020B0609030804020204" pitchFamily="49" charset="0"/>
                          <a:cs typeface="Menlo" panose="020B0609030804020204" pitchFamily="49" charset="0"/>
                        </a:rPr>
                        <a:t>_*_</a:t>
                      </a:r>
                      <a:r>
                        <a:rPr lang="en-US" dirty="0" err="1">
                          <a:latin typeface="Menlo" panose="020B0609030804020204" pitchFamily="49" charset="0"/>
                          <a:ea typeface="Menlo" panose="020B0609030804020204" pitchFamily="49" charset="0"/>
                          <a:cs typeface="Menlo" panose="020B0609030804020204" pitchFamily="49" charset="0"/>
                        </a:rPr>
                        <a:t>munmap</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test_program</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Font typeface="+mj-lt"/>
                        <a:buNone/>
                      </a:pPr>
                      <a:r>
                        <a:rPr lang="en-US" dirty="0">
                          <a:latin typeface="Menlo" panose="020B0609030804020204" pitchFamily="49" charset="0"/>
                          <a:ea typeface="Menlo" panose="020B0609030804020204" pitchFamily="49" charset="0"/>
                          <a:cs typeface="Menlo" panose="020B0609030804020204" pitchFamily="49" charset="0"/>
                        </a:rPr>
                        <a:t>    % perf script --</a:t>
                      </a:r>
                      <a:r>
                        <a:rPr lang="en-US" dirty="0" err="1">
                          <a:latin typeface="Menlo" panose="020B0609030804020204" pitchFamily="49" charset="0"/>
                          <a:ea typeface="Menlo" panose="020B0609030804020204" pitchFamily="49" charset="0"/>
                          <a:cs typeface="Menlo" panose="020B0609030804020204" pitchFamily="49" charset="0"/>
                        </a:rPr>
                        <a:t>deltatime</a:t>
                      </a:r>
                      <a:r>
                        <a:rPr lang="en-US" dirty="0">
                          <a:latin typeface="Menlo" panose="020B0609030804020204" pitchFamily="49" charset="0"/>
                          <a:ea typeface="Menlo" panose="020B0609030804020204" pitchFamily="49" charset="0"/>
                          <a:cs typeface="Menlo" panose="020B0609030804020204" pitchFamily="49" charset="0"/>
                        </a:rPr>
                        <a:t> --ns --</a:t>
                      </a:r>
                      <a:r>
                        <a:rPr lang="en-US" dirty="0" err="1">
                          <a:latin typeface="Menlo" panose="020B0609030804020204" pitchFamily="49" charset="0"/>
                          <a:ea typeface="Menlo" panose="020B0609030804020204" pitchFamily="49" charset="0"/>
                          <a:cs typeface="Menlo" panose="020B0609030804020204" pitchFamily="49" charset="0"/>
                        </a:rPr>
                        <a:t>tid</a:t>
                      </a:r>
                      <a:r>
                        <a:rPr lang="en-US" dirty="0">
                          <a:latin typeface="Menlo" panose="020B0609030804020204" pitchFamily="49" charset="0"/>
                          <a:ea typeface="Menlo" panose="020B0609030804020204" pitchFamily="49" charset="0"/>
                          <a:cs typeface="Menlo" panose="020B0609030804020204" pitchFamily="49" charset="0"/>
                        </a:rPr>
                        <a:t>=&lt;</a:t>
                      </a:r>
                      <a:r>
                        <a:rPr lang="en-US" dirty="0" err="1">
                          <a:latin typeface="Menlo" panose="020B0609030804020204" pitchFamily="49" charset="0"/>
                          <a:ea typeface="Menlo" panose="020B0609030804020204" pitchFamily="49" charset="0"/>
                          <a:cs typeface="Menlo" panose="020B0609030804020204" pitchFamily="49" charset="0"/>
                        </a:rPr>
                        <a:t>tid</a:t>
                      </a:r>
                      <a:r>
                        <a:rPr lang="en-US" dirty="0">
                          <a:latin typeface="Menlo" panose="020B0609030804020204" pitchFamily="49" charset="0"/>
                          <a:ea typeface="Menlo" panose="020B0609030804020204" pitchFamily="49" charset="0"/>
                          <a:cs typeface="Menlo" panose="020B0609030804020204" pitchFamily="49" charset="0"/>
                        </a:rPr>
                        <a:t> of one of threads&gt;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500576680"/>
                  </a:ext>
                </a:extLst>
              </a:tr>
              <a:tr h="216655">
                <a:tc>
                  <a:txBody>
                    <a:bodyPr/>
                    <a:lstStyle/>
                    <a:p>
                      <a:pPr marL="0" indent="0">
                        <a:buFont typeface="+mj-lt"/>
                        <a:buNone/>
                      </a:pPr>
                      <a:r>
                        <a:rPr lang="en-US" dirty="0">
                          <a:latin typeface="+mn-lt"/>
                          <a:ea typeface="Menlo" panose="020B0609030804020204" pitchFamily="49" charset="0"/>
                          <a:cs typeface="Menlo" panose="020B0609030804020204" pitchFamily="49" charset="0"/>
                        </a:rPr>
                        <a:t>See also:</a:t>
                      </a: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3"/>
                        </a:rPr>
                        <a:t>https://lwn.net/Articles/893906/</a:t>
                      </a:r>
                      <a:endParaRPr lang="en-GB" dirty="0">
                        <a:latin typeface="+mn-lt"/>
                        <a:ea typeface="Menlo" panose="020B0609030804020204" pitchFamily="49" charset="0"/>
                        <a:cs typeface="Menlo" panose="020B0609030804020204" pitchFamily="49" charset="0"/>
                      </a:endParaRP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4"/>
                        </a:rPr>
                        <a:t>https://lwn.net/Articles/932298/</a:t>
                      </a:r>
                      <a:endParaRPr lang="en-GB" dirty="0">
                        <a:latin typeface="+mn-lt"/>
                        <a:ea typeface="Menlo" panose="020B0609030804020204" pitchFamily="49" charset="0"/>
                        <a:cs typeface="Menlo" panose="020B0609030804020204" pitchFamily="49" charset="0"/>
                      </a:endParaRP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5"/>
                        </a:rPr>
                        <a:t>https://lwn.net/Articles/974392/</a:t>
                      </a:r>
                      <a:endParaRPr lang="en-GB" dirty="0">
                        <a:latin typeface="+mn-lt"/>
                        <a:ea typeface="Menlo" panose="020B0609030804020204" pitchFamily="49" charset="0"/>
                        <a:cs typeface="Menlo" panose="020B0609030804020204" pitchFamily="49" charset="0"/>
                      </a:endParaRP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6"/>
                        </a:rPr>
                        <a:t>https://lwn.net/Articles/845507/</a:t>
                      </a:r>
                      <a:endParaRPr lang="ru-RU"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522288224"/>
                  </a:ext>
                </a:extLst>
              </a:tr>
            </a:tbl>
          </a:graphicData>
        </a:graphic>
      </p:graphicFrame>
    </p:spTree>
    <p:extLst>
      <p:ext uri="{BB962C8B-B14F-4D97-AF65-F5344CB8AC3E}">
        <p14:creationId xmlns:p14="http://schemas.microsoft.com/office/powerpoint/2010/main" val="7847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45519-E70B-6543-DEB2-4AB97B41E3F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19DD12F-42EB-2F0D-5307-34C52B7023C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E0DD844-67D1-FE43-C463-DFF9550D8F1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7A211A7-F60E-4EC3-DD2C-6A802C027A9C}"/>
              </a:ext>
            </a:extLst>
          </p:cNvPr>
          <p:cNvGraphicFramePr>
            <a:graphicFrameLocks noGrp="1"/>
          </p:cNvGraphicFramePr>
          <p:nvPr>
            <p:extLst>
              <p:ext uri="{D42A27DB-BD31-4B8C-83A1-F6EECF244321}">
                <p14:modId xmlns:p14="http://schemas.microsoft.com/office/powerpoint/2010/main" val="2379734452"/>
              </p:ext>
            </p:extLst>
          </p:nvPr>
        </p:nvGraphicFramePr>
        <p:xfrm>
          <a:off x="0" y="365760"/>
          <a:ext cx="12192000" cy="21031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Virtual memory from the point of view of an OS</a:t>
                      </a:r>
                      <a:endParaRPr lang="ru-RU" dirty="0"/>
                    </a:p>
                  </a:txBody>
                  <a:tcPr/>
                </a:tc>
                <a:extLst>
                  <a:ext uri="{0D108BD9-81ED-4DB2-BD59-A6C34878D82A}">
                    <a16:rowId xmlns:a16="http://schemas.microsoft.com/office/drawing/2014/main" val="10000"/>
                  </a:ext>
                </a:extLst>
              </a:tr>
              <a:tr h="216655">
                <a:tc>
                  <a:txBody>
                    <a:bodyPr/>
                    <a:lstStyle/>
                    <a:p>
                      <a:r>
                        <a:rPr lang="en-US" dirty="0"/>
                        <a:t>Linux represents the memory of a process as a list of VMAs </a:t>
                      </a:r>
                      <a:r>
                        <a:rPr lang="en-US" baseline="0" dirty="0"/>
                        <a:t>(Virtual Memory Area).</a:t>
                      </a:r>
                    </a:p>
                    <a:p>
                      <a:endParaRPr lang="en-US" baseline="0" dirty="0"/>
                    </a:p>
                    <a:p>
                      <a:r>
                        <a:rPr lang="en-US" baseline="0" dirty="0"/>
                        <a:t>Each VMA tracks</a:t>
                      </a:r>
                      <a:endParaRPr lang="ru-RU" baseline="0" dirty="0"/>
                    </a:p>
                    <a:p>
                      <a:pPr marL="285750" indent="-285750">
                        <a:buFont typeface="Arial" charset="0"/>
                        <a:buChar char="•"/>
                      </a:pPr>
                      <a:r>
                        <a:rPr lang="en-US" baseline="0" dirty="0"/>
                        <a:t>the range of addresses that it describes,</a:t>
                      </a:r>
                      <a:endParaRPr lang="ru-RU" baseline="0" dirty="0"/>
                    </a:p>
                    <a:p>
                      <a:pPr marL="285750" indent="-285750">
                        <a:buFont typeface="Arial" charset="0"/>
                        <a:buChar char="•"/>
                      </a:pPr>
                      <a:r>
                        <a:rPr lang="en-US" baseline="0" dirty="0"/>
                        <a:t>the access rights of the memory region</a:t>
                      </a:r>
                      <a:r>
                        <a:rPr lang="ru-RU" baseline="0" dirty="0"/>
                        <a:t> (</a:t>
                      </a:r>
                      <a:r>
                        <a:rPr lang="en-US" baseline="0" dirty="0"/>
                        <a:t>and flags like copy-on-write),</a:t>
                      </a:r>
                    </a:p>
                    <a:p>
                      <a:pPr marL="285750" indent="-285750">
                        <a:buFont typeface="Arial" charset="0"/>
                        <a:buChar char="•"/>
                      </a:pPr>
                      <a:r>
                        <a:rPr lang="en-US" baseline="0" dirty="0"/>
                        <a:t>the rule which describes how to page-in pages in this memory range (from a file, from the swap, from </a:t>
                      </a:r>
                      <a:r>
                        <a:rPr lang="en-US" baseline="0" dirty="0" err="1"/>
                        <a:t>userfaultfd</a:t>
                      </a:r>
                      <a:r>
                        <a:rPr lang="en-US" baseline="0" dirty="0"/>
                        <a:t>, etc.).</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856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42013</TotalTime>
  <Words>5092</Words>
  <Application>Microsoft Macintosh PowerPoint</Application>
  <PresentationFormat>Widescreen</PresentationFormat>
  <Paragraphs>764</Paragraphs>
  <Slides>42</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Calibri Light</vt:lpstr>
      <vt:lpstr>Consolas</vt:lpstr>
      <vt:lpstr>Menlo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QA Admin-TEST</cp:lastModifiedBy>
  <cp:revision>118</cp:revision>
  <cp:lastPrinted>2017-10-02T09:22:54Z</cp:lastPrinted>
  <dcterms:created xsi:type="dcterms:W3CDTF">2016-09-20T13:25:15Z</dcterms:created>
  <dcterms:modified xsi:type="dcterms:W3CDTF">2025-10-25T11:12:44Z</dcterms:modified>
</cp:coreProperties>
</file>