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handoutMasterIdLst>
    <p:handoutMasterId r:id="rId44"/>
  </p:handoutMasterIdLst>
  <p:sldIdLst>
    <p:sldId id="280" r:id="rId3"/>
    <p:sldId id="256" r:id="rId4"/>
    <p:sldId id="263" r:id="rId5"/>
    <p:sldId id="261" r:id="rId6"/>
    <p:sldId id="262" r:id="rId7"/>
    <p:sldId id="260" r:id="rId8"/>
    <p:sldId id="265" r:id="rId9"/>
    <p:sldId id="266" r:id="rId10"/>
    <p:sldId id="304" r:id="rId11"/>
    <p:sldId id="267" r:id="rId12"/>
    <p:sldId id="269" r:id="rId13"/>
    <p:sldId id="277" r:id="rId14"/>
    <p:sldId id="298" r:id="rId15"/>
    <p:sldId id="276" r:id="rId16"/>
    <p:sldId id="268" r:id="rId17"/>
    <p:sldId id="296" r:id="rId18"/>
    <p:sldId id="297" r:id="rId19"/>
    <p:sldId id="278" r:id="rId20"/>
    <p:sldId id="279" r:id="rId21"/>
    <p:sldId id="283" r:id="rId22"/>
    <p:sldId id="282" r:id="rId23"/>
    <p:sldId id="301" r:id="rId24"/>
    <p:sldId id="302" r:id="rId25"/>
    <p:sldId id="259" r:id="rId26"/>
    <p:sldId id="270" r:id="rId27"/>
    <p:sldId id="275" r:id="rId28"/>
    <p:sldId id="274" r:id="rId29"/>
    <p:sldId id="273" r:id="rId30"/>
    <p:sldId id="286" r:id="rId31"/>
    <p:sldId id="285" r:id="rId32"/>
    <p:sldId id="287" r:id="rId33"/>
    <p:sldId id="288" r:id="rId34"/>
    <p:sldId id="289" r:id="rId35"/>
    <p:sldId id="290" r:id="rId36"/>
    <p:sldId id="299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37495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2573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7905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712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5887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32653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43717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88519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60965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2127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38422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74760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0031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15796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39227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71459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4589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89647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77853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97921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625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55340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01623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3056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4247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220411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1045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85205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86434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06915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3207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37752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7975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090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5350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040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686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2074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freebsd.org/doc/handbook/dirstructure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freebsd.org/doc/handbook/dirstructure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3386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48654" y="923419"/>
            <a:ext cx="538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file systems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2040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4706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97827"/>
              </p:ext>
            </p:extLst>
          </p:nvPr>
        </p:nvGraphicFramePr>
        <p:xfrm>
          <a:off x="0" y="365760"/>
          <a:ext cx="12192000" cy="47227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desired interface to a file system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interface of a storage device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2000" dirty="0"/>
                        <a:t>* </a:t>
                      </a:r>
                      <a:r>
                        <a:rPr lang="en-US" sz="2000" dirty="0"/>
                        <a:t>read a sector* nr.</a:t>
                      </a:r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</a:t>
                      </a:r>
                      <a:r>
                        <a:rPr lang="en-US" sz="2000" dirty="0"/>
                        <a:t>write a sector nr.</a:t>
                      </a:r>
                      <a:r>
                        <a:rPr lang="ru-RU" sz="2000" baseline="0" dirty="0"/>
                        <a:t>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sector is a contiguous piece of a storage device that is 512 bytes or 4096 bytes long; the start of a sector is a multiple of the sector size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The task of a file system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Atop of a block device provide an API that enables users to</a:t>
                      </a:r>
                      <a:endParaRPr lang="ru-RU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create files and directories</a:t>
                      </a:r>
                      <a:r>
                        <a:rPr lang="ru-RU" sz="2000" dirty="0"/>
                        <a:t>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find files and directories by their name</a:t>
                      </a:r>
                      <a:r>
                        <a:rPr lang="ru-RU" sz="2000" dirty="0"/>
                        <a:t>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write and read files at arbitrary offsets (not necessarily sector-aligned)</a:t>
                      </a:r>
                      <a:r>
                        <a:rPr lang="ru-RU" sz="2000" dirty="0"/>
                        <a:t>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do these operations fast and reliably.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3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6732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030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84829"/>
              </p:ext>
            </p:extLst>
          </p:nvPr>
        </p:nvGraphicFramePr>
        <p:xfrm>
          <a:off x="0" y="365760"/>
          <a:ext cx="12192000" cy="42045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A problem that a file system must solve</a:t>
                      </a:r>
                      <a:r>
                        <a:rPr lang="ru-RU" sz="2400" baseline="0" dirty="0"/>
                        <a:t>: </a:t>
                      </a:r>
                      <a:r>
                        <a:rPr lang="en-US" sz="2400" u="sng" baseline="0" dirty="0"/>
                        <a:t>how does one store a list of files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An array with file names, unsorted: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521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boxes in diagrams depict contiguous areas of a disk; different boxes are assumed not to be adjacent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70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6503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9820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2143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A problem that a file system must solve</a:t>
                      </a:r>
                      <a:r>
                        <a:rPr lang="ru-RU" sz="2400" baseline="0" dirty="0"/>
                        <a:t>: </a:t>
                      </a:r>
                      <a:r>
                        <a:rPr lang="en-US" sz="2400" u="sng" baseline="0" dirty="0"/>
                        <a:t>how does one store a list of files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An array with file names, unsorted: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We need up to 16 string comparisons to find a file.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boxes in diagrams depict contiguous areas of a disk; different boxes are assumed not to be adjacent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97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0516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3798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155297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A problem that a file system must solve</a:t>
                      </a:r>
                      <a:r>
                        <a:rPr lang="ru-RU" sz="2400" baseline="0" dirty="0"/>
                        <a:t>: </a:t>
                      </a:r>
                      <a:r>
                        <a:rPr lang="en-US" sz="2400" u="sng" baseline="0" dirty="0"/>
                        <a:t>how does one store a list of files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An array with file names, unsorted: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balanced binary search tree: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We need up to 16 string comparisons to find a file.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need at most 4 comparisons to find a file.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boxes in diagrams depict contiguous areas of a disk; different boxes are assumed not to be adjacent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9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50227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3697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17763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A problem that a file system must solve</a:t>
                      </a:r>
                      <a:r>
                        <a:rPr lang="ru-RU" sz="2400" baseline="0" dirty="0"/>
                        <a:t>: </a:t>
                      </a:r>
                      <a:r>
                        <a:rPr lang="en-US" sz="2400" u="sng" baseline="0" dirty="0"/>
                        <a:t>how does one store a list of files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An array with file names, unsorted: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balanced binary search tree: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We need up to 16 string comparisons to find a file.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need at most 4 comparisons to find a file.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boxes in diagrams depict contiguous areas of a disk; different boxes are assumed not to be adjacent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098" y="4527728"/>
            <a:ext cx="1936564" cy="16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8579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2101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8686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reader head needs to be positioned very precisely. It takes much time to reposition it</a:t>
            </a:r>
            <a:br>
              <a:rPr lang="en-US" dirty="0"/>
            </a:br>
            <a:r>
              <a:rPr lang="en-US" dirty="0"/>
              <a:t>which makes random reads from HDD very slow. For reference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speed of sequential reads from an HDD is </a:t>
            </a:r>
            <a:r>
              <a:rPr lang="ru-RU" dirty="0"/>
              <a:t>≈100 </a:t>
            </a:r>
            <a:r>
              <a:rPr lang="en-US" dirty="0"/>
              <a:t>MB/sec, which is</a:t>
            </a:r>
            <a:r>
              <a:rPr lang="ru-RU" dirty="0"/>
              <a:t> 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per</a:t>
            </a:r>
            <a:r>
              <a:rPr lang="ru-RU" dirty="0"/>
              <a:t>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reposition the reader head is also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ru-RU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77B5F-8723-E043-A842-41A2C8F5D6E2}"/>
              </a:ext>
            </a:extLst>
          </p:cNvPr>
          <p:cNvSpPr txBox="1"/>
          <p:nvPr/>
        </p:nvSpPr>
        <p:spPr>
          <a:xfrm>
            <a:off x="9324975" y="3978059"/>
            <a:ext cx="2867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Modern HDDs are more performant. For example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Seagate 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Exos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16T does sequential reads at the rate of up to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250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MB/sec and has a 6ms latency of random accesses.</a:t>
            </a:r>
          </a:p>
          <a:p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values of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MB/sec and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10ms are much handier for estimates.</a:t>
            </a:r>
            <a:endParaRPr lang="en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0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6582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9521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860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reader head needs to be positioned very precisely. It takes much time to reposition it</a:t>
            </a:r>
            <a:br>
              <a:rPr lang="en-US" dirty="0"/>
            </a:br>
            <a:r>
              <a:rPr lang="en-US" dirty="0"/>
              <a:t>which makes random reads from HDD very slow. For reference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speed of sequential reads from an HDD is </a:t>
            </a:r>
            <a:r>
              <a:rPr lang="ru-RU" dirty="0"/>
              <a:t>≈100 </a:t>
            </a:r>
            <a:r>
              <a:rPr lang="en-US" dirty="0"/>
              <a:t>MB/sec, which is</a:t>
            </a:r>
            <a:r>
              <a:rPr lang="ru-RU" dirty="0"/>
              <a:t> 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per</a:t>
            </a:r>
            <a:r>
              <a:rPr lang="ru-RU" dirty="0"/>
              <a:t>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reposition the reader head is also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change the scale and have durations that we see in the everyday life</a:t>
            </a:r>
            <a:r>
              <a:rPr lang="ru-RU" dirty="0"/>
              <a:t>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86362"/>
              </p:ext>
            </p:extLst>
          </p:nvPr>
        </p:nvGraphicFramePr>
        <p:xfrm>
          <a:off x="6722076" y="3382763"/>
          <a:ext cx="533812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L1 latency (Zen 4, 5.7Ghz)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L2 latency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2.5s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L3 latency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 latency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≈</a:t>
                      </a:r>
                      <a:r>
                        <a:rPr lang="en-US" b="1" dirty="0"/>
                        <a:t>84s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1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9289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6520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860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reader head needs to be positioned very precisely. It takes much time to reposition it</a:t>
            </a:r>
            <a:br>
              <a:rPr lang="en-US" dirty="0"/>
            </a:br>
            <a:r>
              <a:rPr lang="en-US" dirty="0"/>
              <a:t>which makes random reads from HDD very slow. For reference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speed of sequential reads from an HDD is </a:t>
            </a:r>
            <a:r>
              <a:rPr lang="ru-RU" dirty="0"/>
              <a:t>≈100 </a:t>
            </a:r>
            <a:r>
              <a:rPr lang="en-US" dirty="0"/>
              <a:t>MB/sec, which is</a:t>
            </a:r>
            <a:r>
              <a:rPr lang="ru-RU" dirty="0"/>
              <a:t> 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per</a:t>
            </a:r>
            <a:r>
              <a:rPr lang="ru-RU" dirty="0"/>
              <a:t>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reposition the reader head is also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change the scale and have durations that we see in the everyday life</a:t>
            </a:r>
            <a:r>
              <a:rPr lang="ru-RU" dirty="0"/>
              <a:t>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18152"/>
              </p:ext>
            </p:extLst>
          </p:nvPr>
        </p:nvGraphicFramePr>
        <p:xfrm>
          <a:off x="6722076" y="3382763"/>
          <a:ext cx="5338120" cy="2397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L1 latency (Zen 4, 5.7Ghz)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L2 latency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2.5s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L3 latency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 latency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≈</a:t>
                      </a:r>
                      <a:r>
                        <a:rPr lang="en-US" b="1" dirty="0"/>
                        <a:t>84s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read from an HDD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116 days only to position the reader head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6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1221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565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11556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A problem that a file system must solve</a:t>
                      </a:r>
                      <a:r>
                        <a:rPr lang="ru-RU" sz="2400" baseline="0" dirty="0"/>
                        <a:t>: </a:t>
                      </a:r>
                      <a:r>
                        <a:rPr lang="en-US" sz="2400" u="sng" baseline="0" dirty="0"/>
                        <a:t>how does one store a list of files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en-US" dirty="0"/>
                        <a:t>An array with file names, unsorted: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balanced binary search tree: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Jump to the start of the list</a:t>
                      </a:r>
                      <a:r>
                        <a:rPr lang="ru-RU" dirty="0"/>
                        <a:t>:</a:t>
                      </a:r>
                      <a:endParaRPr lang="en-US" dirty="0"/>
                    </a:p>
                    <a:p>
                      <a:r>
                        <a:rPr lang="en-US" dirty="0"/>
                        <a:t>Read the whole list</a:t>
                      </a:r>
                      <a:r>
                        <a:rPr lang="ru-RU" dirty="0"/>
                        <a:t>:</a:t>
                      </a:r>
                      <a:endParaRPr lang="en-US" dirty="0"/>
                    </a:p>
                    <a:p>
                      <a:r>
                        <a:rPr lang="en-US" dirty="0"/>
                        <a:t>Scan the array in RAM</a:t>
                      </a:r>
                      <a:r>
                        <a:rPr lang="en-US" baseline="0" dirty="0"/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10msec</a:t>
                      </a:r>
                    </a:p>
                    <a:p>
                      <a:r>
                        <a:rPr lang="en-US" dirty="0"/>
                        <a:t>&lt;1msec (&lt;100K)</a:t>
                      </a:r>
                    </a:p>
                    <a:p>
                      <a:r>
                        <a:rPr lang="en-US" dirty="0"/>
                        <a:t>&lt;1msec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files need 4 or 3 random accesses which translates to latencies above 30 msec.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boxes in diagrams depict contiguous areas of a disk; different boxes are assumed not to be adjacent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44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6446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14065"/>
              </p:ext>
            </p:extLst>
          </p:nvPr>
        </p:nvGraphicFramePr>
        <p:xfrm>
          <a:off x="0" y="365760"/>
          <a:ext cx="12192000" cy="11878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en-US" sz="2400" dirty="0"/>
                        <a:t>Kinds of storage devices: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sequential access is reasonably fast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</a:t>
                      </a:r>
                      <a:r>
                        <a:rPr lang="en-US" baseline="0" dirty="0"/>
                        <a:t>random access is very slow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IOPS*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D8BDE3-57D5-89FC-BE8F-DE795D0F6EE8}"/>
              </a:ext>
            </a:extLst>
          </p:cNvPr>
          <p:cNvSpPr txBox="1"/>
          <p:nvPr/>
        </p:nvSpPr>
        <p:spPr>
          <a:xfrm>
            <a:off x="0" y="5947829"/>
            <a:ext cx="4838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stands for “Input/output Operations Per Second”.</a:t>
            </a:r>
            <a:b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As per the spec of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4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0433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0109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19077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store our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85542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en-US" sz="3200" dirty="0"/>
                        <a:t>What a file system must do</a:t>
                      </a:r>
                      <a:r>
                        <a:rPr lang="ru-RU" sz="32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1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5723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0996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712652"/>
              </p:ext>
            </p:extLst>
          </p:nvPr>
        </p:nvGraphicFramePr>
        <p:xfrm>
          <a:off x="0" y="365760"/>
          <a:ext cx="12192000" cy="26509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en-US" sz="2400" dirty="0"/>
                        <a:t>Kinds of storage devices: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sequential access is reasonably fast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</a:t>
                      </a:r>
                      <a:r>
                        <a:rPr lang="en-US" baseline="0" dirty="0"/>
                        <a:t>random access is very slow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IOPS*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fast sequential reads</a:t>
                      </a:r>
                      <a:endParaRPr lang="ru-RU" dirty="0"/>
                    </a:p>
                    <a:p>
                      <a:r>
                        <a:rPr lang="ru-RU" dirty="0"/>
                        <a:t>+ </a:t>
                      </a:r>
                      <a:r>
                        <a:rPr lang="en-US" dirty="0"/>
                        <a:t>no mechanical reader heads to reposition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- no random writes; it is only possible to rewrite whole “rewrite blocks” that are several MB long</a:t>
                      </a:r>
                    </a:p>
                    <a:p>
                      <a:r>
                        <a:rPr lang="en-US" baseline="0" dirty="0"/>
                        <a:t>- low number of rewrite cycles due to physical degradation of memory cells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B5A1A5-FAF0-2333-A333-E1B29F0F6F0B}"/>
              </a:ext>
            </a:extLst>
          </p:cNvPr>
          <p:cNvSpPr txBox="1"/>
          <p:nvPr/>
        </p:nvSpPr>
        <p:spPr>
          <a:xfrm>
            <a:off x="0" y="5947829"/>
            <a:ext cx="4838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stands for “Input/output Operations Per Second”.</a:t>
            </a:r>
            <a:b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As per the spec of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69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5609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9754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57767"/>
              </p:ext>
            </p:extLst>
          </p:nvPr>
        </p:nvGraphicFramePr>
        <p:xfrm>
          <a:off x="0" y="365760"/>
          <a:ext cx="12192000" cy="35653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en-US" sz="2400" dirty="0"/>
                        <a:t>Kinds of storage devices: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sequential access is reasonably fast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</a:t>
                      </a:r>
                      <a:r>
                        <a:rPr lang="en-US" baseline="0" dirty="0"/>
                        <a:t>random access is very slow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IOPS*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fast sequential reads</a:t>
                      </a:r>
                      <a:endParaRPr lang="ru-RU" dirty="0"/>
                    </a:p>
                    <a:p>
                      <a:r>
                        <a:rPr lang="ru-RU" dirty="0"/>
                        <a:t>+ </a:t>
                      </a:r>
                      <a:r>
                        <a:rPr lang="en-US" dirty="0"/>
                        <a:t>no mechanical reader heads to reposition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- no random writes; it is only possible to rewrite whole “rewrite blocks” that are several MB long</a:t>
                      </a:r>
                    </a:p>
                    <a:p>
                      <a:r>
                        <a:rPr lang="en-US" baseline="0" dirty="0"/>
                        <a:t>- low number of rewrite cycles due to physical degradation of memory cells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a computer that hides the complexity of managing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</a:t>
                      </a:r>
                      <a:r>
                        <a:rPr lang="en-US" baseline="0" dirty="0"/>
                        <a:t>fast sequential access</a:t>
                      </a:r>
                      <a:r>
                        <a:rPr lang="ru-RU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fast random access</a:t>
                      </a:r>
                      <a:r>
                        <a:rPr lang="ru-RU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D82AB-616F-74EA-7C1C-3BECEBE7060C}"/>
              </a:ext>
            </a:extLst>
          </p:cNvPr>
          <p:cNvSpPr txBox="1"/>
          <p:nvPr/>
        </p:nvSpPr>
        <p:spPr>
          <a:xfrm>
            <a:off x="0" y="5947829"/>
            <a:ext cx="4838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stands for “Input/output Operations Per Second”.</a:t>
            </a:r>
            <a:b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As per the spec of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3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85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3262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42770"/>
              </p:ext>
            </p:extLst>
          </p:nvPr>
        </p:nvGraphicFramePr>
        <p:xfrm>
          <a:off x="0" y="365760"/>
          <a:ext cx="12192000" cy="41131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en-US" sz="2400" dirty="0"/>
                        <a:t>Kinds of storage devices: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sequential access is reasonably fast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</a:t>
                      </a:r>
                      <a:r>
                        <a:rPr lang="en-US" baseline="0" dirty="0"/>
                        <a:t>random access is very slow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IOPS*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fast sequential reads</a:t>
                      </a:r>
                      <a:endParaRPr lang="ru-RU" dirty="0"/>
                    </a:p>
                    <a:p>
                      <a:r>
                        <a:rPr lang="ru-RU" dirty="0"/>
                        <a:t>+ </a:t>
                      </a:r>
                      <a:r>
                        <a:rPr lang="en-US" dirty="0"/>
                        <a:t>no mechanical reader heads to reposition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- no random writes; it is only possible to rewrite whole “rewrite blocks” that are several MB long</a:t>
                      </a:r>
                    </a:p>
                    <a:p>
                      <a:r>
                        <a:rPr lang="en-US" baseline="0" dirty="0"/>
                        <a:t>- low number of rewrite cycles due to physical degradation of memory cells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a computer that hides the complexity of managing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</a:t>
                      </a:r>
                      <a:r>
                        <a:rPr lang="en-US" baseline="0" dirty="0"/>
                        <a:t>fast sequential access</a:t>
                      </a:r>
                      <a:r>
                        <a:rPr lang="ru-RU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fast random access</a:t>
                      </a:r>
                      <a:r>
                        <a:rPr lang="ru-RU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SSD, </a:t>
                      </a:r>
                      <a:r>
                        <a:rPr lang="en-US" dirty="0" err="1"/>
                        <a:t>NVMe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SSD with a faster interface: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5 GB/sec sequential read,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1M IOPS*.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555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1DB9986-E5DD-54E4-0EE1-F69B05D511B9}"/>
              </a:ext>
            </a:extLst>
          </p:cNvPr>
          <p:cNvSpPr txBox="1"/>
          <p:nvPr/>
        </p:nvSpPr>
        <p:spPr>
          <a:xfrm>
            <a:off x="0" y="5947829"/>
            <a:ext cx="4838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stands for “Input/output Operations Per Second”.</a:t>
            </a:r>
            <a:b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As per the spec of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7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441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7664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24909"/>
              </p:ext>
            </p:extLst>
          </p:nvPr>
        </p:nvGraphicFramePr>
        <p:xfrm>
          <a:off x="0" y="365760"/>
          <a:ext cx="12192000" cy="53018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en-US" sz="2400" dirty="0"/>
                        <a:t>Kinds of storage devices: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sequential access is reasonably fast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</a:t>
                      </a:r>
                      <a:r>
                        <a:rPr lang="en-US" baseline="0" dirty="0"/>
                        <a:t>random access is very slow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IOPS*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fast sequential reads</a:t>
                      </a:r>
                      <a:endParaRPr lang="ru-RU" dirty="0"/>
                    </a:p>
                    <a:p>
                      <a:r>
                        <a:rPr lang="ru-RU" dirty="0"/>
                        <a:t>+ </a:t>
                      </a:r>
                      <a:r>
                        <a:rPr lang="en-US" dirty="0"/>
                        <a:t>no mechanical reader heads to reposition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- no random writes; it is only possible to rewrite whole “rewrite blocks” that are several MB long</a:t>
                      </a:r>
                    </a:p>
                    <a:p>
                      <a:r>
                        <a:rPr lang="en-US" baseline="0" dirty="0"/>
                        <a:t>- low number of rewrite cycles due to physical degradation of memory cells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a computer that hides the complexity of managing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</a:t>
                      </a:r>
                      <a:r>
                        <a:rPr lang="en-US" baseline="0" dirty="0"/>
                        <a:t>fast sequential access</a:t>
                      </a:r>
                      <a:r>
                        <a:rPr lang="ru-RU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fast random access</a:t>
                      </a:r>
                      <a:r>
                        <a:rPr lang="ru-RU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SSD, </a:t>
                      </a:r>
                      <a:r>
                        <a:rPr lang="en-US" dirty="0" err="1"/>
                        <a:t>NVMe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SSD with a faster interface: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5 GB/sec sequential read,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1M IOPS*.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5559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Storage-class memory (3D cross-point memory, etc.)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Byte-addressable non-volatile random-access memory that connects to PCI-e or DRAM busses. “Non-volatile” means “does not lose data when powered off”</a:t>
                      </a:r>
                      <a:r>
                        <a:rPr lang="ru-RU" baseline="0" dirty="0"/>
                        <a:t>.</a:t>
                      </a:r>
                    </a:p>
                    <a:p>
                      <a:r>
                        <a:rPr lang="ru-RU" baseline="0" dirty="0"/>
                        <a:t>+ </a:t>
                      </a:r>
                      <a:r>
                        <a:rPr lang="en-US" baseline="0" dirty="0"/>
                        <a:t>the bandwidth and latency is comparable to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DRAM,</a:t>
                      </a:r>
                    </a:p>
                    <a:p>
                      <a:r>
                        <a:rPr lang="en-US" baseline="0" dirty="0"/>
                        <a:t>+ the size is up to single-digit terabytes.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5947829"/>
            <a:ext cx="4838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stands for “Input/output Operations Per Second”.</a:t>
            </a:r>
            <a:b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As per the spec of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57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8764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1359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50856"/>
              </p:ext>
            </p:extLst>
          </p:nvPr>
        </p:nvGraphicFramePr>
        <p:xfrm>
          <a:off x="0" y="365762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r>
                        <a:rPr lang="en-US" sz="3200" dirty="0"/>
                        <a:t>APIs for working with file systems: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1838" y="1359128"/>
            <a:ext cx="79083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operating system must hide hardware details from applications and provide a single API that can be used with different underlying storages.</a:t>
            </a:r>
            <a:br>
              <a:rPr lang="ru-RU" sz="2400" dirty="0"/>
            </a:br>
            <a:br>
              <a:rPr lang="ru-RU" sz="2400" dirty="0"/>
            </a:b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POSIX (Portable Operating System Interface),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 API.</a:t>
            </a:r>
          </a:p>
        </p:txBody>
      </p:sp>
    </p:spTree>
    <p:extLst>
      <p:ext uri="{BB962C8B-B14F-4D97-AF65-F5344CB8AC3E}">
        <p14:creationId xmlns:p14="http://schemas.microsoft.com/office/powerpoint/2010/main" val="1984491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7552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7001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363"/>
              </p:ext>
            </p:extLst>
          </p:nvPr>
        </p:nvGraphicFramePr>
        <p:xfrm>
          <a:off x="0" y="365762"/>
          <a:ext cx="6096000" cy="9284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en-US" dirty="0"/>
                        <a:t>A file system is a tree of directories and files</a:t>
                      </a:r>
                      <a:r>
                        <a:rPr lang="ru-RU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6765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9638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15792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en-US" dirty="0"/>
                        <a:t>A file system is a tree of directories and files</a:t>
                      </a:r>
                      <a:r>
                        <a:rPr lang="ru-RU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Windows, a file system is a collection of trees that Windows calls “drives”</a:t>
                      </a:r>
                      <a:r>
                        <a:rPr lang="ru-RU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1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96046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99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81045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en-US" dirty="0"/>
                        <a:t>A file system is a tree of directories and files</a:t>
                      </a:r>
                      <a:r>
                        <a:rPr lang="ru-RU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Windows, a file system is a collection of trees that Windows calls “drives”</a:t>
                      </a:r>
                      <a:r>
                        <a:rPr lang="ru-RU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9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0408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9717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42183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en-US" dirty="0"/>
                        <a:t>A file system is a tree of directories and files</a:t>
                      </a:r>
                      <a:r>
                        <a:rPr lang="ru-RU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Windows, a file system is a collection of trees that Windows calls “drives”</a:t>
                      </a:r>
                      <a:r>
                        <a:rPr lang="ru-RU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\Global??\C:\foo\bar.txt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4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4276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4286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0816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 ambiguity in the terminology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en-US" dirty="0"/>
                        <a:t>A file system is a hierarchy of directories and files presented to a 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file system is a mechanism of storing files and directories on a storage device.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6870357" y="1911178"/>
            <a:ext cx="518984" cy="272800"/>
          </a:xfrm>
          <a:custGeom>
            <a:avLst/>
            <a:gdLst>
              <a:gd name="connsiteX0" fmla="*/ 518984 w 518984"/>
              <a:gd name="connsiteY0" fmla="*/ 123568 h 272800"/>
              <a:gd name="connsiteX1" fmla="*/ 477794 w 518984"/>
              <a:gd name="connsiteY1" fmla="*/ 90617 h 272800"/>
              <a:gd name="connsiteX2" fmla="*/ 411892 w 518984"/>
              <a:gd name="connsiteY2" fmla="*/ 32952 h 272800"/>
              <a:gd name="connsiteX3" fmla="*/ 337751 w 518984"/>
              <a:gd name="connsiteY3" fmla="*/ 0 h 272800"/>
              <a:gd name="connsiteX4" fmla="*/ 222421 w 518984"/>
              <a:gd name="connsiteY4" fmla="*/ 8238 h 272800"/>
              <a:gd name="connsiteX5" fmla="*/ 181232 w 518984"/>
              <a:gd name="connsiteY5" fmla="*/ 16476 h 272800"/>
              <a:gd name="connsiteX6" fmla="*/ 74140 w 518984"/>
              <a:gd name="connsiteY6" fmla="*/ 24714 h 272800"/>
              <a:gd name="connsiteX7" fmla="*/ 16475 w 518984"/>
              <a:gd name="connsiteY7" fmla="*/ 41190 h 272800"/>
              <a:gd name="connsiteX8" fmla="*/ 0 w 518984"/>
              <a:gd name="connsiteY8" fmla="*/ 65903 h 272800"/>
              <a:gd name="connsiteX9" fmla="*/ 8238 w 518984"/>
              <a:gd name="connsiteY9" fmla="*/ 197708 h 272800"/>
              <a:gd name="connsiteX10" fmla="*/ 16475 w 518984"/>
              <a:gd name="connsiteY10" fmla="*/ 222422 h 272800"/>
              <a:gd name="connsiteX11" fmla="*/ 41189 w 518984"/>
              <a:gd name="connsiteY11" fmla="*/ 230660 h 272800"/>
              <a:gd name="connsiteX12" fmla="*/ 65902 w 518984"/>
              <a:gd name="connsiteY12" fmla="*/ 255373 h 272800"/>
              <a:gd name="connsiteX13" fmla="*/ 90616 w 518984"/>
              <a:gd name="connsiteY13" fmla="*/ 263611 h 272800"/>
              <a:gd name="connsiteX14" fmla="*/ 329513 w 518984"/>
              <a:gd name="connsiteY14" fmla="*/ 271849 h 272800"/>
              <a:gd name="connsiteX15" fmla="*/ 469557 w 518984"/>
              <a:gd name="connsiteY15" fmla="*/ 263611 h 272800"/>
              <a:gd name="connsiteX16" fmla="*/ 494270 w 518984"/>
              <a:gd name="connsiteY16" fmla="*/ 189471 h 272800"/>
              <a:gd name="connsiteX17" fmla="*/ 518984 w 518984"/>
              <a:gd name="connsiteY17" fmla="*/ 123568 h 2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8984" h="272800">
                <a:moveTo>
                  <a:pt x="518984" y="123568"/>
                </a:moveTo>
                <a:cubicBezTo>
                  <a:pt x="505254" y="112584"/>
                  <a:pt x="490227" y="103050"/>
                  <a:pt x="477794" y="90617"/>
                </a:cubicBezTo>
                <a:cubicBezTo>
                  <a:pt x="444154" y="56977"/>
                  <a:pt x="481920" y="56295"/>
                  <a:pt x="411892" y="32952"/>
                </a:cubicBezTo>
                <a:cubicBezTo>
                  <a:pt x="353072" y="13345"/>
                  <a:pt x="376915" y="26109"/>
                  <a:pt x="337751" y="0"/>
                </a:cubicBezTo>
                <a:cubicBezTo>
                  <a:pt x="299308" y="2746"/>
                  <a:pt x="260751" y="4203"/>
                  <a:pt x="222421" y="8238"/>
                </a:cubicBezTo>
                <a:cubicBezTo>
                  <a:pt x="208496" y="9704"/>
                  <a:pt x="195148" y="14930"/>
                  <a:pt x="181232" y="16476"/>
                </a:cubicBezTo>
                <a:cubicBezTo>
                  <a:pt x="145648" y="20430"/>
                  <a:pt x="109837" y="21968"/>
                  <a:pt x="74140" y="24714"/>
                </a:cubicBezTo>
                <a:cubicBezTo>
                  <a:pt x="71987" y="25252"/>
                  <a:pt x="21847" y="36893"/>
                  <a:pt x="16475" y="41190"/>
                </a:cubicBezTo>
                <a:cubicBezTo>
                  <a:pt x="8744" y="47375"/>
                  <a:pt x="5492" y="57665"/>
                  <a:pt x="0" y="65903"/>
                </a:cubicBezTo>
                <a:cubicBezTo>
                  <a:pt x="2746" y="109838"/>
                  <a:pt x="3630" y="153929"/>
                  <a:pt x="8238" y="197708"/>
                </a:cubicBezTo>
                <a:cubicBezTo>
                  <a:pt x="9147" y="206344"/>
                  <a:pt x="10335" y="216282"/>
                  <a:pt x="16475" y="222422"/>
                </a:cubicBezTo>
                <a:cubicBezTo>
                  <a:pt x="22615" y="228562"/>
                  <a:pt x="32951" y="227914"/>
                  <a:pt x="41189" y="230660"/>
                </a:cubicBezTo>
                <a:cubicBezTo>
                  <a:pt x="49427" y="238898"/>
                  <a:pt x="56209" y="248911"/>
                  <a:pt x="65902" y="255373"/>
                </a:cubicBezTo>
                <a:cubicBezTo>
                  <a:pt x="73127" y="260190"/>
                  <a:pt x="81949" y="263069"/>
                  <a:pt x="90616" y="263611"/>
                </a:cubicBezTo>
                <a:cubicBezTo>
                  <a:pt x="170140" y="268581"/>
                  <a:pt x="249881" y="269103"/>
                  <a:pt x="329513" y="271849"/>
                </a:cubicBezTo>
                <a:cubicBezTo>
                  <a:pt x="376194" y="269103"/>
                  <a:pt x="425678" y="279777"/>
                  <a:pt x="469557" y="263611"/>
                </a:cubicBezTo>
                <a:cubicBezTo>
                  <a:pt x="534001" y="239868"/>
                  <a:pt x="457928" y="213699"/>
                  <a:pt x="494270" y="189471"/>
                </a:cubicBezTo>
                <a:lnTo>
                  <a:pt x="518984" y="12356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6853881" y="2339546"/>
            <a:ext cx="700387" cy="230659"/>
          </a:xfrm>
          <a:custGeom>
            <a:avLst/>
            <a:gdLst>
              <a:gd name="connsiteX0" fmla="*/ 700216 w 700387"/>
              <a:gd name="connsiteY0" fmla="*/ 90616 h 230659"/>
              <a:gd name="connsiteX1" fmla="*/ 675503 w 700387"/>
              <a:gd name="connsiteY1" fmla="*/ 49427 h 230659"/>
              <a:gd name="connsiteX2" fmla="*/ 593124 w 700387"/>
              <a:gd name="connsiteY2" fmla="*/ 24713 h 230659"/>
              <a:gd name="connsiteX3" fmla="*/ 502508 w 700387"/>
              <a:gd name="connsiteY3" fmla="*/ 0 h 230659"/>
              <a:gd name="connsiteX4" fmla="*/ 247135 w 700387"/>
              <a:gd name="connsiteY4" fmla="*/ 8238 h 230659"/>
              <a:gd name="connsiteX5" fmla="*/ 205946 w 700387"/>
              <a:gd name="connsiteY5" fmla="*/ 16476 h 230659"/>
              <a:gd name="connsiteX6" fmla="*/ 74141 w 700387"/>
              <a:gd name="connsiteY6" fmla="*/ 24713 h 230659"/>
              <a:gd name="connsiteX7" fmla="*/ 16476 w 700387"/>
              <a:gd name="connsiteY7" fmla="*/ 41189 h 230659"/>
              <a:gd name="connsiteX8" fmla="*/ 0 w 700387"/>
              <a:gd name="connsiteY8" fmla="*/ 65903 h 230659"/>
              <a:gd name="connsiteX9" fmla="*/ 8238 w 700387"/>
              <a:gd name="connsiteY9" fmla="*/ 181232 h 230659"/>
              <a:gd name="connsiteX10" fmla="*/ 49427 w 700387"/>
              <a:gd name="connsiteY10" fmla="*/ 214184 h 230659"/>
              <a:gd name="connsiteX11" fmla="*/ 197708 w 700387"/>
              <a:gd name="connsiteY11" fmla="*/ 222422 h 230659"/>
              <a:gd name="connsiteX12" fmla="*/ 428368 w 700387"/>
              <a:gd name="connsiteY12" fmla="*/ 230659 h 230659"/>
              <a:gd name="connsiteX13" fmla="*/ 659027 w 700387"/>
              <a:gd name="connsiteY13" fmla="*/ 222422 h 230659"/>
              <a:gd name="connsiteX14" fmla="*/ 667265 w 700387"/>
              <a:gd name="connsiteY14" fmla="*/ 197708 h 230659"/>
              <a:gd name="connsiteX15" fmla="*/ 683741 w 700387"/>
              <a:gd name="connsiteY15" fmla="*/ 172995 h 230659"/>
              <a:gd name="connsiteX16" fmla="*/ 700216 w 700387"/>
              <a:gd name="connsiteY16" fmla="*/ 90616 h 23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387" h="230659">
                <a:moveTo>
                  <a:pt x="700216" y="90616"/>
                </a:moveTo>
                <a:cubicBezTo>
                  <a:pt x="698843" y="70021"/>
                  <a:pt x="685923" y="61584"/>
                  <a:pt x="675503" y="49427"/>
                </a:cubicBezTo>
                <a:cubicBezTo>
                  <a:pt x="653739" y="24036"/>
                  <a:pt x="623121" y="30712"/>
                  <a:pt x="593124" y="24713"/>
                </a:cubicBezTo>
                <a:cubicBezTo>
                  <a:pt x="546667" y="15422"/>
                  <a:pt x="538016" y="11836"/>
                  <a:pt x="502508" y="0"/>
                </a:cubicBezTo>
                <a:cubicBezTo>
                  <a:pt x="417384" y="2746"/>
                  <a:pt x="332172" y="3514"/>
                  <a:pt x="247135" y="8238"/>
                </a:cubicBezTo>
                <a:cubicBezTo>
                  <a:pt x="233155" y="9015"/>
                  <a:pt x="219885" y="15149"/>
                  <a:pt x="205946" y="16476"/>
                </a:cubicBezTo>
                <a:cubicBezTo>
                  <a:pt x="162124" y="20649"/>
                  <a:pt x="118076" y="21967"/>
                  <a:pt x="74141" y="24713"/>
                </a:cubicBezTo>
                <a:cubicBezTo>
                  <a:pt x="71988" y="25251"/>
                  <a:pt x="21848" y="36891"/>
                  <a:pt x="16476" y="41189"/>
                </a:cubicBezTo>
                <a:cubicBezTo>
                  <a:pt x="8745" y="47374"/>
                  <a:pt x="5492" y="57665"/>
                  <a:pt x="0" y="65903"/>
                </a:cubicBezTo>
                <a:cubicBezTo>
                  <a:pt x="2746" y="104346"/>
                  <a:pt x="1540" y="143278"/>
                  <a:pt x="8238" y="181232"/>
                </a:cubicBezTo>
                <a:cubicBezTo>
                  <a:pt x="11945" y="202237"/>
                  <a:pt x="30745" y="212405"/>
                  <a:pt x="49427" y="214184"/>
                </a:cubicBezTo>
                <a:cubicBezTo>
                  <a:pt x="98707" y="218877"/>
                  <a:pt x="148251" y="220272"/>
                  <a:pt x="197708" y="222422"/>
                </a:cubicBezTo>
                <a:lnTo>
                  <a:pt x="428368" y="230659"/>
                </a:lnTo>
                <a:cubicBezTo>
                  <a:pt x="505254" y="227913"/>
                  <a:pt x="582813" y="232934"/>
                  <a:pt x="659027" y="222422"/>
                </a:cubicBezTo>
                <a:cubicBezTo>
                  <a:pt x="667629" y="221236"/>
                  <a:pt x="663382" y="205475"/>
                  <a:pt x="667265" y="197708"/>
                </a:cubicBezTo>
                <a:cubicBezTo>
                  <a:pt x="671693" y="188853"/>
                  <a:pt x="678249" y="181233"/>
                  <a:pt x="683741" y="172995"/>
                </a:cubicBezTo>
                <a:cubicBezTo>
                  <a:pt x="694583" y="140466"/>
                  <a:pt x="701589" y="111211"/>
                  <a:pt x="700216" y="9061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2292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9730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94187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store our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1380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en-US" sz="3200" dirty="0"/>
                        <a:t>What a file system must do</a:t>
                      </a:r>
                      <a:r>
                        <a:rPr lang="ru-RU" sz="32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93" y="1524000"/>
            <a:ext cx="5943600" cy="72390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7463481" y="2306595"/>
            <a:ext cx="420130" cy="683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03694" y="3153202"/>
            <a:ext cx="393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</a:t>
            </a:r>
            <a:r>
              <a:rPr lang="en-US" dirty="0" err="1"/>
              <a:t>organisation</a:t>
            </a:r>
            <a:r>
              <a:rPr lang="en-US" dirty="0"/>
              <a:t> becomes inconvenient</a:t>
            </a:r>
            <a:br>
              <a:rPr lang="en-US" dirty="0"/>
            </a:br>
            <a:r>
              <a:rPr lang="en-US" dirty="0"/>
              <a:t>if we have thousands of files.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83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9580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3495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6385"/>
              </p:ext>
            </p:extLst>
          </p:nvPr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7038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35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64713"/>
              </p:ext>
            </p:extLst>
          </p:nvPr>
        </p:nvGraphicFramePr>
        <p:xfrm>
          <a:off x="0" y="365761"/>
          <a:ext cx="12192000" cy="2016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O_CREAT,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O_EXCL,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O_NOATIME,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O_CLOEXEC.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65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1186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876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57689"/>
              </p:ext>
            </p:extLst>
          </p:nvPr>
        </p:nvGraphicFramePr>
        <p:xfrm>
          <a:off x="0" y="365761"/>
          <a:ext cx="12192000" cy="119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6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0184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685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028"/>
              </p:ext>
            </p:extLst>
          </p:nvPr>
        </p:nvGraphicFramePr>
        <p:xfrm>
          <a:off x="0" y="365761"/>
          <a:ext cx="12192000" cy="1569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411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7793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3630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11"/>
              </p:ext>
            </p:extLst>
          </p:nvPr>
        </p:nvGraphicFramePr>
        <p:xfrm>
          <a:off x="0" y="365761"/>
          <a:ext cx="12192000" cy="2758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replaces the “current working directory” for </a:t>
                      </a:r>
                      <a:r>
                        <a:rPr lang="en-US" baseline="0" dirty="0" err="1"/>
                        <a:t>openat</a:t>
                      </a:r>
                      <a:r>
                        <a:rPr lang="en-US" baseline="0" dirty="0"/>
                        <a:t>()</a:t>
                      </a:r>
                      <a:r>
                        <a:rPr lang="ru-RU" baseline="0" dirty="0"/>
                        <a:t>. </a:t>
                      </a:r>
                      <a:r>
                        <a:rPr lang="en-US" baseline="0" dirty="0"/>
                        <a:t>This gives multiple improvements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???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51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7898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5724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30432"/>
              </p:ext>
            </p:extLst>
          </p:nvPr>
        </p:nvGraphicFramePr>
        <p:xfrm>
          <a:off x="0" y="365761"/>
          <a:ext cx="12192000" cy="3307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replaces the “current working directory” for </a:t>
                      </a:r>
                      <a:r>
                        <a:rPr lang="en-US" baseline="0" dirty="0" err="1"/>
                        <a:t>openat</a:t>
                      </a:r>
                      <a:r>
                        <a:rPr lang="en-US" baseline="0" dirty="0"/>
                        <a:t>()</a:t>
                      </a:r>
                      <a:r>
                        <a:rPr lang="ru-RU" baseline="0" dirty="0"/>
                        <a:t>. </a:t>
                      </a:r>
                      <a:r>
                        <a:rPr lang="en-US" baseline="0" dirty="0"/>
                        <a:t>This gives multiple improvements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no races with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(),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per-thread working directories instead of a process-global one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fewer steps to traverse the file system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8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5220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7202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07542"/>
              </p:ext>
            </p:extLst>
          </p:nvPr>
        </p:nvGraphicFramePr>
        <p:xfrm>
          <a:off x="0" y="365761"/>
          <a:ext cx="12192000" cy="2311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276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7530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4218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82878"/>
              </p:ext>
            </p:extLst>
          </p:nvPr>
        </p:nvGraphicFramePr>
        <p:xfrm>
          <a:off x="0" y="365761"/>
          <a:ext cx="12192000" cy="377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In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POSIX, files and their names exist separately. The following situations are allowed</a:t>
                      </a:r>
                      <a:r>
                        <a:rPr lang="ru-RU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files with multiple names,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files with no names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298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6799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4007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90545"/>
              </p:ext>
            </p:extLst>
          </p:nvPr>
        </p:nvGraphicFramePr>
        <p:xfrm>
          <a:off x="0" y="365761"/>
          <a:ext cx="12192000" cy="4323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In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POSIX, files and their names exist separately. The following situations are allowed</a:t>
                      </a:r>
                      <a:r>
                        <a:rPr lang="ru-RU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files with multiple names,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files with no names</a:t>
                      </a:r>
                      <a:r>
                        <a:rPr lang="ru-RU" dirty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open(O_TMPFILE)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creates a file that has no name from the outset.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582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6589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324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06356"/>
              </p:ext>
            </p:extLst>
          </p:nvPr>
        </p:nvGraphicFramePr>
        <p:xfrm>
          <a:off x="0" y="365761"/>
          <a:ext cx="12192000" cy="4419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Special files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directory,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block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pipes,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unix</a:t>
                      </a:r>
                      <a:r>
                        <a:rPr lang="en-US" baseline="0" dirty="0"/>
                        <a:t> domain sockets.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0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7852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4177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32602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store our data,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 err="1"/>
                        <a:t>organise</a:t>
                      </a:r>
                      <a:r>
                        <a:rPr lang="en-US" sz="3200" dirty="0"/>
                        <a:t> data into a hierarchy of files and directories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89216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en-US" sz="3200" dirty="0"/>
                        <a:t>What a file system must do</a:t>
                      </a:r>
                      <a:r>
                        <a:rPr lang="ru-RU" sz="32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52" y="1524000"/>
            <a:ext cx="2114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5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7964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6878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32133"/>
              </p:ext>
            </p:extLst>
          </p:nvPr>
        </p:nvGraphicFramePr>
        <p:xfrm>
          <a:off x="0" y="365761"/>
          <a:ext cx="12192000" cy="3423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Special files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8</a:t>
                      </a:r>
                      <a:r>
                        <a:rPr lang="ru-RU" dirty="0"/>
                        <a:t>.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mmap</a:t>
                      </a:r>
                      <a:r>
                        <a:rPr lang="en-US" baseline="0" dirty="0"/>
                        <a:t>() / </a:t>
                      </a:r>
                      <a:r>
                        <a:rPr lang="en-US" baseline="0" dirty="0" err="1"/>
                        <a:t>munmap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0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3857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4219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8594"/>
              </p:ext>
            </p:extLst>
          </p:nvPr>
        </p:nvGraphicFramePr>
        <p:xfrm>
          <a:off x="0" y="1524000"/>
          <a:ext cx="7463481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store our data,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dirty="0" err="1"/>
                        <a:t>organise</a:t>
                      </a:r>
                      <a:r>
                        <a:rPr lang="en-US" sz="3200" dirty="0"/>
                        <a:t> data into a hierarchy of files and directories,</a:t>
                      </a:r>
                      <a:endParaRPr lang="ru-RU" sz="32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provide and limit the access to stored files.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13494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en-US" sz="3200" dirty="0"/>
                        <a:t>What a file system must do</a:t>
                      </a:r>
                      <a:r>
                        <a:rPr lang="ru-RU" sz="32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9167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0911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67852"/>
              </p:ext>
            </p:extLst>
          </p:nvPr>
        </p:nvGraphicFramePr>
        <p:xfrm>
          <a:off x="255372" y="719665"/>
          <a:ext cx="10387913" cy="3003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837">
                <a:tc>
                  <a:txBody>
                    <a:bodyPr/>
                    <a:lstStyle/>
                    <a:p>
                      <a:r>
                        <a:rPr lang="en-US" sz="3600" dirty="0"/>
                        <a:t>Today we will limit ourselves to file systems that store data in a single computer and provide access only to local users.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0782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6816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80522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desired interface to a file system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5433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9836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30164"/>
              </p:ext>
            </p:extLst>
          </p:nvPr>
        </p:nvGraphicFramePr>
        <p:xfrm>
          <a:off x="0" y="365760"/>
          <a:ext cx="12192000" cy="2559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desired interface to a file system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interface of a storage device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/>
                        <a:t>f = open(“./pstorage-fes/src/fes.c");</a:t>
                      </a:r>
                    </a:p>
                    <a:p>
                      <a:r>
                        <a:rPr lang="en-US" sz="2000"/>
                        <a:t>read(f, buffer, size);</a:t>
                      </a:r>
                    </a:p>
                    <a:p>
                      <a:r>
                        <a:rPr lang="en-US" sz="2000"/>
                        <a:t>.....</a:t>
                      </a:r>
                    </a:p>
                    <a:p>
                      <a:r>
                        <a:rPr lang="en-US" sz="2000"/>
                        <a:t>write(f, buffer, size);</a:t>
                      </a:r>
                    </a:p>
                    <a:p>
                      <a:r>
                        <a:rPr lang="en-US" sz="2000"/>
                        <a:t>.....</a:t>
                      </a:r>
                    </a:p>
                    <a:p>
                      <a:r>
                        <a:rPr lang="en-US" sz="200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</a:t>
                      </a:r>
                      <a:r>
                        <a:rPr lang="en-US" sz="2000" dirty="0"/>
                        <a:t>read a sector* nr.</a:t>
                      </a:r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</a:t>
                      </a:r>
                      <a:r>
                        <a:rPr lang="en-US" sz="2000" dirty="0"/>
                        <a:t>write a sector nr.</a:t>
                      </a:r>
                      <a:r>
                        <a:rPr lang="ru-RU" sz="2000" baseline="0" dirty="0"/>
                        <a:t>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sector is a contiguous piece of a storage device that is 512 bytes or 4096 bytes long; the start of a sector is a multiple of the sector size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365760"/>
          <a:ext cx="12192000" cy="2559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desired interface to a file system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interface of a storage device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/>
                        <a:t>f = open(“./pstorage-fes/src/fes.c");</a:t>
                      </a:r>
                    </a:p>
                    <a:p>
                      <a:r>
                        <a:rPr lang="en-US" sz="2000"/>
                        <a:t>read(f, buffer, size);</a:t>
                      </a:r>
                    </a:p>
                    <a:p>
                      <a:r>
                        <a:rPr lang="en-US" sz="2000"/>
                        <a:t>.....</a:t>
                      </a:r>
                    </a:p>
                    <a:p>
                      <a:r>
                        <a:rPr lang="en-US" sz="2000"/>
                        <a:t>write(f, buffer, size);</a:t>
                      </a:r>
                    </a:p>
                    <a:p>
                      <a:r>
                        <a:rPr lang="en-US" sz="2000"/>
                        <a:t>.....</a:t>
                      </a:r>
                    </a:p>
                    <a:p>
                      <a:r>
                        <a:rPr lang="en-US" sz="200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</a:t>
                      </a:r>
                      <a:r>
                        <a:rPr lang="en-US" sz="2000" dirty="0"/>
                        <a:t>read a sector* nr.</a:t>
                      </a:r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</a:t>
                      </a:r>
                      <a:r>
                        <a:rPr lang="en-US" sz="2000" dirty="0"/>
                        <a:t>write a sector nr.</a:t>
                      </a:r>
                      <a:r>
                        <a:rPr lang="ru-RU" sz="2000" baseline="0" dirty="0"/>
                        <a:t>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sector is a contiguous piece of a storage device that is 512 bytes or 4096 bytes long; the start offset of a sector is multiple of the sector size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902E41D-CDF8-8F43-3F37-8D4C2EB5954A}"/>
              </a:ext>
            </a:extLst>
          </p:cNvPr>
          <p:cNvSpPr/>
          <p:nvPr/>
        </p:nvSpPr>
        <p:spPr>
          <a:xfrm>
            <a:off x="6202497" y="1035587"/>
            <a:ext cx="5816906" cy="3526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This restriction is not always true. Chips are getting denser, and nowadays a single PCI-e card can host a computer with 16 ARM cores, 32G RAM, 4x400Gbit ethernet, and dedicated accelerators for </a:t>
            </a:r>
            <a:r>
              <a:rPr lang="en-US" sz="2400" dirty="0" err="1"/>
              <a:t>NVMe-oF</a:t>
            </a:r>
            <a:r>
              <a:rPr lang="en-US" sz="2400" dirty="0"/>
              <a:t>, compression and erasure coding. For example, see Mellanox (Nvidia) </a:t>
            </a:r>
            <a:r>
              <a:rPr lang="en-US" sz="2400" dirty="0" err="1"/>
              <a:t>BlueField</a:t>
            </a:r>
            <a:r>
              <a:rPr lang="en-US" sz="2400" dirty="0"/>
              <a:t>. Such devices can provide a much more sophisticated API.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7974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67160</TotalTime>
  <Words>3759</Words>
  <Application>Microsoft Macintosh PowerPoint</Application>
  <PresentationFormat>Widescreen</PresentationFormat>
  <Paragraphs>557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MOD Administrator</cp:lastModifiedBy>
  <cp:revision>50</cp:revision>
  <cp:lastPrinted>2019-09-04T08:05:36Z</cp:lastPrinted>
  <dcterms:created xsi:type="dcterms:W3CDTF">2016-09-20T13:25:15Z</dcterms:created>
  <dcterms:modified xsi:type="dcterms:W3CDTF">2024-10-08T07:29:16Z</dcterms:modified>
</cp:coreProperties>
</file>