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ppt/theme/themeOverride21.xml" ContentType="application/vnd.openxmlformats-officedocument.themeOverride+xml"/>
  <Override PartName="/ppt/notesSlides/notesSlide22.xml" ContentType="application/vnd.openxmlformats-officedocument.presentationml.notesSlide+xml"/>
  <Override PartName="/ppt/theme/themeOverride22.xml" ContentType="application/vnd.openxmlformats-officedocument.themeOverride+xml"/>
  <Override PartName="/ppt/notesSlides/notesSlide23.xml" ContentType="application/vnd.openxmlformats-officedocument.presentationml.notesSlide+xml"/>
  <Override PartName="/ppt/theme/themeOverride23.xml" ContentType="application/vnd.openxmlformats-officedocument.themeOverride+xml"/>
  <Override PartName="/ppt/notesSlides/notesSlide24.xml" ContentType="application/vnd.openxmlformats-officedocument.presentationml.notesSlide+xml"/>
  <Override PartName="/ppt/theme/themeOverride24.xml" ContentType="application/vnd.openxmlformats-officedocument.themeOverride+xml"/>
  <Override PartName="/ppt/notesSlides/notesSlide25.xml" ContentType="application/vnd.openxmlformats-officedocument.presentationml.notesSlide+xml"/>
  <Override PartName="/ppt/theme/themeOverride25.xml" ContentType="application/vnd.openxmlformats-officedocument.themeOverride+xml"/>
  <Override PartName="/ppt/notesSlides/notesSlide26.xml" ContentType="application/vnd.openxmlformats-officedocument.presentationml.notesSlide+xml"/>
  <Override PartName="/ppt/theme/themeOverride26.xml" ContentType="application/vnd.openxmlformats-officedocument.themeOverride+xml"/>
  <Override PartName="/ppt/notesSlides/notesSlide27.xml" ContentType="application/vnd.openxmlformats-officedocument.presentationml.notesSlide+xml"/>
  <Override PartName="/ppt/theme/themeOverride27.xml" ContentType="application/vnd.openxmlformats-officedocument.themeOverride+xml"/>
  <Override PartName="/ppt/notesSlides/notesSlide28.xml" ContentType="application/vnd.openxmlformats-officedocument.presentationml.notesSlide+xml"/>
  <Override PartName="/ppt/theme/themeOverride28.xml" ContentType="application/vnd.openxmlformats-officedocument.themeOverride+xml"/>
  <Override PartName="/ppt/notesSlides/notesSlide29.xml" ContentType="application/vnd.openxmlformats-officedocument.presentationml.notesSlide+xml"/>
  <Override PartName="/ppt/theme/themeOverride29.xml" ContentType="application/vnd.openxmlformats-officedocument.themeOverride+xml"/>
  <Override PartName="/ppt/notesSlides/notesSlide30.xml" ContentType="application/vnd.openxmlformats-officedocument.presentationml.notesSlide+xml"/>
  <Override PartName="/ppt/theme/themeOverride30.xml" ContentType="application/vnd.openxmlformats-officedocument.themeOverride+xml"/>
  <Override PartName="/ppt/notesSlides/notesSlide31.xml" ContentType="application/vnd.openxmlformats-officedocument.presentationml.notesSlide+xml"/>
  <Override PartName="/ppt/theme/themeOverride31.xml" ContentType="application/vnd.openxmlformats-officedocument.themeOverride+xml"/>
  <Override PartName="/ppt/notesSlides/notesSlide32.xml" ContentType="application/vnd.openxmlformats-officedocument.presentationml.notesSlide+xml"/>
  <Override PartName="/ppt/theme/themeOverride32.xml" ContentType="application/vnd.openxmlformats-officedocument.themeOverride+xml"/>
  <Override PartName="/ppt/notesSlides/notesSlide33.xml" ContentType="application/vnd.openxmlformats-officedocument.presentationml.notesSlide+xml"/>
  <Override PartName="/ppt/theme/themeOverride33.xml" ContentType="application/vnd.openxmlformats-officedocument.themeOverride+xml"/>
  <Override PartName="/ppt/notesSlides/notesSlide34.xml" ContentType="application/vnd.openxmlformats-officedocument.presentationml.notesSlide+xml"/>
  <Override PartName="/ppt/theme/themeOverride34.xml" ContentType="application/vnd.openxmlformats-officedocument.themeOverride+xml"/>
  <Override PartName="/ppt/notesSlides/notesSlide35.xml" ContentType="application/vnd.openxmlformats-officedocument.presentationml.notesSlide+xml"/>
  <Override PartName="/ppt/theme/themeOverride35.xml" ContentType="application/vnd.openxmlformats-officedocument.themeOverride+xml"/>
  <Override PartName="/ppt/notesSlides/notesSlide36.xml" ContentType="application/vnd.openxmlformats-officedocument.presentationml.notesSlide+xml"/>
  <Override PartName="/ppt/theme/themeOverride36.xml" ContentType="application/vnd.openxmlformats-officedocument.themeOverride+xml"/>
  <Override PartName="/ppt/notesSlides/notesSlide37.xml" ContentType="application/vnd.openxmlformats-officedocument.presentationml.notesSlide+xml"/>
  <Override PartName="/ppt/theme/themeOverride37.xml" ContentType="application/vnd.openxmlformats-officedocument.themeOverr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handoutMasterIdLst>
    <p:handoutMasterId r:id="rId42"/>
  </p:handoutMasterIdLst>
  <p:sldIdLst>
    <p:sldId id="280" r:id="rId3"/>
    <p:sldId id="282" r:id="rId4"/>
    <p:sldId id="292" r:id="rId5"/>
    <p:sldId id="283" r:id="rId6"/>
    <p:sldId id="293" r:id="rId7"/>
    <p:sldId id="284" r:id="rId8"/>
    <p:sldId id="294" r:id="rId9"/>
    <p:sldId id="288" r:id="rId10"/>
    <p:sldId id="295" r:id="rId11"/>
    <p:sldId id="296" r:id="rId12"/>
    <p:sldId id="297" r:id="rId13"/>
    <p:sldId id="286" r:id="rId14"/>
    <p:sldId id="298" r:id="rId15"/>
    <p:sldId id="299" r:id="rId16"/>
    <p:sldId id="300" r:id="rId17"/>
    <p:sldId id="301" r:id="rId18"/>
    <p:sldId id="287" r:id="rId19"/>
    <p:sldId id="302" r:id="rId20"/>
    <p:sldId id="304" r:id="rId21"/>
    <p:sldId id="303" r:id="rId22"/>
    <p:sldId id="306" r:id="rId23"/>
    <p:sldId id="305" r:id="rId24"/>
    <p:sldId id="291" r:id="rId25"/>
    <p:sldId id="307" r:id="rId26"/>
    <p:sldId id="317" r:id="rId27"/>
    <p:sldId id="308" r:id="rId28"/>
    <p:sldId id="289" r:id="rId29"/>
    <p:sldId id="310" r:id="rId30"/>
    <p:sldId id="309" r:id="rId31"/>
    <p:sldId id="312" r:id="rId32"/>
    <p:sldId id="311" r:id="rId33"/>
    <p:sldId id="313" r:id="rId34"/>
    <p:sldId id="314" r:id="rId35"/>
    <p:sldId id="315" r:id="rId36"/>
    <p:sldId id="318" r:id="rId37"/>
    <p:sldId id="319" r:id="rId38"/>
    <p:sldId id="285" r:id="rId39"/>
    <p:sldId id="316"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32" autoAdjust="0"/>
    <p:restoredTop sz="94660"/>
  </p:normalViewPr>
  <p:slideViewPr>
    <p:cSldViewPr snapToGrid="0">
      <p:cViewPr varScale="1">
        <p:scale>
          <a:sx n="128" d="100"/>
          <a:sy n="128"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6788E-680A-49E5-BB93-D456A9D23A29}" type="datetimeFigureOut">
              <a:rPr lang="ru-RU" smtClean="0"/>
              <a:t>25.11.2024</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061F6E-92FD-414D-9278-71772D358CBE}" type="slidenum">
              <a:rPr lang="ru-RU" smtClean="0"/>
              <a:t>‹#›</a:t>
            </a:fld>
            <a:endParaRPr lang="ru-RU"/>
          </a:p>
        </p:txBody>
      </p:sp>
    </p:spTree>
    <p:extLst>
      <p:ext uri="{BB962C8B-B14F-4D97-AF65-F5344CB8AC3E}">
        <p14:creationId xmlns:p14="http://schemas.microsoft.com/office/powerpoint/2010/main" val="32627308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F4945-C160-4CD5-B124-49B9BE14C0AB}" type="datetimeFigureOut">
              <a:rPr lang="ru-RU" smtClean="0"/>
              <a:t>25.11.2024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3120B-582B-4354-977D-A474A534F6B9}" type="slidenum">
              <a:rPr lang="ru-RU" smtClean="0"/>
              <a:t>‹#›</a:t>
            </a:fld>
            <a:endParaRPr lang="ru-RU"/>
          </a:p>
        </p:txBody>
      </p:sp>
    </p:spTree>
    <p:extLst>
      <p:ext uri="{BB962C8B-B14F-4D97-AF65-F5344CB8AC3E}">
        <p14:creationId xmlns:p14="http://schemas.microsoft.com/office/powerpoint/2010/main" val="381456565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745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59F1C-C5E6-04C6-A359-5FBD20352F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006C83-C080-9A7A-2B6D-AC4114DD04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D17688-8879-61F0-46CB-46E2569F579E}"/>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08067C11-2328-EDEE-FB5D-C8BFE4C491B5}"/>
              </a:ext>
            </a:extLst>
          </p:cNvPr>
          <p:cNvSpPr>
            <a:spLocks noGrp="1"/>
          </p:cNvSpPr>
          <p:nvPr>
            <p:ph type="sldNum" sz="quarter" idx="10"/>
          </p:nvPr>
        </p:nvSpPr>
        <p:spPr/>
        <p:txBody>
          <a:bodyPr/>
          <a:lstStyle/>
          <a:p>
            <a:fld id="{7F33120B-582B-4354-977D-A474A534F6B9}" type="slidenum">
              <a:rPr lang="ru-RU" smtClean="0"/>
              <a:t>10</a:t>
            </a:fld>
            <a:endParaRPr lang="ru-RU"/>
          </a:p>
        </p:txBody>
      </p:sp>
      <p:sp>
        <p:nvSpPr>
          <p:cNvPr id="5" name="Header Placeholder 4">
            <a:extLst>
              <a:ext uri="{FF2B5EF4-FFF2-40B4-BE49-F238E27FC236}">
                <a16:creationId xmlns:a16="http://schemas.microsoft.com/office/drawing/2014/main" id="{718D9596-5066-DF83-5B2A-C243E49B8D9C}"/>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30378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9B691-447A-1889-516E-7A318188E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3C5EED-F660-E506-F32D-5FB5F158AE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C2D4-C1E3-D23E-A44A-1A00E9CBAEB0}"/>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CB0DBB19-63C8-D471-45A1-6A0EFF25C967}"/>
              </a:ext>
            </a:extLst>
          </p:cNvPr>
          <p:cNvSpPr>
            <a:spLocks noGrp="1"/>
          </p:cNvSpPr>
          <p:nvPr>
            <p:ph type="sldNum" sz="quarter" idx="10"/>
          </p:nvPr>
        </p:nvSpPr>
        <p:spPr/>
        <p:txBody>
          <a:bodyPr/>
          <a:lstStyle/>
          <a:p>
            <a:fld id="{7F33120B-582B-4354-977D-A474A534F6B9}" type="slidenum">
              <a:rPr lang="ru-RU" smtClean="0"/>
              <a:t>11</a:t>
            </a:fld>
            <a:endParaRPr lang="ru-RU"/>
          </a:p>
        </p:txBody>
      </p:sp>
      <p:sp>
        <p:nvSpPr>
          <p:cNvPr id="5" name="Header Placeholder 4">
            <a:extLst>
              <a:ext uri="{FF2B5EF4-FFF2-40B4-BE49-F238E27FC236}">
                <a16:creationId xmlns:a16="http://schemas.microsoft.com/office/drawing/2014/main" id="{DEEF2AB3-6DE0-FB73-B528-8BD4607EF903}"/>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96040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8F6E9-0764-F798-1C0E-A411F370A4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9C2449-B2C4-7883-F464-D72CED1FA3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CDCEDB-F3AC-243C-D0C8-27137B7AC1D7}"/>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6DF5ADF5-BE66-C872-44C8-051B3C4BFC2C}"/>
              </a:ext>
            </a:extLst>
          </p:cNvPr>
          <p:cNvSpPr>
            <a:spLocks noGrp="1"/>
          </p:cNvSpPr>
          <p:nvPr>
            <p:ph type="sldNum" sz="quarter" idx="10"/>
          </p:nvPr>
        </p:nvSpPr>
        <p:spPr/>
        <p:txBody>
          <a:bodyPr/>
          <a:lstStyle/>
          <a:p>
            <a:fld id="{7F33120B-582B-4354-977D-A474A534F6B9}" type="slidenum">
              <a:rPr lang="ru-RU" smtClean="0"/>
              <a:t>12</a:t>
            </a:fld>
            <a:endParaRPr lang="ru-RU"/>
          </a:p>
        </p:txBody>
      </p:sp>
      <p:sp>
        <p:nvSpPr>
          <p:cNvPr id="5" name="Header Placeholder 4">
            <a:extLst>
              <a:ext uri="{FF2B5EF4-FFF2-40B4-BE49-F238E27FC236}">
                <a16:creationId xmlns:a16="http://schemas.microsoft.com/office/drawing/2014/main" id="{5BBEFC87-C10E-9025-796E-ED7826E8F6BB}"/>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7741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C604A-9FEE-CB95-8ADF-194087E20C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50B03-9389-23A9-1805-4A06E4892C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532934-B0F4-1523-DEF8-2D3076A035E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1485B4B3-B034-226D-8684-F797561F667E}"/>
              </a:ext>
            </a:extLst>
          </p:cNvPr>
          <p:cNvSpPr>
            <a:spLocks noGrp="1"/>
          </p:cNvSpPr>
          <p:nvPr>
            <p:ph type="sldNum" sz="quarter" idx="10"/>
          </p:nvPr>
        </p:nvSpPr>
        <p:spPr/>
        <p:txBody>
          <a:bodyPr/>
          <a:lstStyle/>
          <a:p>
            <a:fld id="{7F33120B-582B-4354-977D-A474A534F6B9}" type="slidenum">
              <a:rPr lang="ru-RU" smtClean="0"/>
              <a:t>13</a:t>
            </a:fld>
            <a:endParaRPr lang="ru-RU"/>
          </a:p>
        </p:txBody>
      </p:sp>
      <p:sp>
        <p:nvSpPr>
          <p:cNvPr id="5" name="Header Placeholder 4">
            <a:extLst>
              <a:ext uri="{FF2B5EF4-FFF2-40B4-BE49-F238E27FC236}">
                <a16:creationId xmlns:a16="http://schemas.microsoft.com/office/drawing/2014/main" id="{EC00C2A7-A595-5695-E852-B446C5438426}"/>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75420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77440-F5F2-99B8-1847-6B719C5F85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611F54-7C99-D467-8F8D-0455A79C3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B2FA4C-5F92-02F4-DC48-2CE5011DEEA7}"/>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B9B1BBDD-E358-1C71-88B6-65C45D04C258}"/>
              </a:ext>
            </a:extLst>
          </p:cNvPr>
          <p:cNvSpPr>
            <a:spLocks noGrp="1"/>
          </p:cNvSpPr>
          <p:nvPr>
            <p:ph type="sldNum" sz="quarter" idx="10"/>
          </p:nvPr>
        </p:nvSpPr>
        <p:spPr/>
        <p:txBody>
          <a:bodyPr/>
          <a:lstStyle/>
          <a:p>
            <a:fld id="{7F33120B-582B-4354-977D-A474A534F6B9}" type="slidenum">
              <a:rPr lang="ru-RU" smtClean="0"/>
              <a:t>14</a:t>
            </a:fld>
            <a:endParaRPr lang="ru-RU"/>
          </a:p>
        </p:txBody>
      </p:sp>
      <p:sp>
        <p:nvSpPr>
          <p:cNvPr id="5" name="Header Placeholder 4">
            <a:extLst>
              <a:ext uri="{FF2B5EF4-FFF2-40B4-BE49-F238E27FC236}">
                <a16:creationId xmlns:a16="http://schemas.microsoft.com/office/drawing/2014/main" id="{9F0B2A18-5B5B-5230-1B54-748EADF13DE8}"/>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090731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CC5F9-062F-F152-A73B-FE9E449C5C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344E00-3EE0-1CDF-826C-F37450386E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4E3B0C-AEBD-A2B1-E2E0-73D681D0A9A8}"/>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CE95249D-4ECB-8FA2-D351-34E2B6F50F37}"/>
              </a:ext>
            </a:extLst>
          </p:cNvPr>
          <p:cNvSpPr>
            <a:spLocks noGrp="1"/>
          </p:cNvSpPr>
          <p:nvPr>
            <p:ph type="sldNum" sz="quarter" idx="10"/>
          </p:nvPr>
        </p:nvSpPr>
        <p:spPr/>
        <p:txBody>
          <a:bodyPr/>
          <a:lstStyle/>
          <a:p>
            <a:fld id="{7F33120B-582B-4354-977D-A474A534F6B9}" type="slidenum">
              <a:rPr lang="ru-RU" smtClean="0"/>
              <a:t>15</a:t>
            </a:fld>
            <a:endParaRPr lang="ru-RU"/>
          </a:p>
        </p:txBody>
      </p:sp>
      <p:sp>
        <p:nvSpPr>
          <p:cNvPr id="5" name="Header Placeholder 4">
            <a:extLst>
              <a:ext uri="{FF2B5EF4-FFF2-40B4-BE49-F238E27FC236}">
                <a16:creationId xmlns:a16="http://schemas.microsoft.com/office/drawing/2014/main" id="{1A0A56D1-3C54-E600-31B0-62B068CBA218}"/>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551992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938E4-DC4B-ACBB-411A-D685E918B3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DE5C94-FE56-469C-D1B5-6712007C00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400654-AFA8-C90C-EC24-B864012AE47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C83CADA3-3C46-3322-B589-3DAE5CDC951D}"/>
              </a:ext>
            </a:extLst>
          </p:cNvPr>
          <p:cNvSpPr>
            <a:spLocks noGrp="1"/>
          </p:cNvSpPr>
          <p:nvPr>
            <p:ph type="sldNum" sz="quarter" idx="10"/>
          </p:nvPr>
        </p:nvSpPr>
        <p:spPr/>
        <p:txBody>
          <a:bodyPr/>
          <a:lstStyle/>
          <a:p>
            <a:fld id="{7F33120B-582B-4354-977D-A474A534F6B9}" type="slidenum">
              <a:rPr lang="ru-RU" smtClean="0"/>
              <a:t>16</a:t>
            </a:fld>
            <a:endParaRPr lang="ru-RU"/>
          </a:p>
        </p:txBody>
      </p:sp>
      <p:sp>
        <p:nvSpPr>
          <p:cNvPr id="5" name="Header Placeholder 4">
            <a:extLst>
              <a:ext uri="{FF2B5EF4-FFF2-40B4-BE49-F238E27FC236}">
                <a16:creationId xmlns:a16="http://schemas.microsoft.com/office/drawing/2014/main" id="{82AC4E0C-94D5-59E9-9A9F-6287503D211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690888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E953D-6019-0292-BAE7-DEB4D7BD1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0BF2C4-E333-227C-B770-AC85F57D73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2E8E2E-1C17-0327-50EC-A9EBF6462309}"/>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5A5910A0-187F-CCCA-938A-9C4A14DAB930}"/>
              </a:ext>
            </a:extLst>
          </p:cNvPr>
          <p:cNvSpPr>
            <a:spLocks noGrp="1"/>
          </p:cNvSpPr>
          <p:nvPr>
            <p:ph type="sldNum" sz="quarter" idx="10"/>
          </p:nvPr>
        </p:nvSpPr>
        <p:spPr/>
        <p:txBody>
          <a:bodyPr/>
          <a:lstStyle/>
          <a:p>
            <a:fld id="{7F33120B-582B-4354-977D-A474A534F6B9}" type="slidenum">
              <a:rPr lang="ru-RU" smtClean="0"/>
              <a:t>17</a:t>
            </a:fld>
            <a:endParaRPr lang="ru-RU"/>
          </a:p>
        </p:txBody>
      </p:sp>
      <p:sp>
        <p:nvSpPr>
          <p:cNvPr id="5" name="Header Placeholder 4">
            <a:extLst>
              <a:ext uri="{FF2B5EF4-FFF2-40B4-BE49-F238E27FC236}">
                <a16:creationId xmlns:a16="http://schemas.microsoft.com/office/drawing/2014/main" id="{4A3A1681-0A80-5A11-CE10-5ACE737D5919}"/>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232233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C7374-8418-023E-1D87-3037976DE6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417E33-3AA2-4917-4B1E-F63AFB9E74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9A1A60-36C3-ED29-289D-EED4A2553673}"/>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B9C24CE6-56F4-8E13-ABE1-50EFE62775E5}"/>
              </a:ext>
            </a:extLst>
          </p:cNvPr>
          <p:cNvSpPr>
            <a:spLocks noGrp="1"/>
          </p:cNvSpPr>
          <p:nvPr>
            <p:ph type="sldNum" sz="quarter" idx="10"/>
          </p:nvPr>
        </p:nvSpPr>
        <p:spPr/>
        <p:txBody>
          <a:bodyPr/>
          <a:lstStyle/>
          <a:p>
            <a:fld id="{7F33120B-582B-4354-977D-A474A534F6B9}" type="slidenum">
              <a:rPr lang="ru-RU" smtClean="0"/>
              <a:t>18</a:t>
            </a:fld>
            <a:endParaRPr lang="ru-RU"/>
          </a:p>
        </p:txBody>
      </p:sp>
      <p:sp>
        <p:nvSpPr>
          <p:cNvPr id="5" name="Header Placeholder 4">
            <a:extLst>
              <a:ext uri="{FF2B5EF4-FFF2-40B4-BE49-F238E27FC236}">
                <a16:creationId xmlns:a16="http://schemas.microsoft.com/office/drawing/2014/main" id="{64482DC2-8809-926C-CC5F-E2744E670005}"/>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49270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DE999-9924-D6BD-0A8B-A3658CC1A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9B89B9-9B9E-FDC7-9C44-E6C5CD013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AD995-6674-9204-7075-19CCA1C9CD76}"/>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5C7FC90D-A835-B0B4-E9A7-010CE5E44A4C}"/>
              </a:ext>
            </a:extLst>
          </p:cNvPr>
          <p:cNvSpPr>
            <a:spLocks noGrp="1"/>
          </p:cNvSpPr>
          <p:nvPr>
            <p:ph type="sldNum" sz="quarter" idx="10"/>
          </p:nvPr>
        </p:nvSpPr>
        <p:spPr/>
        <p:txBody>
          <a:bodyPr/>
          <a:lstStyle/>
          <a:p>
            <a:fld id="{7F33120B-582B-4354-977D-A474A534F6B9}" type="slidenum">
              <a:rPr lang="ru-RU" smtClean="0"/>
              <a:t>19</a:t>
            </a:fld>
            <a:endParaRPr lang="ru-RU"/>
          </a:p>
        </p:txBody>
      </p:sp>
      <p:sp>
        <p:nvSpPr>
          <p:cNvPr id="5" name="Header Placeholder 4">
            <a:extLst>
              <a:ext uri="{FF2B5EF4-FFF2-40B4-BE49-F238E27FC236}">
                <a16:creationId xmlns:a16="http://schemas.microsoft.com/office/drawing/2014/main" id="{029AA78A-F9E9-2476-4A4E-A95D61E41F86}"/>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4750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82871-5D5C-C671-C49F-1FA5402C93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139BA7-8F6F-CA90-D6CA-54F137F836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95B34-E62C-3AAD-05AE-BE5AE2F7CCA5}"/>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32CB233C-D662-41F4-DC7B-BD4AD0D60082}"/>
              </a:ext>
            </a:extLst>
          </p:cNvPr>
          <p:cNvSpPr>
            <a:spLocks noGrp="1"/>
          </p:cNvSpPr>
          <p:nvPr>
            <p:ph type="sldNum" sz="quarter" idx="10"/>
          </p:nvPr>
        </p:nvSpPr>
        <p:spPr/>
        <p:txBody>
          <a:bodyPr/>
          <a:lstStyle/>
          <a:p>
            <a:fld id="{7F33120B-582B-4354-977D-A474A534F6B9}" type="slidenum">
              <a:rPr lang="ru-RU" smtClean="0"/>
              <a:t>2</a:t>
            </a:fld>
            <a:endParaRPr lang="ru-RU"/>
          </a:p>
        </p:txBody>
      </p:sp>
      <p:sp>
        <p:nvSpPr>
          <p:cNvPr id="5" name="Header Placeholder 4">
            <a:extLst>
              <a:ext uri="{FF2B5EF4-FFF2-40B4-BE49-F238E27FC236}">
                <a16:creationId xmlns:a16="http://schemas.microsoft.com/office/drawing/2014/main" id="{BA8A96F8-8315-EFF7-885C-9A7671A6F3F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106051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66B07-7EF4-0FBB-A1A8-4943DED94F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5E326E-07FE-B86F-3073-E4AC9BE961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6A49DC-E94D-3410-5220-9FEE5CCE302A}"/>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6991837-EC95-5795-77D4-D5E014484E8B}"/>
              </a:ext>
            </a:extLst>
          </p:cNvPr>
          <p:cNvSpPr>
            <a:spLocks noGrp="1"/>
          </p:cNvSpPr>
          <p:nvPr>
            <p:ph type="sldNum" sz="quarter" idx="10"/>
          </p:nvPr>
        </p:nvSpPr>
        <p:spPr/>
        <p:txBody>
          <a:bodyPr/>
          <a:lstStyle/>
          <a:p>
            <a:fld id="{7F33120B-582B-4354-977D-A474A534F6B9}" type="slidenum">
              <a:rPr lang="ru-RU" smtClean="0"/>
              <a:t>20</a:t>
            </a:fld>
            <a:endParaRPr lang="ru-RU"/>
          </a:p>
        </p:txBody>
      </p:sp>
      <p:sp>
        <p:nvSpPr>
          <p:cNvPr id="5" name="Header Placeholder 4">
            <a:extLst>
              <a:ext uri="{FF2B5EF4-FFF2-40B4-BE49-F238E27FC236}">
                <a16:creationId xmlns:a16="http://schemas.microsoft.com/office/drawing/2014/main" id="{B8BDB96F-E872-C787-89F0-1F75BB52D936}"/>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53381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9574B-BFEB-46BC-F51B-2B316870F3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F6859-5A69-7A4A-5DDC-ABF2B5AF74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45BE3F-B15D-8BE6-77EA-900DCC1BAE0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E732536-2BA3-929B-3FF9-F3122192E1EB}"/>
              </a:ext>
            </a:extLst>
          </p:cNvPr>
          <p:cNvSpPr>
            <a:spLocks noGrp="1"/>
          </p:cNvSpPr>
          <p:nvPr>
            <p:ph type="sldNum" sz="quarter" idx="10"/>
          </p:nvPr>
        </p:nvSpPr>
        <p:spPr/>
        <p:txBody>
          <a:bodyPr/>
          <a:lstStyle/>
          <a:p>
            <a:fld id="{7F33120B-582B-4354-977D-A474A534F6B9}" type="slidenum">
              <a:rPr lang="ru-RU" smtClean="0"/>
              <a:t>21</a:t>
            </a:fld>
            <a:endParaRPr lang="ru-RU"/>
          </a:p>
        </p:txBody>
      </p:sp>
      <p:sp>
        <p:nvSpPr>
          <p:cNvPr id="5" name="Header Placeholder 4">
            <a:extLst>
              <a:ext uri="{FF2B5EF4-FFF2-40B4-BE49-F238E27FC236}">
                <a16:creationId xmlns:a16="http://schemas.microsoft.com/office/drawing/2014/main" id="{514CE6E0-34DC-6D86-8EC2-2FE3879B83A4}"/>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9624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FEC0D-FA18-A6CB-6DF3-58289A80BE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AD40B5-7316-4168-F4AA-9AA3CE024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3B30A-29D6-8C76-BF23-708091776FB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7A481525-5F82-B194-788A-D2069141E3CB}"/>
              </a:ext>
            </a:extLst>
          </p:cNvPr>
          <p:cNvSpPr>
            <a:spLocks noGrp="1"/>
          </p:cNvSpPr>
          <p:nvPr>
            <p:ph type="sldNum" sz="quarter" idx="10"/>
          </p:nvPr>
        </p:nvSpPr>
        <p:spPr/>
        <p:txBody>
          <a:bodyPr/>
          <a:lstStyle/>
          <a:p>
            <a:fld id="{7F33120B-582B-4354-977D-A474A534F6B9}" type="slidenum">
              <a:rPr lang="ru-RU" smtClean="0"/>
              <a:t>22</a:t>
            </a:fld>
            <a:endParaRPr lang="ru-RU"/>
          </a:p>
        </p:txBody>
      </p:sp>
      <p:sp>
        <p:nvSpPr>
          <p:cNvPr id="5" name="Header Placeholder 4">
            <a:extLst>
              <a:ext uri="{FF2B5EF4-FFF2-40B4-BE49-F238E27FC236}">
                <a16:creationId xmlns:a16="http://schemas.microsoft.com/office/drawing/2014/main" id="{B9AFED15-9A19-19AB-8048-E6FC8A6E7CC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62424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94173-B87E-F9C9-89CD-650041B3E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97018-74F7-14E7-791A-C6949E5E3B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10E847-A5C0-CD22-76AF-D97F8CFB78F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45956025-654B-053F-4BDF-374F356E6AB5}"/>
              </a:ext>
            </a:extLst>
          </p:cNvPr>
          <p:cNvSpPr>
            <a:spLocks noGrp="1"/>
          </p:cNvSpPr>
          <p:nvPr>
            <p:ph type="sldNum" sz="quarter" idx="10"/>
          </p:nvPr>
        </p:nvSpPr>
        <p:spPr/>
        <p:txBody>
          <a:bodyPr/>
          <a:lstStyle/>
          <a:p>
            <a:fld id="{7F33120B-582B-4354-977D-A474A534F6B9}" type="slidenum">
              <a:rPr lang="ru-RU" smtClean="0"/>
              <a:t>23</a:t>
            </a:fld>
            <a:endParaRPr lang="ru-RU"/>
          </a:p>
        </p:txBody>
      </p:sp>
      <p:sp>
        <p:nvSpPr>
          <p:cNvPr id="5" name="Header Placeholder 4">
            <a:extLst>
              <a:ext uri="{FF2B5EF4-FFF2-40B4-BE49-F238E27FC236}">
                <a16:creationId xmlns:a16="http://schemas.microsoft.com/office/drawing/2014/main" id="{CBE93526-7B0C-AADC-8441-E224D1E49562}"/>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536773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C7C44-052E-3DCF-1D8F-F366C4A3D9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AB8F9-DD42-366D-A1A7-7FF25F26FF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310600-C9D1-245C-3011-767EEAB46D5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45AA391C-DDFC-C247-E884-41E6F1DFD999}"/>
              </a:ext>
            </a:extLst>
          </p:cNvPr>
          <p:cNvSpPr>
            <a:spLocks noGrp="1"/>
          </p:cNvSpPr>
          <p:nvPr>
            <p:ph type="sldNum" sz="quarter" idx="10"/>
          </p:nvPr>
        </p:nvSpPr>
        <p:spPr/>
        <p:txBody>
          <a:bodyPr/>
          <a:lstStyle/>
          <a:p>
            <a:fld id="{7F33120B-582B-4354-977D-A474A534F6B9}" type="slidenum">
              <a:rPr lang="ru-RU" smtClean="0"/>
              <a:t>24</a:t>
            </a:fld>
            <a:endParaRPr lang="ru-RU"/>
          </a:p>
        </p:txBody>
      </p:sp>
      <p:sp>
        <p:nvSpPr>
          <p:cNvPr id="5" name="Header Placeholder 4">
            <a:extLst>
              <a:ext uri="{FF2B5EF4-FFF2-40B4-BE49-F238E27FC236}">
                <a16:creationId xmlns:a16="http://schemas.microsoft.com/office/drawing/2014/main" id="{AAE8DF28-F72E-0438-4940-72EFE8EBB70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930171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4618A-E9C1-04A7-1361-0CA6BE2EBA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229BC5-57F7-6197-E1FF-C4DD484E5F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E0BAE7-62B5-A398-5437-DA259D0289CE}"/>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5D71338-D96B-7DA7-9199-087E38815F6F}"/>
              </a:ext>
            </a:extLst>
          </p:cNvPr>
          <p:cNvSpPr>
            <a:spLocks noGrp="1"/>
          </p:cNvSpPr>
          <p:nvPr>
            <p:ph type="sldNum" sz="quarter" idx="10"/>
          </p:nvPr>
        </p:nvSpPr>
        <p:spPr/>
        <p:txBody>
          <a:bodyPr/>
          <a:lstStyle/>
          <a:p>
            <a:fld id="{7F33120B-582B-4354-977D-A474A534F6B9}" type="slidenum">
              <a:rPr lang="ru-RU" smtClean="0"/>
              <a:t>25</a:t>
            </a:fld>
            <a:endParaRPr lang="ru-RU"/>
          </a:p>
        </p:txBody>
      </p:sp>
      <p:sp>
        <p:nvSpPr>
          <p:cNvPr id="5" name="Header Placeholder 4">
            <a:extLst>
              <a:ext uri="{FF2B5EF4-FFF2-40B4-BE49-F238E27FC236}">
                <a16:creationId xmlns:a16="http://schemas.microsoft.com/office/drawing/2014/main" id="{5992C1C9-7CFF-BCEA-A8ED-6EC633058632}"/>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89101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2BE91-6472-BCF9-1DDB-0BE34EB664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A025B5-D944-C628-A8AF-9B6DCDD2BC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98E62D-1A27-2A2D-3A78-7246A7175803}"/>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DFDF0CD-F0D1-409E-AD49-555B5B22355C}"/>
              </a:ext>
            </a:extLst>
          </p:cNvPr>
          <p:cNvSpPr>
            <a:spLocks noGrp="1"/>
          </p:cNvSpPr>
          <p:nvPr>
            <p:ph type="sldNum" sz="quarter" idx="10"/>
          </p:nvPr>
        </p:nvSpPr>
        <p:spPr/>
        <p:txBody>
          <a:bodyPr/>
          <a:lstStyle/>
          <a:p>
            <a:fld id="{7F33120B-582B-4354-977D-A474A534F6B9}" type="slidenum">
              <a:rPr lang="ru-RU" smtClean="0"/>
              <a:t>26</a:t>
            </a:fld>
            <a:endParaRPr lang="ru-RU"/>
          </a:p>
        </p:txBody>
      </p:sp>
      <p:sp>
        <p:nvSpPr>
          <p:cNvPr id="5" name="Header Placeholder 4">
            <a:extLst>
              <a:ext uri="{FF2B5EF4-FFF2-40B4-BE49-F238E27FC236}">
                <a16:creationId xmlns:a16="http://schemas.microsoft.com/office/drawing/2014/main" id="{EA10B89E-3166-06FE-B528-19786FCFC4D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546870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133E6-940B-EC3D-B929-78173B23E0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741870-0866-D93F-996B-078FA71E71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D2D01B-6C94-3BEA-6A44-8BD3B5975D11}"/>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BB0AD145-61D7-7F95-735F-8A2AA9F60973}"/>
              </a:ext>
            </a:extLst>
          </p:cNvPr>
          <p:cNvSpPr>
            <a:spLocks noGrp="1"/>
          </p:cNvSpPr>
          <p:nvPr>
            <p:ph type="sldNum" sz="quarter" idx="10"/>
          </p:nvPr>
        </p:nvSpPr>
        <p:spPr/>
        <p:txBody>
          <a:bodyPr/>
          <a:lstStyle/>
          <a:p>
            <a:fld id="{7F33120B-582B-4354-977D-A474A534F6B9}" type="slidenum">
              <a:rPr lang="ru-RU" smtClean="0"/>
              <a:t>27</a:t>
            </a:fld>
            <a:endParaRPr lang="ru-RU"/>
          </a:p>
        </p:txBody>
      </p:sp>
      <p:sp>
        <p:nvSpPr>
          <p:cNvPr id="5" name="Header Placeholder 4">
            <a:extLst>
              <a:ext uri="{FF2B5EF4-FFF2-40B4-BE49-F238E27FC236}">
                <a16:creationId xmlns:a16="http://schemas.microsoft.com/office/drawing/2014/main" id="{777A6078-6658-38CE-C93B-1A4B4A0614FB}"/>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204896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67151-F445-75D0-96E0-487734EF13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3658B9-6737-F5A2-54B7-F4E905586E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4B370A-2910-01FD-6B42-7AE48B28B890}"/>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2CBEF286-75C3-D33B-9C00-1F538732ED54}"/>
              </a:ext>
            </a:extLst>
          </p:cNvPr>
          <p:cNvSpPr>
            <a:spLocks noGrp="1"/>
          </p:cNvSpPr>
          <p:nvPr>
            <p:ph type="sldNum" sz="quarter" idx="10"/>
          </p:nvPr>
        </p:nvSpPr>
        <p:spPr/>
        <p:txBody>
          <a:bodyPr/>
          <a:lstStyle/>
          <a:p>
            <a:fld id="{7F33120B-582B-4354-977D-A474A534F6B9}" type="slidenum">
              <a:rPr lang="ru-RU" smtClean="0"/>
              <a:t>28</a:t>
            </a:fld>
            <a:endParaRPr lang="ru-RU"/>
          </a:p>
        </p:txBody>
      </p:sp>
      <p:sp>
        <p:nvSpPr>
          <p:cNvPr id="5" name="Header Placeholder 4">
            <a:extLst>
              <a:ext uri="{FF2B5EF4-FFF2-40B4-BE49-F238E27FC236}">
                <a16:creationId xmlns:a16="http://schemas.microsoft.com/office/drawing/2014/main" id="{4FBBCF78-99F8-A1D6-2AA8-5433EE2B42CB}"/>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57465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CAA11-7E0E-B946-E384-C683DC02B0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BC7D9B-3561-D4F9-73F8-6915CAEC05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1F6257-5A63-2E22-D07F-5802C85EDE51}"/>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1B8515C-43AE-E6B7-0930-7E2080B55577}"/>
              </a:ext>
            </a:extLst>
          </p:cNvPr>
          <p:cNvSpPr>
            <a:spLocks noGrp="1"/>
          </p:cNvSpPr>
          <p:nvPr>
            <p:ph type="sldNum" sz="quarter" idx="10"/>
          </p:nvPr>
        </p:nvSpPr>
        <p:spPr/>
        <p:txBody>
          <a:bodyPr/>
          <a:lstStyle/>
          <a:p>
            <a:fld id="{7F33120B-582B-4354-977D-A474A534F6B9}" type="slidenum">
              <a:rPr lang="ru-RU" smtClean="0"/>
              <a:t>29</a:t>
            </a:fld>
            <a:endParaRPr lang="ru-RU"/>
          </a:p>
        </p:txBody>
      </p:sp>
      <p:sp>
        <p:nvSpPr>
          <p:cNvPr id="5" name="Header Placeholder 4">
            <a:extLst>
              <a:ext uri="{FF2B5EF4-FFF2-40B4-BE49-F238E27FC236}">
                <a16:creationId xmlns:a16="http://schemas.microsoft.com/office/drawing/2014/main" id="{9FA22643-F007-7384-7246-476B826B1B94}"/>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8279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D7AAF-5B10-0FB2-B15B-F7ACBF79AF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4FEC56-5314-392C-D01C-789A10CAF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6DD186-B8D2-7973-D473-DFA6C533C260}"/>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A8A9738A-58E9-5DA2-5D0E-7463B652CA6A}"/>
              </a:ext>
            </a:extLst>
          </p:cNvPr>
          <p:cNvSpPr>
            <a:spLocks noGrp="1"/>
          </p:cNvSpPr>
          <p:nvPr>
            <p:ph type="sldNum" sz="quarter" idx="10"/>
          </p:nvPr>
        </p:nvSpPr>
        <p:spPr/>
        <p:txBody>
          <a:bodyPr/>
          <a:lstStyle/>
          <a:p>
            <a:fld id="{7F33120B-582B-4354-977D-A474A534F6B9}" type="slidenum">
              <a:rPr lang="ru-RU" smtClean="0"/>
              <a:t>3</a:t>
            </a:fld>
            <a:endParaRPr lang="ru-RU"/>
          </a:p>
        </p:txBody>
      </p:sp>
      <p:sp>
        <p:nvSpPr>
          <p:cNvPr id="5" name="Header Placeholder 4">
            <a:extLst>
              <a:ext uri="{FF2B5EF4-FFF2-40B4-BE49-F238E27FC236}">
                <a16:creationId xmlns:a16="http://schemas.microsoft.com/office/drawing/2014/main" id="{7CFA7CA2-E8A2-6E58-D81B-C67852E1F08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79973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F5E07-7C88-CC35-A6BB-FF4C5A9FBF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018FD-2670-3401-645E-A7C182E94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CD4BDF-50A4-BA3D-D84C-86BA1E3E1E5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6CC705BE-6AA1-64A6-A142-F257D0BE6AB1}"/>
              </a:ext>
            </a:extLst>
          </p:cNvPr>
          <p:cNvSpPr>
            <a:spLocks noGrp="1"/>
          </p:cNvSpPr>
          <p:nvPr>
            <p:ph type="sldNum" sz="quarter" idx="10"/>
          </p:nvPr>
        </p:nvSpPr>
        <p:spPr/>
        <p:txBody>
          <a:bodyPr/>
          <a:lstStyle/>
          <a:p>
            <a:fld id="{7F33120B-582B-4354-977D-A474A534F6B9}" type="slidenum">
              <a:rPr lang="ru-RU" smtClean="0"/>
              <a:t>30</a:t>
            </a:fld>
            <a:endParaRPr lang="ru-RU"/>
          </a:p>
        </p:txBody>
      </p:sp>
      <p:sp>
        <p:nvSpPr>
          <p:cNvPr id="5" name="Header Placeholder 4">
            <a:extLst>
              <a:ext uri="{FF2B5EF4-FFF2-40B4-BE49-F238E27FC236}">
                <a16:creationId xmlns:a16="http://schemas.microsoft.com/office/drawing/2014/main" id="{87E1BDAC-C8BC-C0CF-9C11-15F61E4667D9}"/>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785834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AE6AF-F3FF-F490-5CB9-FC12F245DC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515BB0-53D3-DAFA-B2D8-BEF13AB83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C163B0-39F6-E372-DF8C-516993482F7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657C7983-907E-51B7-375A-D7668C844373}"/>
              </a:ext>
            </a:extLst>
          </p:cNvPr>
          <p:cNvSpPr>
            <a:spLocks noGrp="1"/>
          </p:cNvSpPr>
          <p:nvPr>
            <p:ph type="sldNum" sz="quarter" idx="10"/>
          </p:nvPr>
        </p:nvSpPr>
        <p:spPr/>
        <p:txBody>
          <a:bodyPr/>
          <a:lstStyle/>
          <a:p>
            <a:fld id="{7F33120B-582B-4354-977D-A474A534F6B9}" type="slidenum">
              <a:rPr lang="ru-RU" smtClean="0"/>
              <a:t>31</a:t>
            </a:fld>
            <a:endParaRPr lang="ru-RU"/>
          </a:p>
        </p:txBody>
      </p:sp>
      <p:sp>
        <p:nvSpPr>
          <p:cNvPr id="5" name="Header Placeholder 4">
            <a:extLst>
              <a:ext uri="{FF2B5EF4-FFF2-40B4-BE49-F238E27FC236}">
                <a16:creationId xmlns:a16="http://schemas.microsoft.com/office/drawing/2014/main" id="{7E5906E4-3DED-E039-2C62-49B809A89C9B}"/>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69282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170C7-618B-31E9-4CB6-19B128C020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AD53D-B2CC-1D5A-3C64-D4CC6C9364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770785-DF08-B10E-F175-95FCC19FB4C5}"/>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7FE16732-262B-4DCB-06AC-14CBC0BBC971}"/>
              </a:ext>
            </a:extLst>
          </p:cNvPr>
          <p:cNvSpPr>
            <a:spLocks noGrp="1"/>
          </p:cNvSpPr>
          <p:nvPr>
            <p:ph type="sldNum" sz="quarter" idx="10"/>
          </p:nvPr>
        </p:nvSpPr>
        <p:spPr/>
        <p:txBody>
          <a:bodyPr/>
          <a:lstStyle/>
          <a:p>
            <a:fld id="{7F33120B-582B-4354-977D-A474A534F6B9}" type="slidenum">
              <a:rPr lang="ru-RU" smtClean="0"/>
              <a:t>32</a:t>
            </a:fld>
            <a:endParaRPr lang="ru-RU"/>
          </a:p>
        </p:txBody>
      </p:sp>
      <p:sp>
        <p:nvSpPr>
          <p:cNvPr id="5" name="Header Placeholder 4">
            <a:extLst>
              <a:ext uri="{FF2B5EF4-FFF2-40B4-BE49-F238E27FC236}">
                <a16:creationId xmlns:a16="http://schemas.microsoft.com/office/drawing/2014/main" id="{0EB27C9F-EC91-4A18-75C0-84863C025876}"/>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57816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3172D-E013-829A-B991-6537B8A484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64684B-9018-360E-906A-4DDD9435AA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FB39A4-FFEF-0BF3-6BAE-C7B652D4A9E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66CCEED3-F1FA-1EAC-86AB-A8EC36A79E27}"/>
              </a:ext>
            </a:extLst>
          </p:cNvPr>
          <p:cNvSpPr>
            <a:spLocks noGrp="1"/>
          </p:cNvSpPr>
          <p:nvPr>
            <p:ph type="sldNum" sz="quarter" idx="10"/>
          </p:nvPr>
        </p:nvSpPr>
        <p:spPr/>
        <p:txBody>
          <a:bodyPr/>
          <a:lstStyle/>
          <a:p>
            <a:fld id="{7F33120B-582B-4354-977D-A474A534F6B9}" type="slidenum">
              <a:rPr lang="ru-RU" smtClean="0"/>
              <a:t>33</a:t>
            </a:fld>
            <a:endParaRPr lang="ru-RU"/>
          </a:p>
        </p:txBody>
      </p:sp>
      <p:sp>
        <p:nvSpPr>
          <p:cNvPr id="5" name="Header Placeholder 4">
            <a:extLst>
              <a:ext uri="{FF2B5EF4-FFF2-40B4-BE49-F238E27FC236}">
                <a16:creationId xmlns:a16="http://schemas.microsoft.com/office/drawing/2014/main" id="{342BC496-7BE0-1E3D-F7F6-AADB82F88C2B}"/>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925857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D3FD3-CF0F-72E4-A598-1FEE65B33E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39D0C-8895-A679-46DF-23B9ADF83C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C82C59-B08F-1427-C4A5-709E35B27CE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45BCE579-23D7-6543-6F16-B4FC4B6F7068}"/>
              </a:ext>
            </a:extLst>
          </p:cNvPr>
          <p:cNvSpPr>
            <a:spLocks noGrp="1"/>
          </p:cNvSpPr>
          <p:nvPr>
            <p:ph type="sldNum" sz="quarter" idx="10"/>
          </p:nvPr>
        </p:nvSpPr>
        <p:spPr/>
        <p:txBody>
          <a:bodyPr/>
          <a:lstStyle/>
          <a:p>
            <a:fld id="{7F33120B-582B-4354-977D-A474A534F6B9}" type="slidenum">
              <a:rPr lang="ru-RU" smtClean="0"/>
              <a:t>34</a:t>
            </a:fld>
            <a:endParaRPr lang="ru-RU"/>
          </a:p>
        </p:txBody>
      </p:sp>
      <p:sp>
        <p:nvSpPr>
          <p:cNvPr id="5" name="Header Placeholder 4">
            <a:extLst>
              <a:ext uri="{FF2B5EF4-FFF2-40B4-BE49-F238E27FC236}">
                <a16:creationId xmlns:a16="http://schemas.microsoft.com/office/drawing/2014/main" id="{8F0B5F0B-7760-DD1A-3CD2-46B57638AEE7}"/>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432118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BF047-9B5B-F18A-6E00-42E0591BC1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D1F83-5FDD-FE0E-F02C-623E1CBBF0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5C2647-D864-38A4-C4C2-A9E698AFC254}"/>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41446A1-5B15-E6FA-9929-697FB70F8028}"/>
              </a:ext>
            </a:extLst>
          </p:cNvPr>
          <p:cNvSpPr>
            <a:spLocks noGrp="1"/>
          </p:cNvSpPr>
          <p:nvPr>
            <p:ph type="sldNum" sz="quarter" idx="10"/>
          </p:nvPr>
        </p:nvSpPr>
        <p:spPr/>
        <p:txBody>
          <a:bodyPr/>
          <a:lstStyle/>
          <a:p>
            <a:fld id="{7F33120B-582B-4354-977D-A474A534F6B9}" type="slidenum">
              <a:rPr lang="ru-RU" smtClean="0"/>
              <a:t>35</a:t>
            </a:fld>
            <a:endParaRPr lang="ru-RU"/>
          </a:p>
        </p:txBody>
      </p:sp>
      <p:sp>
        <p:nvSpPr>
          <p:cNvPr id="5" name="Header Placeholder 4">
            <a:extLst>
              <a:ext uri="{FF2B5EF4-FFF2-40B4-BE49-F238E27FC236}">
                <a16:creationId xmlns:a16="http://schemas.microsoft.com/office/drawing/2014/main" id="{F0570950-D672-A2B6-55AB-454AA8D7A98E}"/>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6371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37810-06AC-EB06-B0C4-A44053166C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E662A6-FB50-CA60-7F3F-33D7814F5A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2B2D5-AC87-833C-669B-A73E9CD2F251}"/>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E02CEBC-70B8-6EB0-FF62-AA395783011F}"/>
              </a:ext>
            </a:extLst>
          </p:cNvPr>
          <p:cNvSpPr>
            <a:spLocks noGrp="1"/>
          </p:cNvSpPr>
          <p:nvPr>
            <p:ph type="sldNum" sz="quarter" idx="10"/>
          </p:nvPr>
        </p:nvSpPr>
        <p:spPr/>
        <p:txBody>
          <a:bodyPr/>
          <a:lstStyle/>
          <a:p>
            <a:fld id="{7F33120B-582B-4354-977D-A474A534F6B9}" type="slidenum">
              <a:rPr lang="ru-RU" smtClean="0"/>
              <a:t>36</a:t>
            </a:fld>
            <a:endParaRPr lang="ru-RU"/>
          </a:p>
        </p:txBody>
      </p:sp>
      <p:sp>
        <p:nvSpPr>
          <p:cNvPr id="5" name="Header Placeholder 4">
            <a:extLst>
              <a:ext uri="{FF2B5EF4-FFF2-40B4-BE49-F238E27FC236}">
                <a16:creationId xmlns:a16="http://schemas.microsoft.com/office/drawing/2014/main" id="{E9045948-63B9-6681-5884-986BD33200C5}"/>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09696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B28C4-ED45-4E10-7DA3-40C9844AF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49C20D-6C6C-1DB1-7A76-E80F5EFB63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015B96-C50E-D1B6-68A3-7178C374D749}"/>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362620BC-53FB-1574-EB90-05A5CE30EE00}"/>
              </a:ext>
            </a:extLst>
          </p:cNvPr>
          <p:cNvSpPr>
            <a:spLocks noGrp="1"/>
          </p:cNvSpPr>
          <p:nvPr>
            <p:ph type="sldNum" sz="quarter" idx="10"/>
          </p:nvPr>
        </p:nvSpPr>
        <p:spPr/>
        <p:txBody>
          <a:bodyPr/>
          <a:lstStyle/>
          <a:p>
            <a:fld id="{7F33120B-582B-4354-977D-A474A534F6B9}" type="slidenum">
              <a:rPr lang="ru-RU" smtClean="0"/>
              <a:t>37</a:t>
            </a:fld>
            <a:endParaRPr lang="ru-RU"/>
          </a:p>
        </p:txBody>
      </p:sp>
      <p:sp>
        <p:nvSpPr>
          <p:cNvPr id="5" name="Header Placeholder 4">
            <a:extLst>
              <a:ext uri="{FF2B5EF4-FFF2-40B4-BE49-F238E27FC236}">
                <a16:creationId xmlns:a16="http://schemas.microsoft.com/office/drawing/2014/main" id="{097919C3-946E-07CC-EB3C-57F92A04F4F4}"/>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81162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5C2CD-FCD5-BFAB-8FA5-4CB96FEA28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1CAE14-236E-3B9F-2273-44D315F099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A80076-82D3-9C6F-434C-4067995B8D4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32B2E18D-6CCD-1139-E694-9897C9F3BF39}"/>
              </a:ext>
            </a:extLst>
          </p:cNvPr>
          <p:cNvSpPr>
            <a:spLocks noGrp="1"/>
          </p:cNvSpPr>
          <p:nvPr>
            <p:ph type="sldNum" sz="quarter" idx="10"/>
          </p:nvPr>
        </p:nvSpPr>
        <p:spPr/>
        <p:txBody>
          <a:bodyPr/>
          <a:lstStyle/>
          <a:p>
            <a:fld id="{7F33120B-582B-4354-977D-A474A534F6B9}" type="slidenum">
              <a:rPr lang="ru-RU" smtClean="0"/>
              <a:t>38</a:t>
            </a:fld>
            <a:endParaRPr lang="ru-RU"/>
          </a:p>
        </p:txBody>
      </p:sp>
      <p:sp>
        <p:nvSpPr>
          <p:cNvPr id="5" name="Header Placeholder 4">
            <a:extLst>
              <a:ext uri="{FF2B5EF4-FFF2-40B4-BE49-F238E27FC236}">
                <a16:creationId xmlns:a16="http://schemas.microsoft.com/office/drawing/2014/main" id="{25AE8544-7E31-AB3C-C720-A5C0CCF9543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59306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2FB1B-D40C-DFB7-E579-2774399EF4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8489CD-CF48-3BB6-37F5-414E12C7A0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BAC420-78F7-80B2-4C0D-A1C3B17BE967}"/>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E175ED46-C342-3F5E-8A20-CBEA15697CFB}"/>
              </a:ext>
            </a:extLst>
          </p:cNvPr>
          <p:cNvSpPr>
            <a:spLocks noGrp="1"/>
          </p:cNvSpPr>
          <p:nvPr>
            <p:ph type="sldNum" sz="quarter" idx="10"/>
          </p:nvPr>
        </p:nvSpPr>
        <p:spPr/>
        <p:txBody>
          <a:bodyPr/>
          <a:lstStyle/>
          <a:p>
            <a:fld id="{7F33120B-582B-4354-977D-A474A534F6B9}" type="slidenum">
              <a:rPr lang="ru-RU" smtClean="0"/>
              <a:t>4</a:t>
            </a:fld>
            <a:endParaRPr lang="ru-RU"/>
          </a:p>
        </p:txBody>
      </p:sp>
      <p:sp>
        <p:nvSpPr>
          <p:cNvPr id="5" name="Header Placeholder 4">
            <a:extLst>
              <a:ext uri="{FF2B5EF4-FFF2-40B4-BE49-F238E27FC236}">
                <a16:creationId xmlns:a16="http://schemas.microsoft.com/office/drawing/2014/main" id="{57BEF1FC-A4C0-9CDA-B33C-3069382ECE49}"/>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34592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2B40-B231-0974-16B7-842BB6783F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982F85-0AD8-4ECA-15AE-321982A9B8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CBCC8F-34FF-AFC7-114F-59E4745B8EC8}"/>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940CE3B-319B-9CDA-4B26-88B616D63A8C}"/>
              </a:ext>
            </a:extLst>
          </p:cNvPr>
          <p:cNvSpPr>
            <a:spLocks noGrp="1"/>
          </p:cNvSpPr>
          <p:nvPr>
            <p:ph type="sldNum" sz="quarter" idx="10"/>
          </p:nvPr>
        </p:nvSpPr>
        <p:spPr/>
        <p:txBody>
          <a:bodyPr/>
          <a:lstStyle/>
          <a:p>
            <a:fld id="{7F33120B-582B-4354-977D-A474A534F6B9}" type="slidenum">
              <a:rPr lang="ru-RU" smtClean="0"/>
              <a:t>5</a:t>
            </a:fld>
            <a:endParaRPr lang="ru-RU"/>
          </a:p>
        </p:txBody>
      </p:sp>
      <p:sp>
        <p:nvSpPr>
          <p:cNvPr id="5" name="Header Placeholder 4">
            <a:extLst>
              <a:ext uri="{FF2B5EF4-FFF2-40B4-BE49-F238E27FC236}">
                <a16:creationId xmlns:a16="http://schemas.microsoft.com/office/drawing/2014/main" id="{3118BAF8-7F75-4D1A-649D-DE45D745C6AB}"/>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9839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CF996-0A97-8EF3-B3D1-25D1CC7E5B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669B50-83B9-C30F-C5E6-C6E6CC0389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98E317-1EF4-132A-7371-1DF847ED56AB}"/>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9E63C29-0F26-7FBD-38BF-54D297C19838}"/>
              </a:ext>
            </a:extLst>
          </p:cNvPr>
          <p:cNvSpPr>
            <a:spLocks noGrp="1"/>
          </p:cNvSpPr>
          <p:nvPr>
            <p:ph type="sldNum" sz="quarter" idx="10"/>
          </p:nvPr>
        </p:nvSpPr>
        <p:spPr/>
        <p:txBody>
          <a:bodyPr/>
          <a:lstStyle/>
          <a:p>
            <a:fld id="{7F33120B-582B-4354-977D-A474A534F6B9}" type="slidenum">
              <a:rPr lang="ru-RU" smtClean="0"/>
              <a:t>6</a:t>
            </a:fld>
            <a:endParaRPr lang="ru-RU"/>
          </a:p>
        </p:txBody>
      </p:sp>
      <p:sp>
        <p:nvSpPr>
          <p:cNvPr id="5" name="Header Placeholder 4">
            <a:extLst>
              <a:ext uri="{FF2B5EF4-FFF2-40B4-BE49-F238E27FC236}">
                <a16:creationId xmlns:a16="http://schemas.microsoft.com/office/drawing/2014/main" id="{0FE65EF0-E307-202A-57B4-2575D88A303C}"/>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3395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41C48-1163-0073-31E8-2926C9B938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0E0DAB-11D2-D2AD-74F4-2F5986949F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6ED1BA-A338-437C-486A-6DA2F0075A1C}"/>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22D3A0FB-9D32-49E4-E174-7CCDCB293162}"/>
              </a:ext>
            </a:extLst>
          </p:cNvPr>
          <p:cNvSpPr>
            <a:spLocks noGrp="1"/>
          </p:cNvSpPr>
          <p:nvPr>
            <p:ph type="sldNum" sz="quarter" idx="10"/>
          </p:nvPr>
        </p:nvSpPr>
        <p:spPr/>
        <p:txBody>
          <a:bodyPr/>
          <a:lstStyle/>
          <a:p>
            <a:fld id="{7F33120B-582B-4354-977D-A474A534F6B9}" type="slidenum">
              <a:rPr lang="ru-RU" smtClean="0"/>
              <a:t>7</a:t>
            </a:fld>
            <a:endParaRPr lang="ru-RU"/>
          </a:p>
        </p:txBody>
      </p:sp>
      <p:sp>
        <p:nvSpPr>
          <p:cNvPr id="5" name="Header Placeholder 4">
            <a:extLst>
              <a:ext uri="{FF2B5EF4-FFF2-40B4-BE49-F238E27FC236}">
                <a16:creationId xmlns:a16="http://schemas.microsoft.com/office/drawing/2014/main" id="{A9EB2036-EF38-9AE7-0CC7-91FC7ADB72E2}"/>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554403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97ABF-782F-31D7-DF2A-9D8076032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7B36CC-494E-B93E-B345-BD6A2D4224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09E215-9427-F67C-3575-E0792F4BBA03}"/>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0416A098-9981-A8D8-D7A3-80C016BCEA69}"/>
              </a:ext>
            </a:extLst>
          </p:cNvPr>
          <p:cNvSpPr>
            <a:spLocks noGrp="1"/>
          </p:cNvSpPr>
          <p:nvPr>
            <p:ph type="sldNum" sz="quarter" idx="10"/>
          </p:nvPr>
        </p:nvSpPr>
        <p:spPr/>
        <p:txBody>
          <a:bodyPr/>
          <a:lstStyle/>
          <a:p>
            <a:fld id="{7F33120B-582B-4354-977D-A474A534F6B9}" type="slidenum">
              <a:rPr lang="ru-RU" smtClean="0"/>
              <a:t>8</a:t>
            </a:fld>
            <a:endParaRPr lang="ru-RU"/>
          </a:p>
        </p:txBody>
      </p:sp>
      <p:sp>
        <p:nvSpPr>
          <p:cNvPr id="5" name="Header Placeholder 4">
            <a:extLst>
              <a:ext uri="{FF2B5EF4-FFF2-40B4-BE49-F238E27FC236}">
                <a16:creationId xmlns:a16="http://schemas.microsoft.com/office/drawing/2014/main" id="{FCA13B75-7E84-FE06-E6DB-37E7F2F94FB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055078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1A5FB-8A52-5DE7-7388-4251B54997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2C76D-3347-07A3-2057-96112E9902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1B05F6-B1B3-4165-9631-8E62B3A549D0}"/>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C62E5BA6-AF13-DFE2-9866-C8D813CC2080}"/>
              </a:ext>
            </a:extLst>
          </p:cNvPr>
          <p:cNvSpPr>
            <a:spLocks noGrp="1"/>
          </p:cNvSpPr>
          <p:nvPr>
            <p:ph type="sldNum" sz="quarter" idx="10"/>
          </p:nvPr>
        </p:nvSpPr>
        <p:spPr/>
        <p:txBody>
          <a:bodyPr/>
          <a:lstStyle/>
          <a:p>
            <a:fld id="{7F33120B-582B-4354-977D-A474A534F6B9}" type="slidenum">
              <a:rPr lang="ru-RU" smtClean="0"/>
              <a:t>9</a:t>
            </a:fld>
            <a:endParaRPr lang="ru-RU"/>
          </a:p>
        </p:txBody>
      </p:sp>
      <p:sp>
        <p:nvSpPr>
          <p:cNvPr id="5" name="Header Placeholder 4">
            <a:extLst>
              <a:ext uri="{FF2B5EF4-FFF2-40B4-BE49-F238E27FC236}">
                <a16:creationId xmlns:a16="http://schemas.microsoft.com/office/drawing/2014/main" id="{2784C946-9F4D-E86C-9405-419043B2839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987881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84948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95092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39964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5558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0697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8C88-2408-4CFC-B25C-07450930B282}"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9805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C218C88-2408-4CFC-B25C-07450930B282}" type="datetimeFigureOut">
              <a:rPr lang="ru-RU" smtClean="0"/>
              <a:t>25.11.2024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86265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C218C88-2408-4CFC-B25C-07450930B282}" type="datetimeFigureOut">
              <a:rPr lang="ru-RU" smtClean="0"/>
              <a:t>25.11.2024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22538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C218C88-2408-4CFC-B25C-07450930B282}" type="datetimeFigureOut">
              <a:rPr lang="ru-RU" smtClean="0"/>
              <a:t>25.11.2024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474784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18C88-2408-4CFC-B25C-07450930B282}" type="datetimeFigureOut">
              <a:rPr lang="ru-RU" smtClean="0"/>
              <a:t>25.11.2024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008505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25.11.2024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81037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3814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25.11.2024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338811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291352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210175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3722-5D9F-4E99-9720-9B6A0C7BB1C9}"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4798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622754"/>
          </a:xfrm>
        </p:spPr>
        <p:txBody>
          <a:bodyPr/>
          <a:lstStyle>
            <a:lvl1pPr>
              <a:defRPr/>
            </a:lvl1pPr>
          </a:lstStyle>
          <a:p>
            <a:r>
              <a:rPr lang="ru-RU" dirty="0"/>
              <a:t>Основы построения файловых систем</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12C63722-5D9F-4E99-9720-9B6A0C7BB1C9}" type="datetimeFigureOut">
              <a:rPr lang="ru-RU" smtClean="0"/>
              <a:t>25.11.2024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2470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12C63722-5D9F-4E99-9720-9B6A0C7BB1C9}" type="datetimeFigureOut">
              <a:rPr lang="ru-RU" smtClean="0"/>
              <a:t>25.11.2024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902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12C63722-5D9F-4E99-9720-9B6A0C7BB1C9}" type="datetimeFigureOut">
              <a:rPr lang="ru-RU" smtClean="0"/>
              <a:t>25.11.2024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8991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3722-5D9F-4E99-9720-9B6A0C7BB1C9}" type="datetimeFigureOut">
              <a:rPr lang="ru-RU" smtClean="0"/>
              <a:t>25.11.2024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743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25.11.2024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53364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25.11.2024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53243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3722-5D9F-4E99-9720-9B6A0C7BB1C9}" type="datetimeFigureOut">
              <a:rPr lang="ru-RU" smtClean="0"/>
              <a:t>25.11.2024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6C827-9CFA-4E1C-AE4D-19624BF57C6E}" type="slidenum">
              <a:rPr lang="ru-RU" smtClean="0"/>
              <a:t>‹#›</a:t>
            </a:fld>
            <a:endParaRPr lang="ru-RU"/>
          </a:p>
        </p:txBody>
      </p:sp>
    </p:spTree>
    <p:extLst>
      <p:ext uri="{BB962C8B-B14F-4D97-AF65-F5344CB8AC3E}">
        <p14:creationId xmlns:p14="http://schemas.microsoft.com/office/powerpoint/2010/main" val="71147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18C88-2408-4CFC-B25C-07450930B282}" type="datetimeFigureOut">
              <a:rPr lang="ru-RU" smtClean="0"/>
              <a:t>25.11.2024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145A7-1FFA-4548-B8B9-099A1C219AAF}" type="slidenum">
              <a:rPr lang="ru-RU" smtClean="0"/>
              <a:t>‹#›</a:t>
            </a:fld>
            <a:endParaRPr lang="ru-RU"/>
          </a:p>
        </p:txBody>
      </p:sp>
    </p:spTree>
    <p:extLst>
      <p:ext uri="{BB962C8B-B14F-4D97-AF65-F5344CB8AC3E}">
        <p14:creationId xmlns:p14="http://schemas.microsoft.com/office/powerpoint/2010/main" val="3078141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2.xml"/><Relationship Id="rId4" Type="http://schemas.openxmlformats.org/officeDocument/2006/relationships/hyperlink" Target="https://pkg.go.dev/context"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13.xml"/><Relationship Id="rId4" Type="http://schemas.openxmlformats.org/officeDocument/2006/relationships/hyperlink" Target="https://pkg.go.dev/context"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14.xml"/><Relationship Id="rId4" Type="http://schemas.openxmlformats.org/officeDocument/2006/relationships/hyperlink" Target="https://pkg.go.dev/context"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18.xml"/><Relationship Id="rId4" Type="http://schemas.openxmlformats.org/officeDocument/2006/relationships/hyperlink" Target="https://pkg.go.dev/sync#WaitGroup"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hemeOverride" Target="../theme/themeOverride19.xml"/><Relationship Id="rId4" Type="http://schemas.openxmlformats.org/officeDocument/2006/relationships/hyperlink" Target="https://pkg.go.dev/sync#WaitGroup"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20.xml"/><Relationship Id="rId4" Type="http://schemas.openxmlformats.org/officeDocument/2006/relationships/hyperlink" Target="https://pkg.go.dev/sync#WaitGroup"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21.xml"/><Relationship Id="rId5" Type="http://schemas.openxmlformats.org/officeDocument/2006/relationships/hyperlink" Target="https://pkg.go.dev/golang.org/x/sync/errgroup" TargetMode="External"/><Relationship Id="rId4" Type="http://schemas.openxmlformats.org/officeDocument/2006/relationships/hyperlink" Target="https://pkg.go.dev/sync#WaitGroup"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hemeOverride" Target="../theme/themeOverride24.xml"/><Relationship Id="rId5" Type="http://schemas.openxmlformats.org/officeDocument/2006/relationships/hyperlink" Target="https://github.com/pkg/errors" TargetMode="External"/><Relationship Id="rId4" Type="http://schemas.openxmlformats.org/officeDocument/2006/relationships/hyperlink" Target="https://pkg.go.dev/errors"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hemeOverride" Target="../theme/themeOverride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hemeOverride" Target="../theme/themeOverride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hemeOverride" Target="../theme/themeOverride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hemeOverride" Target="../theme/themeOverride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hemeOverride" Target="../theme/themeOverride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hemeOverride" Target="../theme/themeOverride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hemeOverride" Target="../theme/themeOverride3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hemeOverride" Target="../theme/themeOverride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3218949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4193386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2997771" y="923419"/>
            <a:ext cx="7010702" cy="707886"/>
          </a:xfrm>
          <a:prstGeom prst="rect">
            <a:avLst/>
          </a:prstGeom>
          <a:noFill/>
        </p:spPr>
        <p:txBody>
          <a:bodyPr wrap="none" rtlCol="0">
            <a:spAutoFit/>
          </a:bodyPr>
          <a:lstStyle/>
          <a:p>
            <a:r>
              <a:rPr lang="en-US" sz="4000" dirty="0"/>
              <a:t>The basics of programming in Go</a:t>
            </a:r>
            <a:endParaRPr lang="ru-RU" sz="4000" dirty="0"/>
          </a:p>
        </p:txBody>
      </p:sp>
      <p:pic>
        <p:nvPicPr>
          <p:cNvPr id="1026" name="Picture 2" descr="Neapolis University Pafos, Cyprus Adaptive • Inspiring • Today • Education">
            <a:extLst>
              <a:ext uri="{FF2B5EF4-FFF2-40B4-BE49-F238E27FC236}">
                <a16:creationId xmlns:a16="http://schemas.microsoft.com/office/drawing/2014/main" id="{4A89C479-1691-99F0-24E5-26D57F721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822" y="2457450"/>
            <a:ext cx="41910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5F9A63-3251-7EB7-FC8E-AE3ABA4B7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638" y="1977686"/>
            <a:ext cx="2677540" cy="290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55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7AA45EA-0DB8-FD18-0C8F-916F10E9AF0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C36D2F3-E468-D407-6018-EEB43B37CAF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158E1E40-543D-0CC6-BEF9-1C5735E3FE43}"/>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B583AA97-078B-D063-1B6D-8542B3F7B0D6}"/>
              </a:ext>
            </a:extLst>
          </p:cNvPr>
          <p:cNvGraphicFramePr>
            <a:graphicFrameLocks noGrp="1"/>
          </p:cNvGraphicFramePr>
          <p:nvPr>
            <p:extLst>
              <p:ext uri="{D42A27DB-BD31-4B8C-83A1-F6EECF244321}">
                <p14:modId xmlns:p14="http://schemas.microsoft.com/office/powerpoint/2010/main" val="259597951"/>
              </p:ext>
            </p:extLst>
          </p:nvPr>
        </p:nvGraphicFramePr>
        <p:xfrm>
          <a:off x="0" y="365761"/>
          <a:ext cx="12192000" cy="188976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rw.data</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.IsEmpty</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rw.mutex</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err :=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rw.data</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.TakeBytes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rw.MaxChunkSize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rw.mutex</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.Unlock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Some accesses to </a:t>
                      </a:r>
                      <a:r>
                        <a:rPr lang="en-CY" sz="1600" dirty="0">
                          <a:latin typeface="Consolas" panose="020B0609020204030204" pitchFamily="49" charset="0"/>
                          <a:ea typeface="Menlo" panose="020B0609030804020204" pitchFamily="49" charset="0"/>
                          <a:cs typeface="Consolas" panose="020B0609020204030204" pitchFamily="49" charset="0"/>
                        </a:rPr>
                        <a:t>rw.data</a:t>
                      </a:r>
                      <a:r>
                        <a:rPr lang="en-CY" sz="1600" dirty="0">
                          <a:latin typeface="+mn-lt"/>
                          <a:ea typeface="Menlo" panose="020B0609030804020204" pitchFamily="49" charset="0"/>
                          <a:cs typeface="Menlo" panose="020B0609030804020204" pitchFamily="49" charset="0"/>
                        </a:rPr>
                        <a:t> are not protected by a mutex.</a:t>
                      </a:r>
                    </a:p>
                  </a:txBody>
                  <a:tcPr/>
                </a:tc>
                <a:extLst>
                  <a:ext uri="{0D108BD9-81ED-4DB2-BD59-A6C34878D82A}">
                    <a16:rowId xmlns:a16="http://schemas.microsoft.com/office/drawing/2014/main" val="2890345926"/>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go build -v -race</a:t>
                      </a:r>
                    </a:p>
                  </a:txBody>
                  <a:tcPr/>
                </a:tc>
                <a:tc hMerge="1">
                  <a:txBody>
                    <a:bodyPr/>
                    <a:lstStyle/>
                    <a:p>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603904618"/>
                  </a:ext>
                </a:extLst>
              </a:tr>
            </a:tbl>
          </a:graphicData>
        </a:graphic>
      </p:graphicFrame>
    </p:spTree>
    <p:extLst>
      <p:ext uri="{BB962C8B-B14F-4D97-AF65-F5344CB8AC3E}">
        <p14:creationId xmlns:p14="http://schemas.microsoft.com/office/powerpoint/2010/main" val="266061479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9DE83B1F-290C-9EAA-4F41-F1856F57E0F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4FB9108-96A2-B079-63A7-DDDD568242ED}"/>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7401C959-9FC3-D7F3-915C-0E62132C417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12AEA0A-4C7B-EAC5-55F3-1CB916463E09}"/>
              </a:ext>
            </a:extLst>
          </p:cNvPr>
          <p:cNvGraphicFramePr>
            <a:graphicFrameLocks noGrp="1"/>
          </p:cNvGraphicFramePr>
          <p:nvPr/>
        </p:nvGraphicFramePr>
        <p:xfrm>
          <a:off x="0" y="365761"/>
          <a:ext cx="12192000" cy="59436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rw.data</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.IsEmpty</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rw.mutex</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err :=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rw.data</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.TakeBytes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rw.MaxChunkSize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rw.mutex</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.Unlock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Some accesses to </a:t>
                      </a:r>
                      <a:r>
                        <a:rPr lang="en-CY" sz="1600" dirty="0">
                          <a:latin typeface="Consolas" panose="020B0609020204030204" pitchFamily="49" charset="0"/>
                          <a:ea typeface="Menlo" panose="020B0609030804020204" pitchFamily="49" charset="0"/>
                          <a:cs typeface="Consolas" panose="020B0609020204030204" pitchFamily="49" charset="0"/>
                        </a:rPr>
                        <a:t>rw.data</a:t>
                      </a:r>
                      <a:r>
                        <a:rPr lang="en-CY" sz="1600" dirty="0">
                          <a:latin typeface="+mn-lt"/>
                          <a:ea typeface="Menlo" panose="020B0609030804020204" pitchFamily="49" charset="0"/>
                          <a:cs typeface="Menlo" panose="020B0609030804020204" pitchFamily="49" charset="0"/>
                        </a:rPr>
                        <a:t> are not protected by a mutex.</a:t>
                      </a:r>
                    </a:p>
                  </a:txBody>
                  <a:tcPr/>
                </a:tc>
                <a:extLst>
                  <a:ext uri="{0D108BD9-81ED-4DB2-BD59-A6C34878D82A}">
                    <a16:rowId xmlns:a16="http://schemas.microsoft.com/office/drawing/2014/main" val="2890345926"/>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go build -v -race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awesomeProject</a:t>
                      </a: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WARNING: DATA RACE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Write at 0x00c000206cb8 by goroutine 18: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awesomeProject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/writers.(*</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ScatterGatherBuffer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TakeBytes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/Users/artem/dev/students/Google-Cloud-Storage-Client-Project/writers/ScatterGatherBuffer.go:58 +0x320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Previous read at 0x00c000206cb8 by main goroutine: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awesomeProject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/writers.(*</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ReliableWriterImpl</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/Users/artem/dev/students/Google-Cloud-Storage-Client-Project/writers/ReliableWriter.go:94 +0x32c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Goroutine 18 (running) created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awesomeProject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/writers.(*</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awesomeProject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writers.NewReliableWriterImpl</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/Users/artem/dev/students/Google-Cloud-Storage-Client-Project/writers/ReliableWriter.go:36 +0x1ec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hMerge="1">
                  <a:txBody>
                    <a:bodyPr/>
                    <a:lstStyle/>
                    <a:p>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603904618"/>
                  </a:ext>
                </a:extLst>
              </a:tr>
            </a:tbl>
          </a:graphicData>
        </a:graphic>
      </p:graphicFrame>
    </p:spTree>
    <p:extLst>
      <p:ext uri="{BB962C8B-B14F-4D97-AF65-F5344CB8AC3E}">
        <p14:creationId xmlns:p14="http://schemas.microsoft.com/office/powerpoint/2010/main" val="326551662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D26360A1-E53B-5648-6422-CCAABAA0ADC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7A0AADA-2CC1-A7D9-A225-DF04A8F38781}"/>
              </a:ext>
            </a:extLst>
          </p:cNvPr>
          <p:cNvGraphicFramePr>
            <a:graphicFrameLocks noGrp="1"/>
          </p:cNvGraphicFramePr>
          <p:nvPr>
            <p:extLst>
              <p:ext uri="{D42A27DB-BD31-4B8C-83A1-F6EECF244321}">
                <p14:modId xmlns:p14="http://schemas.microsoft.com/office/powerpoint/2010/main" val="122601750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F4A27EB-26BC-9A5B-CFAC-0008188588C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30961DC1-41BA-3529-715E-59535F2CFAA0}"/>
              </a:ext>
            </a:extLst>
          </p:cNvPr>
          <p:cNvGraphicFramePr>
            <a:graphicFrameLocks noGrp="1"/>
          </p:cNvGraphicFramePr>
          <p:nvPr>
            <p:extLst>
              <p:ext uri="{D42A27DB-BD31-4B8C-83A1-F6EECF244321}">
                <p14:modId xmlns:p14="http://schemas.microsoft.com/office/powerpoint/2010/main" val="3037110080"/>
              </p:ext>
            </p:extLst>
          </p:nvPr>
        </p:nvGraphicFramePr>
        <p:xfrm>
          <a:off x="0" y="365761"/>
          <a:ext cx="12192000" cy="307848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ctx.Done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default: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rw.mutex.Lock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rw.data.AddBytes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rw.writtenBytes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uint64(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rw.mutex.Unlock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txBody>
                  <a:tcPr/>
                </a:tc>
                <a:tc>
                  <a:txBody>
                    <a:bodyPr/>
                    <a:lstStyle/>
                    <a:p>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38201625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B3EB8216-6C87-8398-6270-AFB4D9A7D8E7}"/>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B13E358-6F62-AC72-5806-72B45FEF08F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E6242AC8-4FBB-8B5B-E4B6-7F8AD12A71E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9228772E-7768-42CC-8F68-5AD78ABBB4DB}"/>
              </a:ext>
            </a:extLst>
          </p:cNvPr>
          <p:cNvGraphicFramePr>
            <a:graphicFrameLocks noGrp="1"/>
          </p:cNvGraphicFramePr>
          <p:nvPr>
            <p:extLst>
              <p:ext uri="{D42A27DB-BD31-4B8C-83A1-F6EECF244321}">
                <p14:modId xmlns:p14="http://schemas.microsoft.com/office/powerpoint/2010/main" val="316674328"/>
              </p:ext>
            </p:extLst>
          </p:nvPr>
        </p:nvGraphicFramePr>
        <p:xfrm>
          <a:off x="0" y="365761"/>
          <a:ext cx="12192000" cy="307848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ctx.Done</a:t>
                      </a: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default: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rw.mutex.Lock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rw.data.AddBytes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rw.writtenBytes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uint64(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rw.mutex.Unlock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txBody>
                  <a:tcPr/>
                </a:tc>
                <a:tc>
                  <a:txBody>
                    <a:bodyPr/>
                    <a:lstStyle/>
                    <a:p>
                      <a:r>
                        <a:rPr lang="en-CY" sz="1600" dirty="0">
                          <a:latin typeface="+mn-lt"/>
                          <a:ea typeface="Menlo" panose="020B0609030804020204" pitchFamily="49" charset="0"/>
                          <a:cs typeface="Menlo" panose="020B0609030804020204" pitchFamily="49" charset="0"/>
                        </a:rPr>
                        <a:t>See </a:t>
                      </a:r>
                      <a:r>
                        <a:rPr lang="en-GB" sz="1600" dirty="0">
                          <a:latin typeface="+mn-lt"/>
                          <a:ea typeface="Menlo" panose="020B0609030804020204" pitchFamily="49" charset="0"/>
                          <a:cs typeface="Menlo" panose="020B0609030804020204" pitchFamily="49" charset="0"/>
                          <a:hlinkClick r:id="rId4"/>
                        </a:rPr>
                        <a:t>https://pkg.go.dev/context</a:t>
                      </a:r>
                      <a:r>
                        <a:rPr lang="en-GB" sz="1600" dirty="0">
                          <a:latin typeface="+mn-lt"/>
                          <a:ea typeface="Menlo" panose="020B0609030804020204" pitchFamily="49" charset="0"/>
                          <a:cs typeface="Menlo" panose="020B0609030804020204" pitchFamily="49" charset="0"/>
                        </a:rPr>
                        <a:t>.</a:t>
                      </a:r>
                    </a:p>
                    <a:p>
                      <a:endParaRPr lang="en-GB" sz="1600" dirty="0">
                        <a:latin typeface="+mn-lt"/>
                        <a:ea typeface="Menlo" panose="020B0609030804020204" pitchFamily="49" charset="0"/>
                        <a:cs typeface="Menlo" panose="020B0609030804020204" pitchFamily="49" charset="0"/>
                      </a:endParaRPr>
                    </a:p>
                    <a:p>
                      <a:r>
                        <a:rPr lang="en-GB" sz="1600" dirty="0">
                          <a:latin typeface="+mn-lt"/>
                          <a:ea typeface="Menlo" panose="020B0609030804020204" pitchFamily="49" charset="0"/>
                          <a:cs typeface="Menlo" panose="020B0609030804020204" pitchFamily="49" charset="0"/>
                        </a:rPr>
                        <a:t>A context should be regarded as a way to signal “the result of this computation is no longer needed”.</a:t>
                      </a:r>
                    </a:p>
                    <a:p>
                      <a:endParaRPr lang="en-GB" sz="1600" dirty="0">
                        <a:latin typeface="+mn-lt"/>
                        <a:ea typeface="Menlo" panose="020B0609030804020204" pitchFamily="49" charset="0"/>
                        <a:cs typeface="Menlo" panose="020B0609030804020204" pitchFamily="49" charset="0"/>
                      </a:endParaRPr>
                    </a:p>
                    <a:p>
                      <a:r>
                        <a:rPr lang="en-GB" sz="1600" dirty="0">
                          <a:latin typeface="+mn-lt"/>
                          <a:ea typeface="Menlo" panose="020B0609030804020204" pitchFamily="49" charset="0"/>
                          <a:cs typeface="Menlo" panose="020B0609030804020204" pitchFamily="49" charset="0"/>
                        </a:rPr>
                        <a:t>A typical use:</a:t>
                      </a:r>
                    </a:p>
                    <a:p>
                      <a:pPr marL="342900" indent="-342900">
                        <a:buFont typeface="+mj-lt"/>
                        <a:buAutoNum type="arabicPeriod"/>
                      </a:pPr>
                      <a:r>
                        <a:rPr lang="en-GB" sz="1600" dirty="0">
                          <a:latin typeface="+mn-lt"/>
                          <a:ea typeface="Menlo" panose="020B0609030804020204" pitchFamily="49" charset="0"/>
                          <a:cs typeface="Menlo" panose="020B0609030804020204" pitchFamily="49" charset="0"/>
                        </a:rPr>
                        <a:t>HTTP requests have a context that is passed to their handlers.</a:t>
                      </a:r>
                    </a:p>
                    <a:p>
                      <a:pPr marL="342900" indent="-342900">
                        <a:buFont typeface="+mj-lt"/>
                        <a:buAutoNum type="arabicPeriod"/>
                      </a:pPr>
                      <a:r>
                        <a:rPr lang="en-GB" sz="1600" dirty="0">
                          <a:latin typeface="+mn-lt"/>
                          <a:ea typeface="Menlo" panose="020B0609030804020204" pitchFamily="49" charset="0"/>
                          <a:cs typeface="Menlo" panose="020B0609030804020204" pitchFamily="49" charset="0"/>
                        </a:rPr>
                        <a:t>When a request is cancelled, or a connection to a client is broken, the context is cancelled.</a:t>
                      </a:r>
                    </a:p>
                    <a:p>
                      <a:pPr marL="342900" indent="-342900">
                        <a:buFont typeface="+mj-lt"/>
                        <a:buAutoNum type="arabicPeriod"/>
                      </a:pPr>
                      <a:r>
                        <a:rPr lang="en-GB" sz="1600" dirty="0">
                          <a:latin typeface="+mn-lt"/>
                          <a:ea typeface="Menlo" panose="020B0609030804020204" pitchFamily="49" charset="0"/>
                          <a:cs typeface="Menlo" panose="020B0609030804020204" pitchFamily="49" charset="0"/>
                        </a:rPr>
                        <a:t>The handler detects the cancelation, cancels all requests that it issued, and exits.</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66830042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EF4C9D4A-A6B3-BBED-94ED-AF1681CE003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19CF114-2588-DF05-BF0F-E540FEEB222D}"/>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9FB4E9B4-24E6-1508-C2A5-41244268DD63}"/>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5232310A-3549-073A-A5B8-E6BD8D16D925}"/>
              </a:ext>
            </a:extLst>
          </p:cNvPr>
          <p:cNvGraphicFramePr>
            <a:graphicFrameLocks noGrp="1"/>
          </p:cNvGraphicFramePr>
          <p:nvPr>
            <p:extLst>
              <p:ext uri="{D42A27DB-BD31-4B8C-83A1-F6EECF244321}">
                <p14:modId xmlns:p14="http://schemas.microsoft.com/office/powerpoint/2010/main" val="1126105117"/>
              </p:ext>
            </p:extLst>
          </p:nvPr>
        </p:nvGraphicFramePr>
        <p:xfrm>
          <a:off x="0" y="365761"/>
          <a:ext cx="12192000" cy="448056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ctx.Done</a:t>
                      </a: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default: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rw.mutex.Lock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rw.data.AddBytes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rw.writtenBytes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uint64(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rw.mutex.Unlock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txBody>
                  <a:tcPr/>
                </a:tc>
                <a:tc>
                  <a:txBody>
                    <a:bodyPr/>
                    <a:lstStyle/>
                    <a:p>
                      <a:r>
                        <a:rPr lang="en-CY" sz="1600" dirty="0">
                          <a:latin typeface="+mn-lt"/>
                          <a:ea typeface="Menlo" panose="020B0609030804020204" pitchFamily="49" charset="0"/>
                          <a:cs typeface="Menlo" panose="020B0609030804020204" pitchFamily="49" charset="0"/>
                        </a:rPr>
                        <a:t>See </a:t>
                      </a:r>
                      <a:r>
                        <a:rPr lang="en-GB" sz="1600" dirty="0">
                          <a:latin typeface="+mn-lt"/>
                          <a:ea typeface="Menlo" panose="020B0609030804020204" pitchFamily="49" charset="0"/>
                          <a:cs typeface="Menlo" panose="020B0609030804020204" pitchFamily="49" charset="0"/>
                          <a:hlinkClick r:id="rId4"/>
                        </a:rPr>
                        <a:t>https://pkg.go.dev/context</a:t>
                      </a:r>
                      <a:r>
                        <a:rPr lang="en-GB" sz="1600" dirty="0">
                          <a:latin typeface="+mn-lt"/>
                          <a:ea typeface="Menlo" panose="020B0609030804020204" pitchFamily="49" charset="0"/>
                          <a:cs typeface="Menlo" panose="020B0609030804020204" pitchFamily="49" charset="0"/>
                        </a:rPr>
                        <a:t>.</a:t>
                      </a:r>
                    </a:p>
                    <a:p>
                      <a:endParaRPr lang="en-GB" sz="1600" dirty="0">
                        <a:latin typeface="+mn-lt"/>
                        <a:ea typeface="Menlo" panose="020B0609030804020204" pitchFamily="49" charset="0"/>
                        <a:cs typeface="Menlo" panose="020B0609030804020204" pitchFamily="49" charset="0"/>
                      </a:endParaRPr>
                    </a:p>
                    <a:p>
                      <a:r>
                        <a:rPr lang="en-GB" sz="1600" dirty="0">
                          <a:latin typeface="+mn-lt"/>
                          <a:ea typeface="Menlo" panose="020B0609030804020204" pitchFamily="49" charset="0"/>
                          <a:cs typeface="Menlo" panose="020B0609030804020204" pitchFamily="49" charset="0"/>
                        </a:rPr>
                        <a:t>A context should be regarded as a way to signal “the result of this computation is no longer needed”.</a:t>
                      </a:r>
                    </a:p>
                    <a:p>
                      <a:endParaRPr lang="en-GB" sz="1600" dirty="0">
                        <a:latin typeface="+mn-lt"/>
                        <a:ea typeface="Menlo" panose="020B0609030804020204" pitchFamily="49" charset="0"/>
                        <a:cs typeface="Menlo" panose="020B0609030804020204" pitchFamily="49" charset="0"/>
                      </a:endParaRPr>
                    </a:p>
                    <a:p>
                      <a:r>
                        <a:rPr lang="en-GB" sz="1600" dirty="0">
                          <a:latin typeface="+mn-lt"/>
                          <a:ea typeface="Menlo" panose="020B0609030804020204" pitchFamily="49" charset="0"/>
                          <a:cs typeface="Menlo" panose="020B0609030804020204" pitchFamily="49" charset="0"/>
                        </a:rPr>
                        <a:t>A typical use:</a:t>
                      </a:r>
                    </a:p>
                    <a:p>
                      <a:pPr marL="342900" indent="-342900">
                        <a:buFont typeface="+mj-lt"/>
                        <a:buAutoNum type="arabicPeriod"/>
                      </a:pPr>
                      <a:r>
                        <a:rPr lang="en-GB" sz="1600" dirty="0">
                          <a:latin typeface="+mn-lt"/>
                          <a:ea typeface="Menlo" panose="020B0609030804020204" pitchFamily="49" charset="0"/>
                          <a:cs typeface="Menlo" panose="020B0609030804020204" pitchFamily="49" charset="0"/>
                        </a:rPr>
                        <a:t>HTTP requests have a context that is passed to their handlers.</a:t>
                      </a:r>
                    </a:p>
                    <a:p>
                      <a:pPr marL="342900" indent="-342900">
                        <a:buFont typeface="+mj-lt"/>
                        <a:buAutoNum type="arabicPeriod"/>
                      </a:pPr>
                      <a:r>
                        <a:rPr lang="en-GB" sz="1600" dirty="0">
                          <a:latin typeface="+mn-lt"/>
                          <a:ea typeface="Menlo" panose="020B0609030804020204" pitchFamily="49" charset="0"/>
                          <a:cs typeface="Menlo" panose="020B0609030804020204" pitchFamily="49" charset="0"/>
                        </a:rPr>
                        <a:t>When a request is cancelled, or a connection to a client is broken, the context is cancelled.</a:t>
                      </a:r>
                    </a:p>
                    <a:p>
                      <a:pPr marL="342900" indent="-342900">
                        <a:buFont typeface="+mj-lt"/>
                        <a:buAutoNum type="arabicPeriod"/>
                      </a:pPr>
                      <a:r>
                        <a:rPr lang="en-GB" sz="1600" dirty="0">
                          <a:latin typeface="+mn-lt"/>
                          <a:ea typeface="Menlo" panose="020B0609030804020204" pitchFamily="49" charset="0"/>
                          <a:cs typeface="Menlo" panose="020B0609030804020204" pitchFamily="49" charset="0"/>
                        </a:rPr>
                        <a:t>The handler detects the cancelation, cancels all requests that it issued, and exits.</a:t>
                      </a:r>
                    </a:p>
                    <a:p>
                      <a:pPr marL="0" indent="0">
                        <a:buFont typeface="+mj-lt"/>
                        <a:buNone/>
                      </a:pPr>
                      <a:endParaRPr lang="en-GB" sz="1600" dirty="0">
                        <a:latin typeface="+mn-lt"/>
                        <a:ea typeface="Menlo" panose="020B0609030804020204" pitchFamily="49" charset="0"/>
                        <a:cs typeface="Menlo" panose="020B0609030804020204" pitchFamily="49" charset="0"/>
                      </a:endParaRPr>
                    </a:p>
                    <a:p>
                      <a:pPr marL="0" indent="0">
                        <a:buFont typeface="+mj-lt"/>
                        <a:buNone/>
                      </a:pPr>
                      <a:r>
                        <a:rPr lang="en-GB" sz="1600" b="1" dirty="0">
                          <a:latin typeface="+mn-lt"/>
                          <a:ea typeface="Menlo" panose="020B0609030804020204" pitchFamily="49" charset="0"/>
                          <a:cs typeface="Menlo" panose="020B0609030804020204" pitchFamily="49" charset="0"/>
                        </a:rPr>
                        <a:t>Note</a:t>
                      </a:r>
                      <a:r>
                        <a:rPr lang="en-GB" sz="1600" dirty="0">
                          <a:latin typeface="+mn-lt"/>
                          <a:ea typeface="Menlo" panose="020B0609030804020204" pitchFamily="49" charset="0"/>
                          <a:cs typeface="Menlo" panose="020B0609030804020204" pitchFamily="49" charset="0"/>
                        </a:rPr>
                        <a:t>: there are more uses of contexts. For example, they may carry some implicit state around like the current tracing span, the current logger to use, etc. These are not good usages. First, this state is hidden and there is no way to discover it, and no way to verify that all implicit parameters are present, etc. Second, retrieving such parameters from a context turns out to be a costly operation.</a:t>
                      </a:r>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329953642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014213F-7EE9-C6F6-C701-C51C82276E47}"/>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C78F438-A45C-B1E3-577A-96048CB12314}"/>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FFAB4C83-E9AF-C137-2499-24D63B4C0B72}"/>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8EC0CE5E-3F3D-9B40-644B-8C9B0E90560E}"/>
              </a:ext>
            </a:extLst>
          </p:cNvPr>
          <p:cNvGraphicFramePr>
            <a:graphicFrameLocks noGrp="1"/>
          </p:cNvGraphicFramePr>
          <p:nvPr>
            <p:extLst>
              <p:ext uri="{D42A27DB-BD31-4B8C-83A1-F6EECF244321}">
                <p14:modId xmlns:p14="http://schemas.microsoft.com/office/powerpoint/2010/main" val="1477339871"/>
              </p:ext>
            </p:extLst>
          </p:nvPr>
        </p:nvGraphicFramePr>
        <p:xfrm>
          <a:off x="0" y="365761"/>
          <a:ext cx="12192000" cy="524764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WriteAt</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ctx.Done</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default: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rw.mutex.Lock</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rw.data.AddBytes</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rw.writtenBytes</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 uint64(</a:t>
                      </a: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rw.mutex.Unlock</a:t>
                      </a: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a:t>
                      </a:r>
                      <a:b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br>
                      <a:b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bg1">
                              <a:lumMod val="75000"/>
                            </a:schemeClr>
                          </a:solidFill>
                          <a:effectLst/>
                          <a:latin typeface="Menlo" panose="020B0609030804020204" pitchFamily="49" charset="0"/>
                          <a:ea typeface="Menlo" panose="020B0609030804020204" pitchFamily="49" charset="0"/>
                          <a:cs typeface="Menlo" panose="020B0609030804020204" pitchFamily="49" charset="0"/>
                        </a:rPr>
                        <a:t>    …</a:t>
                      </a:r>
                    </a:p>
                  </a:txBody>
                  <a:tcPr/>
                </a:tc>
                <a:tc>
                  <a:txBody>
                    <a:bodyPr/>
                    <a:lstStyle/>
                    <a:p>
                      <a:r>
                        <a:rPr lang="en-CY" sz="1600" dirty="0">
                          <a:solidFill>
                            <a:schemeClr val="bg1">
                              <a:lumMod val="75000"/>
                            </a:schemeClr>
                          </a:solidFill>
                          <a:latin typeface="+mn-lt"/>
                          <a:ea typeface="Menlo" panose="020B0609030804020204" pitchFamily="49" charset="0"/>
                          <a:cs typeface="Menlo" panose="020B0609030804020204" pitchFamily="49" charset="0"/>
                        </a:rPr>
                        <a:t>See </a:t>
                      </a:r>
                      <a:r>
                        <a:rPr lang="en-GB" sz="1600" dirty="0">
                          <a:solidFill>
                            <a:schemeClr val="bg1">
                              <a:lumMod val="75000"/>
                            </a:schemeClr>
                          </a:solidFill>
                          <a:latin typeface="+mn-lt"/>
                          <a:ea typeface="Menlo" panose="020B0609030804020204" pitchFamily="49" charset="0"/>
                          <a:cs typeface="Menlo" panose="020B0609030804020204" pitchFamily="49" charset="0"/>
                          <a:hlinkClick r:id="rId4">
                            <a:extLst>
                              <a:ext uri="{A12FA001-AC4F-418D-AE19-62706E023703}">
                                <ahyp:hlinkClr xmlns:ahyp="http://schemas.microsoft.com/office/drawing/2018/hyperlinkcolor" val="tx"/>
                              </a:ext>
                            </a:extLst>
                          </a:hlinkClick>
                        </a:rPr>
                        <a:t>https://pkg.go.dev/context</a:t>
                      </a:r>
                      <a:r>
                        <a:rPr lang="en-GB" sz="1600" dirty="0">
                          <a:solidFill>
                            <a:schemeClr val="bg1">
                              <a:lumMod val="75000"/>
                            </a:schemeClr>
                          </a:solidFill>
                          <a:latin typeface="+mn-lt"/>
                          <a:ea typeface="Menlo" panose="020B0609030804020204" pitchFamily="49" charset="0"/>
                          <a:cs typeface="Menlo" panose="020B0609030804020204" pitchFamily="49" charset="0"/>
                        </a:rPr>
                        <a:t>.</a:t>
                      </a:r>
                    </a:p>
                    <a:p>
                      <a:endParaRPr lang="en-GB" sz="1600" dirty="0">
                        <a:solidFill>
                          <a:schemeClr val="bg1">
                            <a:lumMod val="75000"/>
                          </a:schemeClr>
                        </a:solidFill>
                        <a:latin typeface="+mn-lt"/>
                        <a:ea typeface="Menlo" panose="020B0609030804020204" pitchFamily="49" charset="0"/>
                        <a:cs typeface="Menlo" panose="020B0609030804020204" pitchFamily="49" charset="0"/>
                      </a:endParaRPr>
                    </a:p>
                    <a:p>
                      <a:r>
                        <a:rPr lang="en-GB" sz="1600" dirty="0">
                          <a:solidFill>
                            <a:schemeClr val="bg1">
                              <a:lumMod val="75000"/>
                            </a:schemeClr>
                          </a:solidFill>
                          <a:latin typeface="+mn-lt"/>
                          <a:ea typeface="Menlo" panose="020B0609030804020204" pitchFamily="49" charset="0"/>
                          <a:cs typeface="Menlo" panose="020B0609030804020204" pitchFamily="49" charset="0"/>
                        </a:rPr>
                        <a:t>A context may be regarded as a way to signal “the result of this computation is no longer needed”.</a:t>
                      </a:r>
                    </a:p>
                    <a:p>
                      <a:endParaRPr lang="en-GB" sz="1600" dirty="0">
                        <a:solidFill>
                          <a:schemeClr val="bg1">
                            <a:lumMod val="75000"/>
                          </a:schemeClr>
                        </a:solidFill>
                        <a:latin typeface="+mn-lt"/>
                        <a:ea typeface="Menlo" panose="020B0609030804020204" pitchFamily="49" charset="0"/>
                        <a:cs typeface="Menlo" panose="020B0609030804020204" pitchFamily="49" charset="0"/>
                      </a:endParaRPr>
                    </a:p>
                    <a:p>
                      <a:r>
                        <a:rPr lang="en-GB" sz="1600" dirty="0">
                          <a:solidFill>
                            <a:schemeClr val="bg1">
                              <a:lumMod val="75000"/>
                            </a:schemeClr>
                          </a:solidFill>
                          <a:latin typeface="+mn-lt"/>
                          <a:ea typeface="Menlo" panose="020B0609030804020204" pitchFamily="49" charset="0"/>
                          <a:cs typeface="Menlo" panose="020B0609030804020204" pitchFamily="49" charset="0"/>
                        </a:rPr>
                        <a:t>A typical use:</a:t>
                      </a:r>
                    </a:p>
                    <a:p>
                      <a:pPr marL="342900" indent="-342900">
                        <a:buFont typeface="+mj-lt"/>
                        <a:buAutoNum type="arabicPeriod"/>
                      </a:pPr>
                      <a:r>
                        <a:rPr lang="en-GB" sz="1600" dirty="0">
                          <a:solidFill>
                            <a:schemeClr val="bg1">
                              <a:lumMod val="75000"/>
                            </a:schemeClr>
                          </a:solidFill>
                          <a:latin typeface="+mn-lt"/>
                          <a:ea typeface="Menlo" panose="020B0609030804020204" pitchFamily="49" charset="0"/>
                          <a:cs typeface="Menlo" panose="020B0609030804020204" pitchFamily="49" charset="0"/>
                        </a:rPr>
                        <a:t>HTTP requests have a context that is passed to their handlers.</a:t>
                      </a:r>
                    </a:p>
                    <a:p>
                      <a:pPr marL="342900" indent="-342900">
                        <a:buFont typeface="+mj-lt"/>
                        <a:buAutoNum type="arabicPeriod"/>
                      </a:pPr>
                      <a:r>
                        <a:rPr lang="en-GB" sz="1600" dirty="0">
                          <a:solidFill>
                            <a:schemeClr val="bg1">
                              <a:lumMod val="75000"/>
                            </a:schemeClr>
                          </a:solidFill>
                          <a:latin typeface="+mn-lt"/>
                          <a:ea typeface="Menlo" panose="020B0609030804020204" pitchFamily="49" charset="0"/>
                          <a:cs typeface="Menlo" panose="020B0609030804020204" pitchFamily="49" charset="0"/>
                        </a:rPr>
                        <a:t>When a request is cancelled, or a connection to a client is broken, the context is cancelled.</a:t>
                      </a:r>
                    </a:p>
                    <a:p>
                      <a:pPr marL="342900" indent="-342900">
                        <a:buFont typeface="+mj-lt"/>
                        <a:buAutoNum type="arabicPeriod"/>
                      </a:pPr>
                      <a:r>
                        <a:rPr lang="en-GB" sz="1600" dirty="0">
                          <a:solidFill>
                            <a:schemeClr val="bg1">
                              <a:lumMod val="75000"/>
                            </a:schemeClr>
                          </a:solidFill>
                          <a:latin typeface="+mn-lt"/>
                          <a:ea typeface="Menlo" panose="020B0609030804020204" pitchFamily="49" charset="0"/>
                          <a:cs typeface="Menlo" panose="020B0609030804020204" pitchFamily="49" charset="0"/>
                        </a:rPr>
                        <a:t>The handler detects the cancelation, cancels all requests that it issued, and exits.</a:t>
                      </a:r>
                    </a:p>
                  </a:txBody>
                  <a:tcPr/>
                </a:tc>
                <a:extLst>
                  <a:ext uri="{0D108BD9-81ED-4DB2-BD59-A6C34878D82A}">
                    <a16:rowId xmlns:a16="http://schemas.microsoft.com/office/drawing/2014/main" val="28903459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txBody>
                  <a:tcPr/>
                </a:tc>
                <a:tc>
                  <a:txBody>
                    <a:bodyPr/>
                    <a:lstStyle/>
                    <a:p>
                      <a:pPr marL="342900" indent="-342900">
                        <a:buFont typeface="+mj-lt"/>
                        <a:buAutoNum type="arabicPeriod"/>
                      </a:pPr>
                      <a:endParaRPr lang="en-GB"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6373481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waitWriteSpace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select {</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rw.writeSpace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nil</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ctx.Done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pPr marL="0" indent="0">
                        <a:buFont typeface="+mj-lt"/>
                        <a:buNone/>
                      </a:pPr>
                      <a:r>
                        <a:rPr lang="en-GB" sz="1600" dirty="0">
                          <a:latin typeface="+mn-lt"/>
                          <a:ea typeface="Menlo" panose="020B0609030804020204" pitchFamily="49" charset="0"/>
                          <a:cs typeface="Menlo" panose="020B0609030804020204" pitchFamily="49" charset="0"/>
                          <a:sym typeface="Wingdings" pitchFamily="2" charset="2"/>
                        </a:rPr>
                        <a:t> This is a typical and correct use of a context. When a goroutine blocks, it also arranges to wake up when a context is cancelled.</a:t>
                      </a:r>
                      <a:endParaRPr lang="en-GB"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524507580"/>
                  </a:ext>
                </a:extLst>
              </a:tr>
            </a:tbl>
          </a:graphicData>
        </a:graphic>
      </p:graphicFrame>
    </p:spTree>
    <p:extLst>
      <p:ext uri="{BB962C8B-B14F-4D97-AF65-F5344CB8AC3E}">
        <p14:creationId xmlns:p14="http://schemas.microsoft.com/office/powerpoint/2010/main" val="307839066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E1E5E981-83DE-2858-6992-DDF239EE774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1C8238B-ED42-3CCF-7B79-9728E9861790}"/>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B47EB91-4F00-9C82-1557-C78CD5ADAEB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93D209DF-7911-4D1F-B8FC-CD08928353FA}"/>
              </a:ext>
            </a:extLst>
          </p:cNvPr>
          <p:cNvGraphicFramePr>
            <a:graphicFrameLocks noGrp="1"/>
          </p:cNvGraphicFramePr>
          <p:nvPr>
            <p:extLst>
              <p:ext uri="{D42A27DB-BD31-4B8C-83A1-F6EECF244321}">
                <p14:modId xmlns:p14="http://schemas.microsoft.com/office/powerpoint/2010/main" val="2600843934"/>
              </p:ext>
            </p:extLst>
          </p:nvPr>
        </p:nvGraphicFramePr>
        <p:xfrm>
          <a:off x="0" y="365761"/>
          <a:ext cx="12192000" cy="307848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ctx.Done</a:t>
                      </a: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default: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rw.mutex.Lock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rw.data.AddBytes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rw.writtenBytes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uint64(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rw.mutex.Unlock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txBody>
                  <a:tcPr/>
                </a:tc>
                <a:tc>
                  <a:txBody>
                    <a:bodyPr/>
                    <a:lstStyle/>
                    <a:p>
                      <a:r>
                        <a:rPr lang="en-GB" sz="1600" dirty="0">
                          <a:latin typeface="+mn-lt"/>
                          <a:ea typeface="Menlo" panose="020B0609030804020204" pitchFamily="49" charset="0"/>
                          <a:cs typeface="Menlo" panose="020B0609030804020204" pitchFamily="49" charset="0"/>
                        </a:rPr>
                        <a:t>This check, on the contrary, is just unneeded complexity.</a:t>
                      </a:r>
                    </a:p>
                    <a:p>
                      <a:endParaRPr lang="en-GB" sz="1600" dirty="0">
                        <a:latin typeface="+mn-lt"/>
                        <a:ea typeface="Menlo" panose="020B0609030804020204" pitchFamily="49" charset="0"/>
                        <a:cs typeface="Menlo" panose="020B0609030804020204" pitchFamily="49" charset="0"/>
                      </a:endParaRPr>
                    </a:p>
                    <a:p>
                      <a:r>
                        <a:rPr lang="en-GB" sz="1600" dirty="0">
                          <a:latin typeface="+mn-lt"/>
                          <a:ea typeface="Menlo" panose="020B0609030804020204" pitchFamily="49" charset="0"/>
                          <a:cs typeface="Menlo" panose="020B0609030804020204" pitchFamily="49" charset="0"/>
                        </a:rPr>
                        <a:t>Cancelation is asynchronous. It is racy by definition. It may happen a millisecond earlier or a millisecond later, so it makes no sense to check context cancelation in short sequences of code that do not sleep.</a:t>
                      </a:r>
                    </a:p>
                    <a:p>
                      <a:endParaRPr lang="en-GB" sz="1600" dirty="0">
                        <a:latin typeface="+mn-lt"/>
                        <a:ea typeface="Menlo" panose="020B0609030804020204" pitchFamily="49" charset="0"/>
                        <a:cs typeface="Menlo" panose="020B0609030804020204" pitchFamily="49" charset="0"/>
                      </a:endParaRPr>
                    </a:p>
                    <a:p>
                      <a:r>
                        <a:rPr lang="en-GB" sz="1600" dirty="0">
                          <a:latin typeface="+mn-lt"/>
                          <a:ea typeface="Menlo" panose="020B0609030804020204" pitchFamily="49" charset="0"/>
                          <a:cs typeface="Menlo" panose="020B0609030804020204" pitchFamily="49" charset="0"/>
                        </a:rPr>
                        <a:t>Just remove this check.</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370330505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D6531803-80E0-37C6-4FDF-EFD12C3C176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7DB4AE0-2DA8-21DD-B8C7-948764D4AEED}"/>
              </a:ext>
            </a:extLst>
          </p:cNvPr>
          <p:cNvGraphicFramePr>
            <a:graphicFrameLocks noGrp="1"/>
          </p:cNvGraphicFramePr>
          <p:nvPr>
            <p:extLst>
              <p:ext uri="{D42A27DB-BD31-4B8C-83A1-F6EECF244321}">
                <p14:modId xmlns:p14="http://schemas.microsoft.com/office/powerpoint/2010/main" val="275919775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629697D1-C1C2-DD40-3CA3-3D3CE8B151B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C2729965-6C91-7267-2737-B31415B9E4FB}"/>
              </a:ext>
            </a:extLst>
          </p:cNvPr>
          <p:cNvGraphicFramePr>
            <a:graphicFrameLocks noGrp="1"/>
          </p:cNvGraphicFramePr>
          <p:nvPr>
            <p:extLst>
              <p:ext uri="{D42A27DB-BD31-4B8C-83A1-F6EECF244321}">
                <p14:modId xmlns:p14="http://schemas.microsoft.com/office/powerpoint/2010/main" val="1622654843"/>
              </p:ext>
            </p:extLst>
          </p:nvPr>
        </p:nvGraphicFramePr>
        <p:xfrm>
          <a:off x="0" y="365761"/>
          <a:ext cx="12192000" cy="329184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launchWriting</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var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bytesWritten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int64 =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go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rw.writeEventsChan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rw.handleWriteEvents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bytesWritten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ctx.Done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fmt.Println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(”shutting down")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18368340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C86B627A-F10E-D39B-0C93-0B1323D96D5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FFB4AAE-D783-D5C5-E237-DA437204A277}"/>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FCDDB03-F0BB-7476-B359-395DBA2BD650}"/>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EEDAC444-BA9B-86F9-0621-0B7F22D975B1}"/>
              </a:ext>
            </a:extLst>
          </p:cNvPr>
          <p:cNvGraphicFramePr>
            <a:graphicFrameLocks noGrp="1"/>
          </p:cNvGraphicFramePr>
          <p:nvPr>
            <p:extLst>
              <p:ext uri="{D42A27DB-BD31-4B8C-83A1-F6EECF244321}">
                <p14:modId xmlns:p14="http://schemas.microsoft.com/office/powerpoint/2010/main" val="2903543602"/>
              </p:ext>
            </p:extLst>
          </p:nvPr>
        </p:nvGraphicFramePr>
        <p:xfrm>
          <a:off x="0" y="365761"/>
          <a:ext cx="12192000" cy="47244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launchWriting</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var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bytesWritten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int64 =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go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case &lt;-</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rw.writeEventsChan</a:t>
                      </a: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rw.handleWriteEvents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bytesWritten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case &lt;-</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ctx.Done</a:t>
                      </a: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fmt.Println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(”shutting down")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This goroutine has a complex lifecycle. It receives commands over </a:t>
                      </a:r>
                      <a:r>
                        <a:rPr lang="en-CY" sz="1600" dirty="0">
                          <a:latin typeface="Consolas" panose="020B0609020204030204" pitchFamily="49" charset="0"/>
                          <a:ea typeface="Menlo" panose="020B0609030804020204" pitchFamily="49" charset="0"/>
                          <a:cs typeface="Consolas" panose="020B0609020204030204" pitchFamily="49" charset="0"/>
                        </a:rPr>
                        <a:t>writeEventsChan</a:t>
                      </a:r>
                      <a:r>
                        <a:rPr lang="en-CY" sz="1600" dirty="0">
                          <a:latin typeface="+mn-lt"/>
                          <a:ea typeface="Menlo" panose="020B0609030804020204" pitchFamily="49" charset="0"/>
                          <a:cs typeface="Menlo" panose="020B0609030804020204" pitchFamily="49" charset="0"/>
                        </a:rPr>
                        <a:t> and executes them, and also tracks the context cancelation.</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This is typical for a thread in a thread pool. Creating a thread is a costly operation: one needs to allocate a big stack, allocate multiple other data structures like </a:t>
                      </a:r>
                      <a:r>
                        <a:rPr lang="en-CY" sz="1600" dirty="0">
                          <a:latin typeface="Consolas" panose="020B0609020204030204" pitchFamily="49" charset="0"/>
                          <a:ea typeface="Menlo" panose="020B0609030804020204" pitchFamily="49" charset="0"/>
                          <a:cs typeface="Consolas" panose="020B0609020204030204" pitchFamily="49" charset="0"/>
                        </a:rPr>
                        <a:t>struct task</a:t>
                      </a:r>
                      <a:r>
                        <a:rPr lang="en-CY" sz="1600" dirty="0">
                          <a:latin typeface="+mn-lt"/>
                          <a:ea typeface="Menlo" panose="020B0609030804020204" pitchFamily="49" charset="0"/>
                          <a:cs typeface="Menlo" panose="020B0609030804020204" pitchFamily="49" charset="0"/>
                        </a:rPr>
                        <a:t>, switch contexts several times, etc. That is why it makes sense to create a thread and then have it run for a long time and process many commands.</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A goroutine is designed to be very lightweight. Typically, there are no context switches, and a newly spawned goroutine even runs in the same OS thread.</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That is why it is preferable to make goroutines that do one simple action and have a very simple lifecycle.</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It is fine to keep creating goroutines that only do </a:t>
                      </a:r>
                      <a:r>
                        <a:rPr lang="en-CY" sz="1600" dirty="0">
                          <a:latin typeface="Consolas" panose="020B0609020204030204" pitchFamily="49" charset="0"/>
                          <a:ea typeface="Menlo" panose="020B0609030804020204" pitchFamily="49" charset="0"/>
                          <a:cs typeface="Consolas" panose="020B0609020204030204" pitchFamily="49" charset="0"/>
                        </a:rPr>
                        <a:t>rw.handleWriteEvents()</a:t>
                      </a:r>
                      <a:r>
                        <a:rPr lang="en-CY" sz="1600" dirty="0">
                          <a:latin typeface="+mn-lt"/>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91807597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77BEE1F9-17C2-EA37-8CD2-D678E52B756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28E0DB9-C4CF-A420-8EAD-E8EB3744544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E7959F34-FDE1-F0C0-5596-3E19D8769C41}"/>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89115F2C-C35C-4C05-8019-A6E15725BA85}"/>
              </a:ext>
            </a:extLst>
          </p:cNvPr>
          <p:cNvGraphicFramePr>
            <a:graphicFrameLocks noGrp="1"/>
          </p:cNvGraphicFramePr>
          <p:nvPr>
            <p:extLst>
              <p:ext uri="{D42A27DB-BD31-4B8C-83A1-F6EECF244321}">
                <p14:modId xmlns:p14="http://schemas.microsoft.com/office/powerpoint/2010/main" val="3202391101"/>
              </p:ext>
            </p:extLst>
          </p:nvPr>
        </p:nvGraphicFramePr>
        <p:xfrm>
          <a:off x="0" y="365761"/>
          <a:ext cx="12192000" cy="329184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launchWriting</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var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bytesWritten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int64 =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go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rw.writeEventsChan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rw.handleWriteEvents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bytesWritten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ctx.Done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fmt.Println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(”shutting down")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The lifetime of the goroutine is not limited by the lifetime of ReliableWriter. It keeps running even after a call to </a:t>
                      </a:r>
                      <a:r>
                        <a:rPr lang="en-CY" sz="1600" dirty="0">
                          <a:latin typeface="Consolas" panose="020B0609020204030204" pitchFamily="49" charset="0"/>
                          <a:ea typeface="Menlo" panose="020B0609030804020204" pitchFamily="49" charset="0"/>
                          <a:cs typeface="Consolas" panose="020B0609020204030204" pitchFamily="49" charset="0"/>
                        </a:rPr>
                        <a:t>rw.Commit()</a:t>
                      </a:r>
                      <a:r>
                        <a:rPr lang="en-CY" sz="1600" dirty="0">
                          <a:latin typeface="+mn-lt"/>
                          <a:ea typeface="Menlo" panose="020B0609030804020204" pitchFamily="49" charset="0"/>
                          <a:cs typeface="Menlo" panose="020B0609030804020204" pitchFamily="49" charset="0"/>
                        </a:rPr>
                        <a:t> or </a:t>
                      </a:r>
                      <a:r>
                        <a:rPr lang="en-CY" sz="1600" dirty="0">
                          <a:latin typeface="Consolas" panose="020B0609020204030204" pitchFamily="49" charset="0"/>
                          <a:ea typeface="Menlo" panose="020B0609030804020204" pitchFamily="49" charset="0"/>
                          <a:cs typeface="Consolas" panose="020B0609020204030204" pitchFamily="49" charset="0"/>
                        </a:rPr>
                        <a:t>rw.Abort()</a:t>
                      </a:r>
                      <a:r>
                        <a:rPr lang="en-CY" sz="1600" dirty="0">
                          <a:latin typeface="+mn-lt"/>
                          <a:ea typeface="Menlo" panose="020B0609030804020204" pitchFamily="49" charset="0"/>
                          <a:cs typeface="Menlo" panose="020B0609030804020204" pitchFamily="49" charset="0"/>
                        </a:rPr>
                        <a:t>.</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More generally, all resources must be accounted and must be properly released.</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See </a:t>
                      </a:r>
                      <a:r>
                        <a:rPr lang="en-GB" sz="1600" dirty="0">
                          <a:latin typeface="+mn-lt"/>
                          <a:ea typeface="Menlo" panose="020B0609030804020204" pitchFamily="49" charset="0"/>
                          <a:cs typeface="Menlo" panose="020B0609030804020204" pitchFamily="49" charset="0"/>
                          <a:hlinkClick r:id="rId4"/>
                        </a:rPr>
                        <a:t>https://pkg.go.dev/sync#WaitGroup</a:t>
                      </a:r>
                      <a:endParaRPr lang="en-GB"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394765119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7C589131-237F-A437-53EF-793B8D3E6765}"/>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26D5B78-879D-6B1D-9032-7C1492FB1EE0}"/>
              </a:ext>
            </a:extLst>
          </p:cNvPr>
          <p:cNvGraphicFramePr>
            <a:graphicFrameLocks noGrp="1"/>
          </p:cNvGraphicFramePr>
          <p:nvPr>
            <p:extLst>
              <p:ext uri="{D42A27DB-BD31-4B8C-83A1-F6EECF244321}">
                <p14:modId xmlns:p14="http://schemas.microsoft.com/office/powerpoint/2010/main" val="33821339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B29DBDD-41E0-882E-DB66-AC0C9F792B5A}"/>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17D816D2-3835-DF9F-72CD-FED29C668599}"/>
              </a:ext>
            </a:extLst>
          </p:cNvPr>
          <p:cNvGraphicFramePr>
            <a:graphicFrameLocks noGrp="1"/>
          </p:cNvGraphicFramePr>
          <p:nvPr>
            <p:extLst>
              <p:ext uri="{D42A27DB-BD31-4B8C-83A1-F6EECF244321}">
                <p14:modId xmlns:p14="http://schemas.microsoft.com/office/powerpoint/2010/main" val="52809"/>
              </p:ext>
            </p:extLst>
          </p:nvPr>
        </p:nvGraphicFramePr>
        <p:xfrm>
          <a:off x="0" y="365761"/>
          <a:ext cx="12192000" cy="24384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type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interface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Complete(…)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Abort(…)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type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ReliableWriterImpl</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struct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67939420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8100D30-4D43-6C98-D47B-BD3163EEB91B}"/>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E990247-933C-9F98-DDC5-F4E1B3E98967}"/>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3F778FBD-A6F0-7BBC-1412-E80828CF50D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06041021-A161-30F4-2D2A-2DE4AF6E6411}"/>
              </a:ext>
            </a:extLst>
          </p:cNvPr>
          <p:cNvGraphicFramePr>
            <a:graphicFrameLocks noGrp="1"/>
          </p:cNvGraphicFramePr>
          <p:nvPr>
            <p:extLst>
              <p:ext uri="{D42A27DB-BD31-4B8C-83A1-F6EECF244321}">
                <p14:modId xmlns:p14="http://schemas.microsoft.com/office/powerpoint/2010/main" val="1198180955"/>
              </p:ext>
            </p:extLst>
          </p:nvPr>
        </p:nvGraphicFramePr>
        <p:xfrm>
          <a:off x="0" y="365761"/>
          <a:ext cx="12192000" cy="545592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launchWriting</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var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bytesWritten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int64 =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go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rw.writeEventsChan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rw.handleWriteEvents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bytesWritten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ctx.Done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fmt.Println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(”shutting down")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The lifetime of the goroutine is not limited by the lifetime of ReliableWriter. It keeps running even after a call to </a:t>
                      </a:r>
                      <a:r>
                        <a:rPr lang="en-CY" sz="1600" dirty="0">
                          <a:latin typeface="Consolas" panose="020B0609020204030204" pitchFamily="49" charset="0"/>
                          <a:ea typeface="Menlo" panose="020B0609030804020204" pitchFamily="49" charset="0"/>
                          <a:cs typeface="Consolas" panose="020B0609020204030204" pitchFamily="49" charset="0"/>
                        </a:rPr>
                        <a:t>rw.Commit()</a:t>
                      </a:r>
                      <a:r>
                        <a:rPr lang="en-CY" sz="1600" dirty="0">
                          <a:latin typeface="+mn-lt"/>
                          <a:ea typeface="Menlo" panose="020B0609030804020204" pitchFamily="49" charset="0"/>
                          <a:cs typeface="Menlo" panose="020B0609030804020204" pitchFamily="49" charset="0"/>
                        </a:rPr>
                        <a:t> or </a:t>
                      </a:r>
                      <a:r>
                        <a:rPr lang="en-CY" sz="1600" dirty="0">
                          <a:latin typeface="Consolas" panose="020B0609020204030204" pitchFamily="49" charset="0"/>
                          <a:ea typeface="Menlo" panose="020B0609030804020204" pitchFamily="49" charset="0"/>
                          <a:cs typeface="Consolas" panose="020B0609020204030204" pitchFamily="49" charset="0"/>
                        </a:rPr>
                        <a:t>rw.Abort()</a:t>
                      </a:r>
                      <a:r>
                        <a:rPr lang="en-CY" sz="1600" dirty="0">
                          <a:latin typeface="+mn-lt"/>
                          <a:ea typeface="Menlo" panose="020B0609030804020204" pitchFamily="49" charset="0"/>
                          <a:cs typeface="Menlo" panose="020B0609030804020204" pitchFamily="49" charset="0"/>
                        </a:rPr>
                        <a:t>.</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More generally, all resources must be accounted and must be properly released.</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See </a:t>
                      </a:r>
                      <a:r>
                        <a:rPr lang="en-GB" sz="1600" dirty="0">
                          <a:latin typeface="+mn-lt"/>
                          <a:ea typeface="Menlo" panose="020B0609030804020204" pitchFamily="49" charset="0"/>
                          <a:cs typeface="Menlo" panose="020B0609030804020204" pitchFamily="49" charset="0"/>
                          <a:hlinkClick r:id="rId4"/>
                        </a:rPr>
                        <a:t>https://pkg.go.dev/sync#WaitGroup</a:t>
                      </a:r>
                      <a:endParaRPr lang="en-GB" sz="1600" dirty="0">
                        <a:latin typeface="+mn-lt"/>
                        <a:ea typeface="Menlo" panose="020B0609030804020204" pitchFamily="49" charset="0"/>
                        <a:cs typeface="Menlo" panose="020B0609030804020204" pitchFamily="49" charset="0"/>
                      </a:endParaRP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A typical use of a waitgroup is:</a:t>
                      </a:r>
                    </a:p>
                    <a:p>
                      <a:endParaRPr lang="en-CY" sz="1600" dirty="0">
                        <a:latin typeface="+mn-lt"/>
                        <a:ea typeface="Menlo" panose="020B0609030804020204" pitchFamily="49" charset="0"/>
                        <a:cs typeface="Menlo" panose="020B0609030804020204" pitchFamily="49" charset="0"/>
                      </a:endParaRPr>
                    </a:p>
                    <a:p>
                      <a:r>
                        <a:rPr lang="en-CY" sz="1600" dirty="0">
                          <a:latin typeface="Menlo" panose="020B0609030804020204" pitchFamily="49" charset="0"/>
                          <a:ea typeface="Menlo" panose="020B0609030804020204" pitchFamily="49" charset="0"/>
                          <a:cs typeface="Menlo" panose="020B0609030804020204" pitchFamily="49" charset="0"/>
                        </a:rPr>
                        <a:t>var wg sync.WaitGroup</a:t>
                      </a:r>
                    </a:p>
                    <a:p>
                      <a:endParaRPr lang="en-CY" sz="1600" dirty="0">
                        <a:latin typeface="Menlo" panose="020B0609030804020204" pitchFamily="49" charset="0"/>
                        <a:ea typeface="Menlo" panose="020B0609030804020204" pitchFamily="49" charset="0"/>
                        <a:cs typeface="Menlo" panose="020B0609030804020204" pitchFamily="49" charset="0"/>
                      </a:endParaRPr>
                    </a:p>
                    <a:p>
                      <a:r>
                        <a:rPr lang="en-CY" sz="1600" dirty="0">
                          <a:latin typeface="Menlo" panose="020B0609030804020204" pitchFamily="49" charset="0"/>
                          <a:ea typeface="Menlo" panose="020B0609030804020204" pitchFamily="49" charset="0"/>
                          <a:cs typeface="Menlo" panose="020B0609030804020204" pitchFamily="49" charset="0"/>
                        </a:rPr>
                        <a:t>wg.Add(1)</a:t>
                      </a:r>
                    </a:p>
                    <a:p>
                      <a:r>
                        <a:rPr lang="en-CY" sz="1600" dirty="0">
                          <a:latin typeface="Menlo" panose="020B0609030804020204" pitchFamily="49" charset="0"/>
                          <a:ea typeface="Menlo" panose="020B0609030804020204" pitchFamily="49" charset="0"/>
                          <a:cs typeface="Menlo" panose="020B0609030804020204" pitchFamily="49" charset="0"/>
                        </a:rPr>
                        <a:t>go func() {</a:t>
                      </a:r>
                    </a:p>
                    <a:p>
                      <a:r>
                        <a:rPr lang="en-CY" sz="1600" dirty="0">
                          <a:latin typeface="Menlo" panose="020B0609030804020204" pitchFamily="49" charset="0"/>
                          <a:ea typeface="Menlo" panose="020B0609030804020204" pitchFamily="49" charset="0"/>
                          <a:cs typeface="Menlo" panose="020B0609030804020204" pitchFamily="49" charset="0"/>
                        </a:rPr>
                        <a:t>    defer wg.Done()</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    …</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a:t>
                      </a:r>
                    </a:p>
                    <a:p>
                      <a:endParaRPr lang="en-CY" sz="1600" dirty="0">
                        <a:latin typeface="Menlo" panose="020B0609030804020204" pitchFamily="49" charset="0"/>
                        <a:ea typeface="Menlo" panose="020B0609030804020204" pitchFamily="49" charset="0"/>
                        <a:cs typeface="Menlo" panose="020B0609030804020204" pitchFamily="49" charset="0"/>
                      </a:endParaRPr>
                    </a:p>
                    <a:p>
                      <a:r>
                        <a:rPr lang="en-CY" sz="1600" dirty="0">
                          <a:latin typeface="Menlo" panose="020B0609030804020204" pitchFamily="49" charset="0"/>
                          <a:ea typeface="Menlo" panose="020B0609030804020204" pitchFamily="49" charset="0"/>
                          <a:cs typeface="Menlo" panose="020B0609030804020204" pitchFamily="49" charset="0"/>
                        </a:rPr>
                        <a:t>…</a:t>
                      </a:r>
                    </a:p>
                    <a:p>
                      <a:endParaRPr lang="en-CY" sz="1600" dirty="0">
                        <a:latin typeface="Menlo" panose="020B0609030804020204" pitchFamily="49" charset="0"/>
                        <a:ea typeface="Menlo" panose="020B0609030804020204" pitchFamily="49" charset="0"/>
                        <a:cs typeface="Menlo" panose="020B0609030804020204" pitchFamily="49" charset="0"/>
                      </a:endParaRPr>
                    </a:p>
                    <a:p>
                      <a:r>
                        <a:rPr lang="en-CY" sz="1600" dirty="0">
                          <a:latin typeface="Menlo" panose="020B0609030804020204" pitchFamily="49" charset="0"/>
                          <a:ea typeface="Menlo" panose="020B0609030804020204" pitchFamily="49" charset="0"/>
                          <a:cs typeface="Menlo" panose="020B0609030804020204" pitchFamily="49" charset="0"/>
                        </a:rPr>
                        <a:t>wg.Wait()</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406627160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1EB0DA25-8D3B-D53E-46F0-C8B37006C26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C8894A5-2502-FCDF-3EEC-54F3F867C25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414D59A-AC1E-12C5-CAD1-30EF1A0B75D0}"/>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0984C275-9C89-5952-6434-10CA41664084}"/>
              </a:ext>
            </a:extLst>
          </p:cNvPr>
          <p:cNvGraphicFramePr>
            <a:graphicFrameLocks noGrp="1"/>
          </p:cNvGraphicFramePr>
          <p:nvPr>
            <p:extLst>
              <p:ext uri="{D42A27DB-BD31-4B8C-83A1-F6EECF244321}">
                <p14:modId xmlns:p14="http://schemas.microsoft.com/office/powerpoint/2010/main" val="1659171062"/>
              </p:ext>
            </p:extLst>
          </p:nvPr>
        </p:nvGraphicFramePr>
        <p:xfrm>
          <a:off x="0" y="365761"/>
          <a:ext cx="12192000" cy="329184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launchWriting</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var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bytesWritten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int64 =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go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rw.writeEventsChan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rw.handleWriteEvents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bytesWritten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ctx.Done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fmt.Println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(”shutting down")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The lifetime of the goroutine is not limited by the lifetime of ReliableWriter. It keeps running even after a call to </a:t>
                      </a:r>
                      <a:r>
                        <a:rPr lang="en-CY" sz="1600" dirty="0">
                          <a:latin typeface="Consolas" panose="020B0609020204030204" pitchFamily="49" charset="0"/>
                          <a:ea typeface="Menlo" panose="020B0609030804020204" pitchFamily="49" charset="0"/>
                          <a:cs typeface="Consolas" panose="020B0609020204030204" pitchFamily="49" charset="0"/>
                        </a:rPr>
                        <a:t>rw.Commit()</a:t>
                      </a:r>
                      <a:r>
                        <a:rPr lang="en-CY" sz="1600" dirty="0">
                          <a:latin typeface="+mn-lt"/>
                          <a:ea typeface="Menlo" panose="020B0609030804020204" pitchFamily="49" charset="0"/>
                          <a:cs typeface="Menlo" panose="020B0609030804020204" pitchFamily="49" charset="0"/>
                        </a:rPr>
                        <a:t> or </a:t>
                      </a:r>
                      <a:r>
                        <a:rPr lang="en-CY" sz="1600" dirty="0">
                          <a:latin typeface="Consolas" panose="020B0609020204030204" pitchFamily="49" charset="0"/>
                          <a:ea typeface="Menlo" panose="020B0609030804020204" pitchFamily="49" charset="0"/>
                          <a:cs typeface="Consolas" panose="020B0609020204030204" pitchFamily="49" charset="0"/>
                        </a:rPr>
                        <a:t>rw.Abort()</a:t>
                      </a:r>
                      <a:r>
                        <a:rPr lang="en-CY" sz="1600" dirty="0">
                          <a:latin typeface="+mn-lt"/>
                          <a:ea typeface="Menlo" panose="020B0609030804020204" pitchFamily="49" charset="0"/>
                          <a:cs typeface="Menlo" panose="020B0609030804020204" pitchFamily="49" charset="0"/>
                        </a:rPr>
                        <a:t>.</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More generally, all resources must be accounted and must be properly released.</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See </a:t>
                      </a:r>
                      <a:r>
                        <a:rPr lang="en-GB" sz="1600" dirty="0">
                          <a:latin typeface="+mn-lt"/>
                          <a:ea typeface="Menlo" panose="020B0609030804020204" pitchFamily="49" charset="0"/>
                          <a:cs typeface="Menlo" panose="020B0609030804020204" pitchFamily="49" charset="0"/>
                          <a:hlinkClick r:id="rId4"/>
                        </a:rPr>
                        <a:t>https://pkg.go.dev/sync#WaitGroup</a:t>
                      </a:r>
                      <a:endParaRPr lang="en-GB" sz="1600" dirty="0">
                        <a:latin typeface="+mn-lt"/>
                        <a:ea typeface="Menlo" panose="020B0609030804020204" pitchFamily="49" charset="0"/>
                        <a:cs typeface="Menlo" panose="020B0609030804020204" pitchFamily="49" charset="0"/>
                      </a:endParaRPr>
                    </a:p>
                    <a:p>
                      <a:endParaRPr lang="en-GB" sz="1600" dirty="0">
                        <a:latin typeface="+mn-lt"/>
                        <a:ea typeface="Menlo" panose="020B0609030804020204" pitchFamily="49" charset="0"/>
                        <a:cs typeface="Menlo" panose="020B0609030804020204" pitchFamily="49" charset="0"/>
                      </a:endParaRPr>
                    </a:p>
                    <a:p>
                      <a:r>
                        <a:rPr lang="en-GB" sz="1600" dirty="0">
                          <a:latin typeface="+mn-lt"/>
                          <a:ea typeface="Menlo" panose="020B0609030804020204" pitchFamily="49" charset="0"/>
                          <a:cs typeface="Menlo" panose="020B0609030804020204" pitchFamily="49" charset="0"/>
                        </a:rPr>
                        <a:t>Better yet, resources must be accounted and have upper bounds on their usage.</a:t>
                      </a:r>
                      <a:endParaRPr lang="en-GB" sz="14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48231881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879A0BAB-27B2-00AB-DB30-946EBEA1722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E205A3-047E-DC56-06A6-15A81216F64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B7A25E30-19F4-0C59-DEC8-D0C07DC3977C}"/>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57BDA6F-F6DC-8A8D-0556-078F4E47F14A}"/>
              </a:ext>
            </a:extLst>
          </p:cNvPr>
          <p:cNvGraphicFramePr>
            <a:graphicFrameLocks noGrp="1"/>
          </p:cNvGraphicFramePr>
          <p:nvPr>
            <p:extLst>
              <p:ext uri="{D42A27DB-BD31-4B8C-83A1-F6EECF244321}">
                <p14:modId xmlns:p14="http://schemas.microsoft.com/office/powerpoint/2010/main" val="756011909"/>
              </p:ext>
            </p:extLst>
          </p:nvPr>
        </p:nvGraphicFramePr>
        <p:xfrm>
          <a:off x="0" y="365761"/>
          <a:ext cx="12192000" cy="551688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launchWriting</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var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bytesWritten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int64 =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go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select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rw.writeEventsChan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rw.handleWriteEvents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bytesWritten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case &lt;-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ctx.Done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fmt.Println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(”shutting down")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The lifetime of the goroutine is not limited by thelife time of ReliableWriter. It keeps running even after a call to </a:t>
                      </a:r>
                      <a:r>
                        <a:rPr lang="en-CY" sz="1600" dirty="0">
                          <a:latin typeface="Consolas" panose="020B0609020204030204" pitchFamily="49" charset="0"/>
                          <a:ea typeface="Menlo" panose="020B0609030804020204" pitchFamily="49" charset="0"/>
                          <a:cs typeface="Consolas" panose="020B0609020204030204" pitchFamily="49" charset="0"/>
                        </a:rPr>
                        <a:t>rw.Commit()</a:t>
                      </a:r>
                      <a:r>
                        <a:rPr lang="en-CY" sz="1600" dirty="0">
                          <a:latin typeface="+mn-lt"/>
                          <a:ea typeface="Menlo" panose="020B0609030804020204" pitchFamily="49" charset="0"/>
                          <a:cs typeface="Menlo" panose="020B0609030804020204" pitchFamily="49" charset="0"/>
                        </a:rPr>
                        <a:t> or </a:t>
                      </a:r>
                      <a:r>
                        <a:rPr lang="en-CY" sz="1600" dirty="0">
                          <a:latin typeface="Consolas" panose="020B0609020204030204" pitchFamily="49" charset="0"/>
                          <a:ea typeface="Menlo" panose="020B0609030804020204" pitchFamily="49" charset="0"/>
                          <a:cs typeface="Consolas" panose="020B0609020204030204" pitchFamily="49" charset="0"/>
                        </a:rPr>
                        <a:t>rw.Abort()</a:t>
                      </a:r>
                      <a:r>
                        <a:rPr lang="en-CY" sz="1600" dirty="0">
                          <a:latin typeface="+mn-lt"/>
                          <a:ea typeface="Menlo" panose="020B0609030804020204" pitchFamily="49" charset="0"/>
                          <a:cs typeface="Menlo" panose="020B0609030804020204" pitchFamily="49" charset="0"/>
                        </a:rPr>
                        <a:t>.</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More generally, all resources must be accounted and must be properly released.</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See </a:t>
                      </a:r>
                      <a:r>
                        <a:rPr lang="en-GB" sz="1600" dirty="0">
                          <a:latin typeface="+mn-lt"/>
                          <a:ea typeface="Menlo" panose="020B0609030804020204" pitchFamily="49" charset="0"/>
                          <a:cs typeface="Menlo" panose="020B0609030804020204" pitchFamily="49" charset="0"/>
                          <a:hlinkClick r:id="rId4"/>
                        </a:rPr>
                        <a:t>https://pkg.go.dev/sync#WaitGroup</a:t>
                      </a:r>
                      <a:endParaRPr lang="en-GB" sz="1600" dirty="0">
                        <a:latin typeface="+mn-lt"/>
                        <a:ea typeface="Menlo" panose="020B0609030804020204" pitchFamily="49" charset="0"/>
                        <a:cs typeface="Menlo" panose="020B0609030804020204" pitchFamily="49" charset="0"/>
                      </a:endParaRPr>
                    </a:p>
                    <a:p>
                      <a:endParaRPr lang="en-GB" sz="1600" dirty="0">
                        <a:latin typeface="+mn-lt"/>
                        <a:ea typeface="Menlo" panose="020B0609030804020204" pitchFamily="49" charset="0"/>
                        <a:cs typeface="Menlo" panose="020B0609030804020204" pitchFamily="49" charset="0"/>
                      </a:endParaRPr>
                    </a:p>
                    <a:p>
                      <a:r>
                        <a:rPr lang="en-GB" sz="1600" dirty="0">
                          <a:latin typeface="+mn-lt"/>
                          <a:ea typeface="Menlo" panose="020B0609030804020204" pitchFamily="49" charset="0"/>
                          <a:cs typeface="Menlo" panose="020B0609030804020204" pitchFamily="49" charset="0"/>
                        </a:rPr>
                        <a:t>Better yet, resources must be accounted and have upper bounds on their usage.</a:t>
                      </a:r>
                    </a:p>
                    <a:p>
                      <a:endParaRPr lang="en-GB" sz="1600" dirty="0">
                        <a:latin typeface="+mn-lt"/>
                        <a:ea typeface="Menlo" panose="020B0609030804020204" pitchFamily="49" charset="0"/>
                        <a:cs typeface="Menlo" panose="020B0609030804020204" pitchFamily="49" charset="0"/>
                      </a:endParaRPr>
                    </a:p>
                    <a:p>
                      <a:r>
                        <a:rPr lang="en-GB" sz="1600" b="1" dirty="0">
                          <a:latin typeface="+mn-lt"/>
                          <a:ea typeface="Menlo" panose="020B0609030804020204" pitchFamily="49" charset="0"/>
                          <a:cs typeface="Menlo" panose="020B0609030804020204" pitchFamily="49" charset="0"/>
                        </a:rPr>
                        <a:t>Exercise</a:t>
                      </a:r>
                      <a:r>
                        <a:rPr lang="en-GB" sz="1600" dirty="0">
                          <a:latin typeface="+mn-lt"/>
                          <a:ea typeface="Menlo" panose="020B0609030804020204" pitchFamily="49" charset="0"/>
                          <a:cs typeface="Menlo" panose="020B0609030804020204" pitchFamily="49" charset="0"/>
                        </a:rPr>
                        <a:t>: implement struct Workgroup that combines</a:t>
                      </a:r>
                    </a:p>
                    <a:p>
                      <a:pPr marL="342900" indent="-342900">
                        <a:buFont typeface="+mj-lt"/>
                        <a:buAutoNum type="arabicPeriod"/>
                      </a:pPr>
                      <a:r>
                        <a:rPr lang="en-GB" sz="1600" dirty="0" err="1">
                          <a:latin typeface="+mn-lt"/>
                          <a:ea typeface="Menlo" panose="020B0609030804020204" pitchFamily="49" charset="0"/>
                          <a:cs typeface="Menlo" panose="020B0609030804020204" pitchFamily="49" charset="0"/>
                        </a:rPr>
                        <a:t>sync.WaitGroup</a:t>
                      </a:r>
                      <a:r>
                        <a:rPr lang="en-GB" sz="1600" dirty="0">
                          <a:latin typeface="+mn-lt"/>
                          <a:ea typeface="Menlo" panose="020B0609030804020204" pitchFamily="49" charset="0"/>
                          <a:cs typeface="Menlo" panose="020B0609030804020204" pitchFamily="49" charset="0"/>
                        </a:rPr>
                        <a:t> to wait for the completion of member goroutines,</a:t>
                      </a:r>
                    </a:p>
                    <a:p>
                      <a:pPr marL="342900" indent="-342900">
                        <a:buFont typeface="+mj-lt"/>
                        <a:buAutoNum type="arabicPeriod"/>
                      </a:pPr>
                      <a:r>
                        <a:rPr lang="en-GB" sz="1600" dirty="0">
                          <a:latin typeface="+mn-lt"/>
                          <a:ea typeface="Menlo" panose="020B0609030804020204" pitchFamily="49" charset="0"/>
                          <a:cs typeface="Menlo" panose="020B0609030804020204" pitchFamily="49" charset="0"/>
                        </a:rPr>
                        <a:t>a semaphore to limit the number of goroutines in a workgroup.</a:t>
                      </a:r>
                    </a:p>
                    <a:p>
                      <a:pPr marL="0" indent="0">
                        <a:buFont typeface="+mj-lt"/>
                        <a:buNone/>
                      </a:pPr>
                      <a:endParaRPr lang="en-GB" sz="1600" dirty="0">
                        <a:latin typeface="+mn-lt"/>
                        <a:ea typeface="Menlo" panose="020B0609030804020204" pitchFamily="49" charset="0"/>
                        <a:cs typeface="Menlo" panose="020B0609030804020204" pitchFamily="49" charset="0"/>
                      </a:endParaRPr>
                    </a:p>
                    <a:p>
                      <a:pPr marL="0" indent="0">
                        <a:buFont typeface="+mj-lt"/>
                        <a:buNone/>
                      </a:pPr>
                      <a:r>
                        <a:rPr lang="en-GB" sz="1600" dirty="0">
                          <a:latin typeface="+mn-lt"/>
                          <a:ea typeface="Menlo" panose="020B0609030804020204" pitchFamily="49" charset="0"/>
                          <a:cs typeface="Menlo" panose="020B0609030804020204" pitchFamily="49" charset="0"/>
                        </a:rPr>
                        <a:t>Suggested interface:</a:t>
                      </a:r>
                    </a:p>
                    <a:p>
                      <a:pPr marL="342900" indent="-342900">
                        <a:buFont typeface="+mj-lt"/>
                        <a:buAutoNum type="arabicPeriod"/>
                      </a:pPr>
                      <a:r>
                        <a:rPr lang="en-GB" sz="1400" dirty="0" err="1">
                          <a:latin typeface="Menlo" panose="020B0609030804020204" pitchFamily="49" charset="0"/>
                          <a:ea typeface="Menlo" panose="020B0609030804020204" pitchFamily="49" charset="0"/>
                          <a:cs typeface="Menlo" panose="020B0609030804020204" pitchFamily="49" charset="0"/>
                        </a:rPr>
                        <a:t>NewWorkgroup</a:t>
                      </a:r>
                      <a:r>
                        <a:rPr lang="en-GB" sz="1400" dirty="0">
                          <a:latin typeface="Menlo" panose="020B0609030804020204" pitchFamily="49" charset="0"/>
                          <a:ea typeface="Menlo" panose="020B0609030804020204" pitchFamily="49" charset="0"/>
                          <a:cs typeface="Menlo" panose="020B0609030804020204" pitchFamily="49" charset="0"/>
                        </a:rPr>
                        <a:t>(</a:t>
                      </a:r>
                      <a:r>
                        <a:rPr lang="en-GB" sz="1400" dirty="0" err="1">
                          <a:latin typeface="Menlo" panose="020B0609030804020204" pitchFamily="49" charset="0"/>
                          <a:ea typeface="Menlo" panose="020B0609030804020204" pitchFamily="49" charset="0"/>
                          <a:cs typeface="Menlo" panose="020B0609030804020204" pitchFamily="49" charset="0"/>
                        </a:rPr>
                        <a:t>cfg</a:t>
                      </a:r>
                      <a:r>
                        <a:rPr lang="en-GB" sz="1400" dirty="0">
                          <a:latin typeface="Menlo" panose="020B0609030804020204" pitchFamily="49" charset="0"/>
                          <a:ea typeface="Menlo" panose="020B0609030804020204" pitchFamily="49" charset="0"/>
                          <a:cs typeface="Menlo" panose="020B0609030804020204" pitchFamily="49" charset="0"/>
                        </a:rPr>
                        <a:t> </a:t>
                      </a:r>
                      <a:r>
                        <a:rPr lang="en-GB" sz="1400" dirty="0" err="1">
                          <a:latin typeface="Menlo" panose="020B0609030804020204" pitchFamily="49" charset="0"/>
                          <a:ea typeface="Menlo" panose="020B0609030804020204" pitchFamily="49" charset="0"/>
                          <a:cs typeface="Menlo" panose="020B0609030804020204" pitchFamily="49" charset="0"/>
                        </a:rPr>
                        <a:t>WorkgroupConfig</a:t>
                      </a:r>
                      <a:r>
                        <a:rPr lang="en-GB" sz="1400" dirty="0">
                          <a:latin typeface="Menlo" panose="020B0609030804020204" pitchFamily="49" charset="0"/>
                          <a:ea typeface="Menlo" panose="020B0609030804020204" pitchFamily="49" charset="0"/>
                          <a:cs typeface="Menlo" panose="020B0609030804020204" pitchFamily="49" charset="0"/>
                        </a:rPr>
                        <a:t>) *Workgroup,</a:t>
                      </a:r>
                    </a:p>
                    <a:p>
                      <a:pPr marL="342900" indent="-342900">
                        <a:buFont typeface="+mj-lt"/>
                        <a:buAutoNum type="arabicPeriod"/>
                      </a:pPr>
                      <a:r>
                        <a:rPr lang="en-GB" sz="1400" dirty="0" err="1">
                          <a:latin typeface="Menlo" panose="020B0609030804020204" pitchFamily="49" charset="0"/>
                          <a:ea typeface="Menlo" panose="020B0609030804020204" pitchFamily="49" charset="0"/>
                          <a:cs typeface="Menlo" panose="020B0609030804020204" pitchFamily="49" charset="0"/>
                        </a:rPr>
                        <a:t>func</a:t>
                      </a:r>
                      <a:r>
                        <a:rPr lang="en-GB" sz="1400" dirty="0">
                          <a:latin typeface="Menlo" panose="020B0609030804020204" pitchFamily="49" charset="0"/>
                          <a:ea typeface="Menlo" panose="020B0609030804020204" pitchFamily="49" charset="0"/>
                          <a:cs typeface="Menlo" panose="020B0609030804020204" pitchFamily="49" charset="0"/>
                        </a:rPr>
                        <a:t> (</a:t>
                      </a:r>
                      <a:r>
                        <a:rPr lang="en-GB" sz="1400" dirty="0" err="1">
                          <a:latin typeface="Menlo" panose="020B0609030804020204" pitchFamily="49" charset="0"/>
                          <a:ea typeface="Menlo" panose="020B0609030804020204" pitchFamily="49" charset="0"/>
                          <a:cs typeface="Menlo" panose="020B0609030804020204" pitchFamily="49" charset="0"/>
                        </a:rPr>
                        <a:t>wg</a:t>
                      </a:r>
                      <a:r>
                        <a:rPr lang="en-GB" sz="1400" dirty="0">
                          <a:latin typeface="Menlo" panose="020B0609030804020204" pitchFamily="49" charset="0"/>
                          <a:ea typeface="Menlo" panose="020B0609030804020204" pitchFamily="49" charset="0"/>
                          <a:cs typeface="Menlo" panose="020B0609030804020204" pitchFamily="49" charset="0"/>
                        </a:rPr>
                        <a:t> *Workgroup) Go(</a:t>
                      </a:r>
                      <a:r>
                        <a:rPr lang="en-GB" sz="1400" dirty="0" err="1">
                          <a:latin typeface="Menlo" panose="020B0609030804020204" pitchFamily="49" charset="0"/>
                          <a:ea typeface="Menlo" panose="020B0609030804020204" pitchFamily="49" charset="0"/>
                          <a:cs typeface="Menlo" panose="020B0609030804020204" pitchFamily="49" charset="0"/>
                        </a:rPr>
                        <a:t>ctx</a:t>
                      </a:r>
                      <a:r>
                        <a:rPr lang="en-GB" sz="1400" dirty="0">
                          <a:latin typeface="Menlo" panose="020B0609030804020204" pitchFamily="49" charset="0"/>
                          <a:ea typeface="Menlo" panose="020B0609030804020204" pitchFamily="49" charset="0"/>
                          <a:cs typeface="Menlo" panose="020B0609030804020204" pitchFamily="49" charset="0"/>
                        </a:rPr>
                        <a:t>, f </a:t>
                      </a:r>
                      <a:r>
                        <a:rPr lang="en-GB" sz="1400" dirty="0" err="1">
                          <a:latin typeface="Menlo" panose="020B0609030804020204" pitchFamily="49" charset="0"/>
                          <a:ea typeface="Menlo" panose="020B0609030804020204" pitchFamily="49" charset="0"/>
                          <a:cs typeface="Menlo" panose="020B0609030804020204" pitchFamily="49" charset="0"/>
                        </a:rPr>
                        <a:t>func</a:t>
                      </a:r>
                      <a:r>
                        <a:rPr lang="en-GB" sz="1400" dirty="0">
                          <a:latin typeface="Menlo" panose="020B0609030804020204" pitchFamily="49" charset="0"/>
                          <a:ea typeface="Menlo" panose="020B0609030804020204" pitchFamily="49" charset="0"/>
                          <a:cs typeface="Menlo" panose="020B0609030804020204" pitchFamily="49" charset="0"/>
                        </a:rPr>
                        <a:t>(</a:t>
                      </a:r>
                      <a:r>
                        <a:rPr lang="en-GB" sz="1400" dirty="0" err="1">
                          <a:latin typeface="Menlo" panose="020B0609030804020204" pitchFamily="49" charset="0"/>
                          <a:ea typeface="Menlo" panose="020B0609030804020204" pitchFamily="49" charset="0"/>
                          <a:cs typeface="Menlo" panose="020B0609030804020204" pitchFamily="49" charset="0"/>
                        </a:rPr>
                        <a:t>ctx</a:t>
                      </a:r>
                      <a:r>
                        <a:rPr lang="en-GB" sz="1400" dirty="0">
                          <a:latin typeface="Menlo" panose="020B0609030804020204" pitchFamily="49" charset="0"/>
                          <a:ea typeface="Menlo" panose="020B0609030804020204" pitchFamily="49" charset="0"/>
                          <a:cs typeface="Menlo" panose="020B0609030804020204" pitchFamily="49" charset="0"/>
                        </a:rPr>
                        <a:t>) error)</a:t>
                      </a:r>
                    </a:p>
                    <a:p>
                      <a:pPr marL="342900" indent="-342900">
                        <a:buFont typeface="+mj-lt"/>
                        <a:buAutoNum type="arabicPeriod"/>
                      </a:pPr>
                      <a:r>
                        <a:rPr lang="en-GB" sz="1400" dirty="0" err="1">
                          <a:latin typeface="Menlo" panose="020B0609030804020204" pitchFamily="49" charset="0"/>
                          <a:ea typeface="Menlo" panose="020B0609030804020204" pitchFamily="49" charset="0"/>
                          <a:cs typeface="Menlo" panose="020B0609030804020204" pitchFamily="49" charset="0"/>
                        </a:rPr>
                        <a:t>func</a:t>
                      </a:r>
                      <a:r>
                        <a:rPr lang="en-GB" sz="1400" dirty="0">
                          <a:latin typeface="Menlo" panose="020B0609030804020204" pitchFamily="49" charset="0"/>
                          <a:ea typeface="Menlo" panose="020B0609030804020204" pitchFamily="49" charset="0"/>
                          <a:cs typeface="Menlo" panose="020B0609030804020204" pitchFamily="49" charset="0"/>
                        </a:rPr>
                        <a:t> (</a:t>
                      </a:r>
                      <a:r>
                        <a:rPr lang="en-GB" sz="1400" dirty="0" err="1">
                          <a:latin typeface="Menlo" panose="020B0609030804020204" pitchFamily="49" charset="0"/>
                          <a:ea typeface="Menlo" panose="020B0609030804020204" pitchFamily="49" charset="0"/>
                          <a:cs typeface="Menlo" panose="020B0609030804020204" pitchFamily="49" charset="0"/>
                        </a:rPr>
                        <a:t>wg</a:t>
                      </a:r>
                      <a:r>
                        <a:rPr lang="en-GB" sz="1400" dirty="0">
                          <a:latin typeface="Menlo" panose="020B0609030804020204" pitchFamily="49" charset="0"/>
                          <a:ea typeface="Menlo" panose="020B0609030804020204" pitchFamily="49" charset="0"/>
                          <a:cs typeface="Menlo" panose="020B0609030804020204" pitchFamily="49" charset="0"/>
                        </a:rPr>
                        <a:t> *Workgroup) Wait()</a:t>
                      </a:r>
                    </a:p>
                    <a:p>
                      <a:pPr marL="342900" indent="-342900">
                        <a:buFont typeface="+mj-lt"/>
                        <a:buAutoNum type="arabicPeriod"/>
                      </a:pPr>
                      <a:r>
                        <a:rPr lang="en-GB" sz="1400" dirty="0" err="1">
                          <a:latin typeface="Menlo" panose="020B0609030804020204" pitchFamily="49" charset="0"/>
                          <a:ea typeface="Menlo" panose="020B0609030804020204" pitchFamily="49" charset="0"/>
                          <a:cs typeface="Menlo" panose="020B0609030804020204" pitchFamily="49" charset="0"/>
                        </a:rPr>
                        <a:t>func</a:t>
                      </a:r>
                      <a:r>
                        <a:rPr lang="en-GB" sz="1400" dirty="0">
                          <a:latin typeface="Menlo" panose="020B0609030804020204" pitchFamily="49" charset="0"/>
                          <a:ea typeface="Menlo" panose="020B0609030804020204" pitchFamily="49" charset="0"/>
                          <a:cs typeface="Menlo" panose="020B0609030804020204" pitchFamily="49" charset="0"/>
                        </a:rPr>
                        <a:t> (</a:t>
                      </a:r>
                      <a:r>
                        <a:rPr lang="en-GB" sz="1400" dirty="0" err="1">
                          <a:latin typeface="Menlo" panose="020B0609030804020204" pitchFamily="49" charset="0"/>
                          <a:ea typeface="Menlo" panose="020B0609030804020204" pitchFamily="49" charset="0"/>
                          <a:cs typeface="Menlo" panose="020B0609030804020204" pitchFamily="49" charset="0"/>
                        </a:rPr>
                        <a:t>wg</a:t>
                      </a:r>
                      <a:r>
                        <a:rPr lang="en-GB" sz="1400" dirty="0">
                          <a:latin typeface="Menlo" panose="020B0609030804020204" pitchFamily="49" charset="0"/>
                          <a:ea typeface="Menlo" panose="020B0609030804020204" pitchFamily="49" charset="0"/>
                          <a:cs typeface="Menlo" panose="020B0609030804020204" pitchFamily="49" charset="0"/>
                        </a:rPr>
                        <a:t> *Workgroup) Error() error</a:t>
                      </a:r>
                    </a:p>
                    <a:p>
                      <a:pPr marL="0" indent="0">
                        <a:buFont typeface="+mj-lt"/>
                        <a:buNone/>
                      </a:pPr>
                      <a:endParaRPr lang="en-GB" sz="1400" dirty="0">
                        <a:latin typeface="Menlo" panose="020B0609030804020204" pitchFamily="49" charset="0"/>
                        <a:ea typeface="Menlo" panose="020B0609030804020204" pitchFamily="49" charset="0"/>
                        <a:cs typeface="Menlo" panose="020B0609030804020204" pitchFamily="49" charset="0"/>
                      </a:endParaRPr>
                    </a:p>
                    <a:p>
                      <a:pPr marL="0" indent="0">
                        <a:buFont typeface="+mj-lt"/>
                        <a:buNone/>
                      </a:pPr>
                      <a:r>
                        <a:rPr lang="en-GB" sz="1400" b="1" dirty="0">
                          <a:latin typeface="Menlo" panose="020B0609030804020204" pitchFamily="49" charset="0"/>
                          <a:ea typeface="Menlo" panose="020B0609030804020204" pitchFamily="49" charset="0"/>
                          <a:cs typeface="Menlo" panose="020B0609030804020204" pitchFamily="49" charset="0"/>
                        </a:rPr>
                        <a:t>See also</a:t>
                      </a:r>
                      <a:r>
                        <a:rPr lang="en-GB" sz="1400" dirty="0">
                          <a:latin typeface="Menlo" panose="020B0609030804020204" pitchFamily="49" charset="0"/>
                          <a:ea typeface="Menlo" panose="020B0609030804020204" pitchFamily="49" charset="0"/>
                          <a:cs typeface="Menlo" panose="020B0609030804020204" pitchFamily="49" charset="0"/>
                        </a:rPr>
                        <a:t>: </a:t>
                      </a:r>
                      <a:r>
                        <a:rPr lang="en-GB" sz="1400" dirty="0">
                          <a:latin typeface="Menlo" panose="020B0609030804020204" pitchFamily="49" charset="0"/>
                          <a:ea typeface="Menlo" panose="020B0609030804020204" pitchFamily="49" charset="0"/>
                          <a:cs typeface="Menlo" panose="020B0609030804020204" pitchFamily="49" charset="0"/>
                          <a:hlinkClick r:id="rId5"/>
                        </a:rPr>
                        <a:t>https://pkg.go.dev/golang.org/x/sync/errgroup</a:t>
                      </a:r>
                      <a:endParaRPr lang="en-GB" sz="14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72593575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C5A61343-C277-D7E9-557B-A6D3ABD57BD8}"/>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05C1C9F-0804-1A57-7095-84BBC5D3CD21}"/>
              </a:ext>
            </a:extLst>
          </p:cNvPr>
          <p:cNvGraphicFramePr>
            <a:graphicFrameLocks noGrp="1"/>
          </p:cNvGraphicFramePr>
          <p:nvPr>
            <p:extLst>
              <p:ext uri="{D42A27DB-BD31-4B8C-83A1-F6EECF244321}">
                <p14:modId xmlns:p14="http://schemas.microsoft.com/office/powerpoint/2010/main" val="93073868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D96ADCA9-3385-C6DA-24E6-759F6BA180B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48219A09-224C-78AA-FF3C-CDCE985D8E42}"/>
              </a:ext>
            </a:extLst>
          </p:cNvPr>
          <p:cNvGraphicFramePr>
            <a:graphicFrameLocks noGrp="1"/>
          </p:cNvGraphicFramePr>
          <p:nvPr>
            <p:extLst>
              <p:ext uri="{D42A27DB-BD31-4B8C-83A1-F6EECF244321}">
                <p14:modId xmlns:p14="http://schemas.microsoft.com/office/powerpoint/2010/main" val="3586568210"/>
              </p:ext>
            </p:extLst>
          </p:nvPr>
        </p:nvGraphicFramePr>
        <p:xfrm>
          <a:off x="0" y="365761"/>
          <a:ext cx="12192000" cy="158496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ulw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UnreliableLocalWriter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rand.Intn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(100) == 42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errors.New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("Bad Luck")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21142431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D2E1CE6F-834D-ECC3-0485-0C8567C1CF15}"/>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0A01FC9-4A26-12E2-8111-C9CCD89E8096}"/>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192E50FC-BB8D-BFE0-2518-94FEF1733A96}"/>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11F061C0-461F-AA3A-1BF0-09ACD6B0BA74}"/>
              </a:ext>
            </a:extLst>
          </p:cNvPr>
          <p:cNvGraphicFramePr>
            <a:graphicFrameLocks noGrp="1"/>
          </p:cNvGraphicFramePr>
          <p:nvPr>
            <p:extLst>
              <p:ext uri="{D42A27DB-BD31-4B8C-83A1-F6EECF244321}">
                <p14:modId xmlns:p14="http://schemas.microsoft.com/office/powerpoint/2010/main" val="3622498062"/>
              </p:ext>
            </p:extLst>
          </p:nvPr>
        </p:nvGraphicFramePr>
        <p:xfrm>
          <a:off x="0" y="365761"/>
          <a:ext cx="12192000" cy="158496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ulw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UnreliableLocalWriter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rand.Intn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(100) == 42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errors.New</a:t>
                      </a: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("Bad Luck")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This is a plain string. There is no way for callers to verify whether this particular error happened, and there is no way to flag it as “retryable” or “definitely not retryable”.</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56681992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F18D7BE9-1DDE-FD2C-2762-965B708B976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A105AFB-CBBD-BAA5-7512-A62DD1AD99D7}"/>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16903B6-966A-3052-D7FB-40AEE1237E6A}"/>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8FF29186-6DBF-6BE9-E1A5-901A0057CABF}"/>
              </a:ext>
            </a:extLst>
          </p:cNvPr>
          <p:cNvGraphicFramePr>
            <a:graphicFrameLocks noGrp="1"/>
          </p:cNvGraphicFramePr>
          <p:nvPr/>
        </p:nvGraphicFramePr>
        <p:xfrm>
          <a:off x="0" y="365761"/>
          <a:ext cx="12192000" cy="423672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ulw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UnreliableLocalWriter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rand.Intn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(100) == 42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errors.New</a:t>
                      </a: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("Bad Luck")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This is a plain string. There is no way for callers to verify whether this particular error happened, and there is no way to flag it as “retryable” or “definitely not retryable”.</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A typical approach is to have a package that defines your application-specific errors:</a:t>
                      </a:r>
                    </a:p>
                    <a:p>
                      <a:endParaRPr lang="en-CY" sz="1600" dirty="0">
                        <a:latin typeface="+mn-lt"/>
                        <a:ea typeface="Menlo" panose="020B0609030804020204" pitchFamily="49" charset="0"/>
                        <a:cs typeface="Menlo" panose="020B0609030804020204" pitchFamily="49" charset="0"/>
                      </a:endParaRPr>
                    </a:p>
                    <a:p>
                      <a:r>
                        <a:rPr lang="en-CY" sz="1600" dirty="0">
                          <a:latin typeface="Menlo" panose="020B0609030804020204" pitchFamily="49" charset="0"/>
                          <a:ea typeface="Menlo" panose="020B0609030804020204" pitchFamily="49" charset="0"/>
                          <a:cs typeface="Menlo" panose="020B0609030804020204" pitchFamily="49" charset="0"/>
                        </a:rPr>
                        <a:t>type Error struct {</a:t>
                      </a:r>
                    </a:p>
                    <a:p>
                      <a:r>
                        <a:rPr lang="en-CY" sz="1600" dirty="0">
                          <a:latin typeface="Menlo" panose="020B0609030804020204" pitchFamily="49" charset="0"/>
                          <a:ea typeface="Menlo" panose="020B0609030804020204" pitchFamily="49" charset="0"/>
                          <a:cs typeface="Menlo" panose="020B0609030804020204" pitchFamily="49" charset="0"/>
                        </a:rPr>
                        <a:t>    Code  string</a:t>
                      </a:r>
                    </a:p>
                    <a:p>
                      <a:r>
                        <a:rPr lang="en-CY" sz="1600" dirty="0">
                          <a:latin typeface="Menlo" panose="020B0609030804020204" pitchFamily="49" charset="0"/>
                          <a:ea typeface="Menlo" panose="020B0609030804020204" pitchFamily="49" charset="0"/>
                          <a:cs typeface="Menlo" panose="020B0609030804020204" pitchFamily="49" charset="0"/>
                        </a:rPr>
                        <a:t>    Msg   string</a:t>
                      </a:r>
                    </a:p>
                    <a:p>
                      <a:r>
                        <a:rPr lang="en-CY" sz="1600" dirty="0">
                          <a:latin typeface="Menlo" panose="020B0609030804020204" pitchFamily="49" charset="0"/>
                          <a:ea typeface="Menlo" panose="020B0609030804020204" pitchFamily="49" charset="0"/>
                          <a:cs typeface="Menlo" panose="020B0609030804020204" pitchFamily="49" charset="0"/>
                        </a:rPr>
                        <a:t>    Cause error</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Such error type can properly implement </a:t>
                      </a:r>
                      <a:r>
                        <a:rPr lang="en-CY" sz="1600" dirty="0">
                          <a:latin typeface="Consolas" panose="020B0609020204030204" pitchFamily="49" charset="0"/>
                          <a:ea typeface="Menlo" panose="020B0609030804020204" pitchFamily="49" charset="0"/>
                          <a:cs typeface="Consolas" panose="020B0609020204030204" pitchFamily="49" charset="0"/>
                        </a:rPr>
                        <a:t>Is()</a:t>
                      </a:r>
                      <a:r>
                        <a:rPr lang="en-CY" sz="1600" dirty="0">
                          <a:latin typeface="+mn-lt"/>
                          <a:ea typeface="Menlo" panose="020B0609030804020204" pitchFamily="49" charset="0"/>
                          <a:cs typeface="Menlo" panose="020B0609030804020204" pitchFamily="49" charset="0"/>
                        </a:rPr>
                        <a:t>, </a:t>
                      </a:r>
                      <a:r>
                        <a:rPr lang="en-CY" sz="1600" dirty="0">
                          <a:latin typeface="Consolas" panose="020B0609020204030204" pitchFamily="49" charset="0"/>
                          <a:ea typeface="Menlo" panose="020B0609030804020204" pitchFamily="49" charset="0"/>
                          <a:cs typeface="Consolas" panose="020B0609020204030204" pitchFamily="49" charset="0"/>
                        </a:rPr>
                        <a:t>As()</a:t>
                      </a:r>
                      <a:r>
                        <a:rPr lang="en-CY" sz="1600" dirty="0">
                          <a:latin typeface="+mn-lt"/>
                          <a:ea typeface="Menlo" panose="020B0609030804020204" pitchFamily="49" charset="0"/>
                          <a:cs typeface="Menlo" panose="020B0609030804020204" pitchFamily="49" charset="0"/>
                        </a:rPr>
                        <a:t> and </a:t>
                      </a:r>
                      <a:r>
                        <a:rPr lang="en-CY" sz="1600" dirty="0">
                          <a:latin typeface="Consolas" panose="020B0609020204030204" pitchFamily="49" charset="0"/>
                          <a:ea typeface="Menlo" panose="020B0609030804020204" pitchFamily="49" charset="0"/>
                          <a:cs typeface="Consolas" panose="020B0609020204030204" pitchFamily="49" charset="0"/>
                        </a:rPr>
                        <a:t>Unwrap()</a:t>
                      </a:r>
                      <a:r>
                        <a:rPr lang="en-CY" sz="1600" dirty="0">
                          <a:latin typeface="+mn-lt"/>
                          <a:ea typeface="Menlo" panose="020B0609030804020204" pitchFamily="49" charset="0"/>
                          <a:cs typeface="Menlo" panose="020B0609030804020204" pitchFamily="49" charset="0"/>
                        </a:rPr>
                        <a:t> to integrate with stdlib’s </a:t>
                      </a:r>
                      <a:r>
                        <a:rPr lang="en-CY" sz="1600" dirty="0">
                          <a:latin typeface="Consolas" panose="020B0609020204030204" pitchFamily="49" charset="0"/>
                          <a:ea typeface="Menlo" panose="020B0609030804020204" pitchFamily="49" charset="0"/>
                          <a:cs typeface="Consolas" panose="020B0609020204030204" pitchFamily="49" charset="0"/>
                        </a:rPr>
                        <a:t>errors</a:t>
                      </a:r>
                      <a:r>
                        <a:rPr lang="en-CY" sz="1600" dirty="0">
                          <a:latin typeface="+mn-lt"/>
                          <a:ea typeface="Menlo" panose="020B0609030804020204" pitchFamily="49" charset="0"/>
                          <a:cs typeface="Menlo" panose="020B0609030804020204" pitchFamily="49" charset="0"/>
                        </a:rPr>
                        <a:t> package. See </a:t>
                      </a:r>
                      <a:r>
                        <a:rPr lang="en-GB" sz="1600" dirty="0">
                          <a:latin typeface="+mn-lt"/>
                          <a:ea typeface="Menlo" panose="020B0609030804020204" pitchFamily="49" charset="0"/>
                          <a:cs typeface="Menlo" panose="020B0609030804020204" pitchFamily="49" charset="0"/>
                          <a:hlinkClick r:id="rId4"/>
                        </a:rPr>
                        <a:t>https://pkg.go.dev/errors</a:t>
                      </a:r>
                      <a:endParaRPr lang="en-GB" sz="1600" dirty="0">
                        <a:latin typeface="+mn-lt"/>
                        <a:ea typeface="Menlo" panose="020B0609030804020204" pitchFamily="49" charset="0"/>
                        <a:cs typeface="Menlo" panose="020B0609030804020204" pitchFamily="49" charset="0"/>
                      </a:endParaRPr>
                    </a:p>
                    <a:p>
                      <a:endParaRPr lang="en-GB" sz="1600" dirty="0">
                        <a:latin typeface="+mn-lt"/>
                        <a:ea typeface="Menlo" panose="020B0609030804020204" pitchFamily="49" charset="0"/>
                        <a:cs typeface="Menlo" panose="020B0609030804020204" pitchFamily="49" charset="0"/>
                      </a:endParaRPr>
                    </a:p>
                    <a:p>
                      <a:r>
                        <a:rPr lang="en-GB" sz="1600" dirty="0">
                          <a:latin typeface="+mn-lt"/>
                          <a:ea typeface="Menlo" panose="020B0609030804020204" pitchFamily="49" charset="0"/>
                          <a:cs typeface="Menlo" panose="020B0609030804020204" pitchFamily="49" charset="0"/>
                        </a:rPr>
                        <a:t>Also see </a:t>
                      </a:r>
                      <a:r>
                        <a:rPr lang="en-GB" sz="1600" dirty="0">
                          <a:latin typeface="+mn-lt"/>
                          <a:ea typeface="Menlo" panose="020B0609030804020204" pitchFamily="49" charset="0"/>
                          <a:cs typeface="Menlo" panose="020B0609030804020204" pitchFamily="49" charset="0"/>
                          <a:hlinkClick r:id="rId5"/>
                        </a:rPr>
                        <a:t>https://github.com/pkg/errors</a:t>
                      </a:r>
                      <a:r>
                        <a:rPr lang="en-GB" sz="1600" dirty="0">
                          <a:latin typeface="+mn-lt"/>
                          <a:ea typeface="Menlo" panose="020B0609030804020204" pitchFamily="49" charset="0"/>
                          <a:cs typeface="Menlo" panose="020B0609030804020204" pitchFamily="49" charset="0"/>
                        </a:rPr>
                        <a:t> for a possible implementation.</a:t>
                      </a:r>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75334590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A3980FE-72EA-1E7B-BAC5-1BCC3F9E88B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F8EC2D3-18C3-4829-F249-9271AFD4CF8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F031ECB1-7EB3-A156-AA28-0ADC43792FBA}"/>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707BE174-DCBD-95A0-C4A2-7F211AC3B2D1}"/>
              </a:ext>
            </a:extLst>
          </p:cNvPr>
          <p:cNvGraphicFramePr>
            <a:graphicFrameLocks noGrp="1"/>
          </p:cNvGraphicFramePr>
          <p:nvPr>
            <p:extLst>
              <p:ext uri="{D42A27DB-BD31-4B8C-83A1-F6EECF244321}">
                <p14:modId xmlns:p14="http://schemas.microsoft.com/office/powerpoint/2010/main" val="2144973982"/>
              </p:ext>
            </p:extLst>
          </p:nvPr>
        </p:nvGraphicFramePr>
        <p:xfrm>
          <a:off x="0" y="365761"/>
          <a:ext cx="12192000" cy="47244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ulw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UnreliableLocalWriter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rand.Intn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(100) == 42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errors.New</a:t>
                      </a: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("Bad Luck")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This is a plain string. There is no way for callers to verify whether this particular error happened, and there is no way to flag it as “retryable” or “definitely not retryable”.</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A typical approach is to have a package that defines your application-specific errors:</a:t>
                      </a:r>
                    </a:p>
                    <a:p>
                      <a:endParaRPr lang="en-CY" sz="1600" dirty="0">
                        <a:latin typeface="+mn-lt"/>
                        <a:ea typeface="Menlo" panose="020B0609030804020204" pitchFamily="49" charset="0"/>
                        <a:cs typeface="Menlo" panose="020B0609030804020204" pitchFamily="49" charset="0"/>
                      </a:endParaRPr>
                    </a:p>
                    <a:p>
                      <a:r>
                        <a:rPr lang="en-CY" sz="1600" dirty="0">
                          <a:latin typeface="Menlo" panose="020B0609030804020204" pitchFamily="49" charset="0"/>
                          <a:ea typeface="Menlo" panose="020B0609030804020204" pitchFamily="49" charset="0"/>
                          <a:cs typeface="Menlo" panose="020B0609030804020204" pitchFamily="49" charset="0"/>
                        </a:rPr>
                        <a:t>var ErrBadLuck = errors.Error {</a:t>
                      </a:r>
                    </a:p>
                    <a:p>
                      <a:r>
                        <a:rPr lang="en-CY" sz="1600" dirty="0">
                          <a:latin typeface="Menlo" panose="020B0609030804020204" pitchFamily="49" charset="0"/>
                          <a:ea typeface="Menlo" panose="020B0609030804020204" pitchFamily="49" charset="0"/>
                          <a:cs typeface="Menlo" panose="020B0609030804020204" pitchFamily="49" charset="0"/>
                        </a:rPr>
                        <a:t>    Code: “myproj.bad_luck”,</a:t>
                      </a:r>
                    </a:p>
                    <a:p>
                      <a:r>
                        <a:rPr lang="en-CY" sz="1600" dirty="0">
                          <a:latin typeface="Menlo" panose="020B0609030804020204" pitchFamily="49" charset="0"/>
                          <a:ea typeface="Menlo" panose="020B0609030804020204" pitchFamily="49" charset="0"/>
                          <a:cs typeface="Menlo" panose="020B0609030804020204" pitchFamily="49" charset="0"/>
                        </a:rPr>
                        <a:t>    Msg:  “a simulated fault”,</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a:t>
                      </a:r>
                      <a:endParaRPr lang="en-CY" sz="1600" dirty="0">
                        <a:latin typeface="+mn-lt"/>
                        <a:ea typeface="Menlo" panose="020B0609030804020204" pitchFamily="49" charset="0"/>
                        <a:cs typeface="Menlo" panose="020B0609030804020204" pitchFamily="49" charset="0"/>
                      </a:endParaRPr>
                    </a:p>
                    <a:p>
                      <a:endParaRPr lang="en-CY" sz="1600" dirty="0">
                        <a:latin typeface="+mn-lt"/>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func</a:t>
                      </a:r>
                      <a:r>
                        <a:rPr lang="en-GB" sz="16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6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ulw</a:t>
                      </a:r>
                      <a:r>
                        <a:rPr lang="en-GB" sz="16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6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UnreliableLocalWriter</a:t>
                      </a:r>
                      <a:r>
                        <a:rPr lang="en-GB" sz="16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6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WriteAt</a:t>
                      </a:r>
                      <a:r>
                        <a:rPr lang="en-GB" sz="16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6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rand.Intn</a:t>
                      </a:r>
                      <a:r>
                        <a:rPr lang="en-GB" sz="16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(100) == 42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6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6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6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ErrBadLuck</a:t>
                      </a:r>
                      <a:endParaRPr lang="en-GB" sz="1600" kern="1200" dirty="0">
                        <a:solidFill>
                          <a:srgbClr val="FF0000"/>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endParaRPr lang="en-CY" sz="16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303798331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8848A649-D044-A038-E0F3-5AE7797F2132}"/>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894E8FF-D99B-2C82-C4A8-C4E39256FA7F}"/>
              </a:ext>
            </a:extLst>
          </p:cNvPr>
          <p:cNvGraphicFramePr>
            <a:graphicFrameLocks noGrp="1"/>
          </p:cNvGraphicFramePr>
          <p:nvPr>
            <p:extLst>
              <p:ext uri="{D42A27DB-BD31-4B8C-83A1-F6EECF244321}">
                <p14:modId xmlns:p14="http://schemas.microsoft.com/office/powerpoint/2010/main" val="100304321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B08FB67-6090-E960-3A35-B17F8272450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1D588CBB-6038-63D0-C02A-2EB7537F345A}"/>
              </a:ext>
            </a:extLst>
          </p:cNvPr>
          <p:cNvGraphicFramePr>
            <a:graphicFrameLocks noGrp="1"/>
          </p:cNvGraphicFramePr>
          <p:nvPr>
            <p:extLst>
              <p:ext uri="{D42A27DB-BD31-4B8C-83A1-F6EECF244321}">
                <p14:modId xmlns:p14="http://schemas.microsoft.com/office/powerpoint/2010/main" val="1591342605"/>
              </p:ext>
            </p:extLst>
          </p:nvPr>
        </p:nvGraphicFramePr>
        <p:xfrm>
          <a:off x="0" y="365761"/>
          <a:ext cx="12192000" cy="35052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attempt := 0; attempt &lt; 3; attempt++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written, err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rw.unreliableWriter.WriteAt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err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nil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written &lt; 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(remaining))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remaining = remaining[written:]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366081725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0648DD75-C62B-CEF4-86B1-BD9E2D4AA3A8}"/>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43BCD5E-B76A-30E1-2DF6-ED6B0AF1C79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10D648A-EF16-4353-A55B-69F33657C2BC}"/>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7FBD08EC-DE6F-4CA5-7823-4A8B8026925F}"/>
              </a:ext>
            </a:extLst>
          </p:cNvPr>
          <p:cNvGraphicFramePr>
            <a:graphicFrameLocks noGrp="1"/>
          </p:cNvGraphicFramePr>
          <p:nvPr>
            <p:extLst>
              <p:ext uri="{D42A27DB-BD31-4B8C-83A1-F6EECF244321}">
                <p14:modId xmlns:p14="http://schemas.microsoft.com/office/powerpoint/2010/main" val="2349099019"/>
              </p:ext>
            </p:extLst>
          </p:nvPr>
        </p:nvGraphicFramePr>
        <p:xfrm>
          <a:off x="0" y="365761"/>
          <a:ext cx="12192000" cy="35052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attempt := 0; attempt &lt; 3; attempt++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written, err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rw.unreliableWriter.WriteAt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err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nil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written &lt; 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(remaining))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remaining = remaining[written:]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This code retries </a:t>
                      </a:r>
                      <a:r>
                        <a:rPr lang="en-CY" sz="1600" b="1" dirty="0">
                          <a:latin typeface="+mn-lt"/>
                          <a:ea typeface="Menlo" panose="020B0609030804020204" pitchFamily="49" charset="0"/>
                          <a:cs typeface="Menlo" panose="020B0609030804020204" pitchFamily="49" charset="0"/>
                        </a:rPr>
                        <a:t>all</a:t>
                      </a:r>
                      <a:r>
                        <a:rPr lang="en-CY" sz="1600" dirty="0">
                          <a:latin typeface="+mn-lt"/>
                          <a:ea typeface="Menlo" panose="020B0609030804020204" pitchFamily="49" charset="0"/>
                          <a:cs typeface="Menlo" panose="020B0609030804020204" pitchFamily="49" charset="0"/>
                        </a:rPr>
                        <a:t> errors, for example, it will retry “access denied” which clearly makes no sense.</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218858737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BE8FE29C-56C5-D97E-4C0B-D8B8050CAB7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E082F66-654E-3F5D-9568-93D296CDB24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13FB550-6908-520B-EBE6-BF40E404D9E4}"/>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55DBBE77-1369-12BF-DDE9-7543F5806AF0}"/>
              </a:ext>
            </a:extLst>
          </p:cNvPr>
          <p:cNvGraphicFramePr>
            <a:graphicFrameLocks noGrp="1"/>
          </p:cNvGraphicFramePr>
          <p:nvPr>
            <p:extLst>
              <p:ext uri="{D42A27DB-BD31-4B8C-83A1-F6EECF244321}">
                <p14:modId xmlns:p14="http://schemas.microsoft.com/office/powerpoint/2010/main" val="1974378978"/>
              </p:ext>
            </p:extLst>
          </p:nvPr>
        </p:nvGraphicFramePr>
        <p:xfrm>
          <a:off x="0" y="365761"/>
          <a:ext cx="12192000" cy="35052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attempt := 0; attempt &lt; 3; attempt++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written, err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rw.unreliableWriter.WriteAt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err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nil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written &lt; 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(remaining))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remaining = remaining[written:]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This code retries </a:t>
                      </a:r>
                      <a:r>
                        <a:rPr lang="en-CY" sz="1600" b="1" dirty="0">
                          <a:latin typeface="+mn-lt"/>
                          <a:ea typeface="Menlo" panose="020B0609030804020204" pitchFamily="49" charset="0"/>
                          <a:cs typeface="Menlo" panose="020B0609030804020204" pitchFamily="49" charset="0"/>
                        </a:rPr>
                        <a:t>all</a:t>
                      </a:r>
                      <a:r>
                        <a:rPr lang="en-CY" sz="1600" dirty="0">
                          <a:latin typeface="+mn-lt"/>
                          <a:ea typeface="Menlo" panose="020B0609030804020204" pitchFamily="49" charset="0"/>
                          <a:cs typeface="Menlo" panose="020B0609030804020204" pitchFamily="49" charset="0"/>
                        </a:rPr>
                        <a:t> errors, for example, it will retry “access denied” which clearly makes no sense.</a:t>
                      </a:r>
                    </a:p>
                    <a:p>
                      <a:endParaRPr lang="en-CY" sz="1600" dirty="0">
                        <a:latin typeface="+mn-lt"/>
                        <a:ea typeface="Menlo" panose="020B0609030804020204" pitchFamily="49" charset="0"/>
                        <a:cs typeface="Menlo" panose="020B0609030804020204" pitchFamily="49" charset="0"/>
                      </a:endParaRPr>
                    </a:p>
                    <a:p>
                      <a:r>
                        <a:rPr lang="en-CY" sz="1600" dirty="0">
                          <a:latin typeface="Menlo" panose="020B0609030804020204" pitchFamily="49" charset="0"/>
                          <a:ea typeface="Menlo" panose="020B0609030804020204" pitchFamily="49" charset="0"/>
                          <a:cs typeface="Menlo" panose="020B0609030804020204" pitchFamily="49" charset="0"/>
                        </a:rPr>
                        <a:t>for {</a:t>
                      </a:r>
                    </a:p>
                    <a:p>
                      <a:r>
                        <a:rPr lang="en-CY" sz="1600" dirty="0">
                          <a:latin typeface="Menlo" panose="020B0609030804020204" pitchFamily="49" charset="0"/>
                          <a:ea typeface="Menlo" panose="020B0609030804020204" pitchFamily="49" charset="0"/>
                          <a:cs typeface="Menlo" panose="020B0609030804020204" pitchFamily="49" charset="0"/>
                        </a:rPr>
                        <a:t>    res, err := doSomething(ctx, …)</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    if !IsRetryableError(err) {</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        return nil, err</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    }</a:t>
                      </a:r>
                      <a:br>
                        <a:rPr lang="en-CY" sz="1600" dirty="0">
                          <a:latin typeface="Menlo" panose="020B0609030804020204" pitchFamily="49" charset="0"/>
                          <a:ea typeface="Menlo" panose="020B0609030804020204" pitchFamily="49" charset="0"/>
                          <a:cs typeface="Menlo" panose="020B0609030804020204" pitchFamily="49" charset="0"/>
                        </a:rPr>
                      </a:b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    … ok to retry …</a:t>
                      </a:r>
                    </a:p>
                    <a:p>
                      <a:r>
                        <a:rPr lang="en-CY" sz="1600" dirty="0">
                          <a:latin typeface="Menlo" panose="020B0609030804020204" pitchFamily="49" charset="0"/>
                          <a:ea typeface="Menlo" panose="020B0609030804020204" pitchFamily="49" charset="0"/>
                          <a:cs typeface="Menlo" panose="020B0609030804020204" pitchFamily="49" charset="0"/>
                        </a:rPr>
                        <a:t>}</a:t>
                      </a:r>
                    </a:p>
                    <a:p>
                      <a:endParaRPr lang="en-CY" sz="1600" dirty="0">
                        <a:latin typeface="+mn-lt"/>
                        <a:ea typeface="Menlo" panose="020B0609030804020204" pitchFamily="49" charset="0"/>
                        <a:cs typeface="Menlo" panose="020B0609030804020204" pitchFamily="49" charset="0"/>
                      </a:endParaRPr>
                    </a:p>
                    <a:p>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315532621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00E4CF07-A999-8836-CA81-767BF05F96BC}"/>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672BFF-A134-463C-CA75-45871C75A4B1}"/>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CE0CE9C-9D84-CC50-4716-110B7B82D422}"/>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7D89C8D6-73CA-0026-13E5-F23364DF22B3}"/>
              </a:ext>
            </a:extLst>
          </p:cNvPr>
          <p:cNvGraphicFramePr>
            <a:graphicFrameLocks noGrp="1"/>
          </p:cNvGraphicFramePr>
          <p:nvPr>
            <p:extLst>
              <p:ext uri="{D42A27DB-BD31-4B8C-83A1-F6EECF244321}">
                <p14:modId xmlns:p14="http://schemas.microsoft.com/office/powerpoint/2010/main" val="691104452"/>
              </p:ext>
            </p:extLst>
          </p:nvPr>
        </p:nvGraphicFramePr>
        <p:xfrm>
          <a:off x="0" y="365761"/>
          <a:ext cx="12192000" cy="24384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type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ReliableWriter</a:t>
                      </a: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 interface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Complete(…)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Abort(…)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type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ReliableWriterImpl</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struct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Avoid interfaces with only one implementation.</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Just make </a:t>
                      </a:r>
                      <a:r>
                        <a:rPr lang="en-CY" sz="1600" dirty="0">
                          <a:latin typeface="Consolas" panose="020B0609020204030204" pitchFamily="49" charset="0"/>
                          <a:ea typeface="Menlo" panose="020B0609030804020204" pitchFamily="49" charset="0"/>
                          <a:cs typeface="Consolas" panose="020B0609020204030204" pitchFamily="49" charset="0"/>
                        </a:rPr>
                        <a:t>struct ReliableWriter</a:t>
                      </a:r>
                      <a:r>
                        <a:rPr lang="en-CY" sz="1600" dirty="0">
                          <a:latin typeface="+mn-lt"/>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37908022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593CF1FC-0F32-AF42-D9E5-BB1B0A8C644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71ED93B-5F8E-3B64-86BF-E05E8FB5250F}"/>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6B80441F-F22C-E05F-AC27-4A8B04A36064}"/>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5C2854A3-E501-4BB7-E114-D38E4469632E}"/>
              </a:ext>
            </a:extLst>
          </p:cNvPr>
          <p:cNvGraphicFramePr>
            <a:graphicFrameLocks noGrp="1"/>
          </p:cNvGraphicFramePr>
          <p:nvPr>
            <p:extLst>
              <p:ext uri="{D42A27DB-BD31-4B8C-83A1-F6EECF244321}">
                <p14:modId xmlns:p14="http://schemas.microsoft.com/office/powerpoint/2010/main" val="1768461855"/>
              </p:ext>
            </p:extLst>
          </p:nvPr>
        </p:nvGraphicFramePr>
        <p:xfrm>
          <a:off x="0" y="365761"/>
          <a:ext cx="12192000" cy="35052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attempt := 0; attempt &lt; 3; attempt++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written, err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rw.unreliableWriter.WriteAt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err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nil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written &lt; 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(remaining))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remaining = remaining[written:]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This code has no delays between attempts. Imagine you get “network unreachable” because your WiFi connection temporarily went down.</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622382431"/>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65461865-E741-8890-0758-A1220DBD032E}"/>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7803520-0292-A959-4F15-A3F9044BC494}"/>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BDE29EA9-2247-E57F-9BA5-4136E667D14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A450ADDB-566E-94D5-614D-B85AEF8D95B6}"/>
              </a:ext>
            </a:extLst>
          </p:cNvPr>
          <p:cNvGraphicFramePr>
            <a:graphicFrameLocks noGrp="1"/>
          </p:cNvGraphicFramePr>
          <p:nvPr>
            <p:extLst>
              <p:ext uri="{D42A27DB-BD31-4B8C-83A1-F6EECF244321}">
                <p14:modId xmlns:p14="http://schemas.microsoft.com/office/powerpoint/2010/main" val="3437256624"/>
              </p:ext>
            </p:extLst>
          </p:nvPr>
        </p:nvGraphicFramePr>
        <p:xfrm>
          <a:off x="0" y="365761"/>
          <a:ext cx="12192000" cy="35052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attempt := 0; attempt &lt; 3; attempt++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written, err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rw.unreliableWriter.WriteAt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err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nil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written &lt; 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(remaining))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remaining = remaining[written:]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This code has no delays between attempts. Imagine you get “network unreachable” because your WiFi connection temporarily went down.</a:t>
                      </a:r>
                    </a:p>
                    <a:p>
                      <a:endParaRPr lang="en-CY" sz="1600" dirty="0">
                        <a:latin typeface="+mn-lt"/>
                        <a:ea typeface="Menlo" panose="020B0609030804020204" pitchFamily="49" charset="0"/>
                        <a:cs typeface="Menlo" panose="020B0609030804020204" pitchFamily="49" charset="0"/>
                      </a:endParaRPr>
                    </a:p>
                    <a:p>
                      <a:pPr marL="342900" indent="-342900">
                        <a:buFont typeface="+mj-lt"/>
                        <a:buAutoNum type="arabicPeriod"/>
                      </a:pPr>
                      <a:r>
                        <a:rPr lang="en-CY" sz="1600" dirty="0">
                          <a:latin typeface="+mn-lt"/>
                          <a:ea typeface="Menlo" panose="020B0609030804020204" pitchFamily="49" charset="0"/>
                          <a:cs typeface="Menlo" panose="020B0609030804020204" pitchFamily="49" charset="0"/>
                        </a:rPr>
                        <a:t>Any network-related call fails with “network unreachable” immediately beca</a:t>
                      </a:r>
                      <a:r>
                        <a:rPr lang="en-GB" sz="1600" dirty="0">
                          <a:latin typeface="+mn-lt"/>
                          <a:ea typeface="Menlo" panose="020B0609030804020204" pitchFamily="49" charset="0"/>
                          <a:cs typeface="Menlo" panose="020B0609030804020204" pitchFamily="49" charset="0"/>
                        </a:rPr>
                        <a:t>us</a:t>
                      </a:r>
                      <a:r>
                        <a:rPr lang="en-CY" sz="1600" dirty="0">
                          <a:latin typeface="+mn-lt"/>
                          <a:ea typeface="Menlo" panose="020B0609030804020204" pitchFamily="49" charset="0"/>
                          <a:cs typeface="Menlo" panose="020B0609030804020204" pitchFamily="49" charset="0"/>
                        </a:rPr>
                        <a:t>e the OS does not need to communicate over the network to report this error.</a:t>
                      </a:r>
                    </a:p>
                    <a:p>
                      <a:pPr marL="342900" indent="-342900">
                        <a:buFont typeface="+mj-lt"/>
                        <a:buAutoNum type="arabicPeriod"/>
                      </a:pPr>
                      <a:r>
                        <a:rPr lang="en-CY" sz="1600" dirty="0">
                          <a:latin typeface="+mn-lt"/>
                          <a:ea typeface="Menlo" panose="020B0609030804020204" pitchFamily="49" charset="0"/>
                          <a:cs typeface="Menlo" panose="020B0609030804020204" pitchFamily="49" charset="0"/>
                        </a:rPr>
                        <a:t>This code retries a failed request immediately.</a:t>
                      </a:r>
                    </a:p>
                    <a:p>
                      <a:pPr marL="342900" indent="-342900">
                        <a:buFont typeface="+mj-lt"/>
                        <a:buAutoNum type="arabicPeriod"/>
                      </a:pPr>
                      <a:r>
                        <a:rPr lang="en-CY" sz="1600" dirty="0">
                          <a:latin typeface="+mn-lt"/>
                          <a:ea typeface="Menlo" panose="020B0609030804020204" pitchFamily="49" charset="0"/>
                          <a:cs typeface="Menlo" panose="020B0609030804020204" pitchFamily="49" charset="0"/>
                        </a:rPr>
                        <a:t>Thus, the whole loops exits very quickly.</a:t>
                      </a:r>
                    </a:p>
                    <a:p>
                      <a:pPr marL="342900" indent="-342900">
                        <a:buFont typeface="+mj-lt"/>
                        <a:buAutoNum type="arabicPeriod"/>
                      </a:pPr>
                      <a:r>
                        <a:rPr lang="en-CY" sz="1600" dirty="0">
                          <a:latin typeface="+mn-lt"/>
                          <a:ea typeface="Menlo" panose="020B0609030804020204" pitchFamily="49" charset="0"/>
                          <a:cs typeface="Menlo" panose="020B0609030804020204" pitchFamily="49" charset="0"/>
                        </a:rPr>
                        <a:t>Yet, it takes several seconds to reconnect to a WiFi network.</a:t>
                      </a:r>
                    </a:p>
                    <a:p>
                      <a:pPr marL="0" indent="0">
                        <a:buFont typeface="+mj-lt"/>
                        <a:buNone/>
                      </a:pPr>
                      <a:endParaRPr lang="en-CY" sz="1600" dirty="0">
                        <a:latin typeface="+mn-lt"/>
                        <a:ea typeface="Menlo" panose="020B0609030804020204" pitchFamily="49" charset="0"/>
                        <a:cs typeface="Menlo" panose="020B0609030804020204" pitchFamily="49" charset="0"/>
                      </a:endParaRPr>
                    </a:p>
                    <a:p>
                      <a:pPr marL="0" indent="0">
                        <a:buFont typeface="+mj-lt"/>
                        <a:buNone/>
                      </a:pPr>
                      <a:r>
                        <a:rPr lang="en-CY" sz="1600" dirty="0">
                          <a:latin typeface="+mn-lt"/>
                          <a:ea typeface="Menlo" panose="020B0609030804020204" pitchFamily="49" charset="0"/>
                          <a:cs typeface="Menlo" panose="020B0609030804020204" pitchFamily="49" charset="0"/>
                        </a:rPr>
                        <a:t>Many other errors also make no sense to retry immediat</a:t>
                      </a:r>
                      <a:r>
                        <a:rPr lang="en-GB" sz="1600" dirty="0">
                          <a:latin typeface="+mn-lt"/>
                          <a:ea typeface="Menlo" panose="020B0609030804020204" pitchFamily="49" charset="0"/>
                          <a:cs typeface="Menlo" panose="020B0609030804020204" pitchFamily="49" charset="0"/>
                        </a:rPr>
                        <a:t>e</a:t>
                      </a:r>
                      <a:r>
                        <a:rPr lang="en-CY" sz="1600" dirty="0">
                          <a:latin typeface="+mn-lt"/>
                          <a:ea typeface="Menlo" panose="020B0609030804020204" pitchFamily="49" charset="0"/>
                          <a:cs typeface="Menlo" panose="020B0609030804020204" pitchFamily="49" charset="0"/>
                        </a:rPr>
                        <a:t>ly. For example, if the remote service is restarting, then it is not going to become available immediately.</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3307899652"/>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1CC0D095-4509-B387-5CC8-9275FD7621AE}"/>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02FCD48-0704-88FE-7400-3393254C47A0}"/>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4C96CF7-FFF6-19DF-5F77-0BA6DBC23251}"/>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B2184EF5-84BC-2EB5-F97D-76648E770E58}"/>
              </a:ext>
            </a:extLst>
          </p:cNvPr>
          <p:cNvGraphicFramePr>
            <a:graphicFrameLocks noGrp="1"/>
          </p:cNvGraphicFramePr>
          <p:nvPr>
            <p:extLst>
              <p:ext uri="{D42A27DB-BD31-4B8C-83A1-F6EECF244321}">
                <p14:modId xmlns:p14="http://schemas.microsoft.com/office/powerpoint/2010/main" val="3037981475"/>
              </p:ext>
            </p:extLst>
          </p:nvPr>
        </p:nvGraphicFramePr>
        <p:xfrm>
          <a:off x="0" y="365761"/>
          <a:ext cx="12192000" cy="35052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attempt := 0; attempt &lt; 3; attempt++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written, err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rw.unreliableWriter.WriteAt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err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nil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written &lt; 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(remaining))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remaining = remaining[written:]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This code has no delays between attempts. Imagine you get “network unreachable” because your WiFi connection temporarily went down.</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There must be backoffs between retries.</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8095002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CD70152D-B9F5-4C89-FE09-DD2945DBFFC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1441121-B37B-F951-B734-8A426B1FE1FF}"/>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6E39F13-2B21-3BC0-690D-174EEB3603A6}"/>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223B7162-6481-04E7-3ADB-B1473DF00210}"/>
              </a:ext>
            </a:extLst>
          </p:cNvPr>
          <p:cNvGraphicFramePr>
            <a:graphicFrameLocks noGrp="1"/>
          </p:cNvGraphicFramePr>
          <p:nvPr>
            <p:extLst>
              <p:ext uri="{D42A27DB-BD31-4B8C-83A1-F6EECF244321}">
                <p14:modId xmlns:p14="http://schemas.microsoft.com/office/powerpoint/2010/main" val="2928560567"/>
              </p:ext>
            </p:extLst>
          </p:nvPr>
        </p:nvGraphicFramePr>
        <p:xfrm>
          <a:off x="0" y="365761"/>
          <a:ext cx="12192000" cy="35052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attempt := 0; attempt &lt; 3; attempt++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written, err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rw.unreliableWriter.WriteAt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err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nil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written &lt; 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(remaining))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remaining = remaining[written:]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This code has no delays between attempts. Imagine you get “network unreachable” because your WiFi connection temporarily went down.</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There must be backoffs between retries.</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Moreover, backoffs must</a:t>
                      </a:r>
                    </a:p>
                    <a:p>
                      <a:pPr marL="342900" indent="-342900">
                        <a:buFont typeface="+mj-lt"/>
                        <a:buAutoNum type="arabicPeriod"/>
                      </a:pPr>
                      <a:r>
                        <a:rPr lang="en-CY" sz="1600" dirty="0">
                          <a:latin typeface="+mn-lt"/>
                          <a:ea typeface="Menlo" panose="020B0609030804020204" pitchFamily="49" charset="0"/>
                          <a:cs typeface="Menlo" panose="020B0609030804020204" pitchFamily="49" charset="0"/>
                        </a:rPr>
                        <a:t>start with short sleep intervals between attempts and then sleep longer,</a:t>
                      </a:r>
                    </a:p>
                    <a:p>
                      <a:pPr marL="342900" indent="-342900">
                        <a:buFont typeface="+mj-lt"/>
                        <a:buAutoNum type="arabicPeriod"/>
                      </a:pPr>
                      <a:r>
                        <a:rPr lang="en-CY" sz="1600" dirty="0">
                          <a:latin typeface="+mn-lt"/>
                          <a:ea typeface="Menlo" panose="020B0609030804020204" pitchFamily="49" charset="0"/>
                          <a:cs typeface="Menlo" panose="020B0609030804020204" pitchFamily="49" charset="0"/>
                        </a:rPr>
                        <a:t>include a random jitter to avoid a “thundering herd”.</a:t>
                      </a:r>
                    </a:p>
                    <a:p>
                      <a:pPr marL="0" indent="0">
                        <a:buFont typeface="+mj-lt"/>
                        <a:buNone/>
                      </a:pPr>
                      <a:endParaRPr lang="en-CY" sz="1600" dirty="0">
                        <a:latin typeface="+mn-lt"/>
                        <a:ea typeface="Menlo" panose="020B0609030804020204" pitchFamily="49" charset="0"/>
                        <a:cs typeface="Menlo" panose="020B0609030804020204" pitchFamily="49" charset="0"/>
                      </a:endParaRPr>
                    </a:p>
                    <a:p>
                      <a:pPr marL="0" indent="0">
                        <a:buFont typeface="+mj-lt"/>
                        <a:buNone/>
                      </a:pPr>
                      <a:r>
                        <a:rPr lang="en-CY" sz="1600" b="1" dirty="0">
                          <a:latin typeface="+mn-lt"/>
                          <a:ea typeface="Menlo" panose="020B0609030804020204" pitchFamily="49" charset="0"/>
                          <a:cs typeface="Menlo" panose="020B0609030804020204" pitchFamily="49" charset="0"/>
                        </a:rPr>
                        <a:t>Reminder</a:t>
                      </a:r>
                      <a:r>
                        <a:rPr lang="en-CY" sz="1600" dirty="0">
                          <a:latin typeface="+mn-lt"/>
                          <a:ea typeface="Menlo" panose="020B0609030804020204" pitchFamily="49" charset="0"/>
                          <a:cs typeface="Menlo" panose="020B0609030804020204" pitchFamily="49" charset="0"/>
                        </a:rPr>
                        <a:t>: why do PAXOS and Raft add random delays during leader elections?</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852423704"/>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A491673A-9C99-1077-E05E-5D9EF7E044A5}"/>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F8C67CD-7F95-BE61-A3F6-5072CA5DEF09}"/>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3CFEA3C4-2E91-8FF4-02E3-74B275DADB0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FC59B762-AFDB-4E0D-F4EC-37B86BE4E1A8}"/>
              </a:ext>
            </a:extLst>
          </p:cNvPr>
          <p:cNvGraphicFramePr>
            <a:graphicFrameLocks noGrp="1"/>
          </p:cNvGraphicFramePr>
          <p:nvPr>
            <p:extLst>
              <p:ext uri="{D42A27DB-BD31-4B8C-83A1-F6EECF244321}">
                <p14:modId xmlns:p14="http://schemas.microsoft.com/office/powerpoint/2010/main" val="293837233"/>
              </p:ext>
            </p:extLst>
          </p:nvPr>
        </p:nvGraphicFramePr>
        <p:xfrm>
          <a:off x="0" y="365761"/>
          <a:ext cx="12192000" cy="448056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attempt := 0; attempt &lt; 3; attempt++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written, err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rw.unreliableWriter.WriteAt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err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nil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written &lt; 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(remaining))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remaining = remaining[written:]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pPr marL="0" indent="0">
                        <a:buFont typeface="+mj-lt"/>
                        <a:buNone/>
                      </a:pPr>
                      <a:r>
                        <a:rPr lang="en-CY" sz="1600" b="1" dirty="0">
                          <a:latin typeface="+mn-lt"/>
                          <a:ea typeface="Menlo" panose="020B0609030804020204" pitchFamily="49" charset="0"/>
                          <a:cs typeface="Menlo" panose="020B0609030804020204" pitchFamily="49" charset="0"/>
                        </a:rPr>
                        <a:t>Exercise</a:t>
                      </a:r>
                      <a:r>
                        <a:rPr lang="en-CY" sz="1600" dirty="0">
                          <a:latin typeface="+mn-lt"/>
                          <a:ea typeface="Menlo" panose="020B0609030804020204" pitchFamily="49" charset="0"/>
                          <a:cs typeface="Menlo" panose="020B0609030804020204" pitchFamily="49" charset="0"/>
                        </a:rPr>
                        <a:t>: implement exponential backoffs:</a:t>
                      </a:r>
                    </a:p>
                    <a:p>
                      <a:pPr marL="0" indent="0">
                        <a:buFont typeface="+mj-lt"/>
                        <a:buNone/>
                      </a:pPr>
                      <a:endParaRPr lang="en-CY" sz="1600" dirty="0">
                        <a:latin typeface="+mn-lt"/>
                        <a:ea typeface="Menlo" panose="020B0609030804020204" pitchFamily="49" charset="0"/>
                        <a:cs typeface="Menlo" panose="020B0609030804020204" pitchFamily="49" charset="0"/>
                      </a:endParaRPr>
                    </a:p>
                    <a:p>
                      <a:pPr marL="0" indent="0">
                        <a:buFont typeface="+mj-lt"/>
                        <a:buNone/>
                      </a:pPr>
                      <a:r>
                        <a:rPr lang="en-CY" sz="1600" dirty="0">
                          <a:latin typeface="Menlo" panose="020B0609030804020204" pitchFamily="49" charset="0"/>
                          <a:ea typeface="Menlo" panose="020B0609030804020204" pitchFamily="49" charset="0"/>
                          <a:cs typeface="Menlo" panose="020B0609030804020204" pitchFamily="49" charset="0"/>
                        </a:rPr>
                        <a:t>b := backoff.New(backoff.Config{</a:t>
                      </a:r>
                    </a:p>
                    <a:p>
                      <a:pPr marL="0" indent="0">
                        <a:buFont typeface="+mj-lt"/>
                        <a:buNone/>
                      </a:pPr>
                      <a:r>
                        <a:rPr lang="en-CY" sz="1600" dirty="0">
                          <a:latin typeface="Menlo" panose="020B0609030804020204" pitchFamily="49" charset="0"/>
                          <a:ea typeface="Menlo" panose="020B0609030804020204" pitchFamily="49" charset="0"/>
                          <a:cs typeface="Menlo" panose="020B0609030804020204" pitchFamily="49" charset="0"/>
                        </a:rPr>
                        <a:t>    MinWait:   100*time.Millisecond,</a:t>
                      </a:r>
                    </a:p>
                    <a:p>
                      <a:pPr marL="0" indent="0">
                        <a:buFont typeface="+mj-lt"/>
                        <a:buNone/>
                      </a:pPr>
                      <a:r>
                        <a:rPr lang="en-CY" sz="1600" dirty="0">
                          <a:latin typeface="Menlo" panose="020B0609030804020204" pitchFamily="49" charset="0"/>
                          <a:ea typeface="Menlo" panose="020B0609030804020204" pitchFamily="49" charset="0"/>
                          <a:cs typeface="Menlo" panose="020B0609030804020204" pitchFamily="49" charset="0"/>
                        </a:rPr>
                        <a:t>    MaxWait :  10*time.Second,</a:t>
                      </a:r>
                    </a:p>
                    <a:p>
                      <a:pPr marL="0" indent="0">
                        <a:buFont typeface="+mj-lt"/>
                        <a:buNone/>
                      </a:pPr>
                      <a:r>
                        <a:rPr lang="en-CY" sz="1600" dirty="0">
                          <a:latin typeface="Menlo" panose="020B0609030804020204" pitchFamily="49" charset="0"/>
                          <a:ea typeface="Menlo" panose="020B0609030804020204" pitchFamily="49" charset="0"/>
                          <a:cs typeface="Menlo" panose="020B0609030804020204" pitchFamily="49" charset="0"/>
                        </a:rPr>
                        <a:t>    TotalWait: time.Hour,</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a:t>
                      </a:r>
                    </a:p>
                    <a:p>
                      <a:pPr marL="0" indent="0">
                        <a:buFont typeface="+mj-lt"/>
                        <a:buNone/>
                      </a:pPr>
                      <a:endParaRPr lang="en-CY" sz="1600" dirty="0">
                        <a:latin typeface="Menlo" panose="020B0609030804020204" pitchFamily="49" charset="0"/>
                        <a:ea typeface="Menlo" panose="020B0609030804020204" pitchFamily="49" charset="0"/>
                        <a:cs typeface="Menlo" panose="020B0609030804020204" pitchFamily="49" charset="0"/>
                      </a:endParaRPr>
                    </a:p>
                    <a:p>
                      <a:pPr marL="0" indent="0">
                        <a:buFont typeface="+mj-lt"/>
                        <a:buNone/>
                      </a:pPr>
                      <a:r>
                        <a:rPr lang="en-CY" sz="1600" dirty="0">
                          <a:latin typeface="Menlo" panose="020B0609030804020204" pitchFamily="49" charset="0"/>
                          <a:ea typeface="Menlo" panose="020B0609030804020204" pitchFamily="49" charset="0"/>
                          <a:cs typeface="Menlo" panose="020B0609030804020204" pitchFamily="49" charset="0"/>
                        </a:rPr>
                        <a:t>for {</a:t>
                      </a:r>
                    </a:p>
                    <a:p>
                      <a:pPr marL="0" indent="0">
                        <a:buFont typeface="+mj-lt"/>
                        <a:buNone/>
                      </a:pPr>
                      <a:r>
                        <a:rPr lang="en-CY" sz="1600" dirty="0">
                          <a:latin typeface="Menlo" panose="020B0609030804020204" pitchFamily="49" charset="0"/>
                          <a:ea typeface="Menlo" panose="020B0609030804020204" pitchFamily="49" charset="0"/>
                          <a:cs typeface="Menlo" panose="020B0609030804020204" pitchFamily="49" charset="0"/>
                        </a:rPr>
                        <a:t>    res, err := doSomething(ctx, …)</a:t>
                      </a:r>
                    </a:p>
                    <a:p>
                      <a:pPr marL="0" indent="0">
                        <a:buFont typeface="+mj-lt"/>
                        <a:buNone/>
                      </a:pPr>
                      <a:r>
                        <a:rPr lang="en-CY" sz="1600" dirty="0">
                          <a:latin typeface="Menlo" panose="020B0609030804020204" pitchFamily="49" charset="0"/>
                          <a:ea typeface="Menlo" panose="020B0609030804020204" pitchFamily="49" charset="0"/>
                          <a:cs typeface="Menlo" panose="020B0609030804020204" pitchFamily="49" charset="0"/>
                        </a:rPr>
                        <a:t>    if !IsRetryableError(err) {</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        return nil, err</a:t>
                      </a:r>
                    </a:p>
                    <a:p>
                      <a:pPr marL="0" indent="0">
                        <a:buFont typeface="+mj-lt"/>
                        <a:buNone/>
                      </a:pPr>
                      <a:r>
                        <a:rPr lang="en-CY" sz="1600" dirty="0">
                          <a:latin typeface="Menlo" panose="020B0609030804020204" pitchFamily="49" charset="0"/>
                          <a:ea typeface="Menlo" panose="020B0609030804020204" pitchFamily="49" charset="0"/>
                          <a:cs typeface="Menlo" panose="020B0609030804020204" pitchFamily="49" charset="0"/>
                        </a:rPr>
                        <a:t>    }</a:t>
                      </a:r>
                      <a:br>
                        <a:rPr lang="en-CY" sz="1600" dirty="0">
                          <a:latin typeface="Menlo" panose="020B0609030804020204" pitchFamily="49" charset="0"/>
                          <a:ea typeface="Menlo" panose="020B0609030804020204" pitchFamily="49" charset="0"/>
                          <a:cs typeface="Menlo" panose="020B0609030804020204" pitchFamily="49" charset="0"/>
                        </a:rPr>
                      </a:b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    if err = b.Wait(ctx); err != nil {</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        return nil, err</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    }</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31224236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F5ABD212-E3E3-2F42-60D0-C116BC67166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931A2D3-64C8-0245-A9A8-7DC13F13235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31F1C0F-E661-2690-665F-4C8B55220511}"/>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286EA50D-E521-86C6-0184-EFE87DA53F31}"/>
              </a:ext>
            </a:extLst>
          </p:cNvPr>
          <p:cNvGraphicFramePr>
            <a:graphicFrameLocks noGrp="1"/>
          </p:cNvGraphicFramePr>
          <p:nvPr>
            <p:extLst>
              <p:ext uri="{D42A27DB-BD31-4B8C-83A1-F6EECF244321}">
                <p14:modId xmlns:p14="http://schemas.microsoft.com/office/powerpoint/2010/main" val="3358273740"/>
              </p:ext>
            </p:extLst>
          </p:nvPr>
        </p:nvGraphicFramePr>
        <p:xfrm>
          <a:off x="0" y="365761"/>
          <a:ext cx="12192000" cy="35052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attempt := 0; attempt &lt; 3; attempt++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written, err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rw.unreliableWriter.WriteAt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err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nil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written &lt; 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(remaining))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remaining = remaining[written:]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This code places no upper bound on the duration of WriteAt(). If some packets are lost in the network, it may take a very long time to detect a connection failure.</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97396807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FF3980D-6390-A89A-69FC-330AB86D1978}"/>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A2AF71E-4B62-6D58-99E4-579C035D7329}"/>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D94ACD33-73DE-DE1B-8396-2128B7767286}"/>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513DBB16-9259-948A-79A1-E43567E6FB57}"/>
              </a:ext>
            </a:extLst>
          </p:cNvPr>
          <p:cNvGraphicFramePr>
            <a:graphicFrameLocks noGrp="1"/>
          </p:cNvGraphicFramePr>
          <p:nvPr>
            <p:extLst>
              <p:ext uri="{D42A27DB-BD31-4B8C-83A1-F6EECF244321}">
                <p14:modId xmlns:p14="http://schemas.microsoft.com/office/powerpoint/2010/main" val="2450545892"/>
              </p:ext>
            </p:extLst>
          </p:nvPr>
        </p:nvGraphicFramePr>
        <p:xfrm>
          <a:off x="0" y="365761"/>
          <a:ext cx="12192000" cy="390144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attempt := 0; attempt &lt; 3; attempt++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written, err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rw.unreliableWriter.WriteAt</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err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nil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written &lt; int64(</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(remaining))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remaining = remaining[written:]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if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nil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return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totalWritten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ctx.Err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This code places no upper bound on the duration of WriteAt(). If some packets are lost in the network, it may take a very long time to detect a connection failure.</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Often, we need to do the following:</a:t>
                      </a:r>
                    </a:p>
                    <a:p>
                      <a:endParaRPr lang="en-CY" sz="1600" dirty="0">
                        <a:latin typeface="+mn-lt"/>
                        <a:ea typeface="Menlo" panose="020B0609030804020204" pitchFamily="49" charset="0"/>
                        <a:cs typeface="Menlo" panose="020B0609030804020204" pitchFamily="49" charset="0"/>
                      </a:endParaRPr>
                    </a:p>
                    <a:p>
                      <a:r>
                        <a:rPr lang="en-CY" sz="1400" dirty="0">
                          <a:latin typeface="Menlo" panose="020B0609030804020204" pitchFamily="49" charset="0"/>
                          <a:ea typeface="Menlo" panose="020B0609030804020204" pitchFamily="49" charset="0"/>
                          <a:cs typeface="Menlo" panose="020B0609030804020204" pitchFamily="49" charset="0"/>
                        </a:rPr>
                        <a:t>for {</a:t>
                      </a:r>
                    </a:p>
                    <a:p>
                      <a:r>
                        <a:rPr lang="en-CY" sz="1400" dirty="0">
                          <a:latin typeface="Menlo" panose="020B0609030804020204" pitchFamily="49" charset="0"/>
                          <a:ea typeface="Menlo" panose="020B0609030804020204" pitchFamily="49" charset="0"/>
                          <a:cs typeface="Menlo" panose="020B0609030804020204" pitchFamily="49" charset="0"/>
                        </a:rPr>
                        <a:t>    opCtx, opCancel := context.WithTimeout(ctx, …)</a:t>
                      </a:r>
                    </a:p>
                    <a:p>
                      <a:r>
                        <a:rPr lang="en-CY" sz="1400" dirty="0">
                          <a:latin typeface="Menlo" panose="020B0609030804020204" pitchFamily="49" charset="0"/>
                          <a:ea typeface="Menlo" panose="020B0609030804020204" pitchFamily="49" charset="0"/>
                          <a:cs typeface="Menlo" panose="020B0609030804020204" pitchFamily="49" charset="0"/>
                        </a:rPr>
                        <a:t>    resp, err := httpClient.Do(opCtx, …)</a:t>
                      </a:r>
                      <a:br>
                        <a:rPr lang="en-CY" sz="1400" dirty="0">
                          <a:latin typeface="Menlo" panose="020B0609030804020204" pitchFamily="49" charset="0"/>
                          <a:ea typeface="Menlo" panose="020B0609030804020204" pitchFamily="49" charset="0"/>
                          <a:cs typeface="Menlo" panose="020B0609030804020204" pitchFamily="49" charset="0"/>
                        </a:rPr>
                      </a:br>
                      <a:r>
                        <a:rPr lang="en-CY" sz="1400" dirty="0">
                          <a:latin typeface="Menlo" panose="020B0609030804020204" pitchFamily="49" charset="0"/>
                          <a:ea typeface="Menlo" panose="020B0609030804020204" pitchFamily="49" charset="0"/>
                          <a:cs typeface="Menlo" panose="020B0609030804020204" pitchFamily="49" charset="0"/>
                        </a:rPr>
                        <a:t>    opCancel()</a:t>
                      </a:r>
                    </a:p>
                    <a:p>
                      <a:endParaRPr lang="en-CY" sz="1400" dirty="0">
                        <a:latin typeface="Menlo" panose="020B0609030804020204" pitchFamily="49" charset="0"/>
                        <a:ea typeface="Menlo" panose="020B0609030804020204" pitchFamily="49" charset="0"/>
                        <a:cs typeface="Menlo" panose="020B0609030804020204" pitchFamily="49" charset="0"/>
                      </a:endParaRPr>
                    </a:p>
                    <a:p>
                      <a:r>
                        <a:rPr lang="en-CY" sz="1400" dirty="0">
                          <a:latin typeface="Menlo" panose="020B0609030804020204" pitchFamily="49" charset="0"/>
                          <a:ea typeface="Menlo" panose="020B0609030804020204" pitchFamily="49" charset="0"/>
                          <a:cs typeface="Menlo" panose="020B0609030804020204" pitchFamily="49" charset="0"/>
                        </a:rPr>
                        <a:t>    if !IsRetryableError(err) {</a:t>
                      </a:r>
                    </a:p>
                    <a:p>
                      <a:r>
                        <a:rPr lang="en-CY" sz="1400" dirty="0">
                          <a:latin typeface="Menlo" panose="020B0609030804020204" pitchFamily="49" charset="0"/>
                          <a:ea typeface="Menlo" panose="020B0609030804020204" pitchFamily="49" charset="0"/>
                          <a:cs typeface="Menlo" panose="020B0609030804020204" pitchFamily="49" charset="0"/>
                        </a:rPr>
                        <a:t>        return nil, err</a:t>
                      </a:r>
                    </a:p>
                    <a:p>
                      <a:r>
                        <a:rPr lang="en-CY" sz="1400" dirty="0">
                          <a:latin typeface="Menlo" panose="020B0609030804020204" pitchFamily="49" charset="0"/>
                          <a:ea typeface="Menlo" panose="020B0609030804020204" pitchFamily="49" charset="0"/>
                          <a:cs typeface="Menlo" panose="020B0609030804020204" pitchFamily="49" charset="0"/>
                        </a:rPr>
                        <a:t>    }</a:t>
                      </a:r>
                    </a:p>
                    <a:p>
                      <a:endParaRPr lang="en-CY" sz="1400" dirty="0">
                        <a:latin typeface="Menlo" panose="020B0609030804020204" pitchFamily="49" charset="0"/>
                        <a:ea typeface="Menlo" panose="020B0609030804020204" pitchFamily="49" charset="0"/>
                        <a:cs typeface="Menlo" panose="020B0609030804020204" pitchFamily="49" charset="0"/>
                      </a:endParaRPr>
                    </a:p>
                    <a:p>
                      <a:r>
                        <a:rPr lang="en-CY" sz="1400" dirty="0">
                          <a:latin typeface="Menlo" panose="020B0609030804020204" pitchFamily="49" charset="0"/>
                          <a:ea typeface="Menlo" panose="020B0609030804020204" pitchFamily="49" charset="0"/>
                          <a:cs typeface="Menlo" panose="020B0609030804020204" pitchFamily="49" charset="0"/>
                        </a:rPr>
                        <a:t>    … backoff …</a:t>
                      </a:r>
                      <a:br>
                        <a:rPr lang="en-CY" sz="1400" dirty="0">
                          <a:latin typeface="Menlo" panose="020B0609030804020204" pitchFamily="49" charset="0"/>
                          <a:ea typeface="Menlo" panose="020B0609030804020204" pitchFamily="49" charset="0"/>
                          <a:cs typeface="Menlo" panose="020B0609030804020204" pitchFamily="49" charset="0"/>
                        </a:rPr>
                      </a:br>
                      <a:r>
                        <a:rPr lang="en-CY" sz="140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458506073"/>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B989A383-59B9-B6E2-479F-5BF394917B07}"/>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AAF08CD-F9FE-F71F-B21B-9799E1BB5E6B}"/>
              </a:ext>
            </a:extLst>
          </p:cNvPr>
          <p:cNvGraphicFramePr>
            <a:graphicFrameLocks noGrp="1"/>
          </p:cNvGraphicFramePr>
          <p:nvPr>
            <p:extLst>
              <p:ext uri="{D42A27DB-BD31-4B8C-83A1-F6EECF244321}">
                <p14:modId xmlns:p14="http://schemas.microsoft.com/office/powerpoint/2010/main" val="294241024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A3A6B79-909D-CD0C-81E9-12B558B26A74}"/>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F953701E-6E55-52E9-D8E7-165E9028B118}"/>
              </a:ext>
            </a:extLst>
          </p:cNvPr>
          <p:cNvGraphicFramePr>
            <a:graphicFrameLocks noGrp="1"/>
          </p:cNvGraphicFramePr>
          <p:nvPr>
            <p:extLst>
              <p:ext uri="{D42A27DB-BD31-4B8C-83A1-F6EECF244321}">
                <p14:modId xmlns:p14="http://schemas.microsoft.com/office/powerpoint/2010/main" val="1575009163"/>
              </p:ext>
            </p:extLst>
          </p:nvPr>
        </p:nvGraphicFramePr>
        <p:xfrm>
          <a:off x="0" y="365761"/>
          <a:ext cx="12192000" cy="94488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data := make([]byte,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chunkSize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0;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&lt;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(data);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data[</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byte(</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256)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3478282940"/>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BDB2998C-5883-49EA-A7F4-C2ACEE323D5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2F166CB-C291-2570-AB40-DB9DCE90B359}"/>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EEA1717-E898-E4F3-FDBA-4526BAB99542}"/>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3CD0C4ED-B436-ABBF-2C39-14A79A9DC715}"/>
              </a:ext>
            </a:extLst>
          </p:cNvPr>
          <p:cNvGraphicFramePr>
            <a:graphicFrameLocks noGrp="1"/>
          </p:cNvGraphicFramePr>
          <p:nvPr>
            <p:extLst>
              <p:ext uri="{D42A27DB-BD31-4B8C-83A1-F6EECF244321}">
                <p14:modId xmlns:p14="http://schemas.microsoft.com/office/powerpoint/2010/main" val="2260700548"/>
              </p:ext>
            </p:extLst>
          </p:nvPr>
        </p:nvGraphicFramePr>
        <p:xfrm>
          <a:off x="0" y="365761"/>
          <a:ext cx="12192000" cy="22860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data := make([]byte,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chunkSize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0;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&lt;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len</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(data);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data[</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byte(</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256)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The test data is too regular. Suppose that </a:t>
                      </a:r>
                      <a:r>
                        <a:rPr lang="en-CY" sz="1600" dirty="0">
                          <a:latin typeface="Consolas" panose="020B0609020204030204" pitchFamily="49" charset="0"/>
                          <a:ea typeface="Menlo" panose="020B0609030804020204" pitchFamily="49" charset="0"/>
                          <a:cs typeface="Consolas" panose="020B0609020204030204" pitchFamily="49" charset="0"/>
                        </a:rPr>
                        <a:t>ReadAt()</a:t>
                      </a:r>
                      <a:r>
                        <a:rPr lang="en-CY" sz="1600" dirty="0">
                          <a:latin typeface="+mn-lt"/>
                          <a:ea typeface="Menlo" panose="020B0609030804020204" pitchFamily="49" charset="0"/>
                          <a:cs typeface="Menlo" panose="020B0609030804020204" pitchFamily="49" charset="0"/>
                        </a:rPr>
                        <a:t> that reads a file produces by this test is buggy and ignores the read offset. The following call will nevertheless read correct data:</a:t>
                      </a:r>
                    </a:p>
                    <a:p>
                      <a:endParaRPr lang="en-CY" sz="1600" dirty="0">
                        <a:latin typeface="+mn-lt"/>
                        <a:ea typeface="Menlo" panose="020B0609030804020204" pitchFamily="49" charset="0"/>
                        <a:cs typeface="Menlo" panose="020B0609030804020204" pitchFamily="49" charset="0"/>
                      </a:endParaRPr>
                    </a:p>
                    <a:p>
                      <a:r>
                        <a:rPr lang="en-CY" sz="1600" dirty="0">
                          <a:latin typeface="Menlo" panose="020B0609030804020204" pitchFamily="49" charset="0"/>
                          <a:ea typeface="Menlo" panose="020B0609030804020204" pitchFamily="49" charset="0"/>
                          <a:cs typeface="Menlo" panose="020B0609030804020204" pitchFamily="49" charset="0"/>
                        </a:rPr>
                        <a:t>in := make([]byte, 256)</a:t>
                      </a:r>
                    </a:p>
                    <a:p>
                      <a:r>
                        <a:rPr lang="en-GB" sz="1600" dirty="0">
                          <a:latin typeface="Menlo" panose="020B0609030804020204" pitchFamily="49" charset="0"/>
                          <a:ea typeface="Menlo" panose="020B0609030804020204" pitchFamily="49" charset="0"/>
                          <a:cs typeface="Menlo" panose="020B0609030804020204" pitchFamily="49" charset="0"/>
                        </a:rPr>
                        <a:t>n, err := </a:t>
                      </a:r>
                      <a:r>
                        <a:rPr lang="en-GB" sz="1600" dirty="0" err="1">
                          <a:latin typeface="Menlo" panose="020B0609030804020204" pitchFamily="49" charset="0"/>
                          <a:ea typeface="Menlo" panose="020B0609030804020204" pitchFamily="49" charset="0"/>
                          <a:cs typeface="Menlo" panose="020B0609030804020204" pitchFamily="49" charset="0"/>
                        </a:rPr>
                        <a:t>r.ReadAt</a:t>
                      </a:r>
                      <a:r>
                        <a:rPr lang="en-GB" sz="1600" dirty="0">
                          <a:latin typeface="Menlo" panose="020B0609030804020204" pitchFamily="49" charset="0"/>
                          <a:ea typeface="Menlo" panose="020B0609030804020204" pitchFamily="49" charset="0"/>
                          <a:cs typeface="Menlo" panose="020B0609030804020204" pitchFamily="49" charset="0"/>
                        </a:rPr>
                        <a:t>(in, 512)</a:t>
                      </a:r>
                    </a:p>
                    <a:p>
                      <a:endParaRPr lang="en-GB" sz="1600" dirty="0">
                        <a:latin typeface="+mn-lt"/>
                        <a:ea typeface="Menlo" panose="020B0609030804020204" pitchFamily="49" charset="0"/>
                        <a:cs typeface="Menlo" panose="020B0609030804020204" pitchFamily="49" charset="0"/>
                      </a:endParaRPr>
                    </a:p>
                    <a:p>
                      <a:r>
                        <a:rPr lang="en-GB" sz="1600" dirty="0">
                          <a:latin typeface="+mn-lt"/>
                          <a:ea typeface="Menlo" panose="020B0609030804020204" pitchFamily="49" charset="0"/>
                          <a:cs typeface="Menlo" panose="020B0609030804020204" pitchFamily="49" charset="0"/>
                        </a:rPr>
                        <a:t>Prefer randomly generated test data to avoid creating patterns that may conceal errors.</a:t>
                      </a:r>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276801157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78A74F60-D4D9-22C9-C040-46D222E19B6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973DAE6-93BD-39BD-9456-C789BD9180AE}"/>
              </a:ext>
            </a:extLst>
          </p:cNvPr>
          <p:cNvGraphicFramePr>
            <a:graphicFrameLocks noGrp="1"/>
          </p:cNvGraphicFramePr>
          <p:nvPr>
            <p:extLst>
              <p:ext uri="{D42A27DB-BD31-4B8C-83A1-F6EECF244321}">
                <p14:modId xmlns:p14="http://schemas.microsoft.com/office/powerpoint/2010/main" val="359017093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844F522-127F-7597-9B98-71EEDBD1DEF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0CAD0C10-930F-DD81-7F44-64B6CE5DE643}"/>
              </a:ext>
            </a:extLst>
          </p:cNvPr>
          <p:cNvGraphicFramePr>
            <a:graphicFrameLocks noGrp="1"/>
          </p:cNvGraphicFramePr>
          <p:nvPr>
            <p:extLst>
              <p:ext uri="{D42A27DB-BD31-4B8C-83A1-F6EECF244321}">
                <p14:modId xmlns:p14="http://schemas.microsoft.com/office/powerpoint/2010/main" val="67623433"/>
              </p:ext>
            </p:extLst>
          </p:nvPr>
        </p:nvGraphicFramePr>
        <p:xfrm>
          <a:off x="0" y="365761"/>
          <a:ext cx="12192000" cy="73152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NewReliableWriterImpl</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unreliableWriter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rw.MaxCacheSize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64 * 1024 * 1024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rw.MaxChunkSize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16 * 1024 * 1024</a:t>
                      </a:r>
                    </a:p>
                  </a:txBody>
                  <a:tcPr/>
                </a:tc>
                <a:tc>
                  <a:txBody>
                    <a:bodyPr/>
                    <a:lstStyle/>
                    <a:p>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74147930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8981BC8-53CA-C6B7-62E5-467EC91BC82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7F41944-31C1-1B1E-2556-BD63AB4EA9C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3DEBA1E6-D68C-3B7E-189B-BEC01B77E1CC}"/>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6D81EDCE-D0B1-F3F9-608D-E2D400528504}"/>
              </a:ext>
            </a:extLst>
          </p:cNvPr>
          <p:cNvGraphicFramePr>
            <a:graphicFrameLocks noGrp="1"/>
          </p:cNvGraphicFramePr>
          <p:nvPr>
            <p:extLst>
              <p:ext uri="{D42A27DB-BD31-4B8C-83A1-F6EECF244321}">
                <p14:modId xmlns:p14="http://schemas.microsoft.com/office/powerpoint/2010/main" val="836554108"/>
              </p:ext>
            </p:extLst>
          </p:nvPr>
        </p:nvGraphicFramePr>
        <p:xfrm>
          <a:off x="0" y="365761"/>
          <a:ext cx="12192000" cy="2042160"/>
        </p:xfrm>
        <a:graphic>
          <a:graphicData uri="http://schemas.openxmlformats.org/drawingml/2006/table">
            <a:tbl>
              <a:tblPr firstRow="1" bandRow="1">
                <a:tableStyleId>{2D5ABB26-0587-4C30-8999-92F81FD0307C}</a:tableStyleId>
              </a:tblPr>
              <a:tblGrid>
                <a:gridCol w="5794513">
                  <a:extLst>
                    <a:ext uri="{9D8B030D-6E8A-4147-A177-3AD203B41FA5}">
                      <a16:colId xmlns:a16="http://schemas.microsoft.com/office/drawing/2014/main" val="4261024341"/>
                    </a:ext>
                  </a:extLst>
                </a:gridCol>
                <a:gridCol w="6397487">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NewReliableWriterImpl</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ctx</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unreliableWriter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rw.MaxCacheSize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64 * 1024 * 1024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rw.MaxChunkSize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16 * 1024 * 1024</a:t>
                      </a:r>
                    </a:p>
                  </a:txBody>
                  <a:tcPr/>
                </a:tc>
                <a:tc>
                  <a:txBody>
                    <a:bodyPr/>
                    <a:lstStyle/>
                    <a:p>
                      <a:r>
                        <a:rPr lang="en-CY" sz="1600" dirty="0">
                          <a:latin typeface="+mn-lt"/>
                          <a:ea typeface="Menlo" panose="020B0609030804020204" pitchFamily="49" charset="0"/>
                          <a:cs typeface="Menlo" panose="020B0609030804020204" pitchFamily="49" charset="0"/>
                        </a:rPr>
                        <a:t>Make sure constructors return objects that are constructed and ready to use.</a:t>
                      </a:r>
                    </a:p>
                    <a:p>
                      <a:endParaRPr lang="en-CY" sz="1600" dirty="0">
                        <a:latin typeface="+mn-lt"/>
                        <a:ea typeface="Menlo" panose="020B0609030804020204" pitchFamily="49" charset="0"/>
                        <a:cs typeface="Menlo" panose="020B0609030804020204" pitchFamily="49" charset="0"/>
                      </a:endParaRPr>
                    </a:p>
                    <a:p>
                      <a:r>
                        <a:rPr lang="en-CY" sz="1600" dirty="0">
                          <a:latin typeface="+mn-lt"/>
                          <a:ea typeface="Menlo" panose="020B0609030804020204" pitchFamily="49" charset="0"/>
                          <a:cs typeface="Menlo" panose="020B0609030804020204" pitchFamily="49" charset="0"/>
                        </a:rPr>
                        <a:t>A typical approach is to have</a:t>
                      </a:r>
                    </a:p>
                    <a:p>
                      <a:endParaRPr lang="en-CY" sz="1600" dirty="0">
                        <a:latin typeface="+mn-lt"/>
                        <a:ea typeface="Menlo" panose="020B0609030804020204" pitchFamily="49" charset="0"/>
                        <a:cs typeface="Menlo" panose="020B0609030804020204" pitchFamily="49" charset="0"/>
                      </a:endParaRPr>
                    </a:p>
                    <a:p>
                      <a:r>
                        <a:rPr lang="en-CY" sz="1600" dirty="0">
                          <a:latin typeface="Menlo" panose="020B0609030804020204" pitchFamily="49" charset="0"/>
                          <a:ea typeface="Menlo" panose="020B0609030804020204" pitchFamily="49" charset="0"/>
                          <a:cs typeface="Menlo" panose="020B0609030804020204" pitchFamily="49" charset="0"/>
                        </a:rPr>
                        <a:t>rw := NewReliableWriter(ctx, ReliableWriterParams{</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    …</a:t>
                      </a:r>
                      <a:br>
                        <a:rPr lang="en-CY" sz="1600" dirty="0">
                          <a:latin typeface="Menlo" panose="020B0609030804020204" pitchFamily="49" charset="0"/>
                          <a:ea typeface="Menlo" panose="020B0609030804020204" pitchFamily="49" charset="0"/>
                          <a:cs typeface="Menlo" panose="020B0609030804020204" pitchFamily="49" charset="0"/>
                        </a:rPr>
                      </a:br>
                      <a:r>
                        <a:rPr lang="en-CY" sz="160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37767392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B3DCF4E9-49D7-AC82-C9C9-144D4A3510B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D8B7707-BAAC-C68B-D220-BFA08F2190EF}"/>
              </a:ext>
            </a:extLst>
          </p:cNvPr>
          <p:cNvGraphicFramePr>
            <a:graphicFrameLocks noGrp="1"/>
          </p:cNvGraphicFramePr>
          <p:nvPr>
            <p:extLst>
              <p:ext uri="{D42A27DB-BD31-4B8C-83A1-F6EECF244321}">
                <p14:modId xmlns:p14="http://schemas.microsoft.com/office/powerpoint/2010/main" val="265541386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513BF57-537E-C5B4-624B-99AB5599DD7A}"/>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C3F7F8CC-78E9-358A-72FD-050360C2AE0D}"/>
              </a:ext>
            </a:extLst>
          </p:cNvPr>
          <p:cNvGraphicFramePr>
            <a:graphicFrameLocks noGrp="1"/>
          </p:cNvGraphicFramePr>
          <p:nvPr>
            <p:extLst>
              <p:ext uri="{D42A27DB-BD31-4B8C-83A1-F6EECF244321}">
                <p14:modId xmlns:p14="http://schemas.microsoft.com/office/powerpoint/2010/main" val="3886457697"/>
              </p:ext>
            </p:extLst>
          </p:nvPr>
        </p:nvGraphicFramePr>
        <p:xfrm>
          <a:off x="0" y="365761"/>
          <a:ext cx="12192000" cy="73152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&amp;</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ReliableWriterImpl</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data: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NewScatterGatherBuffer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txBody>
                  <a:tcPr/>
                </a:tc>
                <a:tc>
                  <a:txBody>
                    <a:bodyPr/>
                    <a:lstStyle/>
                    <a:p>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111995851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794D4C2-9A3F-6B31-974C-3A54B679E03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A6F0695-A794-A008-239D-332291B6AAE5}"/>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E437F563-F203-02E6-6290-9FB86164614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83E376DF-C22B-94A4-02CB-3F27F78C6C1C}"/>
              </a:ext>
            </a:extLst>
          </p:cNvPr>
          <p:cNvGraphicFramePr>
            <a:graphicFrameLocks noGrp="1"/>
          </p:cNvGraphicFramePr>
          <p:nvPr>
            <p:extLst>
              <p:ext uri="{D42A27DB-BD31-4B8C-83A1-F6EECF244321}">
                <p14:modId xmlns:p14="http://schemas.microsoft.com/office/powerpoint/2010/main" val="1979229810"/>
              </p:ext>
            </p:extLst>
          </p:nvPr>
        </p:nvGraphicFramePr>
        <p:xfrm>
          <a:off x="0" y="365761"/>
          <a:ext cx="12192000" cy="204216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 &amp;</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ReliableWriterImpl</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data:    </a:t>
                      </a:r>
                      <a:r>
                        <a:rPr lang="en-GB" sz="1400" kern="1200" dirty="0">
                          <a:solidFill>
                            <a:srgbClr val="FF0000"/>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NewScatterGatherBuffer</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txBody>
                  <a:tcPr/>
                </a:tc>
                <a:tc>
                  <a:txBody>
                    <a:bodyPr/>
                    <a:lstStyle/>
                    <a:p>
                      <a:r>
                        <a:rPr lang="en-CY" sz="1600" dirty="0">
                          <a:latin typeface="+mn-lt"/>
                          <a:ea typeface="Menlo" panose="020B0609030804020204" pitchFamily="49" charset="0"/>
                          <a:cs typeface="Menlo" panose="020B0609030804020204" pitchFamily="49" charset="0"/>
                        </a:rPr>
                        <a:t>Typically, we have two kinds of structs:</a:t>
                      </a:r>
                    </a:p>
                    <a:p>
                      <a:pPr marL="342900" indent="-342900">
                        <a:buFont typeface="+mj-lt"/>
                        <a:buAutoNum type="arabicPeriod"/>
                      </a:pPr>
                      <a:r>
                        <a:rPr lang="en-CY" sz="1600" dirty="0">
                          <a:latin typeface="+mn-lt"/>
                          <a:ea typeface="Menlo" panose="020B0609030804020204" pitchFamily="49" charset="0"/>
                          <a:cs typeface="Menlo" panose="020B0609030804020204" pitchFamily="49" charset="0"/>
                        </a:rPr>
                        <a:t>Smaller ones that are ok to move or copy.</a:t>
                      </a:r>
                    </a:p>
                    <a:p>
                      <a:pPr marL="342900" indent="-342900">
                        <a:buFont typeface="+mj-lt"/>
                        <a:buAutoNum type="arabicPeriod"/>
                      </a:pPr>
                      <a:r>
                        <a:rPr lang="en-CY" sz="1600" dirty="0">
                          <a:latin typeface="+mn-lt"/>
                          <a:ea typeface="Menlo" panose="020B0609030804020204" pitchFamily="49" charset="0"/>
                          <a:cs typeface="Menlo" panose="020B0609030804020204" pitchFamily="49" charset="0"/>
                        </a:rPr>
                        <a:t>Structs that must not move. These</a:t>
                      </a:r>
                    </a:p>
                    <a:p>
                      <a:pPr marL="800100" lvl="1" indent="-342900">
                        <a:buFont typeface="Arial" panose="020B0604020202020204" pitchFamily="34" charset="0"/>
                        <a:buChar char="•"/>
                      </a:pPr>
                      <a:r>
                        <a:rPr lang="en-CY" sz="1600" dirty="0">
                          <a:latin typeface="+mn-lt"/>
                          <a:ea typeface="Menlo" panose="020B0609030804020204" pitchFamily="49" charset="0"/>
                          <a:cs typeface="Menlo" panose="020B0609030804020204" pitchFamily="49" charset="0"/>
                        </a:rPr>
                        <a:t>may have fields that other structs point to,</a:t>
                      </a:r>
                    </a:p>
                    <a:p>
                      <a:pPr marL="800100" lvl="1" indent="-342900">
                        <a:buFont typeface="Arial" panose="020B0604020202020204" pitchFamily="34" charset="0"/>
                        <a:buChar char="•"/>
                      </a:pPr>
                      <a:r>
                        <a:rPr lang="en-CY" sz="1600" dirty="0">
                          <a:latin typeface="+mn-lt"/>
                          <a:ea typeface="Menlo" panose="020B0609030804020204" pitchFamily="49" charset="0"/>
                          <a:cs typeface="Menlo" panose="020B0609030804020204" pitchFamily="49" charset="0"/>
                        </a:rPr>
                        <a:t>may have embedded locks,</a:t>
                      </a:r>
                    </a:p>
                    <a:p>
                      <a:pPr marL="800100" lvl="1" indent="-342900">
                        <a:buFont typeface="Arial" panose="020B0604020202020204" pitchFamily="34" charset="0"/>
                        <a:buChar char="•"/>
                      </a:pPr>
                      <a:r>
                        <a:rPr lang="en-CY" sz="1600" dirty="0">
                          <a:latin typeface="+mn-lt"/>
                          <a:ea typeface="Menlo" panose="020B0609030804020204" pitchFamily="49" charset="0"/>
                          <a:cs typeface="Menlo" panose="020B0609030804020204" pitchFamily="49" charset="0"/>
                        </a:rPr>
                        <a:t>may be too big to copy efficiently.</a:t>
                      </a:r>
                    </a:p>
                    <a:p>
                      <a:pPr marL="0" lvl="0" indent="0">
                        <a:buFont typeface="Arial" panose="020B0604020202020204" pitchFamily="34" charset="0"/>
                        <a:buNone/>
                      </a:pPr>
                      <a:endParaRPr lang="en-CY" sz="1600" dirty="0">
                        <a:latin typeface="+mn-lt"/>
                        <a:ea typeface="Menlo" panose="020B0609030804020204" pitchFamily="49" charset="0"/>
                        <a:cs typeface="Menlo" panose="020B0609030804020204" pitchFamily="49" charset="0"/>
                      </a:endParaRPr>
                    </a:p>
                    <a:p>
                      <a:pPr marL="0" lvl="0" indent="0">
                        <a:buFont typeface="Arial" panose="020B0604020202020204" pitchFamily="34" charset="0"/>
                        <a:buNone/>
                      </a:pPr>
                      <a:r>
                        <a:rPr lang="en-CY" sz="1600" dirty="0">
                          <a:latin typeface="+mn-lt"/>
                          <a:ea typeface="Menlo" panose="020B0609030804020204" pitchFamily="49" charset="0"/>
                          <a:cs typeface="Menlo" panose="020B0609030804020204" pitchFamily="49" charset="0"/>
                        </a:rPr>
                        <a:t>Do not mix the two kinds.</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396854658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72A12377-9D7A-3125-C284-5B43A1CF6C32}"/>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0A82E69-90BE-02F6-882E-F0123148D006}"/>
              </a:ext>
            </a:extLst>
          </p:cNvPr>
          <p:cNvGraphicFramePr>
            <a:graphicFrameLocks noGrp="1"/>
          </p:cNvGraphicFramePr>
          <p:nvPr>
            <p:extLst>
              <p:ext uri="{D42A27DB-BD31-4B8C-83A1-F6EECF244321}">
                <p14:modId xmlns:p14="http://schemas.microsoft.com/office/powerpoint/2010/main" val="42734985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9F7C3B0A-ED1F-50F2-403D-AC9B26855B8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C56F7EBB-56C0-E035-F280-557D4CBE5725}"/>
              </a:ext>
            </a:extLst>
          </p:cNvPr>
          <p:cNvGraphicFramePr>
            <a:graphicFrameLocks noGrp="1"/>
          </p:cNvGraphicFramePr>
          <p:nvPr>
            <p:extLst>
              <p:ext uri="{D42A27DB-BD31-4B8C-83A1-F6EECF244321}">
                <p14:modId xmlns:p14="http://schemas.microsoft.com/office/powerpoint/2010/main" val="519387149"/>
              </p:ext>
            </p:extLst>
          </p:nvPr>
        </p:nvGraphicFramePr>
        <p:xfrm>
          <a:off x="0" y="365761"/>
          <a:ext cx="12192000" cy="13716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rw.data.IsEmpty</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rw.mutex.Lock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err :=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rw.data.TakeBytes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rw.MaxChunkSize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rw.mutex.Unlock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endParaRPr lang="en-CY" sz="1600"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424377150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E3303C01-58B1-FD75-E95C-31DB9926A76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ACCDCCB-CD0B-4672-F0A9-606534A89C09}"/>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programming in Go</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6001441-C331-DD07-EE28-05DA32CFAFA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9B0321BD-4C77-B3AB-97AA-B6A99863DE23}"/>
              </a:ext>
            </a:extLst>
          </p:cNvPr>
          <p:cNvGraphicFramePr>
            <a:graphicFrameLocks noGrp="1"/>
          </p:cNvGraphicFramePr>
          <p:nvPr>
            <p:extLst>
              <p:ext uri="{D42A27DB-BD31-4B8C-83A1-F6EECF244321}">
                <p14:modId xmlns:p14="http://schemas.microsoft.com/office/powerpoint/2010/main" val="776283297"/>
              </p:ext>
            </p:extLst>
          </p:nvPr>
        </p:nvGraphicFramePr>
        <p:xfrm>
          <a:off x="0" y="365761"/>
          <a:ext cx="12192000" cy="13716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4261024341"/>
                    </a:ext>
                  </a:extLst>
                </a:gridCol>
                <a:gridCol w="6096000">
                  <a:extLst>
                    <a:ext uri="{9D8B030D-6E8A-4147-A177-3AD203B41FA5}">
                      <a16:colId xmlns:a16="http://schemas.microsoft.com/office/drawing/2014/main" val="210640032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for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rw.data</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.IsEmpty</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rw.mutex</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buf</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err :=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rw.data</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.TakeBytes</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rw.MaxChunkSize</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r>
                        <a:rPr lang="en-GB" sz="1400" kern="1200" dirty="0" err="1">
                          <a:solidFill>
                            <a:srgbClr val="FF0000"/>
                          </a:solidFill>
                          <a:effectLst/>
                          <a:latin typeface="Menlo" panose="020B0609030804020204" pitchFamily="49" charset="0"/>
                          <a:ea typeface="Menlo" panose="020B0609030804020204" pitchFamily="49" charset="0"/>
                          <a:cs typeface="Menlo" panose="020B0609030804020204" pitchFamily="49" charset="0"/>
                        </a:rPr>
                        <a:t>rw.mutex</a:t>
                      </a:r>
                      <a:r>
                        <a:rPr lang="en-GB" sz="1400" kern="1200" dirty="0" err="1">
                          <a:solidFill>
                            <a:schemeClr val="tx1"/>
                          </a:solidFill>
                          <a:effectLst/>
                          <a:latin typeface="Menlo" panose="020B0609030804020204" pitchFamily="49" charset="0"/>
                          <a:ea typeface="Menlo" panose="020B0609030804020204" pitchFamily="49" charset="0"/>
                          <a:cs typeface="Menlo" panose="020B0609030804020204" pitchFamily="49" charset="0"/>
                        </a:rPr>
                        <a:t>.Unlock</a:t>
                      </a: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b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b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a:t>
                      </a:r>
                    </a:p>
                  </a:txBody>
                  <a:tcPr/>
                </a:tc>
                <a:tc>
                  <a:txBody>
                    <a:bodyPr/>
                    <a:lstStyle/>
                    <a:p>
                      <a:r>
                        <a:rPr lang="en-CY" sz="1600" dirty="0">
                          <a:latin typeface="+mn-lt"/>
                          <a:ea typeface="Menlo" panose="020B0609030804020204" pitchFamily="49" charset="0"/>
                          <a:cs typeface="Menlo" panose="020B0609030804020204" pitchFamily="49" charset="0"/>
                        </a:rPr>
                        <a:t>Some accesses to </a:t>
                      </a:r>
                      <a:r>
                        <a:rPr lang="en-CY" sz="1600" dirty="0">
                          <a:latin typeface="Consolas" panose="020B0609020204030204" pitchFamily="49" charset="0"/>
                          <a:ea typeface="Menlo" panose="020B0609030804020204" pitchFamily="49" charset="0"/>
                          <a:cs typeface="Consolas" panose="020B0609020204030204" pitchFamily="49" charset="0"/>
                        </a:rPr>
                        <a:t>rw.data</a:t>
                      </a:r>
                      <a:r>
                        <a:rPr lang="en-CY" sz="1600" dirty="0">
                          <a:latin typeface="+mn-lt"/>
                          <a:ea typeface="Menlo" panose="020B0609030804020204" pitchFamily="49" charset="0"/>
                          <a:cs typeface="Menlo" panose="020B0609030804020204" pitchFamily="49" charset="0"/>
                        </a:rPr>
                        <a:t> are not protected by a mutex.</a:t>
                      </a:r>
                    </a:p>
                  </a:txBody>
                  <a:tcPr/>
                </a:tc>
                <a:extLst>
                  <a:ext uri="{0D108BD9-81ED-4DB2-BD59-A6C34878D82A}">
                    <a16:rowId xmlns:a16="http://schemas.microsoft.com/office/drawing/2014/main" val="2890345926"/>
                  </a:ext>
                </a:extLst>
              </a:tr>
            </a:tbl>
          </a:graphicData>
        </a:graphic>
      </p:graphicFrame>
    </p:spTree>
    <p:extLst>
      <p:ext uri="{BB962C8B-B14F-4D97-AF65-F5344CB8AC3E}">
        <p14:creationId xmlns:p14="http://schemas.microsoft.com/office/powerpoint/2010/main" val="290081949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74774</TotalTime>
  <Words>4661</Words>
  <Application>Microsoft Macintosh PowerPoint</Application>
  <PresentationFormat>Widescreen</PresentationFormat>
  <Paragraphs>726</Paragraphs>
  <Slides>38</Slides>
  <Notes>38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Calibri</vt:lpstr>
      <vt:lpstr>Calibri Light</vt:lpstr>
      <vt:lpstr>Consolas</vt:lpstr>
      <vt:lpstr>Menlo</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Anisimov</dc:creator>
  <cp:lastModifiedBy>MOD Administrator</cp:lastModifiedBy>
  <cp:revision>64</cp:revision>
  <cp:lastPrinted>2019-09-04T08:05:36Z</cp:lastPrinted>
  <dcterms:created xsi:type="dcterms:W3CDTF">2016-09-20T13:25:15Z</dcterms:created>
  <dcterms:modified xsi:type="dcterms:W3CDTF">2024-11-26T09:35:22Z</dcterms:modified>
</cp:coreProperties>
</file>