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32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33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34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37.xml" ContentType="application/vnd.openxmlformats-officedocument.presentationml.notesSlide+xml"/>
  <Override PartName="/ppt/theme/themeOverride38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39.xml" ContentType="application/vnd.openxmlformats-officedocument.themeOverride+xml"/>
  <Override PartName="/ppt/notesSlides/notesSlide39.xml" ContentType="application/vnd.openxmlformats-officedocument.presentationml.notesSlide+xml"/>
  <Override PartName="/ppt/theme/themeOverride40.xml" ContentType="application/vnd.openxmlformats-officedocument.themeOverride+xml"/>
  <Override PartName="/ppt/notesSlides/notesSlide40.xml" ContentType="application/vnd.openxmlformats-officedocument.presentationml.notesSlide+xml"/>
  <Override PartName="/ppt/theme/themeOverride41.xml" ContentType="application/vnd.openxmlformats-officedocument.themeOverride+xml"/>
  <Override PartName="/ppt/notesSlides/notesSlide41.xml" ContentType="application/vnd.openxmlformats-officedocument.presentationml.notesSlide+xml"/>
  <Override PartName="/ppt/theme/themeOverride42.xml" ContentType="application/vnd.openxmlformats-officedocument.themeOverride+xml"/>
  <Override PartName="/ppt/notesSlides/notesSlide42.xml" ContentType="application/vnd.openxmlformats-officedocument.presentationml.notesSlide+xml"/>
  <Override PartName="/ppt/theme/themeOverride43.xml" ContentType="application/vnd.openxmlformats-officedocument.themeOverride+xml"/>
  <Override PartName="/ppt/notesSlides/notesSlide43.xml" ContentType="application/vnd.openxmlformats-officedocument.presentationml.notesSlide+xml"/>
  <Override PartName="/ppt/theme/themeOverride44.xml" ContentType="application/vnd.openxmlformats-officedocument.themeOverride+xml"/>
  <Override PartName="/ppt/notesSlides/notesSlide44.xml" ContentType="application/vnd.openxmlformats-officedocument.presentationml.notesSlide+xml"/>
  <Override PartName="/ppt/theme/themeOverride45.xml" ContentType="application/vnd.openxmlformats-officedocument.themeOverride+xml"/>
  <Override PartName="/ppt/notesSlides/notesSlide45.xml" ContentType="application/vnd.openxmlformats-officedocument.presentationml.notesSlide+xml"/>
  <Override PartName="/ppt/theme/themeOverride46.xml" ContentType="application/vnd.openxmlformats-officedocument.themeOverride+xml"/>
  <Override PartName="/ppt/notesSlides/notesSlide46.xml" ContentType="application/vnd.openxmlformats-officedocument.presentationml.notesSlide+xml"/>
  <Override PartName="/ppt/theme/themeOverride47.xml" ContentType="application/vnd.openxmlformats-officedocument.themeOverride+xml"/>
  <Override PartName="/ppt/notesSlides/notesSlide47.xml" ContentType="application/vnd.openxmlformats-officedocument.presentationml.notesSlide+xml"/>
  <Override PartName="/ppt/theme/themeOverride48.xml" ContentType="application/vnd.openxmlformats-officedocument.themeOverride+xml"/>
  <Override PartName="/ppt/notesSlides/notesSlide48.xml" ContentType="application/vnd.openxmlformats-officedocument.presentationml.notesSlide+xml"/>
  <Override PartName="/ppt/theme/themeOverride49.xml" ContentType="application/vnd.openxmlformats-officedocument.themeOverride+xml"/>
  <Override PartName="/ppt/notesSlides/notesSlide49.xml" ContentType="application/vnd.openxmlformats-officedocument.presentationml.notesSlide+xml"/>
  <Override PartName="/ppt/theme/themeOverride50.xml" ContentType="application/vnd.openxmlformats-officedocument.themeOverride+xml"/>
  <Override PartName="/ppt/notesSlides/notesSlide50.xml" ContentType="application/vnd.openxmlformats-officedocument.presentationml.notesSlide+xml"/>
  <Override PartName="/ppt/theme/themeOverride51.xml" ContentType="application/vnd.openxmlformats-officedocument.themeOverride+xml"/>
  <Override PartName="/ppt/notesSlides/notesSlide51.xml" ContentType="application/vnd.openxmlformats-officedocument.presentationml.notesSlide+xml"/>
  <Override PartName="/ppt/theme/themeOverride52.xml" ContentType="application/vnd.openxmlformats-officedocument.themeOverride+xml"/>
  <Override PartName="/ppt/notesSlides/notesSlide52.xml" ContentType="application/vnd.openxmlformats-officedocument.presentationml.notesSlide+xml"/>
  <Override PartName="/ppt/theme/themeOverride53.xml" ContentType="application/vnd.openxmlformats-officedocument.themeOverride+xml"/>
  <Override PartName="/ppt/notesSlides/notesSlide53.xml" ContentType="application/vnd.openxmlformats-officedocument.presentationml.notesSlide+xml"/>
  <Override PartName="/ppt/theme/themeOverride54.xml" ContentType="application/vnd.openxmlformats-officedocument.themeOverride+xml"/>
  <Override PartName="/ppt/notesSlides/notesSlide54.xml" ContentType="application/vnd.openxmlformats-officedocument.presentationml.notesSlide+xml"/>
  <Override PartName="/ppt/theme/themeOverride55.xml" ContentType="application/vnd.openxmlformats-officedocument.themeOverride+xml"/>
  <Override PartName="/ppt/notesSlides/notesSlide55.xml" ContentType="application/vnd.openxmlformats-officedocument.presentationml.notesSlide+xml"/>
  <Override PartName="/ppt/theme/themeOverride56.xml" ContentType="application/vnd.openxmlformats-officedocument.themeOverride+xml"/>
  <Override PartName="/ppt/notesSlides/notesSlide56.xml" ContentType="application/vnd.openxmlformats-officedocument.presentationml.notesSlide+xml"/>
  <Override PartName="/ppt/theme/themeOverride57.xml" ContentType="application/vnd.openxmlformats-officedocument.themeOverride+xml"/>
  <Override PartName="/ppt/notesSlides/notesSlide57.xml" ContentType="application/vnd.openxmlformats-officedocument.presentationml.notesSlide+xml"/>
  <Override PartName="/ppt/theme/themeOverride58.xml" ContentType="application/vnd.openxmlformats-officedocument.themeOverride+xml"/>
  <Override PartName="/ppt/notesSlides/notesSlide58.xml" ContentType="application/vnd.openxmlformats-officedocument.presentationml.notesSlide+xml"/>
  <Override PartName="/ppt/theme/themeOverride59.xml" ContentType="application/vnd.openxmlformats-officedocument.themeOverride+xml"/>
  <Override PartName="/ppt/notesSlides/notesSlide59.xml" ContentType="application/vnd.openxmlformats-officedocument.presentationml.notesSlide+xml"/>
  <Override PartName="/ppt/theme/themeOverride60.xml" ContentType="application/vnd.openxmlformats-officedocument.themeOverride+xml"/>
  <Override PartName="/ppt/notesSlides/notesSlide60.xml" ContentType="application/vnd.openxmlformats-officedocument.presentationml.notesSlide+xml"/>
  <Override PartName="/ppt/theme/themeOverride61.xml" ContentType="application/vnd.openxmlformats-officedocument.themeOverride+xml"/>
  <Override PartName="/ppt/notesSlides/notesSlide61.xml" ContentType="application/vnd.openxmlformats-officedocument.presentationml.notesSlide+xml"/>
  <Override PartName="/ppt/theme/themeOverride62.xml" ContentType="application/vnd.openxmlformats-officedocument.themeOverride+xml"/>
  <Override PartName="/ppt/notesSlides/notesSlide62.xml" ContentType="application/vnd.openxmlformats-officedocument.presentationml.notesSlide+xml"/>
  <Override PartName="/ppt/theme/themeOverride63.xml" ContentType="application/vnd.openxmlformats-officedocument.themeOverride+xml"/>
  <Override PartName="/ppt/notesSlides/notesSlide63.xml" ContentType="application/vnd.openxmlformats-officedocument.presentationml.notesSlide+xml"/>
  <Override PartName="/ppt/theme/themeOverride64.xml" ContentType="application/vnd.openxmlformats-officedocument.themeOverride+xml"/>
  <Override PartName="/ppt/notesSlides/notesSlide64.xml" ContentType="application/vnd.openxmlformats-officedocument.presentationml.notesSlide+xml"/>
  <Override PartName="/ppt/theme/themeOverride65.xml" ContentType="application/vnd.openxmlformats-officedocument.themeOverride+xml"/>
  <Override PartName="/ppt/notesSlides/notesSlide65.xml" ContentType="application/vnd.openxmlformats-officedocument.presentationml.notesSlide+xml"/>
  <Override PartName="/ppt/theme/themeOverride66.xml" ContentType="application/vnd.openxmlformats-officedocument.themeOverr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8"/>
  </p:notesMasterIdLst>
  <p:sldIdLst>
    <p:sldId id="398" r:id="rId2"/>
    <p:sldId id="399" r:id="rId3"/>
    <p:sldId id="401" r:id="rId4"/>
    <p:sldId id="400" r:id="rId5"/>
    <p:sldId id="289" r:id="rId6"/>
    <p:sldId id="323" r:id="rId7"/>
    <p:sldId id="405" r:id="rId8"/>
    <p:sldId id="404" r:id="rId9"/>
    <p:sldId id="403" r:id="rId10"/>
    <p:sldId id="402" r:id="rId11"/>
    <p:sldId id="320" r:id="rId12"/>
    <p:sldId id="331" r:id="rId13"/>
    <p:sldId id="326" r:id="rId14"/>
    <p:sldId id="330" r:id="rId15"/>
    <p:sldId id="329" r:id="rId16"/>
    <p:sldId id="328" r:id="rId17"/>
    <p:sldId id="327" r:id="rId18"/>
    <p:sldId id="341" r:id="rId19"/>
    <p:sldId id="333" r:id="rId20"/>
    <p:sldId id="334" r:id="rId21"/>
    <p:sldId id="335" r:id="rId22"/>
    <p:sldId id="294" r:id="rId23"/>
    <p:sldId id="406" r:id="rId24"/>
    <p:sldId id="408" r:id="rId25"/>
    <p:sldId id="407" r:id="rId26"/>
    <p:sldId id="409" r:id="rId27"/>
    <p:sldId id="411" r:id="rId28"/>
    <p:sldId id="410" r:id="rId29"/>
    <p:sldId id="412" r:id="rId30"/>
    <p:sldId id="413" r:id="rId31"/>
    <p:sldId id="415" r:id="rId32"/>
    <p:sldId id="414" r:id="rId33"/>
    <p:sldId id="416" r:id="rId34"/>
    <p:sldId id="417" r:id="rId35"/>
    <p:sldId id="419" r:id="rId36"/>
    <p:sldId id="418" r:id="rId37"/>
    <p:sldId id="431" r:id="rId38"/>
    <p:sldId id="429" r:id="rId39"/>
    <p:sldId id="432" r:id="rId40"/>
    <p:sldId id="433" r:id="rId41"/>
    <p:sldId id="343" r:id="rId42"/>
    <p:sldId id="421" r:id="rId43"/>
    <p:sldId id="344" r:id="rId44"/>
    <p:sldId id="346" r:id="rId45"/>
    <p:sldId id="430" r:id="rId46"/>
    <p:sldId id="422" r:id="rId47"/>
    <p:sldId id="423" r:id="rId48"/>
    <p:sldId id="424" r:id="rId49"/>
    <p:sldId id="425" r:id="rId50"/>
    <p:sldId id="426" r:id="rId51"/>
    <p:sldId id="347" r:id="rId52"/>
    <p:sldId id="348" r:id="rId53"/>
    <p:sldId id="350" r:id="rId54"/>
    <p:sldId id="434" r:id="rId55"/>
    <p:sldId id="318" r:id="rId56"/>
    <p:sldId id="435" r:id="rId57"/>
    <p:sldId id="438" r:id="rId58"/>
    <p:sldId id="439" r:id="rId59"/>
    <p:sldId id="306" r:id="rId60"/>
    <p:sldId id="437" r:id="rId61"/>
    <p:sldId id="440" r:id="rId62"/>
    <p:sldId id="307" r:id="rId63"/>
    <p:sldId id="441" r:id="rId64"/>
    <p:sldId id="436" r:id="rId65"/>
    <p:sldId id="310" r:id="rId66"/>
    <p:sldId id="349" r:id="rId6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39"/>
    <p:restoredTop sz="94643"/>
  </p:normalViewPr>
  <p:slideViewPr>
    <p:cSldViewPr snapToGrid="0" snapToObjects="1">
      <p:cViewPr varScale="1">
        <p:scale>
          <a:sx n="140" d="100"/>
          <a:sy n="140" d="100"/>
        </p:scale>
        <p:origin x="21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8FDCC-6E3B-8447-A84A-C1F15F2E44EA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48926-9673-8B41-A5E4-DFA8D425C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50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DA484-DA0E-AA46-F55E-2B374D77B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9391CF-363C-45B3-8D4D-DFBFC040AE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754A5D-9E38-E7D7-3279-0C256A5AB3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90532-E02E-621A-8B51-340E19E164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309A24AB-EDFA-2DE3-7258-34219F786CF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3114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59543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74087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54321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11578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84924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78404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658313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15961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559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12D55-C1F7-0427-27D7-9964D14D8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DF672F-F6BD-0052-E374-0D8E6B667C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EEECE0-F9F1-D387-E60B-2C08CC9A1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1BFA8-47E4-FEEC-35AA-6209B553B0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2AAFC472-032F-7448-4039-4288F75CF9E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73082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271812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98142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48762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057BB-425E-74AA-46C6-DD45439B7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394948-C626-D8CD-E113-87F765B50C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CCBC6F-424A-3186-39E5-0629333258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3B6E2-5790-9DDC-2822-876AD77697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2FD49918-1869-5DDA-3545-7EA85BFBD7C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986971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735CF-3317-BC4D-8BF1-10910D006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26F1B1-C427-ECC2-F098-65DC742E28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C92280-E18E-C461-0882-8547E4B90C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C00C7-1DD3-9F14-79FA-16EF0F79D2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9D27BAA-6F30-5EE0-2D8C-7B910F66C20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634818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D36C6-19CF-A9EF-4CD2-C13529F05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AF7D7C-D998-37E0-4CDC-17554D710F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EA06C9-5272-4A2B-3892-B8BEDDA368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F3529-4E1A-AB00-3CB0-E0BA0D1B9B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CF9FC1F9-BBD7-E945-5762-5A9AC4C6778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8595380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9E72F-5E04-14B4-6CBC-1BE3B01D8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139DBF-A934-B133-ED9C-4EFDF83A7A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FEEF0F-6117-ACDA-7EFF-601E4AE8A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E2D81-0B0D-CC4F-94D5-0710F11DAC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731D1FD-6E64-7F22-705F-A41F52141A4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02774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D6D29-91D5-BC5E-B971-FD8FD0F03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57ACC6-BAA4-813D-EAAC-41F0F3AEA4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873825-72AC-4593-F191-657B8C643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3CD89-2C81-BB3D-0679-9144E6FDA0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27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268FF6E6-69DD-3558-F268-21DBD1AF074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165183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BC2E6-AE45-3CAA-16E6-E971CC788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39CE02-672E-5D60-B37E-656A5EB963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E11E0A-3562-2235-03A1-A050B830D5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433A7-41E9-8687-60E3-F60E5A2871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28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F06B9B90-81B4-5B5E-CC8B-616DF56E65D2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990002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BBC00-06E5-D5EF-2FC8-4991C0201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C900B4-79C6-6524-EB14-DFE33AEEF2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48E278-70BA-F7A8-CAEE-B76FAAE117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A467E-E803-EF66-76B6-2DC1B2CC02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29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C785DCCC-65FB-0A78-78DD-1A71DFEA658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49596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50BCE-31CA-E7B0-5452-CF0A4EDE0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5818C0-1534-32BF-A91E-BF18F7F281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6BAB85-319A-6062-CB29-0097B2D6EF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D3940-8FC9-7429-67E6-0084722BB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FACA8D4C-93FB-630D-A895-8A2DF507059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81565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09393-A0AD-7D8E-26E6-3541E6CB2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63D663-58B8-926E-2679-F67B5B7714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6FEF39-1A85-5D72-A9CA-06D370B716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8951B-D2B3-5579-E60A-697D1D14AC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30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C138BDC0-B2D0-6671-A9E0-2CC41702F00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237151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D9ECA-C90B-49F8-95C4-231ECEF78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39F428-734F-7B6A-EC97-1B12A05B62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DE485-397B-8C69-92E7-CD6F75FD4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F753A-FC0C-A20A-1809-79AB65F71E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31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B884A811-AF20-0CAB-F8FB-564372CC45E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1193639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5DCFA-49E4-1056-BC12-C9EB4DF7F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7C5CF2-563D-45C4-76F8-09125D825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9B4C9D-5ED9-CCC2-A48A-F1C8F881A1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421B9-7273-62E9-1C43-E8EA604E4F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32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FFD5FDA1-16C1-3EDE-9D6D-A3288BE4E0B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7230692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157CB-A939-2636-651F-62B945690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DA1D45-821E-868B-2A68-0CD6A8F36A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254042-5319-09A6-C733-154F34C3D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0B69E-3111-0797-6B65-879C00C567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33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517C7642-9FFC-652A-730A-AF2DDBD40B8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617801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BADDF-3563-B9EF-4335-386E42A4C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6ACEA-2E0A-8CCB-6923-D2EC701944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2185C7-CC41-2240-48FC-6C20EAF148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BCBC3-BFD6-E127-7317-E56A8F53FC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34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5E1FED0B-4540-EDC6-F3A3-6611C49CEE5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250897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44024-12CE-AAC7-6A2C-3214014A7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0E85D2-A33F-3E03-5F26-CC22C1079F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6A8D4D-A682-AE37-3DE8-74064B6527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8F8FE-2EE2-5B4E-EAC9-2693B9D474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35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5D7090B8-2046-DAB8-ADAA-02EBD4CD0E6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386427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6AC1E-D80D-222C-D46A-AEBCC7D69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27C36B-40D1-7756-772C-C5818C92E3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CCA287-D4DE-D4A1-AAEC-8B31EA5E4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A65A3-19C8-D875-B504-588360AB6B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36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52589020-F1D8-6214-E5E5-AB99E007F5A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811389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DE7CE-17CA-E9EF-C489-505EF588D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09C09A-649C-3F43-6BB7-CDE07F714F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109316-DC23-CABE-63DD-7B146333EC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BEC4C-9142-B37E-2CE9-F24CD0B9B2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37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37BD4055-C3F0-3BD0-AA60-4858D52EE2E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265996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22EBA-EAAE-FA92-B758-8755A8373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31F04F-2139-B5C6-3335-CE8F26D712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6DE429-FB5B-E309-3B87-4483EA7C47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727AE-25C8-E1F6-26E3-EAEA843E2D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38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DB1F2A9-A155-4BC6-0501-A5E4BDCD8DE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585437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50320-EAA7-9EE5-8564-0703CAE2C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7E2E20-1E00-2F8E-5B2D-1826453539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457EBD-FDD3-7236-CD38-33E27D4D37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747AA-FEAA-1555-6891-7C27EF9EEF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39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3A4D7753-82BA-849E-2747-4DB138B8D0C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44578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197D2-27AA-50A6-FEF9-E747F1B61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F3CEE9-4D8F-FE27-A19F-CDF4B8C398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1427BF-499A-D2BF-60CD-02BA45B9EA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BB068-7790-909A-A8F4-15267E9076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22E55F1-76DD-1EF5-B95B-A9B11958BCE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313083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B6C87-0E53-3081-9718-50D633696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B2F8C6-8EE1-42ED-36BE-6E71CDEC23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617054-A8D3-A6A0-5E9C-37EB9E1018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53821-CC24-7B93-A24C-B18490A539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40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B33A75CD-CF3A-5586-EC27-6A180846E60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150033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1038370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2BC77-917E-5CE3-FF55-ACE0CCD55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DF8808-ED41-F158-7EA9-B543A74038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F4F95F-ABE1-1918-2700-6E80A88A8A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00E46-068D-506A-4965-2DF7F02D9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42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9A385B74-892C-6578-CEF3-503ECFCFEB8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759643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25381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133250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970A8-B375-F51C-165C-67383E2C0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953325-2BF1-40DB-C4F7-7BD8EB0E83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3EBF62-31C8-B434-A877-BE91AE496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729FC-EDE4-2509-86E1-D79CEF949F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45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DDF37C85-52A5-915F-51B7-7CBB841CC63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441634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653EF-856D-77FD-5270-BBC1C31E3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3C29BF-4DF9-FD82-E04A-BEF26D752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75714E-0FFE-5470-0A5F-0614AC5174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806FD-B16F-E033-0430-FC205B62E7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46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EB8AB24D-505E-E694-8F3D-CE3370048F5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356122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2E0F9-647F-7C45-483C-13C2E4A4F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743283-D8AA-D4A5-29E4-8A33269722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11410E-C398-5919-E09F-B877552D13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0F241-FA9D-C169-4C24-824BDD77AD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47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18E6202-7246-5697-682B-A1862DE4AD4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245897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78C3E-3B7E-761C-1079-8B86E5300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34B8F9-B3F1-A2A2-8BD5-EE9C026B6A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5BE200-2603-BCF0-1B1C-B971158DA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D08E3-52DA-0380-45D1-19E13839FE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48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D12DF0CF-401C-A0D5-2278-313B8A7A8C7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669875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07307-9895-3754-257F-C8ED5324E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8D1A16-E056-AE0B-1A20-BDC6827F9B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3DF02E-B7AB-8A96-BCF5-1C668AF046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CF787-8EED-7557-3139-E7565C4E3B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49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0F6FEF28-FDE9-1CBE-4092-B366880AFC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90787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456483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C68FE-F387-CE46-7F80-65292BF5A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80B0EE-A655-6AED-58EB-64070A02D0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BEDAC1-D9BC-8D05-9095-B0A51E2423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312FD-03DF-F672-EDD0-BAEF0E066D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50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E5C247EA-2999-1AA8-37ED-51EAC514001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9379665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638269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863737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544571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798C6-25FC-766F-062A-4F161322C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D78DF2-3A16-584E-AE73-C6898B2F78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C1A7E2-7C88-2FD6-796C-5D4303B76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B76AF-E669-E179-8375-801BD401D7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54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CB90266E-FD84-CB2B-6D04-CF5C392067D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579780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9541296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51866-F0EE-0426-65B8-625CC0163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3F4783-5FD5-DE24-69ED-81005A6E05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3E0D16-5E17-CAC7-A7AD-121F3EBBA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3D749-94B5-8948-980F-937DE02CF6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56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2D5A5157-8D71-6708-D908-B0F27764B04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571962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8BDF1-FB60-D2E2-CBC9-0BB53D6AC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70BEFE-A85C-07A2-BB40-C4B6452767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EE8AD2-8472-6737-B915-4A7C468754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A523F-E96A-AD4A-EC14-765CA6D984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57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B3BDEBA1-837B-2DBA-0EE6-EBDA415C2E1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40906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011BC-BE43-E2A9-CCD4-A73ECB37A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CC15FD-E6E1-06B0-6292-FC7AFEBD12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A7A5C5-E938-2D7C-2E71-1A7CF3FA0E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AE812-0D12-E2DA-8371-5F99DB97D9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58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2AFE73A6-4ECA-AFE4-D66F-E5EC5B2152F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4921821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92214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6259073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46062-2959-DBB1-4180-9E703FD5B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3A782F-8FA7-0CBE-E6FA-137909F8B5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23897E-ADA0-D0A2-696B-57DCEEB45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A2C69-F0D9-9C69-080B-2E459ADE62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60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66F45C0-037C-50FD-BC3C-74A39C1C3652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8091094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024BD-F087-98D2-48E4-E5982A781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4C7213-F33C-04E5-AC77-78338E90B0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85CCA5-EC2B-11E8-D89F-FC25D5FBE3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03B33-8269-DBC0-7242-91D7B31559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61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74F404BC-9F1F-8D9D-ED45-C5AE1B7AF7B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5689739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982221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7D630-C4E0-9014-4DCC-F03583783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41033F-E4C7-350E-EDEF-11BCF37995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B4C514-B08C-E41B-7EA8-FFA67C44FC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72B15-F38A-C28A-2B57-511B9F9A08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63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C7A807E-4BBA-7991-8986-0A392ECB75A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3641334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7B77B-3EA8-0F79-9D97-B8373BDF8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D5909A-CAA0-1E17-763F-CDC8050E8D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77B20B-5B61-C083-E361-AB7E43B31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3F833-364B-0EBE-510F-03E6D1783B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64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F859B671-0E49-385D-9F9F-6707E09E9E3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9051173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6354473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38695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DC09E-3D5E-38BF-93DE-A091679BC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918AD1-3D4D-D695-262B-61CB4DF3B3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1809CB-9350-4025-AC61-7204A94438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513D9-21AF-BA9B-C325-4D91B03934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25A8CF2-137A-F1B9-1545-E8CD57CFC01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901140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34D33-2A7E-C76C-9AF0-EC7341633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A9883E-8F7B-1DE7-DFC3-CCAA663EC1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D0DE37-AA96-91B9-8042-21ADEEE40F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7F9D2-A5C3-61F7-B9F7-31EC4A5F10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52F31F7A-294F-E14C-F6AE-0AC53CD0EEC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197420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D719B-B1C0-7FEF-F70B-7F3B6A1D6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B5A9E9-DA52-E44C-96F2-29DAAB80C4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932C67-818E-6866-ECBD-D2451B161D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219D6-52B8-8A44-E31B-021402779B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B7C17A44-A793-1CA4-B558-A1E2CF189B8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146085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23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31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42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96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01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Основы построения файловых систем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58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2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23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68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92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67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7D850-C269-5040-9E1D-5D50C477E825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84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0.xml"/><Relationship Id="rId4" Type="http://schemas.openxmlformats.org/officeDocument/2006/relationships/hyperlink" Target="https://lwn.net/Articles/923969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7" Type="http://schemas.openxmlformats.org/officeDocument/2006/relationships/hyperlink" Target="https://lwn.net/Articles/322823/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5.xml"/><Relationship Id="rId6" Type="http://schemas.openxmlformats.org/officeDocument/2006/relationships/hyperlink" Target="http://wiki.osdev.org/Ext2" TargetMode="External"/><Relationship Id="rId5" Type="http://schemas.openxmlformats.org/officeDocument/2006/relationships/hyperlink" Target="https://ext4.wiki.kernel.org/index.php/Ext4_Disk_Layout" TargetMode="External"/><Relationship Id="rId4" Type="http://schemas.openxmlformats.org/officeDocument/2006/relationships/hyperlink" Target="http://www.nongnu.org/ext2-doc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648654" y="923419"/>
            <a:ext cx="5388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The basics of file systems</a:t>
            </a:r>
            <a:endParaRPr lang="ru-RU" sz="4000" dirty="0"/>
          </a:p>
        </p:txBody>
      </p:sp>
      <p:pic>
        <p:nvPicPr>
          <p:cNvPr id="1026" name="Picture 2" descr="Neapolis University Pafos, Cyprus Adaptive • Inspiring • Today • Education">
            <a:extLst>
              <a:ext uri="{FF2B5EF4-FFF2-40B4-BE49-F238E27FC236}">
                <a16:creationId xmlns:a16="http://schemas.microsoft.com/office/drawing/2014/main" id="{4A89C479-1691-99F0-24E5-26D57F721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822" y="2457450"/>
            <a:ext cx="41910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5F9A63-3251-7EB7-FC8E-AE3ABA4B7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638" y="1977686"/>
            <a:ext cx="2677540" cy="290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972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B8D86E28-11E8-9C26-3465-D42E05A0D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FA26A41-31E1-83EE-4FE9-12EA9FA0FDC9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E9445E-437F-0BE1-518E-CA0CF921F0E2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D53176A-0D2C-9A3A-707B-CAA5CCE1E653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0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lang="en-US" sz="2400" dirty="0"/>
                        <a:t>Different struct layouts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The declaration of</a:t>
                      </a:r>
                      <a:r>
                        <a:rPr lang="ru-RU" dirty="0"/>
                        <a:t> </a:t>
                      </a:r>
                      <a:r>
                        <a:rPr lang="en-US" dirty="0" err="1"/>
                        <a:t>struct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dmap_ext_ondisk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A naïve declaration: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How is this struct laid out in the memory on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x86_64?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And on x86_32?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8193171-4893-F770-27B1-5B7FC9A1C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935646"/>
              </p:ext>
            </p:extLst>
          </p:nvPr>
        </p:nvGraphicFramePr>
        <p:xfrm>
          <a:off x="0" y="3378062"/>
          <a:ext cx="3855308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2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638">
                <a:tc>
                  <a:txBody>
                    <a:bodyPr/>
                    <a:lstStyle/>
                    <a:p>
                      <a:r>
                        <a:rPr lang="ru-RU" b="0" dirty="0"/>
                        <a:t>8 </a:t>
                      </a:r>
                      <a:r>
                        <a:rPr lang="en-US" b="0" dirty="0"/>
                        <a:t>bytes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item_id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/>
                        <a:t>8 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ext_offs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/>
                        <a:t>3 </a:t>
                      </a:r>
                      <a:r>
                        <a:rPr lang="en-US" dirty="0"/>
                        <a:t>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ext_len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/>
                        <a:t>8 </a:t>
                      </a:r>
                      <a:r>
                        <a:rPr lang="en-US" dirty="0"/>
                        <a:t>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wr_seq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/>
                        <a:t>4 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slice_id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CF0097D-BFF1-F511-F81A-A8302B942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899526"/>
              </p:ext>
            </p:extLst>
          </p:nvPr>
        </p:nvGraphicFramePr>
        <p:xfrm>
          <a:off x="3855308" y="3378062"/>
          <a:ext cx="3929450" cy="2560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6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898">
                <a:tc>
                  <a:txBody>
                    <a:bodyPr/>
                    <a:lstStyle/>
                    <a:p>
                      <a:r>
                        <a:rPr lang="ru-RU" b="0" dirty="0"/>
                        <a:t>8</a:t>
                      </a:r>
                      <a:r>
                        <a:rPr lang="ru-RU" b="0" baseline="0" dirty="0"/>
                        <a:t> </a:t>
                      </a:r>
                      <a:r>
                        <a:rPr lang="en-US" b="0" baseline="0" dirty="0"/>
                        <a:t>bytes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item_id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/>
                        <a:t>8 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ext_offs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/>
                        <a:t>3 </a:t>
                      </a:r>
                      <a:r>
                        <a:rPr lang="en-US" dirty="0"/>
                        <a:t>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ext_len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5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bytes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padding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/>
                        <a:t>8 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wr_seq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/>
                        <a:t>4 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slice_id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4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bytes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padding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9E51A38-1FDC-B181-982C-C0ECBB15C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86823"/>
              </p:ext>
            </p:extLst>
          </p:nvPr>
        </p:nvGraphicFramePr>
        <p:xfrm>
          <a:off x="7784758" y="3378061"/>
          <a:ext cx="4407242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03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512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ru-RU" b="0" dirty="0"/>
                        <a:t> </a:t>
                      </a:r>
                      <a:r>
                        <a:rPr lang="en-US" b="0" dirty="0"/>
                        <a:t>bytes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item_id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1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ext_offs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1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ext_len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1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bytes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padding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1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wr_seq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1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slice_id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4D96C23-3920-5507-1FA5-7996072A7363}"/>
              </a:ext>
            </a:extLst>
          </p:cNvPr>
          <p:cNvSpPr txBox="1"/>
          <p:nvPr/>
        </p:nvSpPr>
        <p:spPr>
          <a:xfrm>
            <a:off x="914400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u8  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be32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 __attribute__((packed));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6E9C7-A463-DE09-C159-1966F175FA6B}"/>
              </a:ext>
            </a:extLst>
          </p:cNvPr>
          <p:cNvSpPr txBox="1"/>
          <p:nvPr/>
        </p:nvSpPr>
        <p:spPr>
          <a:xfrm>
            <a:off x="6775374" y="1210726"/>
            <a:ext cx="32656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char 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int  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666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640361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47565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438244"/>
              </p:ext>
            </p:extLst>
          </p:nvPr>
        </p:nvGraphicFramePr>
        <p:xfrm>
          <a:off x="0" y="365761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The structure of ext2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421670"/>
              </p:ext>
            </p:extLst>
          </p:nvPr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77167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730586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16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offsets increase in this direction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7917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347141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16510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650159"/>
              </p:ext>
            </p:extLst>
          </p:nvPr>
        </p:nvGraphicFramePr>
        <p:xfrm>
          <a:off x="0" y="365761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The structure of ext2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b="1" dirty="0"/>
                        <a:t>The Superblock (SB)</a:t>
                      </a:r>
                      <a:r>
                        <a:rPr lang="en-US" b="0" dirty="0"/>
                        <a:t> contains information about a file system in general: the total size, the size and the number of blocks, etc.</a:t>
                      </a:r>
                      <a:endParaRPr lang="ru-RU" b="0" dirty="0"/>
                    </a:p>
                    <a:p>
                      <a:endParaRPr lang="ru-RU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135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464392"/>
              </p:ext>
            </p:extLst>
          </p:nvPr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622257"/>
              </p:ext>
            </p:extLst>
          </p:nvPr>
        </p:nvGraphicFramePr>
        <p:xfrm>
          <a:off x="1777167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496898"/>
              </p:ext>
            </p:extLst>
          </p:nvPr>
        </p:nvGraphicFramePr>
        <p:xfrm>
          <a:off x="6730586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16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offsets increase in this direction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8025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382436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15094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84737"/>
              </p:ext>
            </p:extLst>
          </p:nvPr>
        </p:nvGraphicFramePr>
        <p:xfrm>
          <a:off x="0" y="365761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The structure of ext2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b="1" dirty="0"/>
                        <a:t>The Superblock (SB)</a:t>
                      </a:r>
                      <a:r>
                        <a:rPr lang="en-US" b="0" dirty="0"/>
                        <a:t> contains information about a file system in general: the total size, the size and the number of blocks, etc.</a:t>
                      </a:r>
                      <a:endParaRPr lang="ru-RU" b="0" dirty="0"/>
                    </a:p>
                    <a:p>
                      <a:endParaRPr lang="ru-RU" b="0" dirty="0"/>
                    </a:p>
                    <a:p>
                      <a:r>
                        <a:rPr lang="en-US" b="1" dirty="0"/>
                        <a:t>Block Group Headers</a:t>
                      </a:r>
                      <a:r>
                        <a:rPr lang="en-US" b="0" dirty="0"/>
                        <a:t> contain information about individual block groups like the number of free blocks and </a:t>
                      </a:r>
                      <a:r>
                        <a:rPr lang="en-US" b="0" dirty="0" err="1"/>
                        <a:t>inodes</a:t>
                      </a:r>
                      <a:r>
                        <a:rPr lang="en-US" b="0" dirty="0"/>
                        <a:t>.</a:t>
                      </a:r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135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756090"/>
              </p:ext>
            </p:extLst>
          </p:nvPr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080193"/>
              </p:ext>
            </p:extLst>
          </p:nvPr>
        </p:nvGraphicFramePr>
        <p:xfrm>
          <a:off x="1777167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37686"/>
              </p:ext>
            </p:extLst>
          </p:nvPr>
        </p:nvGraphicFramePr>
        <p:xfrm>
          <a:off x="6730586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16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offsets increase in this direction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676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62424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494808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150259"/>
              </p:ext>
            </p:extLst>
          </p:nvPr>
        </p:nvGraphicFramePr>
        <p:xfrm>
          <a:off x="0" y="365761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The structure of ext2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b="1" dirty="0"/>
                        <a:t>The Superblock (SB)</a:t>
                      </a:r>
                      <a:r>
                        <a:rPr lang="en-US" b="0" dirty="0"/>
                        <a:t> contains information about a file system in general: the total size, the size and the number of blocks, etc.</a:t>
                      </a:r>
                      <a:endParaRPr lang="ru-RU" b="0" dirty="0"/>
                    </a:p>
                    <a:p>
                      <a:endParaRPr lang="ru-RU" b="0" dirty="0"/>
                    </a:p>
                    <a:p>
                      <a:r>
                        <a:rPr lang="en-US" b="1" dirty="0"/>
                        <a:t>Block Group Headers</a:t>
                      </a:r>
                      <a:r>
                        <a:rPr lang="en-US" b="0" dirty="0"/>
                        <a:t> contain information about individual block groups like the number of free blocks and </a:t>
                      </a:r>
                      <a:r>
                        <a:rPr lang="en-US" b="0" dirty="0" err="1"/>
                        <a:t>inodes</a:t>
                      </a:r>
                      <a:r>
                        <a:rPr lang="en-US" b="0" dirty="0"/>
                        <a:t>.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1" dirty="0"/>
                        <a:t>Remark</a:t>
                      </a:r>
                      <a:r>
                        <a:rPr lang="ru-RU" b="1" dirty="0"/>
                        <a:t>:</a:t>
                      </a:r>
                      <a:r>
                        <a:rPr lang="en-US" b="0" dirty="0"/>
                        <a:t> splitting a file system into multiple block groups has several advantages. First, this improves the locality. As long as a FS can allocate blocks within one block group, this decreases the seek time. Second, the metadata of a single BG is small enough to fit to RAM. Third, growing such FS is trivial.</a:t>
                      </a:r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135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918258"/>
              </p:ext>
            </p:extLst>
          </p:nvPr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902990"/>
              </p:ext>
            </p:extLst>
          </p:nvPr>
        </p:nvGraphicFramePr>
        <p:xfrm>
          <a:off x="1777167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345193"/>
              </p:ext>
            </p:extLst>
          </p:nvPr>
        </p:nvGraphicFramePr>
        <p:xfrm>
          <a:off x="6730586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16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offsets increase in this direction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2599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88822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547574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362708"/>
              </p:ext>
            </p:extLst>
          </p:nvPr>
        </p:nvGraphicFramePr>
        <p:xfrm>
          <a:off x="0" y="365761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The structure of ext2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b="1" dirty="0"/>
                        <a:t>The Superblock (SB)</a:t>
                      </a:r>
                      <a:r>
                        <a:rPr lang="en-US" b="0" dirty="0"/>
                        <a:t> contains information about a file system in general: the total size, the size and the number of blocks, etc.</a:t>
                      </a:r>
                      <a:endParaRPr lang="ru-RU" b="0" dirty="0"/>
                    </a:p>
                    <a:p>
                      <a:endParaRPr lang="ru-RU" b="0" dirty="0"/>
                    </a:p>
                    <a:p>
                      <a:r>
                        <a:rPr lang="en-US" b="1" dirty="0"/>
                        <a:t>Block Group Headers</a:t>
                      </a:r>
                      <a:r>
                        <a:rPr lang="en-US" b="0" dirty="0"/>
                        <a:t> contain information about individual block groups like the number of free blocks and </a:t>
                      </a:r>
                      <a:r>
                        <a:rPr lang="en-US" b="0" dirty="0" err="1"/>
                        <a:t>inodes</a:t>
                      </a:r>
                      <a:r>
                        <a:rPr lang="en-US" b="0" dirty="0"/>
                        <a:t>.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1" dirty="0"/>
                        <a:t>Block bitmaps</a:t>
                      </a:r>
                      <a:r>
                        <a:rPr lang="en-US" b="0" dirty="0"/>
                        <a:t> are bit arrays that track which blocks are free and which blocks are in use. Ext2 space allocation granularity is 1 block (typically, 4k)</a:t>
                      </a:r>
                      <a:r>
                        <a:rPr lang="ru-RU" b="0" dirty="0"/>
                        <a:t>.</a:t>
                      </a:r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135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347995"/>
              </p:ext>
            </p:extLst>
          </p:nvPr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199583"/>
              </p:ext>
            </p:extLst>
          </p:nvPr>
        </p:nvGraphicFramePr>
        <p:xfrm>
          <a:off x="1777167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797807"/>
              </p:ext>
            </p:extLst>
          </p:nvPr>
        </p:nvGraphicFramePr>
        <p:xfrm>
          <a:off x="6730586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16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offsets increase in this direction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8433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428815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67336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788109"/>
              </p:ext>
            </p:extLst>
          </p:nvPr>
        </p:nvGraphicFramePr>
        <p:xfrm>
          <a:off x="0" y="365761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The structure of ext2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b="1" dirty="0"/>
                        <a:t>The Superblock (SB)</a:t>
                      </a:r>
                      <a:r>
                        <a:rPr lang="en-US" b="0" dirty="0"/>
                        <a:t> contains information about a file system in general: the total size, the size and the number of blocks, etc.</a:t>
                      </a:r>
                      <a:endParaRPr lang="ru-RU" b="0" dirty="0"/>
                    </a:p>
                    <a:p>
                      <a:endParaRPr lang="ru-RU" b="0" dirty="0"/>
                    </a:p>
                    <a:p>
                      <a:r>
                        <a:rPr lang="en-US" b="1" dirty="0"/>
                        <a:t>Block Group Headers</a:t>
                      </a:r>
                      <a:r>
                        <a:rPr lang="en-US" b="0" dirty="0"/>
                        <a:t> contain information about individual block groups like the number of free blocks and </a:t>
                      </a:r>
                      <a:r>
                        <a:rPr lang="en-US" b="0" dirty="0" err="1"/>
                        <a:t>inodes</a:t>
                      </a:r>
                      <a:r>
                        <a:rPr lang="en-US" b="0" dirty="0"/>
                        <a:t>.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1" dirty="0"/>
                        <a:t>Block bitmaps</a:t>
                      </a:r>
                      <a:r>
                        <a:rPr lang="en-US" b="0" dirty="0"/>
                        <a:t> are bit arrays that track which blocks are free and which blocks are in use. Ext2 space allocation granularity is 1 block (typically, 4k)</a:t>
                      </a:r>
                      <a:r>
                        <a:rPr lang="ru-RU" b="0" dirty="0"/>
                        <a:t>.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1" dirty="0"/>
                        <a:t>Quiz</a:t>
                      </a:r>
                      <a:r>
                        <a:rPr lang="ru-RU" b="1" dirty="0"/>
                        <a:t>:</a:t>
                      </a:r>
                      <a:r>
                        <a:rPr lang="en-US" b="0" dirty="0"/>
                        <a:t> why does ext2 track allocated space so coarsely? Every file, even a short one, takes at least 4k on the disk. That seems wasteful.</a:t>
                      </a:r>
                    </a:p>
                    <a:p>
                      <a:endParaRPr lang="en-US" b="0" dirty="0"/>
                    </a:p>
                    <a:p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135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364495"/>
              </p:ext>
            </p:extLst>
          </p:nvPr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294338"/>
              </p:ext>
            </p:extLst>
          </p:nvPr>
        </p:nvGraphicFramePr>
        <p:xfrm>
          <a:off x="1777167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540009"/>
              </p:ext>
            </p:extLst>
          </p:nvPr>
        </p:nvGraphicFramePr>
        <p:xfrm>
          <a:off x="6730586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16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offsets increase in this direction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54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056923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55760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276659"/>
              </p:ext>
            </p:extLst>
          </p:nvPr>
        </p:nvGraphicFramePr>
        <p:xfrm>
          <a:off x="0" y="365761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The structure of ext2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b="1" dirty="0"/>
                        <a:t>The Superblock (SB)</a:t>
                      </a:r>
                      <a:r>
                        <a:rPr lang="en-US" b="0" dirty="0"/>
                        <a:t> contains information about a file system in general: the total size, the size and the number of blocks, etc.</a:t>
                      </a:r>
                      <a:endParaRPr lang="ru-RU" b="0" dirty="0"/>
                    </a:p>
                    <a:p>
                      <a:endParaRPr lang="ru-RU" b="0" dirty="0"/>
                    </a:p>
                    <a:p>
                      <a:r>
                        <a:rPr lang="en-US" b="1" dirty="0"/>
                        <a:t>Block Group Headers</a:t>
                      </a:r>
                      <a:r>
                        <a:rPr lang="en-US" b="0" dirty="0"/>
                        <a:t> contain information about individual block groups like the number of free blocks and </a:t>
                      </a:r>
                      <a:r>
                        <a:rPr lang="en-US" b="0" dirty="0" err="1"/>
                        <a:t>inodes</a:t>
                      </a:r>
                      <a:r>
                        <a:rPr lang="en-US" b="0" dirty="0"/>
                        <a:t>.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1" dirty="0"/>
                        <a:t>Block bitmaps</a:t>
                      </a:r>
                      <a:r>
                        <a:rPr lang="en-US" b="0" dirty="0"/>
                        <a:t> are bit arrays that track which blocks are free and which blocks are in use. Ext2 space allocation granularity is 1 block (typically, 4k)</a:t>
                      </a:r>
                      <a:r>
                        <a:rPr lang="ru-RU" b="0" dirty="0"/>
                        <a:t>.</a:t>
                      </a:r>
                    </a:p>
                    <a:p>
                      <a:endParaRPr lang="ru-RU" b="0" dirty="0"/>
                    </a:p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> bitmaps</a:t>
                      </a:r>
                      <a:r>
                        <a:rPr lang="en-US" b="0" dirty="0"/>
                        <a:t> are bit array that track which </a:t>
                      </a:r>
                      <a:r>
                        <a:rPr lang="en-US" b="0" dirty="0" err="1"/>
                        <a:t>inodes</a:t>
                      </a:r>
                      <a:r>
                        <a:rPr lang="en-US" b="0" dirty="0"/>
                        <a:t> are free and which </a:t>
                      </a:r>
                      <a:r>
                        <a:rPr lang="en-US" b="0" dirty="0" err="1"/>
                        <a:t>inodes</a:t>
                      </a:r>
                      <a:r>
                        <a:rPr lang="en-US" b="0" dirty="0"/>
                        <a:t> are in use.  An </a:t>
                      </a:r>
                      <a:r>
                        <a:rPr lang="en-US" b="0" dirty="0" err="1"/>
                        <a:t>inode</a:t>
                      </a:r>
                      <a:r>
                        <a:rPr lang="en-US" b="0" dirty="0"/>
                        <a:t> (Index Node) is a structure that describes a file in ext2.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1" i="0" dirty="0" err="1"/>
                        <a:t>Inode</a:t>
                      </a:r>
                      <a:r>
                        <a:rPr lang="en-US" b="1" i="0" dirty="0"/>
                        <a:t> table</a:t>
                      </a:r>
                      <a:r>
                        <a:rPr lang="ru-RU" b="0" i="0" dirty="0"/>
                        <a:t> </a:t>
                      </a:r>
                      <a:r>
                        <a:rPr lang="en-US" b="0" i="0" dirty="0"/>
                        <a:t>is a disk area that contains all </a:t>
                      </a:r>
                      <a:r>
                        <a:rPr lang="en-US" b="0" i="0" dirty="0" err="1"/>
                        <a:t>inodes</a:t>
                      </a:r>
                      <a:r>
                        <a:rPr lang="en-US" b="0" i="0" dirty="0"/>
                        <a:t>. They are stored as an array of equally-sized structures.</a:t>
                      </a:r>
                      <a:endParaRPr lang="en-US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135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33610"/>
              </p:ext>
            </p:extLst>
          </p:nvPr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135943"/>
              </p:ext>
            </p:extLst>
          </p:nvPr>
        </p:nvGraphicFramePr>
        <p:xfrm>
          <a:off x="1777167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7018"/>
              </p:ext>
            </p:extLst>
          </p:nvPr>
        </p:nvGraphicFramePr>
        <p:xfrm>
          <a:off x="6730586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16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offsets increase in this direction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2941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757883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59332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93796"/>
              </p:ext>
            </p:extLst>
          </p:nvPr>
        </p:nvGraphicFramePr>
        <p:xfrm>
          <a:off x="0" y="365760"/>
          <a:ext cx="12192000" cy="6400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Index nodes (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linux</a:t>
                      </a:r>
                      <a:r>
                        <a:rPr lang="en-US" sz="2400" dirty="0"/>
                        <a:t>/fs/ext2/ext2.h)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An ext2 </a:t>
                      </a:r>
                      <a:r>
                        <a:rPr lang="en-US" dirty="0" err="1"/>
                        <a:t>inode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stores the properties of a file and lists disk blocks that hold the file’s content</a:t>
                      </a:r>
                      <a:r>
                        <a:rPr lang="ru-RU" baseline="0" dirty="0"/>
                        <a:t>:</a:t>
                      </a:r>
                      <a:endParaRPr lang="en-US" baseline="0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E791C03-10B6-5C37-827B-10CD20DAC1B7}"/>
              </a:ext>
            </a:extLst>
          </p:cNvPr>
          <p:cNvSpPr txBox="1"/>
          <p:nvPr/>
        </p:nvSpPr>
        <p:spPr>
          <a:xfrm>
            <a:off x="2469045" y="1463040"/>
            <a:ext cx="725390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struct ext2_inode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i_mode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/* File mode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i_uid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/* Low 16 bits of Owner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/* Size in bytes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i_atime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Access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i_ctime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Creation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i_mtime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Modification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i_dtime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Deletion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i_gid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/* Low 16 bits of Group Id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i_links_count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/* Links count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i_blocks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/* Blocks count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i_flags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File flags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i_osd1;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i_block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[EXT2_N_BLOCKS];/* Pointers to blocks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i_generation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/* File version (for NFS)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i_file_acl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/* File ACL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i_dir_acl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/* Directory ACL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i_faddr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Fragment address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__le8   i_osd2[12];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676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21498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90753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410998"/>
              </p:ext>
            </p:extLst>
          </p:nvPr>
        </p:nvGraphicFramePr>
        <p:xfrm>
          <a:off x="0" y="365760"/>
          <a:ext cx="12192000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Index nodes (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linux</a:t>
                      </a:r>
                      <a:r>
                        <a:rPr lang="en-US" sz="2400" dirty="0"/>
                        <a:t>/fs/ext2/ext2.h)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The array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ext2_inode-&gt;</a:t>
                      </a:r>
                      <a:r>
                        <a:rPr lang="en-US" dirty="0" err="1"/>
                        <a:t>i_block</a:t>
                      </a:r>
                      <a:r>
                        <a:rPr lang="en-US" dirty="0"/>
                        <a:t>[] holds the list of blocks that comprise the file.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C63BAAC-6F0E-9E0B-F991-F67D4E97D813}"/>
              </a:ext>
            </a:extLst>
          </p:cNvPr>
          <p:cNvSpPr txBox="1"/>
          <p:nvPr/>
        </p:nvSpPr>
        <p:spPr>
          <a:xfrm>
            <a:off x="2469045" y="1463040"/>
            <a:ext cx="725390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struct ext2_inode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i_mode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/* File mode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i_uid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/* Low 16 bits of Owner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/* Size in bytes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i_atime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Access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i_ctime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Creation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i_mtime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Modification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i_dtime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Deletion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i_gid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/* Low 16 bits of Group Id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i_links_count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/* Links count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i_blocks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/* Blocks count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i_flags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File flags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i_osd1;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i_block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[EXT2_N_BLOCKS];/* Pointers to blocks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i_generation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/* File version (for NFS)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i_file_acl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/* File ACL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i_dir_acl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/* Directory ACL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i_faddr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Fragment address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__le8   i_osd2[12];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667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8B2FC30F-BEB0-0E9E-3866-0D008E1E8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9BDAF1-FE7F-3FEA-2108-98569A509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44523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004147A-CBB5-FBFE-0F75-C4931FC59DCC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C5FDFEF-986F-318B-5A1E-CAA39E67D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792494"/>
              </p:ext>
            </p:extLst>
          </p:nvPr>
        </p:nvGraphicFramePr>
        <p:xfrm>
          <a:off x="0" y="365760"/>
          <a:ext cx="6096000" cy="320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585">
                <a:tc>
                  <a:txBody>
                    <a:bodyPr/>
                    <a:lstStyle/>
                    <a:p>
                      <a:r>
                        <a:rPr lang="en-US" sz="2400" dirty="0"/>
                        <a:t>Different ways to store an integer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en-US" dirty="0"/>
                        <a:t>Most significant bytes come first (</a:t>
                      </a:r>
                      <a:r>
                        <a:rPr lang="en-US" b="1" dirty="0"/>
                        <a:t>big-endian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en-US" dirty="0"/>
                        <a:t>u32</a:t>
                      </a:r>
                      <a:r>
                        <a:rPr lang="en-US" baseline="0" dirty="0"/>
                        <a:t> x = 0x1A2B3C4D;</a:t>
                      </a: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r>
                        <a:rPr lang="en-US" baseline="0" dirty="0"/>
                        <a:t>On the disk</a:t>
                      </a:r>
                      <a:r>
                        <a:rPr lang="ru-RU" baseline="0" dirty="0"/>
                        <a:t>:</a:t>
                      </a:r>
                    </a:p>
                    <a:p>
                      <a:r>
                        <a:rPr lang="en-US" baseline="0" dirty="0"/>
                        <a:t>1A 2B 3C 4D | .. .. .. .. | ..</a:t>
                      </a:r>
                      <a:br>
                        <a:rPr lang="en-US" baseline="0" dirty="0"/>
                      </a:b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en-US" dirty="0"/>
                        <a:t>Used by: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PowerPC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Itanium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CC3637EE-6DF8-7B1F-83C2-41B70F8BF572}"/>
              </a:ext>
            </a:extLst>
          </p:cNvPr>
          <p:cNvSpPr/>
          <p:nvPr/>
        </p:nvSpPr>
        <p:spPr>
          <a:xfrm>
            <a:off x="0" y="2314832"/>
            <a:ext cx="2207741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0E920-ADD4-94D5-3D72-091AB0806748}"/>
              </a:ext>
            </a:extLst>
          </p:cNvPr>
          <p:cNvSpPr txBox="1"/>
          <p:nvPr/>
        </p:nvSpPr>
        <p:spPr>
          <a:xfrm>
            <a:off x="2290119" y="2190989"/>
            <a:ext cx="294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offsets grow left-to-right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5540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915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4352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095498"/>
              </p:ext>
            </p:extLst>
          </p:nvPr>
        </p:nvGraphicFramePr>
        <p:xfrm>
          <a:off x="0" y="365760"/>
          <a:ext cx="12192000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Index nodes (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linux</a:t>
                      </a:r>
                      <a:r>
                        <a:rPr lang="en-US" sz="2400" dirty="0"/>
                        <a:t>/fs/ext2/ext2.h)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The array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ext2_inode-&gt;</a:t>
                      </a:r>
                      <a:r>
                        <a:rPr lang="en-US" dirty="0" err="1"/>
                        <a:t>i_block</a:t>
                      </a:r>
                      <a:r>
                        <a:rPr lang="en-US" dirty="0"/>
                        <a:t>[] holds the list of blocks that comprise the file.</a:t>
                      </a:r>
                      <a:endParaRPr lang="ru-RU" baseline="0" dirty="0"/>
                    </a:p>
                    <a:p>
                      <a:r>
                        <a:rPr lang="en-US" baseline="0" dirty="0"/>
                        <a:t>How does ext2 support files that are longer than 15 blocks</a:t>
                      </a:r>
                      <a:r>
                        <a:rPr lang="ru-RU" baseline="0" dirty="0"/>
                        <a:t>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16E6416-9692-03F9-CC5F-2968C66424D8}"/>
              </a:ext>
            </a:extLst>
          </p:cNvPr>
          <p:cNvSpPr txBox="1"/>
          <p:nvPr/>
        </p:nvSpPr>
        <p:spPr>
          <a:xfrm>
            <a:off x="2469045" y="1463040"/>
            <a:ext cx="725390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struct ext2_inode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i_mode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/* File mode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i_uid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/* Low 16 bits of Owner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/* Size in bytes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i_atime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Access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i_ctime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Creation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i_mtime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Modification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i_dtime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Deletion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i_gid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/* Low 16 bits of Group Id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i_links_count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/* Links count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i_blocks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/* Blocks count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i_flags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File flags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i_osd1;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i_block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[EXT2_N_BLOCKS];/* Pointers to blocks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i_generation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/* File version (for NFS)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i_file_acl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/* File ACL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i_dir_acl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/* Directory ACL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i_faddr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Fragment address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__le8   i_osd2[12];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056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973125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66147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1136"/>
              </p:ext>
            </p:extLst>
          </p:nvPr>
        </p:nvGraphicFramePr>
        <p:xfrm>
          <a:off x="0" y="365760"/>
          <a:ext cx="12192000" cy="1463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Index nodes (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linux</a:t>
                      </a:r>
                      <a:r>
                        <a:rPr lang="en-US" sz="2400" dirty="0"/>
                        <a:t>/fs/ext2/ext2.h)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The array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ext2_inode-&gt;</a:t>
                      </a:r>
                      <a:r>
                        <a:rPr lang="en-US" dirty="0" err="1"/>
                        <a:t>i_block</a:t>
                      </a:r>
                      <a:r>
                        <a:rPr lang="en-US" dirty="0"/>
                        <a:t>[] holds the list of blocks that comprise the file.</a:t>
                      </a:r>
                      <a:endParaRPr lang="ru-RU" baseline="0" dirty="0"/>
                    </a:p>
                    <a:p>
                      <a:r>
                        <a:rPr lang="en-US" baseline="0" dirty="0"/>
                        <a:t>How does ext2 support files that are longer than 15 blocks</a:t>
                      </a:r>
                      <a:r>
                        <a:rPr lang="ru-RU" baseline="0" dirty="0"/>
                        <a:t>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The last 3 entries of </a:t>
                      </a:r>
                      <a:r>
                        <a:rPr lang="en-US" baseline="0" dirty="0" err="1"/>
                        <a:t>i_block</a:t>
                      </a:r>
                      <a:r>
                        <a:rPr lang="en-US" baseline="0" dirty="0"/>
                        <a:t>[] are </a:t>
                      </a:r>
                      <a:r>
                        <a:rPr lang="en-US" b="1" baseline="0" dirty="0"/>
                        <a:t>indirect</a:t>
                      </a:r>
                      <a:r>
                        <a:rPr lang="en-US" baseline="0" dirty="0"/>
                        <a:t>. They point to blocks that are not file data. They point to block lists.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377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4955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81054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705368"/>
              </p:ext>
            </p:extLst>
          </p:nvPr>
        </p:nvGraphicFramePr>
        <p:xfrm>
          <a:off x="0" y="365760"/>
          <a:ext cx="12192000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Index nodes (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linux</a:t>
                      </a:r>
                      <a:r>
                        <a:rPr lang="en-US" sz="2400" dirty="0"/>
                        <a:t>/fs/ext2/ext2.h)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The array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ext2_inode-&gt;</a:t>
                      </a:r>
                      <a:r>
                        <a:rPr lang="en-US" dirty="0" err="1"/>
                        <a:t>i_block</a:t>
                      </a:r>
                      <a:r>
                        <a:rPr lang="en-US" dirty="0"/>
                        <a:t>[] holds the list of blocks that comprise the file.</a:t>
                      </a:r>
                      <a:endParaRPr lang="ru-RU" baseline="0" dirty="0"/>
                    </a:p>
                    <a:p>
                      <a:r>
                        <a:rPr lang="en-US" baseline="0" dirty="0"/>
                        <a:t>How does ext2 support files that are longer than 15 blocks</a:t>
                      </a:r>
                      <a:r>
                        <a:rPr lang="ru-RU" baseline="0" dirty="0"/>
                        <a:t>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The last 3 entries of </a:t>
                      </a:r>
                      <a:r>
                        <a:rPr lang="en-US" baseline="0" dirty="0" err="1"/>
                        <a:t>i_block</a:t>
                      </a:r>
                      <a:r>
                        <a:rPr lang="en-US" baseline="0" dirty="0"/>
                        <a:t>[] are </a:t>
                      </a:r>
                      <a:r>
                        <a:rPr lang="en-US" b="1" baseline="0" dirty="0"/>
                        <a:t>indirect</a:t>
                      </a:r>
                      <a:r>
                        <a:rPr lang="en-US" baseline="0" dirty="0"/>
                        <a:t>. They point to blocks that are not file data. They point to block lists.</a:t>
                      </a:r>
                      <a:endParaRPr lang="ru-RU" dirty="0"/>
                    </a:p>
                    <a:p>
                      <a:r>
                        <a:rPr lang="en-US" baseline="0" dirty="0" err="1"/>
                        <a:t>i_blocks</a:t>
                      </a:r>
                      <a:r>
                        <a:rPr lang="en-US" baseline="0" dirty="0"/>
                        <a:t>[12] is a single-indirect block, </a:t>
                      </a:r>
                      <a:r>
                        <a:rPr lang="en-US" baseline="0" dirty="0" err="1"/>
                        <a:t>i_blocks</a:t>
                      </a:r>
                      <a:r>
                        <a:rPr lang="en-US" baseline="0" dirty="0"/>
                        <a:t>[13] is double-indirect, and </a:t>
                      </a:r>
                      <a:r>
                        <a:rPr lang="en-US" baseline="0" dirty="0" err="1"/>
                        <a:t>i_blocks</a:t>
                      </a:r>
                      <a:r>
                        <a:rPr lang="en-US" baseline="0" dirty="0"/>
                        <a:t>[14] is triple-indirect.</a:t>
                      </a:r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774" y="2136659"/>
            <a:ext cx="6354451" cy="398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36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2EC32EBB-FBAB-897B-04EC-CF5EFE3FC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FC8B14-EA83-1AB2-B1D9-32D49C23F2AA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E4FE4A-E2B2-C437-41CB-DF814D1FD0EC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B5683DB-0799-3BAA-CFE0-57D64251C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096097"/>
              </p:ext>
            </p:extLst>
          </p:nvPr>
        </p:nvGraphicFramePr>
        <p:xfrm>
          <a:off x="0" y="365760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Delayed allocation and extent trees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File systems want to store files as contiguous areas on disks. This way accessing a file produces less random IO.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258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79F4E8AB-0355-207D-8A4A-BE86C5F9D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4EF841-5184-2E10-8C49-ABCD1F92FA4D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6531B25-8022-D57B-A7C2-FAC195D392EA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3BE11E-3D82-FA95-8D10-3217A0BC6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631968"/>
              </p:ext>
            </p:extLst>
          </p:nvPr>
        </p:nvGraphicFramePr>
        <p:xfrm>
          <a:off x="0" y="365760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Delayed allocation and extent trees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File systems want to store files as contiguous areas on disks. This way accessing a file produces less random IO.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Recall that writes from a </a:t>
                      </a:r>
                      <a:r>
                        <a:rPr lang="en-US" dirty="0" err="1"/>
                        <a:t>userspace</a:t>
                      </a:r>
                      <a:r>
                        <a:rPr lang="en-US" dirty="0"/>
                        <a:t> application do not hit the file system immediately. Instead, they are buffered in the page cache.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576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AB29B4BF-29F5-D3A7-06BC-32315A423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6C1137-6C3B-BA13-8632-45B637DD3C74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F07C02-FCEF-D437-C4BD-F92539CE8D12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1D9D20-AA56-BE8C-B3A1-90E8E6803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976087"/>
              </p:ext>
            </p:extLst>
          </p:nvPr>
        </p:nvGraphicFramePr>
        <p:xfrm>
          <a:off x="0" y="365760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Delayed allocation and extent trees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File systems want to store files as contiguous areas on disks. This way accessing a file produces less random IO.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Recall that writes from a </a:t>
                      </a:r>
                      <a:r>
                        <a:rPr lang="en-US" dirty="0" err="1"/>
                        <a:t>userspace</a:t>
                      </a:r>
                      <a:r>
                        <a:rPr lang="en-US" dirty="0"/>
                        <a:t> application do not hit the file system immediately. Instead, they are buffered in the page cache.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This enables </a:t>
                      </a:r>
                      <a:r>
                        <a:rPr lang="en-US" b="1" dirty="0"/>
                        <a:t>delayed allocation</a:t>
                      </a:r>
                      <a:r>
                        <a:rPr lang="en-US" dirty="0"/>
                        <a:t>. When a file system has more file content buffered, it can allocate longer contiguous areas of disk.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932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281591D9-2DDC-C1C0-6847-474C89412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286441-C648-2BC0-3970-DCA75F375397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265E96-3572-F560-EE59-EF7EFF44E36B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9D9088E-DA40-FF8A-B7B9-576B7AFA3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639560"/>
              </p:ext>
            </p:extLst>
          </p:nvPr>
        </p:nvGraphicFramePr>
        <p:xfrm>
          <a:off x="0" y="365760"/>
          <a:ext cx="12192000" cy="3931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Delayed allocation and extent trees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File systems want to store files as contiguous areas on disks. This way accessing a file produces less random IO.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Recall that writes from a </a:t>
                      </a:r>
                      <a:r>
                        <a:rPr lang="en-US" dirty="0" err="1"/>
                        <a:t>userspace</a:t>
                      </a:r>
                      <a:r>
                        <a:rPr lang="en-US" dirty="0"/>
                        <a:t> application do not hit the file system immediately. Instead, they are buffered in the page cache.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This enables </a:t>
                      </a:r>
                      <a:r>
                        <a:rPr lang="en-US" b="1" dirty="0"/>
                        <a:t>delayed allocation</a:t>
                      </a:r>
                      <a:r>
                        <a:rPr lang="en-US" dirty="0"/>
                        <a:t>. When a file system has more file content buffered, it can allocate longer contiguous areas of disk.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Suppose a file is 48K long and is stored contiguously. What does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i_blocks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[]</a:t>
                      </a:r>
                      <a:r>
                        <a:rPr lang="en-US" dirty="0"/>
                        <a:t> contain?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i_blocks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[] = {N, N+1, N+2, N+3, …}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This becomes worse yet for longer files.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035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142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C26B8050-38E7-5FBA-F358-D37D98AAE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E496D5-2F5A-3CEA-706E-45C27D27FCCD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529DB8-7D86-51FD-2DB3-9C1F573A1AE9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B2FDA4-B82B-2842-C2B8-50FA31EA0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131779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Delayed allocation and extent trees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File systems want to store files as contiguous areas on disks. This way accessing a file produces less random IO.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Recall that writes from a </a:t>
                      </a:r>
                      <a:r>
                        <a:rPr lang="en-US" dirty="0" err="1"/>
                        <a:t>userspace</a:t>
                      </a:r>
                      <a:r>
                        <a:rPr lang="en-US" dirty="0"/>
                        <a:t> application do not hit the file system immediately. Instead, they are buffered in the page cache.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This enables </a:t>
                      </a:r>
                      <a:r>
                        <a:rPr lang="en-US" b="1" dirty="0"/>
                        <a:t>delayed allocation</a:t>
                      </a:r>
                      <a:r>
                        <a:rPr lang="en-US" dirty="0"/>
                        <a:t>. When a file system has more file content buffered, it can allocate longer contiguous areas of disk.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Suppose a file is 48K long and is stored contiguously. What does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i_blocks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[]</a:t>
                      </a:r>
                      <a:r>
                        <a:rPr lang="en-US" dirty="0"/>
                        <a:t> contain?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i_blocks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[] = {N, N+1, N+2, N+3, …}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This becomes worse yet for longer files.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035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Contiguous blocks of a file are called </a:t>
                      </a:r>
                      <a:r>
                        <a:rPr lang="en-US" b="1" dirty="0"/>
                        <a:t>extents</a:t>
                      </a:r>
                      <a:r>
                        <a:rPr lang="en-US" dirty="0"/>
                        <a:t>. They have a very compact representation: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{offset, length}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623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C6865FC8-4C1D-5808-E875-1557E5C50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070CB2-3421-71AB-93A5-7DBC68F3D4EB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A39AF1-7FDE-8E71-0D26-CBB4489B1492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8AB8B8-5A8C-3D4C-1E3B-5869AECE0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536018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Delayed allocation and extent trees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File systems want to store files as contiguous areas on disks. This way accessing a file produces less random IO.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Recall that writes from a </a:t>
                      </a:r>
                      <a:r>
                        <a:rPr lang="en-US" dirty="0" err="1"/>
                        <a:t>userspace</a:t>
                      </a:r>
                      <a:r>
                        <a:rPr lang="en-US" dirty="0"/>
                        <a:t> application do not hit the file system immediately. Instead, they are buffered in the page cache.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This enables </a:t>
                      </a:r>
                      <a:r>
                        <a:rPr lang="en-US" b="1" dirty="0"/>
                        <a:t>delayed allocation</a:t>
                      </a:r>
                      <a:r>
                        <a:rPr lang="en-US" dirty="0"/>
                        <a:t>. When a file system has more file content buffered, it can allocate longer contiguous areas of disk.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Suppose a file is 48K long and is stored contiguously. What does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i_blocks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[]</a:t>
                      </a:r>
                      <a:r>
                        <a:rPr lang="en-US" dirty="0"/>
                        <a:t> contain?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i_blocks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[] = {N, N+1, N+2, N+3, …}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This becomes worse yet for longer files.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035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Contiguous blocks of a file are called </a:t>
                      </a:r>
                      <a:r>
                        <a:rPr lang="en-US" b="1" dirty="0"/>
                        <a:t>extents</a:t>
                      </a:r>
                      <a:r>
                        <a:rPr lang="en-US" dirty="0"/>
                        <a:t>. They have a very compact representation: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{offset, length}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Delayed allocation often decreases the number of extents in a file. Often, a file has only one extent. The list of extents in a file can be stored much more compactly.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616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76B9176E-688D-E321-5582-9A98D9D11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827163-3EBC-B146-40C5-4CE2B39318FB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2B4C60-F8FF-800B-C20E-9098DB24C2A5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73B8329-513E-AD59-024A-F74EA9C07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184776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Delayed allocation and extent trees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File systems want to store files as contiguous areas on disks. This way accessing a file produces less random IO.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Recall that writes from a </a:t>
                      </a:r>
                      <a:r>
                        <a:rPr lang="en-US" dirty="0" err="1"/>
                        <a:t>userspace</a:t>
                      </a:r>
                      <a:r>
                        <a:rPr lang="en-US" dirty="0"/>
                        <a:t> application do not hit the file system immediately. Instead, they are buffered in the page cache.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This enables </a:t>
                      </a:r>
                      <a:r>
                        <a:rPr lang="en-US" b="1" dirty="0"/>
                        <a:t>delayed allocation</a:t>
                      </a:r>
                      <a:r>
                        <a:rPr lang="en-US" dirty="0"/>
                        <a:t>. When a file system has more file content buffered, it can allocate longer contiguous areas of disk.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Suppose a file is 48K long and is stored contiguously. What does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i_blocks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[]</a:t>
                      </a:r>
                      <a:r>
                        <a:rPr lang="en-US" dirty="0"/>
                        <a:t> contain?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i_blocks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[] = {N, N+1, N+2, N+3, …}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This becomes worse yet for longer files.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035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Contiguous blocks of a file are called </a:t>
                      </a:r>
                      <a:r>
                        <a:rPr lang="en-US" b="1" dirty="0"/>
                        <a:t>extents</a:t>
                      </a:r>
                      <a:r>
                        <a:rPr lang="en-US" dirty="0"/>
                        <a:t>. They have a very compact representation: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{offset, length}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Delayed allocation often decreases the number of extents in a file. Often, a file has only one extent. The list of extents in a file can be stored much more compactly.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Files with &lt;= 9 extents keep the list of their extents in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i_blocks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[]</a:t>
                      </a:r>
                      <a:r>
                        <a:rPr lang="en-US" dirty="0"/>
                        <a:t>. Ext4 stores bigger extent lists as B-trees (will see it later).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36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48F40A00-F1C2-4F77-9586-56650D7C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F58EC8-B6B8-A88D-8D80-FDBA41C3583B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33316C-7AAF-C743-182D-81BF24045097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54FAE3D-B6C6-7C9C-53B7-EB11D5BFA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632642"/>
              </p:ext>
            </p:extLst>
          </p:nvPr>
        </p:nvGraphicFramePr>
        <p:xfrm>
          <a:off x="0" y="365760"/>
          <a:ext cx="12192000" cy="320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585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Different ways to store an integer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en-US" dirty="0"/>
                        <a:t>Most significant bytes come first (</a:t>
                      </a:r>
                      <a:r>
                        <a:rPr lang="en-US" b="1" dirty="0"/>
                        <a:t>big-endian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Least significant bytes come first (</a:t>
                      </a:r>
                      <a:r>
                        <a:rPr lang="en-US" b="1" dirty="0"/>
                        <a:t>little-endian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en-US" dirty="0"/>
                        <a:t>u32</a:t>
                      </a:r>
                      <a:r>
                        <a:rPr lang="en-US" baseline="0" dirty="0"/>
                        <a:t> x = 0x1A2B3C4D;</a:t>
                      </a: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r>
                        <a:rPr lang="en-US" baseline="0" dirty="0"/>
                        <a:t>On the disk</a:t>
                      </a:r>
                      <a:r>
                        <a:rPr lang="ru-RU" baseline="0" dirty="0"/>
                        <a:t>:</a:t>
                      </a:r>
                    </a:p>
                    <a:p>
                      <a:r>
                        <a:rPr lang="en-US" baseline="0" dirty="0"/>
                        <a:t>1A 2B 3C 4D | .. .. .. .. | ..</a:t>
                      </a:r>
                      <a:br>
                        <a:rPr lang="en-US" baseline="0" dirty="0"/>
                      </a:b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u32 x = 0x1A2B3C4D;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dirty="0"/>
                        <a:t>On the disk:</a:t>
                      </a:r>
                    </a:p>
                    <a:p>
                      <a:r>
                        <a:rPr lang="en-US" dirty="0"/>
                        <a:t>4D 3C 2B 1A</a:t>
                      </a:r>
                      <a:r>
                        <a:rPr lang="en-US" baseline="0" dirty="0"/>
                        <a:t> | .. .. .. .. | ..</a:t>
                      </a:r>
                      <a:br>
                        <a:rPr lang="en-US" baseline="0" dirty="0"/>
                      </a:b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en-US" dirty="0"/>
                        <a:t>Used by: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PowerPC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Itanium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by: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x86,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ARM.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FBC5F50C-BDE5-D1E6-4D30-D5858B84C5A9}"/>
              </a:ext>
            </a:extLst>
          </p:cNvPr>
          <p:cNvSpPr/>
          <p:nvPr/>
        </p:nvSpPr>
        <p:spPr>
          <a:xfrm>
            <a:off x="0" y="2314832"/>
            <a:ext cx="2207741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E6A901-3219-F188-E5DE-37C7375AC5D0}"/>
              </a:ext>
            </a:extLst>
          </p:cNvPr>
          <p:cNvSpPr txBox="1"/>
          <p:nvPr/>
        </p:nvSpPr>
        <p:spPr>
          <a:xfrm>
            <a:off x="2290119" y="2190989"/>
            <a:ext cx="29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offsets grow left-to-right</a:t>
            </a:r>
            <a:endParaRPr lang="ru-RU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E78568E-C6EA-5B20-6468-02CC7C7A546D}"/>
              </a:ext>
            </a:extLst>
          </p:cNvPr>
          <p:cNvSpPr/>
          <p:nvPr/>
        </p:nvSpPr>
        <p:spPr>
          <a:xfrm>
            <a:off x="6096000" y="2314832"/>
            <a:ext cx="2207741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3DA83-66BA-5CA4-8EF6-BD813147FECC}"/>
              </a:ext>
            </a:extLst>
          </p:cNvPr>
          <p:cNvSpPr txBox="1"/>
          <p:nvPr/>
        </p:nvSpPr>
        <p:spPr>
          <a:xfrm>
            <a:off x="8386119" y="2190989"/>
            <a:ext cx="29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offsets grow left-to-right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6379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9751B935-AEF7-B3C7-3F43-2796A4B3F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4EF049-E343-C266-AFF8-CC7E958AB40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140C17-25B3-3DE9-659D-9FD43E118641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A89252-DF8A-F14F-771B-8AB52BDD6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140599"/>
              </p:ext>
            </p:extLst>
          </p:nvPr>
        </p:nvGraphicFramePr>
        <p:xfrm>
          <a:off x="0" y="365760"/>
          <a:ext cx="12192000" cy="420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394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7808">
                  <a:extLst>
                    <a:ext uri="{9D8B030D-6E8A-4147-A177-3AD203B41FA5}">
                      <a16:colId xmlns:a16="http://schemas.microsoft.com/office/drawing/2014/main" val="410390572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Sparse files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dirty="0"/>
                        <a:t>Extents in ext4 are more complicated. They are triples of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logical_offset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length,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physical_offset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logical_offset</a:t>
                      </a:r>
                      <a:r>
                        <a:rPr lang="en-US" dirty="0"/>
                        <a:t> shows where the extent is located in the file,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physical_offset</a:t>
                      </a:r>
                      <a:r>
                        <a:rPr lang="en-US" dirty="0"/>
                        <a:t> shows where the data of the extent is located on the disk.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One can construct a file with an extent tree that has the following two entries: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logical_offset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0,  length = 4K,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physical_offset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X},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logical_offset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8K, length = 4K,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physical_offset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Y}.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965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703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D55923C0-B8BA-4000-DD19-6AF24C04B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48766C-8EEF-E3BF-472C-884DE2358C03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1850DD-ECF3-82DD-21B0-2A401E815CA1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3C6BC4-820A-A26C-F1BB-01F1EE6A8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048047"/>
              </p:ext>
            </p:extLst>
          </p:nvPr>
        </p:nvGraphicFramePr>
        <p:xfrm>
          <a:off x="0" y="365760"/>
          <a:ext cx="12192000" cy="420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394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7808">
                  <a:extLst>
                    <a:ext uri="{9D8B030D-6E8A-4147-A177-3AD203B41FA5}">
                      <a16:colId xmlns:a16="http://schemas.microsoft.com/office/drawing/2014/main" val="410390572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Sparse files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dirty="0"/>
                        <a:t>Extents in ext4 are more complicated. They are triples of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logical_offset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length,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physical_offset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logical_offset</a:t>
                      </a:r>
                      <a:r>
                        <a:rPr lang="en-US" dirty="0"/>
                        <a:t> shows where the extent is located in the file,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physical_offset</a:t>
                      </a:r>
                      <a:r>
                        <a:rPr lang="en-US" dirty="0"/>
                        <a:t> shows where the data of the extent is located on the disk.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One can construct a file with an extent tree that has the following two entries: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logical_offset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0,  length = 4K,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physical_offset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X},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logical_offset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8K, length = 4K,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physical_offset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Y}.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What will the following reads do?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pread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4096, 0),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pread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4096, 4096),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pread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4096, 8192).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965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097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738D8E15-28BE-8E09-D369-4354AD456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41BCA0-67C1-DFD3-7BF2-4D6FB825664A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EF3CF1-2410-C47F-BD40-49A065432F46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1D77A0-A1BC-5ECD-DC45-F759789FB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419531"/>
              </p:ext>
            </p:extLst>
          </p:nvPr>
        </p:nvGraphicFramePr>
        <p:xfrm>
          <a:off x="0" y="365760"/>
          <a:ext cx="12192000" cy="420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394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7808">
                  <a:extLst>
                    <a:ext uri="{9D8B030D-6E8A-4147-A177-3AD203B41FA5}">
                      <a16:colId xmlns:a16="http://schemas.microsoft.com/office/drawing/2014/main" val="410390572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Sparse files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dirty="0"/>
                        <a:t>Extents in ext4 are more complicated. They are triples of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logical_offset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length,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physical_offset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logical_offset</a:t>
                      </a:r>
                      <a:r>
                        <a:rPr lang="en-US" dirty="0"/>
                        <a:t> shows where the extent is located in the file,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physical_offset</a:t>
                      </a:r>
                      <a:r>
                        <a:rPr lang="en-US" dirty="0"/>
                        <a:t> shows where the data of the extent is located on the disk.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One can construct a file with an extent tree that has the following two entries: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logical_offset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0,  length = 4K,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physical_offset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X},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logical_offset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8K, length = 4K,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physical_offset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Y}.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What will the following reads do?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pread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4096, 0),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pread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4096, 4096),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pread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4096, 8192).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reads the first extent,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reads zeroes,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reads the second extent.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96559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86120F2-68CA-30AE-AA43-60B3EE9E208E}"/>
              </a:ext>
            </a:extLst>
          </p:cNvPr>
          <p:cNvSpPr txBox="1"/>
          <p:nvPr/>
        </p:nvSpPr>
        <p:spPr>
          <a:xfrm>
            <a:off x="0" y="612112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i="1" dirty="0">
                <a:solidFill>
                  <a:schemeClr val="bg1">
                    <a:lumMod val="75000"/>
                  </a:schemeClr>
                </a:solidFill>
              </a:rPr>
              <a:t>Quiz: how does ext2 represent sparse files? It has only </a:t>
            </a:r>
            <a:r>
              <a:rPr lang="en-CY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i_blocks[]</a:t>
            </a:r>
            <a:r>
              <a:rPr lang="en-CY" i="1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8297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ADD9D50B-17C2-9A1A-0365-663D226DB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FE62CE-A419-3615-7674-4C561E698B3E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EF3AE6-91E0-FED5-C214-C1EBAD917943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3864E08-D2E2-0F09-020A-B48377E3D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489021"/>
              </p:ext>
            </p:extLst>
          </p:nvPr>
        </p:nvGraphicFramePr>
        <p:xfrm>
          <a:off x="0" y="365760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Sparse files and thin-provisioned storage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What is the use case for sparse files?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975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988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5E337148-74B7-60CD-37D1-1F5B30D3E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EE5C11-4C95-256A-3DBF-EBB75F2E2BCB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9E69E8-9D3B-CCE6-C91B-7D750798F13B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8528ED-5D9F-2051-F5E9-CEDEE11B8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291721"/>
              </p:ext>
            </p:extLst>
          </p:nvPr>
        </p:nvGraphicFramePr>
        <p:xfrm>
          <a:off x="0" y="365760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Sparse files and thin-provisioned storage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What is the use case for sparse files? – Storing images of disks of virtual machines.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Typically, a user allocates a large disk to a VM, but only a part of it is really used. Parts that were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never written to contain zeroes and need not be stored. They are represented as holes in sparse files.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VM images that use this technique are called </a:t>
                      </a:r>
                      <a:r>
                        <a:rPr lang="en-US" sz="1800" b="1" dirty="0"/>
                        <a:t>thin-provisioned</a:t>
                      </a:r>
                      <a:r>
                        <a:rPr lang="en-US" sz="1800" dirty="0"/>
                        <a:t>.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b="1" dirty="0"/>
                        <a:t>Remark</a:t>
                      </a:r>
                      <a:r>
                        <a:rPr lang="en-US" sz="1800" dirty="0"/>
                        <a:t>: this is the same idea as the memory overcommit in Linux.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975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235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F26212FE-1BB9-EDFC-8BD0-007E1773C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67B7F4-15B5-BF1B-F78F-0236E681CEE1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B1ED7C0-ACAE-AB91-F09A-2CFB65EB0811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F5F6769-866A-8598-7AF1-7E1C161C0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970725"/>
              </p:ext>
            </p:extLst>
          </p:nvPr>
        </p:nvGraphicFramePr>
        <p:xfrm>
          <a:off x="0" y="365760"/>
          <a:ext cx="12192000" cy="3931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Sparse files and thin-provisioned storage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What is the use case for sparse files? – Storing images of disks of virtual machines.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Typically, a user allocates a large disk to a VM, but only a part of it is really used. Parts that were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never written to contain zeroes and need not be stored. They are represented as holes in sparse files.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VM images that use this technique are called </a:t>
                      </a:r>
                      <a:r>
                        <a:rPr lang="en-US" sz="1800" b="1" dirty="0"/>
                        <a:t>thin-provisioned</a:t>
                      </a:r>
                      <a:r>
                        <a:rPr lang="en-US" sz="1800" dirty="0"/>
                        <a:t>.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b="1" dirty="0"/>
                        <a:t>Remark</a:t>
                      </a:r>
                      <a:r>
                        <a:rPr lang="en-US" sz="1800" dirty="0"/>
                        <a:t>: this is the same idea as the memory overcommit in Linux.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975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See also: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st_size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st_blocks</a:t>
                      </a:r>
                      <a:r>
                        <a:rPr lang="en-US" sz="1800" dirty="0"/>
                        <a:t> and </a:t>
                      </a: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st_blksize</a:t>
                      </a:r>
                      <a:r>
                        <a:rPr lang="en-US" sz="1800" dirty="0"/>
                        <a:t> in 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stat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ioctl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(FS_IOC_FIEMAP)</a:t>
                      </a:r>
                      <a:r>
                        <a:rPr lang="en-US" sz="1800" dirty="0">
                          <a:latin typeface="+mn-lt"/>
                          <a:cs typeface="Consolas" panose="020B0609020204030204" pitchFamily="49" charset="0"/>
                        </a:rPr>
                        <a:t> and </a:t>
                      </a: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ioctl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(FIBMAP)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lseek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(SEEK_HOLE)</a:t>
                      </a:r>
                      <a:r>
                        <a:rPr lang="en-US" sz="1800" dirty="0"/>
                        <a:t> and </a:t>
                      </a:r>
                      <a:r>
                        <a:rPr lang="en-US" sz="1800" dirty="0" err="1"/>
                        <a:t>lseek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SEEK_DATA)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man 2 </a:t>
                      </a: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fallocate</a:t>
                      </a:r>
                      <a:r>
                        <a:rPr lang="en-US" sz="1800" dirty="0"/>
                        <a:t>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383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452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4F109DAF-BF09-E8E2-EC0B-2E98572FA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76C129-87D3-C5CE-A98F-5CED73296594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7FE7289-1BD6-0926-626E-EB477FCED1F6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946F15-3782-F5BA-C288-A0CA03BC9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645521"/>
              </p:ext>
            </p:extLst>
          </p:nvPr>
        </p:nvGraphicFramePr>
        <p:xfrm>
          <a:off x="0" y="365760"/>
          <a:ext cx="12192000" cy="1371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Inline files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Recall that ext4 allocates only whole blocks to files. Very small files can avoid this penalty.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Files that have &lt;= 60 bytes are stored directly in </a:t>
                      </a: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i_blocks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[]</a:t>
                      </a:r>
                      <a:r>
                        <a:rPr lang="en-US" sz="1800" dirty="0"/>
                        <a:t>. Such files are called </a:t>
                      </a:r>
                      <a:r>
                        <a:rPr lang="en-US" sz="1800" b="1" dirty="0"/>
                        <a:t>inline</a:t>
                      </a:r>
                      <a:r>
                        <a:rPr lang="en-US" sz="1800" dirty="0"/>
                        <a:t>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975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803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E9774C53-E43F-F233-331F-E86DDFCC3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F175B9-6B03-257B-EAC8-55B6CC65892A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051219-A090-96A8-77FE-63266204201E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88FDF2-598C-F3FA-50C5-1CCD57EA9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237330"/>
              </p:ext>
            </p:extLst>
          </p:nvPr>
        </p:nvGraphicFramePr>
        <p:xfrm>
          <a:off x="0" y="365760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Extended attributes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Recall that there is a mechanism to attach an Access Control List to a file. An ACL is an array of instructions “user X has access Y”. See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man 5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acl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man 1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getfacl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man 1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setfacl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>
                        <a:latin typeface="+mn-lt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+mn-lt"/>
                        </a:rPr>
                        <a:t>How does ext4 store the ACL of a file?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975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334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7AB4E4C0-419C-7F2B-0487-9698A9555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9225C1-3EBF-0E40-89AA-DE066D6F4582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29579C-0A1E-5762-509B-DA897323EE93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BA2231-AFBE-8189-D911-A52F3BD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546985"/>
              </p:ext>
            </p:extLst>
          </p:nvPr>
        </p:nvGraphicFramePr>
        <p:xfrm>
          <a:off x="0" y="365760"/>
          <a:ext cx="12192000" cy="2743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Extended attributes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+mn-lt"/>
                        </a:rPr>
                        <a:t>Files can have </a:t>
                      </a:r>
                      <a:r>
                        <a:rPr lang="en-US" sz="1800" b="1" dirty="0">
                          <a:latin typeface="+mn-lt"/>
                        </a:rPr>
                        <a:t>extended attributes (</a:t>
                      </a:r>
                      <a:r>
                        <a:rPr lang="en-US" sz="1800" b="1" dirty="0" err="1">
                          <a:latin typeface="+mn-lt"/>
                        </a:rPr>
                        <a:t>xattrs</a:t>
                      </a:r>
                      <a:r>
                        <a:rPr lang="en-US" sz="1800" b="1" dirty="0">
                          <a:latin typeface="+mn-lt"/>
                        </a:rPr>
                        <a:t>)</a:t>
                      </a:r>
                      <a:r>
                        <a:rPr lang="en-US" sz="1800" dirty="0">
                          <a:latin typeface="+mn-lt"/>
                        </a:rPr>
                        <a:t> attached to them. See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man 2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fsetxattr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man 2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fgetxattr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man 1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setfattr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man 1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getfattr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Extended attributes are much like file content. The difference is that </a:t>
                      </a:r>
                      <a:r>
                        <a:rPr lang="en-US" sz="1800" dirty="0" err="1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xattrs</a:t>
                      </a: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cannot be accessed randomly. One can only read the whole of an </a:t>
                      </a:r>
                      <a:r>
                        <a:rPr lang="en-US" sz="1800" dirty="0" err="1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xattr</a:t>
                      </a: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and replace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529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41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6DB5D628-85FD-5F83-624C-FE3405780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FD750F-798A-B42C-1F50-CBD4626AC774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A5AB7DE-F90B-7262-6252-299F0DFF1843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609A5E1-5D00-776E-9C3F-83E9179AF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523800"/>
              </p:ext>
            </p:extLst>
          </p:nvPr>
        </p:nvGraphicFramePr>
        <p:xfrm>
          <a:off x="0" y="365760"/>
          <a:ext cx="12192000" cy="502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Extended attributes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+mn-lt"/>
                        </a:rPr>
                        <a:t>Files can have </a:t>
                      </a:r>
                      <a:r>
                        <a:rPr lang="en-US" sz="1800" b="1" dirty="0">
                          <a:latin typeface="+mn-lt"/>
                        </a:rPr>
                        <a:t>extended attributes (</a:t>
                      </a:r>
                      <a:r>
                        <a:rPr lang="en-US" sz="1800" b="1" dirty="0" err="1">
                          <a:latin typeface="+mn-lt"/>
                        </a:rPr>
                        <a:t>xattrs</a:t>
                      </a:r>
                      <a:r>
                        <a:rPr lang="en-US" sz="1800" b="1" dirty="0">
                          <a:latin typeface="+mn-lt"/>
                        </a:rPr>
                        <a:t>)</a:t>
                      </a:r>
                      <a:r>
                        <a:rPr lang="en-US" sz="1800" dirty="0">
                          <a:latin typeface="+mn-lt"/>
                        </a:rPr>
                        <a:t> attached to them. See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man 2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fsetxattr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man 2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fgetxattr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man 1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setfattr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man 1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getfattr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Extended attributes are much like file content. The difference is that </a:t>
                      </a:r>
                      <a:r>
                        <a:rPr lang="en-US" sz="1800" dirty="0" err="1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xattrs</a:t>
                      </a: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cannot be accessed randomly. One can only read the whole of an </a:t>
                      </a:r>
                      <a:r>
                        <a:rPr lang="en-US" sz="1800" dirty="0" err="1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xattr</a:t>
                      </a: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and replace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529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 the </a:t>
                      </a:r>
                      <a:r>
                        <a:rPr lang="en-US" sz="1800" dirty="0" err="1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inode</a:t>
                      </a: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table each entry consists of struct ext4_inode that describes the </a:t>
                      </a:r>
                      <a:r>
                        <a:rPr lang="en-US" sz="1800" dirty="0" err="1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inode</a:t>
                      </a: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itself, and a variable-length array that describes extended attributes: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struct ext4_itable_entry {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struct ext4_inode             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inode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struct ext4_xattr_ibody_header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xattr_ibody_header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struct ext4_xattr_entry       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xattrs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[];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874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049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929ECB58-F938-E3AD-6FB1-E582F3925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F575D5-7A9C-62FB-BBF9-252653BDC37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57F8E9-4FC0-C4EB-CA35-B627714FA8F6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CB781ED-5604-E00F-0FFA-0EF45363C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285845"/>
              </p:ext>
            </p:extLst>
          </p:nvPr>
        </p:nvGraphicFramePr>
        <p:xfrm>
          <a:off x="0" y="365760"/>
          <a:ext cx="12192000" cy="3931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585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Different ways to store an integer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en-US" dirty="0"/>
                        <a:t>Most significant bytes come first (</a:t>
                      </a:r>
                      <a:r>
                        <a:rPr lang="en-US" b="1" dirty="0"/>
                        <a:t>big-endian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Least significant bytes come first (</a:t>
                      </a:r>
                      <a:r>
                        <a:rPr lang="en-US" b="1" dirty="0"/>
                        <a:t>little-endian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en-US" dirty="0"/>
                        <a:t>u32</a:t>
                      </a:r>
                      <a:r>
                        <a:rPr lang="en-US" baseline="0" dirty="0"/>
                        <a:t> x = 0x1A2B3C4D;</a:t>
                      </a: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r>
                        <a:rPr lang="en-US" baseline="0" dirty="0"/>
                        <a:t>On the disk</a:t>
                      </a:r>
                      <a:r>
                        <a:rPr lang="ru-RU" baseline="0" dirty="0"/>
                        <a:t>:</a:t>
                      </a:r>
                    </a:p>
                    <a:p>
                      <a:r>
                        <a:rPr lang="en-US" baseline="0" dirty="0"/>
                        <a:t>1A 2B 3C 4D | .. .. .. .. | ..</a:t>
                      </a:r>
                      <a:br>
                        <a:rPr lang="en-US" baseline="0" dirty="0"/>
                      </a:b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u32 x = 0x1A2B3C4D;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dirty="0"/>
                        <a:t>On the disk:</a:t>
                      </a:r>
                    </a:p>
                    <a:p>
                      <a:r>
                        <a:rPr lang="en-US" dirty="0"/>
                        <a:t>4D 3C 2B 1A</a:t>
                      </a:r>
                      <a:r>
                        <a:rPr lang="en-US" baseline="0" dirty="0"/>
                        <a:t> | .. .. .. .. | ..</a:t>
                      </a:r>
                      <a:br>
                        <a:rPr lang="en-US" baseline="0" dirty="0"/>
                      </a:b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en-US" dirty="0"/>
                        <a:t>Used by: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PowerPC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Itanium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by: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x86,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ARM.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585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/>
                        <a:t>Remark</a:t>
                      </a:r>
                      <a:r>
                        <a:rPr lang="ru-RU" dirty="0"/>
                        <a:t>: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PowerPC, Itanium, ARM, MIPS are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bi-endian. They can use both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little-endian and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big-endian byte orders</a:t>
                      </a:r>
                      <a:r>
                        <a:rPr lang="ru-RU" baseline="0" dirty="0"/>
                        <a:t>.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585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/>
                        <a:t>Quiz</a:t>
                      </a:r>
                      <a:r>
                        <a:rPr lang="en-US" dirty="0"/>
                        <a:t>: what byte order does IP use?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998912"/>
                  </a:ext>
                </a:extLst>
              </a:tr>
            </a:tbl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FD28745D-AB79-FC15-CD72-BFD8FE18B63B}"/>
              </a:ext>
            </a:extLst>
          </p:cNvPr>
          <p:cNvSpPr/>
          <p:nvPr/>
        </p:nvSpPr>
        <p:spPr>
          <a:xfrm>
            <a:off x="0" y="2314832"/>
            <a:ext cx="2207741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B55B7D-E8A1-5737-AECC-1431AEB4248C}"/>
              </a:ext>
            </a:extLst>
          </p:cNvPr>
          <p:cNvSpPr txBox="1"/>
          <p:nvPr/>
        </p:nvSpPr>
        <p:spPr>
          <a:xfrm>
            <a:off x="2290119" y="2190989"/>
            <a:ext cx="29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offsets grow left-to-right</a:t>
            </a:r>
            <a:endParaRPr lang="ru-RU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FB8E8949-FB8E-B07C-4A22-B8EB693A784F}"/>
              </a:ext>
            </a:extLst>
          </p:cNvPr>
          <p:cNvSpPr/>
          <p:nvPr/>
        </p:nvSpPr>
        <p:spPr>
          <a:xfrm>
            <a:off x="6096000" y="2314832"/>
            <a:ext cx="2207741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C67E9-93CA-0BE3-046C-549A858E207E}"/>
              </a:ext>
            </a:extLst>
          </p:cNvPr>
          <p:cNvSpPr txBox="1"/>
          <p:nvPr/>
        </p:nvSpPr>
        <p:spPr>
          <a:xfrm>
            <a:off x="8386119" y="2190989"/>
            <a:ext cx="29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offsets grow left-to-right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5100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4059A77E-B278-3627-BA18-28E4D7828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C33645-024D-6BB7-CEB6-E8F1F52CA6FD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B66740-A32A-1E5F-6886-D14C39D2F78F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408691-B2E3-2A40-8C3C-1840D72F3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831512"/>
              </p:ext>
            </p:extLst>
          </p:nvPr>
        </p:nvGraphicFramePr>
        <p:xfrm>
          <a:off x="0" y="365760"/>
          <a:ext cx="12192000" cy="5943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Extended attributes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+mn-lt"/>
                        </a:rPr>
                        <a:t>Files can have </a:t>
                      </a:r>
                      <a:r>
                        <a:rPr lang="en-US" sz="1800" b="1" dirty="0">
                          <a:latin typeface="+mn-lt"/>
                        </a:rPr>
                        <a:t>extended attributes (</a:t>
                      </a:r>
                      <a:r>
                        <a:rPr lang="en-US" sz="1800" b="1" dirty="0" err="1">
                          <a:latin typeface="+mn-lt"/>
                        </a:rPr>
                        <a:t>xattrs</a:t>
                      </a:r>
                      <a:r>
                        <a:rPr lang="en-US" sz="1800" b="1" dirty="0">
                          <a:latin typeface="+mn-lt"/>
                        </a:rPr>
                        <a:t>)</a:t>
                      </a:r>
                      <a:r>
                        <a:rPr lang="en-US" sz="1800" dirty="0">
                          <a:latin typeface="+mn-lt"/>
                        </a:rPr>
                        <a:t> attached to them. See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man 2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fsetxattr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man 2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fgetxattr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man 1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setfattr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man 1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getfattr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Extended attributes are much like file content. The difference is that </a:t>
                      </a:r>
                      <a:r>
                        <a:rPr lang="en-US" sz="1800" dirty="0" err="1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xattrs</a:t>
                      </a: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cannot be accessed randomly. One can only read the whole of an </a:t>
                      </a:r>
                      <a:r>
                        <a:rPr lang="en-US" sz="1800" dirty="0" err="1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xattr</a:t>
                      </a: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and replace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529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 the </a:t>
                      </a:r>
                      <a:r>
                        <a:rPr lang="en-US" sz="1800" dirty="0" err="1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inode</a:t>
                      </a: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table each entry consists of struct ext4_inode that describes the </a:t>
                      </a:r>
                      <a:r>
                        <a:rPr lang="en-US" sz="1800" dirty="0" err="1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inode</a:t>
                      </a: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itself, and a variable-length array that describes extended attributes: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struct ext4_itable_entry {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struct ext4_inode             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inode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struct ext4_xattr_ibody_header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xattr_ibody_header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struct ext4_xattr_entry       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xattrs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[];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874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There are more usages to </a:t>
                      </a:r>
                      <a:r>
                        <a:rPr lang="en-US" sz="1800" dirty="0" err="1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xattrs</a:t>
                      </a: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err="1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SELinux</a:t>
                      </a: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keeps security labels in </a:t>
                      </a:r>
                      <a:r>
                        <a:rPr lang="en-US" sz="1800" dirty="0" err="1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xattrs</a:t>
                      </a: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larger inline files (ext4-specific).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757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935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29177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70093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19130"/>
              </p:ext>
            </p:extLst>
          </p:nvPr>
        </p:nvGraphicFramePr>
        <p:xfrm>
          <a:off x="0" y="365762"/>
          <a:ext cx="12192000" cy="3840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826">
                <a:tc>
                  <a:txBody>
                    <a:bodyPr/>
                    <a:lstStyle/>
                    <a:p>
                      <a:r>
                        <a:rPr lang="en-US" sz="2400" dirty="0"/>
                        <a:t>Directories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/>
                        <a:t>in ext2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r>
                        <a:rPr lang="en-US" dirty="0"/>
                        <a:t>A directory is stored as a file. This file has the lower byte of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i_mode</a:t>
                      </a:r>
                      <a:r>
                        <a:rPr lang="en-US" dirty="0"/>
                        <a:t> set to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EXT2_FT_DIR</a:t>
                      </a:r>
                      <a:r>
                        <a:rPr lang="ru-RU" baseline="0" dirty="0"/>
                        <a:t>.</a:t>
                      </a:r>
                    </a:p>
                    <a:p>
                      <a:r>
                        <a:rPr lang="en-US" baseline="0" dirty="0"/>
                        <a:t>Ext2 parses the content of such files as a list of variable-length records that have the following format</a:t>
                      </a:r>
                      <a:r>
                        <a:rPr lang="ru-RU" baseline="0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Each entry begins with a header</a:t>
                      </a: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The header is followed by a string (not null-terminated) that stores the file name</a:t>
                      </a:r>
                      <a:r>
                        <a:rPr lang="ru-RU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DD521D-4AB7-844A-8596-C9C599CFA612}"/>
              </a:ext>
            </a:extLst>
          </p:cNvPr>
          <p:cNvSpPr txBox="1"/>
          <p:nvPr/>
        </p:nvSpPr>
        <p:spPr>
          <a:xfrm>
            <a:off x="1739679" y="1850568"/>
            <a:ext cx="8712642" cy="18158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struct ext2_dir_entry_2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  /*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number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rec_len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/* Directory entry length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__u8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name_len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/* Name length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__u8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file_type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char    name[];                 /* File name, up to EXT2_NAME_LEN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162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B6C33AD9-CD9B-104C-2D74-0785CACF8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190586-6F22-D22A-7ED5-8E589FADD984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7B85A4-971D-EF3F-A524-F18FBA480730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46AEB7-53D5-0122-9A35-31D277A5E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07955"/>
              </p:ext>
            </p:extLst>
          </p:nvPr>
        </p:nvGraphicFramePr>
        <p:xfrm>
          <a:off x="0" y="365762"/>
          <a:ext cx="12192000" cy="4754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826">
                <a:tc>
                  <a:txBody>
                    <a:bodyPr/>
                    <a:lstStyle/>
                    <a:p>
                      <a:r>
                        <a:rPr lang="en-US" sz="2400" dirty="0"/>
                        <a:t>Directories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/>
                        <a:t>in ext2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r>
                        <a:rPr lang="en-US" dirty="0"/>
                        <a:t>A directory is stored as a file. This file has the lower byte of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i_mode</a:t>
                      </a:r>
                      <a:r>
                        <a:rPr lang="en-US" dirty="0"/>
                        <a:t> set to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EXT2_FT_DIR</a:t>
                      </a:r>
                      <a:r>
                        <a:rPr lang="ru-RU" baseline="0" dirty="0"/>
                        <a:t>.</a:t>
                      </a:r>
                    </a:p>
                    <a:p>
                      <a:r>
                        <a:rPr lang="en-US" baseline="0" dirty="0"/>
                        <a:t>Ext2 parses the content of such files as a list of variable-length records that have the following format</a:t>
                      </a:r>
                      <a:r>
                        <a:rPr lang="ru-RU" baseline="0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Each entry begins with a header</a:t>
                      </a: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The header is followed by a string (not null-terminated) that stores the file name</a:t>
                      </a:r>
                      <a:r>
                        <a:rPr lang="ru-RU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baseline="0" dirty="0"/>
                        <a:t>Remark</a:t>
                      </a:r>
                      <a:r>
                        <a:rPr lang="ru-RU" baseline="0" dirty="0"/>
                        <a:t>: </a:t>
                      </a:r>
                      <a:r>
                        <a:rPr lang="en-US" baseline="0" dirty="0"/>
                        <a:t>a directory entry never crosses the block boundary. The value of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rec_len</a:t>
                      </a:r>
                      <a:r>
                        <a:rPr lang="en-US" baseline="0" dirty="0"/>
                        <a:t> of the last record in a block is selected so that the record extends precisely up to the block end</a:t>
                      </a:r>
                      <a:r>
                        <a:rPr lang="ru-RU" baseline="0" dirty="0"/>
                        <a:t>.</a:t>
                      </a: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baseline="0" dirty="0"/>
                        <a:t>Remark</a:t>
                      </a:r>
                      <a:r>
                        <a:rPr lang="ru-RU" baseline="0" dirty="0"/>
                        <a:t>: </a:t>
                      </a:r>
                      <a:r>
                        <a:rPr lang="en-US" baseline="0" dirty="0"/>
                        <a:t>if the field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inode</a:t>
                      </a:r>
                      <a:r>
                        <a:rPr lang="en-US" baseline="0" dirty="0"/>
                        <a:t> is zero, then ext2 assumes that the current record is the last one in the current block</a:t>
                      </a:r>
                      <a:r>
                        <a:rPr lang="ru-RU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50794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E9EDE23-5D47-F34C-D492-5FC7313C9A0C}"/>
              </a:ext>
            </a:extLst>
          </p:cNvPr>
          <p:cNvSpPr txBox="1"/>
          <p:nvPr/>
        </p:nvSpPr>
        <p:spPr>
          <a:xfrm>
            <a:off x="1739679" y="1850568"/>
            <a:ext cx="8712642" cy="18158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struct ext2_dir_entry_2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  /*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number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rec_len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/* Directory entry length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__u8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name_len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/* Name length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__u8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file_type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char    name[];                 /* File name, up to EXT2_NAME_LEN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992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142906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49196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977513"/>
              </p:ext>
            </p:extLst>
          </p:nvPr>
        </p:nvGraphicFramePr>
        <p:xfrm>
          <a:off x="0" y="365761"/>
          <a:ext cx="12192000" cy="6126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Superblock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32333"/>
              </p:ext>
            </p:extLst>
          </p:nvPr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153630"/>
              </p:ext>
            </p:extLst>
          </p:nvPr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113405"/>
              </p:ext>
            </p:extLst>
          </p:nvPr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619E293-89CB-EF42-9539-D7C741C0422D}"/>
              </a:ext>
            </a:extLst>
          </p:cNvPr>
          <p:cNvSpPr txBox="1"/>
          <p:nvPr/>
        </p:nvSpPr>
        <p:spPr>
          <a:xfrm>
            <a:off x="0" y="2340428"/>
            <a:ext cx="5932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struct ext2_super_block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Reserved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s_first_data_block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First Data Block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s_log_block_size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s_log_frag_size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Fragment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Blocks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s_frags_per_group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# Fragments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Mount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s_wtime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Write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s_max_mnt_count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Maximal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s_magic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Magic signature 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s_state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File system state */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C879C-0D69-B645-BC69-EDEB2FE42122}"/>
              </a:ext>
            </a:extLst>
          </p:cNvPr>
          <p:cNvSpPr txBox="1"/>
          <p:nvPr/>
        </p:nvSpPr>
        <p:spPr>
          <a:xfrm>
            <a:off x="5710574" y="2340428"/>
            <a:ext cx="684354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s_errors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Behaviour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when detecting errors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s_minor_rev_level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minor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s_lastcheck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time of last check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s_checkinterval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max. time between checks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s_creator_os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OS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s_first_ino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First non-reserved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size of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structure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s_block_group_nr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group # of this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s_feature_incompat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incompatible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s_feature_ro_compat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__u8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       /* 128-bit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volume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s_volume_name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/* volume name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s_last_mounted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[64];  /* directory where last mounted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s_algorithm_usage_bitmap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For compression */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854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754615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95791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1"/>
          <a:ext cx="12192000" cy="6126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Superblock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971692"/>
              </p:ext>
            </p:extLst>
          </p:nvPr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619E293-89CB-EF42-9539-D7C741C0422D}"/>
              </a:ext>
            </a:extLst>
          </p:cNvPr>
          <p:cNvSpPr txBox="1"/>
          <p:nvPr/>
        </p:nvSpPr>
        <p:spPr>
          <a:xfrm>
            <a:off x="0" y="2340428"/>
            <a:ext cx="5932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struct ext2_super_block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Reserved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s_first_data_block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First Data Block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s_log_block_size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s_log_frag_size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Fragment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s_blocks_per_group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Blocks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s_frags_per_group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# Fragments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s_inodes_per_group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Mount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s_wtime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Write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s_max_mnt_count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Maximal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s_magic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Magic signature 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s_state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File system state */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C879C-0D69-B645-BC69-EDEB2FE42122}"/>
              </a:ext>
            </a:extLst>
          </p:cNvPr>
          <p:cNvSpPr txBox="1"/>
          <p:nvPr/>
        </p:nvSpPr>
        <p:spPr>
          <a:xfrm>
            <a:off x="5710574" y="2340428"/>
            <a:ext cx="684354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s_errors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Behaviour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when detecting errors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s_minor_rev_level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minor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s_lastcheck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time of last check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s_checkinterval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max. time between checks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s_creator_os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OS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s_first_ino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First non-reserved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size of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structure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s_block_group_nr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group # of this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s_feature_incompat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incompatible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s_feature_ro_compat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__u8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       /* 128-bit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volume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s_volume_name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/* volume name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s_last_mounted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[64];  /* directory where last mounted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s_algorithm_usage_bitmap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For compression */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547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A88FFBE8-F3E7-ECED-5719-F14155F51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3FAFD3-B270-FC0A-8C4B-8BA335DBD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288048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324E64-DF61-BA9F-6317-7F944ECEEC39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83580BD-6117-CEFE-8935-F3FADA51ED62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1"/>
          <a:ext cx="12192000" cy="6126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Superblock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7085BB5-5BE8-F25C-79F1-4C8C715AA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388775"/>
              </p:ext>
            </p:extLst>
          </p:nvPr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E9EE17D-FD01-929E-B98D-494C124B1278}"/>
              </a:ext>
            </a:extLst>
          </p:cNvPr>
          <p:cNvGraphicFramePr>
            <a:graphicFrameLocks noGrp="1"/>
          </p:cNvGraphicFramePr>
          <p:nvPr/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A1D4E0D-9E9A-58FC-4159-A125D74C2E89}"/>
              </a:ext>
            </a:extLst>
          </p:cNvPr>
          <p:cNvGraphicFramePr>
            <a:graphicFrameLocks noGrp="1"/>
          </p:cNvGraphicFramePr>
          <p:nvPr/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80301D3-4702-B094-82B4-DAEBB34E095A}"/>
              </a:ext>
            </a:extLst>
          </p:cNvPr>
          <p:cNvSpPr txBox="1"/>
          <p:nvPr/>
        </p:nvSpPr>
        <p:spPr>
          <a:xfrm>
            <a:off x="0" y="2340428"/>
            <a:ext cx="5932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struct ext2_super_block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Reserved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s_first_data_block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First Data Block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s_log_block_size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s_log_frag_size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Fragment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Blocks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s_frags_per_group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# Fragments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Mount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s_wtime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Write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s_max_mnt_count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Maximal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s_magic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Magic signature 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s_state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File system state */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134450-5DD2-2FEF-D60B-BCD687E32D83}"/>
              </a:ext>
            </a:extLst>
          </p:cNvPr>
          <p:cNvSpPr txBox="1"/>
          <p:nvPr/>
        </p:nvSpPr>
        <p:spPr>
          <a:xfrm>
            <a:off x="5710574" y="2340428"/>
            <a:ext cx="684354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s_errors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Behaviour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when detecting errors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s_minor_rev_level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minor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s_lastcheck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time of last check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s_checkinterval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max. time between checks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s_creator_os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OS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s_first_ino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First non-reserved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s_inode_size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size of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structure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s_block_group_nr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group # of this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s_feature_incompat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incompatible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s_feature_ro_compat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__u8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       /* 128-bit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volume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s_volume_name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/* volume name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s_last_mounted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[64];  /* directory where last mounted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s_algorithm_usage_bitmap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For compression */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245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0A1F59DE-CC6D-653D-A733-35FC6058D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6886C5-28A6-99B3-5238-801BE9C72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03323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154E17E-CC6F-E59D-9F7A-DA8AFA1D4B38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9E1641-F1E0-BB39-B62F-80EDD7CC9C81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1"/>
          <a:ext cx="12192000" cy="6126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Superblock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8239029-D2D3-2D1B-70F0-CBAD938F1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491640"/>
              </p:ext>
            </p:extLst>
          </p:nvPr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14B781-0F84-20F6-636E-D80E51A3771D}"/>
              </a:ext>
            </a:extLst>
          </p:cNvPr>
          <p:cNvGraphicFramePr>
            <a:graphicFrameLocks noGrp="1"/>
          </p:cNvGraphicFramePr>
          <p:nvPr/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B348C8C-7FCD-1DBE-AAE6-C63B2C660979}"/>
              </a:ext>
            </a:extLst>
          </p:cNvPr>
          <p:cNvGraphicFramePr>
            <a:graphicFrameLocks noGrp="1"/>
          </p:cNvGraphicFramePr>
          <p:nvPr/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2764651-DBCD-DACC-F1E4-A5AAC8ABCA91}"/>
              </a:ext>
            </a:extLst>
          </p:cNvPr>
          <p:cNvSpPr txBox="1"/>
          <p:nvPr/>
        </p:nvSpPr>
        <p:spPr>
          <a:xfrm>
            <a:off x="0" y="2340428"/>
            <a:ext cx="5932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struct ext2_super_block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Reserved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s_first_data_block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First Data Block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s_log_block_size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s_log_frag_size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Fragment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Blocks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s_frags_per_group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# Fragments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Mount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s_wtime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Write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s_max_mnt_count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Maximal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s_magic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Magic signature 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s_state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File system state */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CED04-1C71-56E9-8568-44F0F345FB69}"/>
              </a:ext>
            </a:extLst>
          </p:cNvPr>
          <p:cNvSpPr txBox="1"/>
          <p:nvPr/>
        </p:nvSpPr>
        <p:spPr>
          <a:xfrm>
            <a:off x="5710574" y="2340428"/>
            <a:ext cx="684354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s_errors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Behaviour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when detecting errors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s_minor_rev_level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minor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s_lastcheck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time of last check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s_checkinterval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max. time between checks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s_creator_os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OS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s_first_ino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First non-reserved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size of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structure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s_block_group_nr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group # of this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s_feature_incompat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incompatible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s_feature_ro_compat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__u8  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s_uuid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[16]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/* 128-bit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volume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s_volume_name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/* volume name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s_last_mounted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[64];  /* directory where last mounted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s_algorithm_usage_bitmap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For compression */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608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0976CC14-C0D7-ED01-7EED-36FAAD778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537942-F91B-4645-A74E-DF9CA4DBC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149538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723B1D-01AD-1D02-404E-BC4C0C0ED50B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A1BE380-CBCD-B1E8-20DE-9CBE6ADA5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487204"/>
              </p:ext>
            </p:extLst>
          </p:nvPr>
        </p:nvGraphicFramePr>
        <p:xfrm>
          <a:off x="0" y="365761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etc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fstab</a:t>
                      </a:r>
                      <a:r>
                        <a:rPr lang="en-US" sz="2400" dirty="0"/>
                        <a:t> and FS UUIDs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etc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fstab</a:t>
                      </a:r>
                      <a:r>
                        <a:rPr lang="en-US" dirty="0"/>
                        <a:t> lists mount options for frequently used file system. If a file system is listed in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etc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fstab</a:t>
                      </a:r>
                      <a:r>
                        <a:rPr lang="en-US" dirty="0"/>
                        <a:t>, one can mount it simply with</a:t>
                      </a:r>
                      <a:br>
                        <a:rPr lang="en-US" dirty="0"/>
                      </a:b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# mount /path/to/mount/point</a:t>
                      </a:r>
                      <a:br>
                        <a:rPr lang="en-US" dirty="0"/>
                      </a:br>
                      <a:r>
                        <a:rPr lang="en-US" dirty="0"/>
                        <a:t>instead of</a:t>
                      </a:r>
                      <a:br>
                        <a:rPr lang="en-US" dirty="0"/>
                      </a:b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# mount -t &lt;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fstype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-o &lt;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mntopts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&lt;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blkdev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/path/to/mount/point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393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EA77AC59-2803-815C-7B11-238F9AEFB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242548-92B4-5EEE-D9C9-CAA7F6340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549731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F72C6F2-A4B0-7C08-283D-7549AEC6AF67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86204EB-173C-2261-DBA4-112BDF679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705523"/>
              </p:ext>
            </p:extLst>
          </p:nvPr>
        </p:nvGraphicFramePr>
        <p:xfrm>
          <a:off x="0" y="365761"/>
          <a:ext cx="12192000" cy="329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598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3336">
                  <a:extLst>
                    <a:ext uri="{9D8B030D-6E8A-4147-A177-3AD203B41FA5}">
                      <a16:colId xmlns:a16="http://schemas.microsoft.com/office/drawing/2014/main" val="2970823212"/>
                    </a:ext>
                  </a:extLst>
                </a:gridCol>
              </a:tblGrid>
              <a:tr h="312027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etc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fstab</a:t>
                      </a:r>
                      <a:r>
                        <a:rPr lang="en-US" sz="2400" dirty="0"/>
                        <a:t> and FS UUIDs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etc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fstab</a:t>
                      </a:r>
                      <a:r>
                        <a:rPr lang="en-US" dirty="0"/>
                        <a:t> lists mount options for frequently used file system. If a file system is listed in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etc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fstab</a:t>
                      </a:r>
                      <a:r>
                        <a:rPr lang="en-US" dirty="0"/>
                        <a:t>, one can mount it simply with</a:t>
                      </a:r>
                      <a:br>
                        <a:rPr lang="en-US" dirty="0"/>
                      </a:b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# mount /path/to/mount/point</a:t>
                      </a:r>
                      <a:br>
                        <a:rPr lang="en-US" dirty="0"/>
                      </a:br>
                      <a:r>
                        <a:rPr lang="en-US" dirty="0"/>
                        <a:t>instead of</a:t>
                      </a:r>
                      <a:br>
                        <a:rPr lang="en-US" dirty="0"/>
                      </a:b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# mount -t &lt;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fstype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-o &lt;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mntopts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&lt;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blkdev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/path/to/mount/point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dirty="0"/>
                        <a:t>Two examples of /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fstab</a:t>
                      </a:r>
                      <a:r>
                        <a:rPr lang="en-US" dirty="0"/>
                        <a:t>:</a:t>
                      </a:r>
                    </a:p>
                    <a:p>
                      <a:endParaRPr lang="en-US" dirty="0"/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# / was on /dev/sda1 during installation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UUID=c113b43a-734a-40b4-a082-1175b620fe90 /    ext4 errors=remount-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ro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0  1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# swap was on /dev/sda5 during installation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UUID=d4bd2d13-6e3c-4c3f-ba4c-b2f33d6fcdff none swap 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sw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        0  0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endParaRPr lang="en-US" sz="12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endParaRPr lang="en-US" sz="12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# / is /dev/sda1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/dev/sda1 /    ext4  errors=remount-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ro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0  1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# swap is /dev/sda5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/dev/sda5 none swap  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sw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        0  0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790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4CB0031B-B1BA-15D7-7DAA-6FFD72366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1ED164-1642-81DB-97D2-E50CEBFFF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180185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1DA0D9F-6915-07AD-873E-29E4AA634A45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CE4CA66-4AF5-071D-9C40-E751B42C8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538930"/>
              </p:ext>
            </p:extLst>
          </p:nvPr>
        </p:nvGraphicFramePr>
        <p:xfrm>
          <a:off x="0" y="365761"/>
          <a:ext cx="12192000" cy="420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598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3336">
                  <a:extLst>
                    <a:ext uri="{9D8B030D-6E8A-4147-A177-3AD203B41FA5}">
                      <a16:colId xmlns:a16="http://schemas.microsoft.com/office/drawing/2014/main" val="2970823212"/>
                    </a:ext>
                  </a:extLst>
                </a:gridCol>
              </a:tblGrid>
              <a:tr h="312027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etc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fstab</a:t>
                      </a:r>
                      <a:r>
                        <a:rPr lang="en-US" sz="2400" dirty="0"/>
                        <a:t> and FS UUIDs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etc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fstab</a:t>
                      </a:r>
                      <a:r>
                        <a:rPr lang="en-US" dirty="0"/>
                        <a:t> lists mount options for frequently used file system. If a file system is listed in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etc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fstab</a:t>
                      </a:r>
                      <a:r>
                        <a:rPr lang="en-US" dirty="0"/>
                        <a:t>, one can mount it simply with</a:t>
                      </a:r>
                      <a:br>
                        <a:rPr lang="en-US" dirty="0"/>
                      </a:b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# mount /path/to/mount/point</a:t>
                      </a:r>
                      <a:br>
                        <a:rPr lang="en-US" dirty="0"/>
                      </a:br>
                      <a:r>
                        <a:rPr lang="en-US" dirty="0"/>
                        <a:t>instead of</a:t>
                      </a:r>
                      <a:br>
                        <a:rPr lang="en-US" dirty="0"/>
                      </a:b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# mount -t &lt;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fstype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-o &lt;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mntopts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&lt;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blkdev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/path/to/mount/point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dirty="0"/>
                        <a:t>Two examples of /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fstab</a:t>
                      </a:r>
                      <a:r>
                        <a:rPr lang="en-US" dirty="0"/>
                        <a:t>:</a:t>
                      </a:r>
                    </a:p>
                    <a:p>
                      <a:endParaRPr lang="en-US" dirty="0"/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# / was on /dev/sda1 during installation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UUID=c113b43a-734a-40b4-a082-1175b620fe90 /    ext4 errors=remount-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ro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0  1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# swap was on /dev/sda5 during installation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UUID=d4bd2d13-6e3c-4c3f-ba4c-b2f33d6fcdff none swap 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sw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        0  0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endParaRPr lang="en-US" sz="12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endParaRPr lang="en-US" sz="12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# / is /dev/sda1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/dev/sda1 /    ext4  errors=remount-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ro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0  1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# swap is /dev/sda5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/dev/sda5 none swap  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sw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        0  0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  <a:tr h="253088">
                <a:tc gridSpan="2">
                  <a:txBody>
                    <a:bodyPr/>
                    <a:lstStyle/>
                    <a:p>
                      <a:r>
                        <a:rPr lang="en-US" sz="1800" b="1" dirty="0">
                          <a:latin typeface="Calibri" panose="020F0502020204030204" pitchFamily="34" charset="0"/>
                          <a:ea typeface="Menlo" panose="020B0609030804020204" pitchFamily="49" charset="0"/>
                          <a:cs typeface="Calibri" panose="020F0502020204030204" pitchFamily="34" charset="0"/>
                        </a:rPr>
                        <a:t>Quiz</a:t>
                      </a:r>
                      <a:r>
                        <a:rPr lang="en-US" sz="1800" dirty="0">
                          <a:latin typeface="Calibri" panose="020F0502020204030204" pitchFamily="34" charset="0"/>
                          <a:ea typeface="Menlo" panose="020B0609030804020204" pitchFamily="49" charset="0"/>
                          <a:cs typeface="Calibri" panose="020F0502020204030204" pitchFamily="34" charset="0"/>
                        </a:rPr>
                        <a:t>: how are the two </a:t>
                      </a:r>
                      <a:r>
                        <a:rPr lang="en-US" sz="1800" dirty="0" err="1">
                          <a:latin typeface="Calibri" panose="020F0502020204030204" pitchFamily="34" charset="0"/>
                          <a:ea typeface="Menlo" panose="020B0609030804020204" pitchFamily="49" charset="0"/>
                          <a:cs typeface="Calibri" panose="020F0502020204030204" pitchFamily="34" charset="0"/>
                        </a:rPr>
                        <a:t>fstabs</a:t>
                      </a:r>
                      <a:r>
                        <a:rPr lang="en-US" sz="1800" dirty="0">
                          <a:latin typeface="Calibri" panose="020F0502020204030204" pitchFamily="34" charset="0"/>
                          <a:ea typeface="Menlo" panose="020B0609030804020204" pitchFamily="49" charset="0"/>
                          <a:cs typeface="Calibri" panose="020F0502020204030204" pitchFamily="34" charset="0"/>
                        </a:rPr>
                        <a:t> different?</a:t>
                      </a:r>
                    </a:p>
                    <a:p>
                      <a:endParaRPr lang="en-US" sz="1800" dirty="0">
                        <a:latin typeface="Calibri" panose="020F0502020204030204" pitchFamily="34" charset="0"/>
                        <a:ea typeface="Menlo" panose="020B0609030804020204" pitchFamily="49" charset="0"/>
                        <a:cs typeface="Calibri" panose="020F0502020204030204" pitchFamily="34" charset="0"/>
                      </a:endParaRPr>
                    </a:p>
                    <a:p>
                      <a:endParaRPr lang="en-US" sz="1800" dirty="0">
                        <a:latin typeface="Calibri" panose="020F0502020204030204" pitchFamily="34" charset="0"/>
                        <a:ea typeface="Menlo" panose="020B060903080402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37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791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43605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31585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79407"/>
              </p:ext>
            </p:extLst>
          </p:nvPr>
        </p:nvGraphicFramePr>
        <p:xfrm>
          <a:off x="0" y="365760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How do we transfer data between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/>
                        <a:t>little-endian and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/>
                        <a:t>big-endian systems?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We must choose a byte order for the </a:t>
                      </a:r>
                      <a:r>
                        <a:rPr lang="en-US" dirty="0" err="1"/>
                        <a:t>serialised</a:t>
                      </a:r>
                      <a:r>
                        <a:rPr lang="en-US" dirty="0"/>
                        <a:t> data. When </a:t>
                      </a:r>
                      <a:r>
                        <a:rPr lang="en-US" dirty="0" err="1"/>
                        <a:t>serialising</a:t>
                      </a:r>
                      <a:r>
                        <a:rPr lang="en-US" dirty="0"/>
                        <a:t>, we convert the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host byte order to the selected one</a:t>
                      </a:r>
                      <a:r>
                        <a:rPr lang="ru-RU" dirty="0"/>
                        <a:t>:</a:t>
                      </a: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endParaRPr lang="en-US" dirty="0"/>
                    </a:p>
                    <a:p>
                      <a:r>
                        <a:rPr lang="en-US" dirty="0"/>
                        <a:t>When </a:t>
                      </a:r>
                      <a:r>
                        <a:rPr lang="en-US" dirty="0" err="1"/>
                        <a:t>deserialising</a:t>
                      </a:r>
                      <a:r>
                        <a:rPr lang="en-US" dirty="0"/>
                        <a:t> data, we do the reverse byte order conversion.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31289" y="1200839"/>
            <a:ext cx="899156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dmap_ext_t ext = {</a:t>
            </a:r>
          </a:p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.slice_id = it-&gt;last_slice_id, .wr_seq = UINT64_MAX, .item_id = item_id,</a:t>
            </a:r>
          </a:p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.ext = { .offs = offs &lt; max_ext_len ? 0 : (offs - max_ext_len), .len = 0 }</a:t>
            </a:r>
          </a:p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};</a:t>
            </a:r>
          </a:p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struct dmap_ext_ondisk dsk;</a:t>
            </a:r>
          </a:p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dmap_ext2ondisk(&amp;dsk, &amp;ext);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31289" y="2933081"/>
            <a:ext cx="791755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void dmap_ext2ondisk(struct dmap_ext_ondisk *dsk, const dmap_ext_t *ext)</a:t>
            </a:r>
          </a:p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dsk-&gt;wr_seq = cpu_to_be64(ext-&gt;wr_seq);</a:t>
            </a:r>
          </a:p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dsk-&gt;slice_id = cpu_to_be32(ext-&gt;slice_id);</a:t>
            </a:r>
          </a:p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dsk-&gt;item_id = cpu_to_be64(ext-&gt;item_id);</a:t>
            </a:r>
          </a:p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dsk-&gt;ext_offs = cpu_to_be64(ext-&gt;ext.offs);</a:t>
            </a:r>
          </a:p>
          <a:p>
            <a:b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is-I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/* pack extent len and deleted bit into 3 bytes */</a:t>
            </a:r>
          </a:p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u32 len = ext-&gt;ext.len;</a:t>
            </a:r>
          </a:p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dsk-&gt;ext_len[0] = (len &gt;&gt; 16) &amp; 0xFF;</a:t>
            </a:r>
          </a:p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dsk-&gt;ext_len[1] = (len &gt;&gt; 8) &amp; 0xFF;</a:t>
            </a:r>
          </a:p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dsk-&gt;ext_len[2] = len &amp; 0xFF;</a:t>
            </a:r>
          </a:p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171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8227C631-F3A3-D4D2-B0EE-E489E54A5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BC7F69-4383-3B0C-BB97-C4A408E61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379261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E177E8-3E07-40E2-4505-865199D67B75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AD40C37-C9ED-8C6D-B9CD-C55D4BD9C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787420"/>
              </p:ext>
            </p:extLst>
          </p:nvPr>
        </p:nvGraphicFramePr>
        <p:xfrm>
          <a:off x="0" y="365761"/>
          <a:ext cx="12192000" cy="420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598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3336">
                  <a:extLst>
                    <a:ext uri="{9D8B030D-6E8A-4147-A177-3AD203B41FA5}">
                      <a16:colId xmlns:a16="http://schemas.microsoft.com/office/drawing/2014/main" val="2970823212"/>
                    </a:ext>
                  </a:extLst>
                </a:gridCol>
              </a:tblGrid>
              <a:tr h="312027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etc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fstab</a:t>
                      </a:r>
                      <a:r>
                        <a:rPr lang="en-US" sz="2400" dirty="0"/>
                        <a:t> and FS UUIDs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etc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fstab</a:t>
                      </a:r>
                      <a:r>
                        <a:rPr lang="en-US" dirty="0"/>
                        <a:t> lists mount options for frequently used file system. If a file system is listed in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etc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fstab</a:t>
                      </a:r>
                      <a:r>
                        <a:rPr lang="en-US" dirty="0"/>
                        <a:t>, one can mount it simply with</a:t>
                      </a:r>
                      <a:br>
                        <a:rPr lang="en-US" dirty="0"/>
                      </a:b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# mount /path/to/mount/point</a:t>
                      </a:r>
                      <a:br>
                        <a:rPr lang="en-US" dirty="0"/>
                      </a:br>
                      <a:r>
                        <a:rPr lang="en-US" dirty="0"/>
                        <a:t>instead of</a:t>
                      </a:r>
                      <a:br>
                        <a:rPr lang="en-US" dirty="0"/>
                      </a:b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# mount -t &lt;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fstype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-o &lt;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mntopts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&lt;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blkdev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/path/to/mount/point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dirty="0"/>
                        <a:t>Two examples of /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fstab</a:t>
                      </a:r>
                      <a:r>
                        <a:rPr lang="en-US" dirty="0"/>
                        <a:t>:</a:t>
                      </a:r>
                    </a:p>
                    <a:p>
                      <a:endParaRPr lang="en-US" dirty="0"/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# / was on /dev/sda1 during installation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UUID=c113b43a-734a-40b4-a082-1175b620fe90 /    ext4 errors=remount-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ro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0  1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# swap was on /dev/sda5 during installation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UUID=d4bd2d13-6e3c-4c3f-ba4c-b2f33d6fcdff none swap 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sw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        0  0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endParaRPr lang="en-US" sz="12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endParaRPr lang="en-US" sz="12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# / is /dev/sda1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/dev/sda1 /    ext4  errors=remount-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ro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0  1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# swap is /dev/sda5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/dev/sda5 none swap  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sw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        0  0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  <a:tr h="253088">
                <a:tc gridSpan="2">
                  <a:txBody>
                    <a:bodyPr/>
                    <a:lstStyle/>
                    <a:p>
                      <a:r>
                        <a:rPr lang="en-US" sz="1800" b="1" dirty="0">
                          <a:latin typeface="Calibri" panose="020F0502020204030204" pitchFamily="34" charset="0"/>
                          <a:ea typeface="Menlo" panose="020B0609030804020204" pitchFamily="49" charset="0"/>
                          <a:cs typeface="Calibri" panose="020F0502020204030204" pitchFamily="34" charset="0"/>
                        </a:rPr>
                        <a:t>Quiz</a:t>
                      </a:r>
                      <a:r>
                        <a:rPr lang="en-US" sz="1800" dirty="0">
                          <a:latin typeface="Calibri" panose="020F0502020204030204" pitchFamily="34" charset="0"/>
                          <a:ea typeface="Menlo" panose="020B0609030804020204" pitchFamily="49" charset="0"/>
                          <a:cs typeface="Calibri" panose="020F0502020204030204" pitchFamily="34" charset="0"/>
                        </a:rPr>
                        <a:t>: how are the two </a:t>
                      </a:r>
                      <a:r>
                        <a:rPr lang="en-US" sz="1800" dirty="0" err="1">
                          <a:latin typeface="Calibri" panose="020F0502020204030204" pitchFamily="34" charset="0"/>
                          <a:ea typeface="Menlo" panose="020B0609030804020204" pitchFamily="49" charset="0"/>
                          <a:cs typeface="Calibri" panose="020F0502020204030204" pitchFamily="34" charset="0"/>
                        </a:rPr>
                        <a:t>fstabs</a:t>
                      </a:r>
                      <a:r>
                        <a:rPr lang="en-US" sz="1800" dirty="0">
                          <a:latin typeface="Calibri" panose="020F0502020204030204" pitchFamily="34" charset="0"/>
                          <a:ea typeface="Menlo" panose="020B0609030804020204" pitchFamily="49" charset="0"/>
                          <a:cs typeface="Calibri" panose="020F0502020204030204" pitchFamily="34" charset="0"/>
                        </a:rPr>
                        <a:t> different?</a:t>
                      </a:r>
                    </a:p>
                    <a:p>
                      <a:endParaRPr lang="en-US" sz="1800" dirty="0">
                        <a:latin typeface="Calibri" panose="020F0502020204030204" pitchFamily="34" charset="0"/>
                        <a:ea typeface="Menlo" panose="020B0609030804020204" pitchFamily="49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1800" b="1" dirty="0">
                          <a:latin typeface="Calibri" panose="020F0502020204030204" pitchFamily="34" charset="0"/>
                          <a:ea typeface="Menlo" panose="020B0609030804020204" pitchFamily="49" charset="0"/>
                          <a:cs typeface="Calibri" panose="020F0502020204030204" pitchFamily="34" charset="0"/>
                        </a:rPr>
                        <a:t>Quiz</a:t>
                      </a:r>
                      <a:r>
                        <a:rPr lang="en-US" sz="1800" dirty="0">
                          <a:latin typeface="Calibri" panose="020F0502020204030204" pitchFamily="34" charset="0"/>
                          <a:ea typeface="Menlo" panose="020B0609030804020204" pitchFamily="49" charset="0"/>
                          <a:cs typeface="Calibri" panose="020F0502020204030204" pitchFamily="34" charset="0"/>
                        </a:rPr>
                        <a:t>: what happens to FS UUIDs when a VM is cloned? See also </a:t>
                      </a:r>
                      <a:r>
                        <a:rPr lang="en-GB" dirty="0">
                          <a:hlinkClick r:id="rId4"/>
                        </a:rPr>
                        <a:t>https://lwn.net/Articles/923969/</a:t>
                      </a:r>
                      <a:endParaRPr lang="en-US" sz="1800" dirty="0">
                        <a:latin typeface="Calibri" panose="020F0502020204030204" pitchFamily="34" charset="0"/>
                        <a:ea typeface="Menlo" panose="020B060903080402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37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380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109843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84679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1"/>
          <a:ext cx="12192000" cy="6126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Superblock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412836"/>
              </p:ext>
            </p:extLst>
          </p:nvPr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619E293-89CB-EF42-9539-D7C741C0422D}"/>
              </a:ext>
            </a:extLst>
          </p:cNvPr>
          <p:cNvSpPr txBox="1"/>
          <p:nvPr/>
        </p:nvSpPr>
        <p:spPr>
          <a:xfrm>
            <a:off x="0" y="2340428"/>
            <a:ext cx="5932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struct ext2_super_block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Reserved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s_free_blocks_count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s_free_inodes_count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s_first_data_block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First Data Block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s_log_block_size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s_log_frag_size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Fragment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Blocks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s_frags_per_group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# Fragments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Mount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s_wtime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Write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s_max_mnt_count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Maximal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s_magic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Magic signature 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s_state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File system state */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C879C-0D69-B645-BC69-EDEB2FE42122}"/>
              </a:ext>
            </a:extLst>
          </p:cNvPr>
          <p:cNvSpPr txBox="1"/>
          <p:nvPr/>
        </p:nvSpPr>
        <p:spPr>
          <a:xfrm>
            <a:off x="5710574" y="2340428"/>
            <a:ext cx="684354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s_errors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Behaviour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when detecting errors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s_minor_rev_level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minor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s_lastcheck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time of last check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s_checkinterval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max. time between checks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s_creator_os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OS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s_first_ino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First non-reserved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size of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structure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s_block_group_nr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group # of this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s_feature_incompat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incompatible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s_feature_ro_compat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__u8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       /* 128-bit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volume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s_volume_name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/* volume name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s_last_mounted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[64];  /* directory where last mounted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s_algorithm_usage_bitmap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For compression */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827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057848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38043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1"/>
          <a:ext cx="12192000" cy="6126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Superblock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882075"/>
              </p:ext>
            </p:extLst>
          </p:nvPr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619E293-89CB-EF42-9539-D7C741C0422D}"/>
              </a:ext>
            </a:extLst>
          </p:cNvPr>
          <p:cNvSpPr txBox="1"/>
          <p:nvPr/>
        </p:nvSpPr>
        <p:spPr>
          <a:xfrm>
            <a:off x="0" y="2340428"/>
            <a:ext cx="5932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struct ext2_super_block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Reserved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s_first_data_block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First Data Block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s_log_block_size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s_log_frag_size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Fragment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Blocks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s_frags_per_group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# Fragments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Mount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s_wtime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Write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s_max_mnt_count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Maximal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s_magic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Magic signature 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s_state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File system state */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C879C-0D69-B645-BC69-EDEB2FE42122}"/>
              </a:ext>
            </a:extLst>
          </p:cNvPr>
          <p:cNvSpPr txBox="1"/>
          <p:nvPr/>
        </p:nvSpPr>
        <p:spPr>
          <a:xfrm>
            <a:off x="5710574" y="2340428"/>
            <a:ext cx="684354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s_errors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Behaviour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when detecting errors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s_minor_rev_level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minor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s_lastcheck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time of last check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s_checkinterval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max. time between checks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s_creator_os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OS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s_first_ino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First non-reserved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size of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structure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s_block_group_nr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group # of this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s_feature_compat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s_feature_incompat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incompatible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s_feature_ro_compat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__u8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       /* 128-bit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volume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s_volume_name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/* volume name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s_last_mounted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[64];  /* directory where last mounted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s_algorithm_usage_bitmap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For compression */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40485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816471"/>
              </p:ext>
            </p:extLst>
          </p:nvPr>
        </p:nvGraphicFramePr>
        <p:xfrm>
          <a:off x="0" y="365762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ro-compat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incompat</a:t>
                      </a:r>
                      <a:r>
                        <a:rPr lang="en-US" sz="2400" dirty="0"/>
                        <a:t> features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Compat</a:t>
                      </a:r>
                      <a:r>
                        <a:rPr lang="en-US" baseline="0" dirty="0"/>
                        <a:t> features: older implementations of ext4 can read and modify a file system that uses such features.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RO-</a:t>
                      </a:r>
                      <a:r>
                        <a:rPr lang="en-US" baseline="0" dirty="0" err="1"/>
                        <a:t>compat</a:t>
                      </a:r>
                      <a:r>
                        <a:rPr lang="en-US" baseline="0" dirty="0"/>
                        <a:t> features: older implementations can only read a file system</a:t>
                      </a:r>
                      <a:r>
                        <a:rPr lang="ru-RU" baseline="0" dirty="0"/>
                        <a:t>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en-US" baseline="0" dirty="0" err="1"/>
                        <a:t>Incompat</a:t>
                      </a:r>
                      <a:r>
                        <a:rPr lang="en-US" baseline="0" dirty="0"/>
                        <a:t> features: older implementations cannot mount a file system</a:t>
                      </a:r>
                      <a:r>
                        <a:rPr lang="ru-RU" baseline="0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649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E450D840-4548-9462-1093-90F370E8E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708348-E55E-F0C2-9999-CCB504A396C6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62DA949-89C8-9D99-EC14-278BD9131C24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7A1582-1C4D-564A-FE7A-1C62F7143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332384"/>
              </p:ext>
            </p:extLst>
          </p:nvPr>
        </p:nvGraphicFramePr>
        <p:xfrm>
          <a:off x="0" y="365762"/>
          <a:ext cx="12192000" cy="3108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ro-compat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incompat</a:t>
                      </a:r>
                      <a:r>
                        <a:rPr lang="en-US" sz="2400" dirty="0"/>
                        <a:t> features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Compat</a:t>
                      </a:r>
                      <a:r>
                        <a:rPr lang="en-US" baseline="0" dirty="0"/>
                        <a:t> features: older implementations of ext4 can read and modify a file system that uses such features.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RO-</a:t>
                      </a:r>
                      <a:r>
                        <a:rPr lang="en-US" baseline="0" dirty="0" err="1"/>
                        <a:t>compat</a:t>
                      </a:r>
                      <a:r>
                        <a:rPr lang="en-US" baseline="0" dirty="0"/>
                        <a:t> features: older implementations can only read a file system</a:t>
                      </a:r>
                      <a:r>
                        <a:rPr lang="ru-RU" baseline="0" dirty="0"/>
                        <a:t>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en-US" baseline="0" dirty="0" err="1"/>
                        <a:t>Incompat</a:t>
                      </a:r>
                      <a:r>
                        <a:rPr lang="en-US" baseline="0" dirty="0"/>
                        <a:t> features: older implementations cannot mount a file system</a:t>
                      </a:r>
                      <a:r>
                        <a:rPr lang="ru-RU" baseline="0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There may be more kinds of features. For example, QCOW2 has </a:t>
                      </a:r>
                      <a:r>
                        <a:rPr lang="en-US" dirty="0" err="1"/>
                        <a:t>compat</a:t>
                      </a:r>
                      <a:r>
                        <a:rPr lang="en-US" dirty="0"/>
                        <a:t>-discard features. For example, a QCOW2 image may have a CBT map (Changed Block Tracking Map). Older QEMU versions that do not support this feature may simply delete a CBT map and then use the image.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454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278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545086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64851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610265"/>
              </p:ext>
            </p:extLst>
          </p:nvPr>
        </p:nvGraphicFramePr>
        <p:xfrm>
          <a:off x="0" y="365762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ro-compat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incompat</a:t>
                      </a:r>
                      <a:r>
                        <a:rPr lang="en-US" sz="2400" dirty="0"/>
                        <a:t> features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Compat</a:t>
                      </a:r>
                      <a:r>
                        <a:rPr lang="en-US" baseline="0" dirty="0"/>
                        <a:t> features: older implementations of ext4 can read and modify a file system that uses such features.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EXT4_FEATURE_COMPAT_DIR_PREALLOC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EXT4_FEATURE_COMPAT_HAS_JOURNAL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EXT4_FEATURE_COMPAT_EXT_ATTR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EXT4_FEATURE_COMPAT_RESIZE_INODE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027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F9681A7F-7FA1-E5A5-A71A-D228D6380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891690-3716-C0C3-E316-F941C8C245B4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B1AB135-2D18-D94B-124F-430EEB212DF7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8533C0-B858-C7E5-702F-6598B6F56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134585"/>
              </p:ext>
            </p:extLst>
          </p:nvPr>
        </p:nvGraphicFramePr>
        <p:xfrm>
          <a:off x="0" y="365761"/>
          <a:ext cx="12192000" cy="228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EXT4_FEATURE_COMPAT_RESIZE_INODE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dirty="0"/>
                        <a:t>When a file system is created, it needs to write BG headers in every block group of the file system.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295354A-07B5-A9C3-BA79-A60E0376636B}"/>
              </a:ext>
            </a:extLst>
          </p:cNvPr>
          <p:cNvGraphicFramePr>
            <a:graphicFrameLocks noGrp="1"/>
          </p:cNvGraphicFramePr>
          <p:nvPr/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865B437-3D4B-3F28-EB68-E0D46D254FC4}"/>
              </a:ext>
            </a:extLst>
          </p:cNvPr>
          <p:cNvGraphicFramePr>
            <a:graphicFrameLocks noGrp="1"/>
          </p:cNvGraphicFramePr>
          <p:nvPr/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0AD2420-BB84-9354-A816-3AD47CB1B073}"/>
              </a:ext>
            </a:extLst>
          </p:cNvPr>
          <p:cNvGraphicFramePr>
            <a:graphicFrameLocks noGrp="1"/>
          </p:cNvGraphicFramePr>
          <p:nvPr/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126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5FC61831-5F9B-866D-5816-35F6A502F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AEF932-421C-3BFC-83D4-22BE59394B86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B26C17-2BCC-C3DD-8C25-EC37DF1590FF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142AC5-6EF6-7B8B-6BBE-CB102C7DD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925923"/>
              </p:ext>
            </p:extLst>
          </p:nvPr>
        </p:nvGraphicFramePr>
        <p:xfrm>
          <a:off x="0" y="365761"/>
          <a:ext cx="12192000" cy="3383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EXT4_FEATURE_COMPAT_RESIZE_INODE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dirty="0"/>
                        <a:t>When a file system is created, it needs to write BG headers in every block group of the file system.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This is not friendly towards thin-provisioned disks.</a:t>
                      </a:r>
                    </a:p>
                    <a:p>
                      <a:endParaRPr lang="en-US" dirty="0"/>
                    </a:p>
                    <a:p>
                      <a:r>
                        <a:rPr lang="en-US" b="1" dirty="0"/>
                        <a:t>Quiz</a:t>
                      </a:r>
                      <a:r>
                        <a:rPr lang="en-US" dirty="0"/>
                        <a:t>: how many extents does a thin-provisioned disk is likely to have after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mkfs.ext2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E34C0A-A4EF-93CC-EF9F-A7B64FC69727}"/>
              </a:ext>
            </a:extLst>
          </p:cNvPr>
          <p:cNvGraphicFramePr>
            <a:graphicFrameLocks noGrp="1"/>
          </p:cNvGraphicFramePr>
          <p:nvPr/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2129610-3026-F2C0-7D03-EA3AE4633695}"/>
              </a:ext>
            </a:extLst>
          </p:cNvPr>
          <p:cNvGraphicFramePr>
            <a:graphicFrameLocks noGrp="1"/>
          </p:cNvGraphicFramePr>
          <p:nvPr/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DD4C7-A2B5-D426-22DC-C73CF40AE40A}"/>
              </a:ext>
            </a:extLst>
          </p:cNvPr>
          <p:cNvGraphicFramePr>
            <a:graphicFrameLocks noGrp="1"/>
          </p:cNvGraphicFramePr>
          <p:nvPr/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234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BD546131-17E8-9F51-196C-068781DB1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A3AEF3C-472E-2CFE-0A68-1B11C0700B1B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033618B-0DE7-764F-41C0-0C7075647497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2D14F77-39FC-0F7B-73C6-2790F0B5B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728630"/>
              </p:ext>
            </p:extLst>
          </p:nvPr>
        </p:nvGraphicFramePr>
        <p:xfrm>
          <a:off x="0" y="365761"/>
          <a:ext cx="12192000" cy="4572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EXT4_FEATURE_COMPAT_RESIZE_INODE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dirty="0"/>
                        <a:t>When a file system is created, it needs to write BG headers in every block group of the file system.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This is not friendly towards thin-provisioned disks.</a:t>
                      </a:r>
                    </a:p>
                    <a:p>
                      <a:endParaRPr lang="en-US" dirty="0"/>
                    </a:p>
                    <a:p>
                      <a:r>
                        <a:rPr lang="en-US" b="1" dirty="0"/>
                        <a:t>Quiz</a:t>
                      </a:r>
                      <a:r>
                        <a:rPr lang="en-US" dirty="0"/>
                        <a:t>: how many extents does a thin-provisioned disk is likely to have after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mkfs.ext2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File systems with EXT4_FEATURE_COMPAT_RESIZE_INODE </a:t>
                      </a:r>
                      <a:r>
                        <a:rPr lang="en-US" dirty="0" err="1"/>
                        <a:t>initialise</a:t>
                      </a:r>
                      <a:r>
                        <a:rPr lang="en-US" dirty="0"/>
                        <a:t> only a small portion of block groups during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mkfs</a:t>
                      </a:r>
                      <a:r>
                        <a:rPr lang="en-US" dirty="0"/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rest are </a:t>
                      </a:r>
                      <a:r>
                        <a:rPr lang="en-US" dirty="0" err="1"/>
                        <a:t>initialised</a:t>
                      </a:r>
                      <a:r>
                        <a:rPr lang="en-US" dirty="0"/>
                        <a:t> when first needed.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Quiz</a:t>
                      </a:r>
                      <a:r>
                        <a:rPr lang="en-US" dirty="0"/>
                        <a:t>: why is </a:t>
                      </a:r>
                      <a:r>
                        <a:rPr lang="en-US" dirty="0" err="1"/>
                        <a:t>resize_inode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compat</a:t>
                      </a:r>
                      <a:r>
                        <a:rPr lang="en-US" dirty="0"/>
                        <a:t> feature?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49159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A91927E-5497-B876-FB5E-123D6B565F85}"/>
              </a:ext>
            </a:extLst>
          </p:cNvPr>
          <p:cNvGraphicFramePr>
            <a:graphicFrameLocks noGrp="1"/>
          </p:cNvGraphicFramePr>
          <p:nvPr/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2E91865-E23A-04D6-4A51-AB591EE0F847}"/>
              </a:ext>
            </a:extLst>
          </p:cNvPr>
          <p:cNvGraphicFramePr>
            <a:graphicFrameLocks noGrp="1"/>
          </p:cNvGraphicFramePr>
          <p:nvPr/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01336F8-0163-3196-CE10-4FA2F39476E6}"/>
              </a:ext>
            </a:extLst>
          </p:cNvPr>
          <p:cNvGraphicFramePr>
            <a:graphicFrameLocks noGrp="1"/>
          </p:cNvGraphicFramePr>
          <p:nvPr/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819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175717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34717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673498"/>
              </p:ext>
            </p:extLst>
          </p:nvPr>
        </p:nvGraphicFramePr>
        <p:xfrm>
          <a:off x="0" y="365762"/>
          <a:ext cx="12192000" cy="329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ro-compat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incompat</a:t>
                      </a:r>
                      <a:r>
                        <a:rPr lang="en-US" sz="2400" dirty="0"/>
                        <a:t> features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Compat</a:t>
                      </a:r>
                      <a:r>
                        <a:rPr lang="en-US" baseline="0" dirty="0"/>
                        <a:t> features: older implementations of ext4 can read and modify a file system that uses such features.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EXT4_FEATURE_COMPAT_DIR_PREALLOC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EXT4_FEATURE_COMPAT_HAS_JOURNAL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EXT4_FEATURE_COMPAT_EXT_ATTR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EXT4_FEATURE_COMPAT_RESIZE_INODE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baseline="0" dirty="0"/>
                        <a:t>RO-</a:t>
                      </a:r>
                      <a:r>
                        <a:rPr lang="en-US" baseline="0" dirty="0" err="1"/>
                        <a:t>compat</a:t>
                      </a:r>
                      <a:r>
                        <a:rPr lang="en-US" baseline="0" dirty="0"/>
                        <a:t> features: older implementations can only read a file system</a:t>
                      </a:r>
                      <a:r>
                        <a:rPr lang="ru-RU" baseline="0" dirty="0"/>
                        <a:t>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EXT4_FEATURE_RO_COMPAT_LARGE_FILE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EXT4_FEATURE_RO_COMPAT_QUOTA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EXT4_FEATURE_RO_COMPAT_SPARSE_SUPER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271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72560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55996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902930"/>
              </p:ext>
            </p:extLst>
          </p:nvPr>
        </p:nvGraphicFramePr>
        <p:xfrm>
          <a:off x="0" y="365760"/>
          <a:ext cx="6096000" cy="2560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Different struct layouts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The declaration of</a:t>
                      </a:r>
                      <a:r>
                        <a:rPr lang="ru-RU" dirty="0"/>
                        <a:t> </a:t>
                      </a:r>
                      <a:r>
                        <a:rPr lang="en-US" dirty="0" err="1"/>
                        <a:t>struct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dmap_ext_ondisk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u8  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be32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 __attribute__((packed));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536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760A4885-4CAA-F81D-AC4F-7C1AADB91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272488-1ECD-A71F-0CEA-92EAB13D52C2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268B51-3D8F-1A9A-6CC6-94454A418106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58DBFA-B020-7ACF-F2AB-CDDFC398692A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1"/>
          <a:ext cx="12192000" cy="2834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EXT4_FEATURE_RO_COMPAT_SPARSE_SUPER and EXT4_FEATURE_INCOMPAT_META_BG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dirty="0"/>
                        <a:t>Each BG contains copies of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SB,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BG headers of every group.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54EA6D-A86F-1224-9644-DD4E35AFF0AE}"/>
              </a:ext>
            </a:extLst>
          </p:cNvPr>
          <p:cNvGraphicFramePr>
            <a:graphicFrameLocks noGrp="1"/>
          </p:cNvGraphicFramePr>
          <p:nvPr/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EF1A7D-6DB3-6E19-A259-114F694C1B7A}"/>
              </a:ext>
            </a:extLst>
          </p:cNvPr>
          <p:cNvGraphicFramePr>
            <a:graphicFrameLocks noGrp="1"/>
          </p:cNvGraphicFramePr>
          <p:nvPr/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D14CEC6-9E48-2A6D-B17A-D94E578923EA}"/>
              </a:ext>
            </a:extLst>
          </p:cNvPr>
          <p:cNvGraphicFramePr>
            <a:graphicFrameLocks noGrp="1"/>
          </p:cNvGraphicFramePr>
          <p:nvPr/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502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8E48DBD9-9497-527C-F0C5-243491425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8D6A2C-B161-1C3C-18E5-EF3475ED4FAF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6388CF-61CA-09F4-63FC-5131F09B00A1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C349E94-3DCD-F6AE-7BAF-B47F89980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720109"/>
              </p:ext>
            </p:extLst>
          </p:nvPr>
        </p:nvGraphicFramePr>
        <p:xfrm>
          <a:off x="0" y="365761"/>
          <a:ext cx="12192000" cy="3383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EXT4_FEATURE_RO_COMPAT_SPARSE_SUPER and EXT4_FEATURE_INCOMPAT_META_BG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dirty="0"/>
                        <a:t>Each BG contains copies of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SB,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BG headers of every group.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/>
                        <a:t>File systems with EXT4_FEATURE_RO_COMPAT_SPARSE_SUPER place copies of the superblock only in a few block groups.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60C1C80-D3C7-D741-D70D-FFD125853D8C}"/>
              </a:ext>
            </a:extLst>
          </p:cNvPr>
          <p:cNvGraphicFramePr>
            <a:graphicFrameLocks noGrp="1"/>
          </p:cNvGraphicFramePr>
          <p:nvPr/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5EE3371-B106-0BBF-0360-0022BB3CB0B6}"/>
              </a:ext>
            </a:extLst>
          </p:cNvPr>
          <p:cNvGraphicFramePr>
            <a:graphicFrameLocks noGrp="1"/>
          </p:cNvGraphicFramePr>
          <p:nvPr/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B1071CA-B49F-3E1D-6C6D-A26A36D4834C}"/>
              </a:ext>
            </a:extLst>
          </p:cNvPr>
          <p:cNvGraphicFramePr>
            <a:graphicFrameLocks noGrp="1"/>
          </p:cNvGraphicFramePr>
          <p:nvPr/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155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224045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77586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828412"/>
              </p:ext>
            </p:extLst>
          </p:nvPr>
        </p:nvGraphicFramePr>
        <p:xfrm>
          <a:off x="0" y="365762"/>
          <a:ext cx="12192000" cy="548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ro-compat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incompat</a:t>
                      </a:r>
                      <a:r>
                        <a:rPr lang="en-US" sz="2400" dirty="0"/>
                        <a:t> features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Compat</a:t>
                      </a:r>
                      <a:r>
                        <a:rPr lang="en-US" baseline="0" dirty="0"/>
                        <a:t> features: older implementations of ext4 can read and modify a file system that uses such features.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EXT4_FEATURE_COMPAT_DIR_PREALLOC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EXT4_FEATURE_COMPAT_HAS_JOURNAL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EXT4_FEATURE_COMPAT_EXT_ATTR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EXT4_FEATURE_COMPAT_RESIZE_INODE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baseline="0" dirty="0"/>
                        <a:t>RO-</a:t>
                      </a:r>
                      <a:r>
                        <a:rPr lang="en-US" baseline="0" dirty="0" err="1"/>
                        <a:t>compat</a:t>
                      </a:r>
                      <a:r>
                        <a:rPr lang="en-US" baseline="0" dirty="0"/>
                        <a:t> features: older implementations can only read a file system</a:t>
                      </a:r>
                      <a:r>
                        <a:rPr lang="ru-RU" baseline="0" dirty="0"/>
                        <a:t>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EXT4_FEATURE_RO_COMPAT_LARGE_FILE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EXT4_FEATURE_RO_COMPAT_QUOTA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EXT4_FEATURE_RO_COMPAT_SPARSE_SUPER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 err="1"/>
                        <a:t>Incompat</a:t>
                      </a:r>
                      <a:r>
                        <a:rPr lang="en-US" baseline="0" dirty="0"/>
                        <a:t> features: older implementations cannot mount a file system</a:t>
                      </a:r>
                      <a:r>
                        <a:rPr lang="ru-RU" baseline="0" dirty="0"/>
                        <a:t>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EXT4_FEATURE_INCOMPAT_EXTENTS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EXT4_FEATURE_INCOMPAT_INLINE_DATA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EXT4_FEATURE_INCOMPAT_COMPRESSION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EXT4_FEATURE_INCOMPAT_ENCRYPT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EXT4_FEATURE_INCOMPAT_META_BG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EXT4_FEATURE_INCOMPAT_FLEX_BG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423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DCD22CDB-DDB1-A346-633F-3553E33F4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02E876-5D3A-9E78-F79E-B2AA73197C15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FBC316-0E1A-3CCB-0CD0-29BBDD1BF497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FB7CFD4-DE04-7563-C8FB-3522018D4F8C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1"/>
          <a:ext cx="12192000" cy="2834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EXT4_FEATURE_RO_COMPAT_SPARSE_SUPER and EXT4_FEATURE_INCOMPAT_META_BG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dirty="0"/>
                        <a:t>Each BG contains copies of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SB,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BG headers of every group.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0DBBA09-B1D5-E042-3060-BE17C0999981}"/>
              </a:ext>
            </a:extLst>
          </p:cNvPr>
          <p:cNvGraphicFramePr>
            <a:graphicFrameLocks noGrp="1"/>
          </p:cNvGraphicFramePr>
          <p:nvPr/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340A86-AC22-1DDD-ABB0-79BCCCB4232F}"/>
              </a:ext>
            </a:extLst>
          </p:cNvPr>
          <p:cNvGraphicFramePr>
            <a:graphicFrameLocks noGrp="1"/>
          </p:cNvGraphicFramePr>
          <p:nvPr/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8E4EF86-069B-57EC-583E-6B90C4EDEF90}"/>
              </a:ext>
            </a:extLst>
          </p:cNvPr>
          <p:cNvGraphicFramePr>
            <a:graphicFrameLocks noGrp="1"/>
          </p:cNvGraphicFramePr>
          <p:nvPr/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134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B8EABF8E-3446-D61B-FEE4-568EFC28A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FA21574-885A-45B8-97FD-915B2E4050FD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95B2DC-25B8-E5F5-D472-D5CA8EA91AFC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21C417D-0B3B-75E8-F642-DF3BB9D53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781571"/>
              </p:ext>
            </p:extLst>
          </p:nvPr>
        </p:nvGraphicFramePr>
        <p:xfrm>
          <a:off x="0" y="365761"/>
          <a:ext cx="12192000" cy="3931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EXT4_FEATURE_RO_COMPAT_SPARSE_SUPER and EXT4_FEATURE_INCOMPAT_META_BG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dirty="0"/>
                        <a:t>Each BG contains copies of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SB,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BG headers of every group.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EXT4_FEATURE_INCOMPAT_META_BG decreases the number of copies of BG headers.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BGs are grouped into “meta groups” that have 64 BGs (4096/64 if the block size and the BG header size are default).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Within a meta group only BGs 0, 1 and 63 contain copies of BG headers.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7ED4B5-9E22-4E85-EB2A-06328A86D014}"/>
              </a:ext>
            </a:extLst>
          </p:cNvPr>
          <p:cNvGraphicFramePr>
            <a:graphicFrameLocks noGrp="1"/>
          </p:cNvGraphicFramePr>
          <p:nvPr/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CB8C4F-2973-DFD7-F6AB-4B91FB13F2C0}"/>
              </a:ext>
            </a:extLst>
          </p:cNvPr>
          <p:cNvGraphicFramePr>
            <a:graphicFrameLocks noGrp="1"/>
          </p:cNvGraphicFramePr>
          <p:nvPr/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95D7073-150F-C7AE-BF95-493072BF68DA}"/>
              </a:ext>
            </a:extLst>
          </p:cNvPr>
          <p:cNvGraphicFramePr>
            <a:graphicFrameLocks noGrp="1"/>
          </p:cNvGraphicFramePr>
          <p:nvPr/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003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92218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932468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016231"/>
              </p:ext>
            </p:extLst>
          </p:nvPr>
        </p:nvGraphicFramePr>
        <p:xfrm>
          <a:off x="0" y="365762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959">
                <a:tc>
                  <a:txBody>
                    <a:bodyPr/>
                    <a:lstStyle/>
                    <a:p>
                      <a:r>
                        <a:rPr lang="en-US" sz="2400" dirty="0"/>
                        <a:t>See also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92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linkClick r:id="rId4"/>
                        </a:rPr>
                        <a:t>http://www.nongnu.org/ext2-doc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linkClick r:id="rId5"/>
                        </a:rPr>
                        <a:t>https://ext4.wiki.kernel.org/index.php/Ext4_Disk_Layout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linkClick r:id="rId6"/>
                        </a:rPr>
                        <a:t>http://wiki.osdev.org/Ext2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linkClick r:id="rId7"/>
                        </a:rPr>
                        <a:t>https://lwn.net/Articles/322823/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274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572496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3677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956330"/>
              </p:ext>
            </p:extLst>
          </p:nvPr>
        </p:nvGraphicFramePr>
        <p:xfrm>
          <a:off x="0" y="382238"/>
          <a:ext cx="12192000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To do at home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An ext2 file system has a file that is 1024 long. The blocks are located sequentially. One block is 4K bytes long.</a:t>
                      </a:r>
                      <a:br>
                        <a:rPr lang="ru-RU" sz="1800" baseline="0" dirty="0"/>
                      </a:br>
                      <a:br>
                        <a:rPr lang="ru-RU" sz="1800" dirty="0"/>
                      </a:br>
                      <a:r>
                        <a:rPr lang="en-US" sz="1800" dirty="0"/>
                        <a:t>How much time will it take to read that file? Assume a typical HDD and consider the following two scenarios:</a:t>
                      </a:r>
                      <a:endParaRPr lang="ru-RU" sz="1800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aseline="0" dirty="0"/>
                        <a:t>Blocks are read one at a time: map the logical offset within a file to the LBA, read that block, move on to the next one.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/>
                        <a:t>Read the </a:t>
                      </a:r>
                      <a:r>
                        <a:rPr lang="en-US" sz="1800" dirty="0" err="1"/>
                        <a:t>inode</a:t>
                      </a:r>
                      <a:r>
                        <a:rPr lang="en-US" sz="1800" dirty="0"/>
                        <a:t> and the block with indirect pointers into the RAM first, make a batch request to read file blocks, and issue a read of 4 megabytes in one request.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361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2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FD7448EF-4329-9171-5967-BD83D089C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F48B16-A0B6-2A7B-76CF-3F0B03E114FD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36B197-3396-20C0-AD4B-588A9C28D3BA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62A5994-9B0D-B439-F3D0-64DE844771A3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0"/>
          <a:ext cx="12192000" cy="2560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Different struct layouts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The declaration of</a:t>
                      </a:r>
                      <a:r>
                        <a:rPr lang="ru-RU" dirty="0"/>
                        <a:t> </a:t>
                      </a:r>
                      <a:r>
                        <a:rPr lang="en-US" dirty="0" err="1"/>
                        <a:t>struct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dmap_ext_ondisk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naïve declaration: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C48704C-B64D-1B41-EC54-082627123CD6}"/>
              </a:ext>
            </a:extLst>
          </p:cNvPr>
          <p:cNvSpPr txBox="1"/>
          <p:nvPr/>
        </p:nvSpPr>
        <p:spPr>
          <a:xfrm>
            <a:off x="914400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u8  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be32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 __attribute__((packed));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B4B996-A1CA-83EE-6857-1F0849982537}"/>
              </a:ext>
            </a:extLst>
          </p:cNvPr>
          <p:cNvSpPr txBox="1"/>
          <p:nvPr/>
        </p:nvSpPr>
        <p:spPr>
          <a:xfrm>
            <a:off x="6775374" y="1210726"/>
            <a:ext cx="32656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char 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int  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941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63DFEFA1-96C3-1152-0A27-848413793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A98ADF7-1412-814F-49AB-7AA82292E66B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26C71D-5511-680C-C2AF-B3FDF5C66D36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E9D14D-24E6-A78B-0FE8-891A6D65D77B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0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lang="en-US" sz="2400" dirty="0"/>
                        <a:t>Different struct layouts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The declaration of</a:t>
                      </a:r>
                      <a:r>
                        <a:rPr lang="ru-RU" dirty="0"/>
                        <a:t> </a:t>
                      </a:r>
                      <a:r>
                        <a:rPr lang="en-US" dirty="0" err="1"/>
                        <a:t>struct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dmap_ext_ondisk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A naïve declaration: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How is this struct laid out in the memory on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x86_64?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94F1DB8-8BF8-AD55-5DE5-A23023E6C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917844"/>
              </p:ext>
            </p:extLst>
          </p:nvPr>
        </p:nvGraphicFramePr>
        <p:xfrm>
          <a:off x="0" y="3378062"/>
          <a:ext cx="3855308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2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638">
                <a:tc>
                  <a:txBody>
                    <a:bodyPr/>
                    <a:lstStyle/>
                    <a:p>
                      <a:r>
                        <a:rPr lang="ru-RU" b="0" dirty="0"/>
                        <a:t>8 </a:t>
                      </a:r>
                      <a:r>
                        <a:rPr lang="en-US" b="0" dirty="0"/>
                        <a:t>bytes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item_id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/>
                        <a:t>8 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ext_offs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/>
                        <a:t>3 </a:t>
                      </a:r>
                      <a:r>
                        <a:rPr lang="en-US" dirty="0"/>
                        <a:t>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ext_len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/>
                        <a:t>8 </a:t>
                      </a:r>
                      <a:r>
                        <a:rPr lang="en-US" dirty="0"/>
                        <a:t>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wr_seq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/>
                        <a:t>4 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slice_id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7A30CC4-7A6E-D4C7-3426-38423E89F3F7}"/>
              </a:ext>
            </a:extLst>
          </p:cNvPr>
          <p:cNvSpPr txBox="1"/>
          <p:nvPr/>
        </p:nvSpPr>
        <p:spPr>
          <a:xfrm>
            <a:off x="914400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u8  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be32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 __attribute__((packed));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F767E7-7BC1-90D3-903B-329D5A3DEC96}"/>
              </a:ext>
            </a:extLst>
          </p:cNvPr>
          <p:cNvSpPr txBox="1"/>
          <p:nvPr/>
        </p:nvSpPr>
        <p:spPr>
          <a:xfrm>
            <a:off x="6775374" y="1210726"/>
            <a:ext cx="32656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char 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int  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802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4DCF1C76-E0A6-3417-D9FE-10FD4F7D6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E096BE-1A8C-4AF4-FB26-C6B0EAB80D82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DE6319-CBEA-0A45-0E18-662C9F6806DF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F40B06B-4798-F040-E442-C9B783F5DB5F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0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lang="en-US" sz="2400" dirty="0"/>
                        <a:t>Different struct layouts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The declaration of</a:t>
                      </a:r>
                      <a:r>
                        <a:rPr lang="ru-RU" dirty="0"/>
                        <a:t> </a:t>
                      </a:r>
                      <a:r>
                        <a:rPr lang="en-US" dirty="0" err="1"/>
                        <a:t>struct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dmap_ext_ondisk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A naïve declaration: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How is this struct laid out in the memory on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x86_64?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86BD5B9-D825-75C8-D1CE-A070262AD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131237"/>
              </p:ext>
            </p:extLst>
          </p:nvPr>
        </p:nvGraphicFramePr>
        <p:xfrm>
          <a:off x="0" y="3378062"/>
          <a:ext cx="3855308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2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638">
                <a:tc>
                  <a:txBody>
                    <a:bodyPr/>
                    <a:lstStyle/>
                    <a:p>
                      <a:r>
                        <a:rPr lang="ru-RU" b="0" dirty="0"/>
                        <a:t>8 </a:t>
                      </a:r>
                      <a:r>
                        <a:rPr lang="en-US" b="0" dirty="0"/>
                        <a:t>bytes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item_id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/>
                        <a:t>8 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ext_offs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/>
                        <a:t>3 </a:t>
                      </a:r>
                      <a:r>
                        <a:rPr lang="en-US" dirty="0"/>
                        <a:t>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ext_len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/>
                        <a:t>8 </a:t>
                      </a:r>
                      <a:r>
                        <a:rPr lang="en-US" dirty="0"/>
                        <a:t>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wr_seq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/>
                        <a:t>4 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slice_id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C718E87-4FA3-5E99-F764-3EDA970EC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017323"/>
              </p:ext>
            </p:extLst>
          </p:nvPr>
        </p:nvGraphicFramePr>
        <p:xfrm>
          <a:off x="3855308" y="3378062"/>
          <a:ext cx="3929450" cy="2560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6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898">
                <a:tc>
                  <a:txBody>
                    <a:bodyPr/>
                    <a:lstStyle/>
                    <a:p>
                      <a:r>
                        <a:rPr lang="ru-RU" b="0" dirty="0"/>
                        <a:t>8</a:t>
                      </a:r>
                      <a:r>
                        <a:rPr lang="ru-RU" b="0" baseline="0" dirty="0"/>
                        <a:t> </a:t>
                      </a:r>
                      <a:r>
                        <a:rPr lang="en-US" b="0" baseline="0" dirty="0"/>
                        <a:t>bytes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item_id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/>
                        <a:t>8 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ext_offs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/>
                        <a:t>3 </a:t>
                      </a:r>
                      <a:r>
                        <a:rPr lang="en-US" dirty="0"/>
                        <a:t>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ext_len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5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bytes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padding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/>
                        <a:t>8 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wr_seq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/>
                        <a:t>4 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slice_id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4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bytes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padding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FD2C63C-90DC-AD41-F280-7AED4E826A82}"/>
              </a:ext>
            </a:extLst>
          </p:cNvPr>
          <p:cNvSpPr txBox="1"/>
          <p:nvPr/>
        </p:nvSpPr>
        <p:spPr>
          <a:xfrm>
            <a:off x="914400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u8  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be32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 __attribute__((packed));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FA86EE-1ACA-91CB-8B4C-6117A363761A}"/>
              </a:ext>
            </a:extLst>
          </p:cNvPr>
          <p:cNvSpPr txBox="1"/>
          <p:nvPr/>
        </p:nvSpPr>
        <p:spPr>
          <a:xfrm>
            <a:off x="6775374" y="1210726"/>
            <a:ext cx="32656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char 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int  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919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7431</TotalTime>
  <Words>11057</Words>
  <Application>Microsoft Macintosh PowerPoint</Application>
  <PresentationFormat>Widescreen</PresentationFormat>
  <Paragraphs>1744</Paragraphs>
  <Slides>66</Slides>
  <Notes>66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Arial</vt:lpstr>
      <vt:lpstr>Calibri</vt:lpstr>
      <vt:lpstr>Calibri Light</vt:lpstr>
      <vt:lpstr>Consolas</vt:lpstr>
      <vt:lpstr>Menlo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MOD Administrator</cp:lastModifiedBy>
  <cp:revision>29</cp:revision>
  <dcterms:created xsi:type="dcterms:W3CDTF">2018-10-07T12:55:46Z</dcterms:created>
  <dcterms:modified xsi:type="dcterms:W3CDTF">2024-10-22T12:50:34Z</dcterms:modified>
</cp:coreProperties>
</file>