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59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60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61.xml" ContentType="application/vnd.openxmlformats-officedocument.themeOverride+xml"/>
  <Override PartName="/ppt/notesSlides/notesSlide61.xml" ContentType="application/vnd.openxmlformats-officedocument.presentationml.notesSlide+xml"/>
  <Override PartName="/ppt/theme/themeOverride62.xml" ContentType="application/vnd.openxmlformats-officedocument.themeOverride+xml"/>
  <Override PartName="/ppt/notesSlides/notesSlide62.xml" ContentType="application/vnd.openxmlformats-officedocument.presentationml.notesSlide+xml"/>
  <Override PartName="/ppt/theme/themeOverride63.xml" ContentType="application/vnd.openxmlformats-officedocument.themeOverride+xml"/>
  <Override PartName="/ppt/notesSlides/notesSlide63.xml" ContentType="application/vnd.openxmlformats-officedocument.presentationml.notesSlide+xml"/>
  <Override PartName="/ppt/theme/themeOverride64.xml" ContentType="application/vnd.openxmlformats-officedocument.themeOverride+xml"/>
  <Override PartName="/ppt/notesSlides/notesSlide64.xml" ContentType="application/vnd.openxmlformats-officedocument.presentationml.notesSlide+xml"/>
  <Override PartName="/ppt/theme/themeOverride65.xml" ContentType="application/vnd.openxmlformats-officedocument.themeOverride+xml"/>
  <Override PartName="/ppt/notesSlides/notesSlide65.xml" ContentType="application/vnd.openxmlformats-officedocument.presentationml.notesSlide+xml"/>
  <Override PartName="/ppt/theme/themeOverride66.xml" ContentType="application/vnd.openxmlformats-officedocument.themeOverr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sldIdLst>
    <p:sldId id="398" r:id="rId2"/>
    <p:sldId id="399" r:id="rId3"/>
    <p:sldId id="401" r:id="rId4"/>
    <p:sldId id="400" r:id="rId5"/>
    <p:sldId id="289" r:id="rId6"/>
    <p:sldId id="323" r:id="rId7"/>
    <p:sldId id="405" r:id="rId8"/>
    <p:sldId id="404" r:id="rId9"/>
    <p:sldId id="403" r:id="rId10"/>
    <p:sldId id="402" r:id="rId11"/>
    <p:sldId id="320" r:id="rId12"/>
    <p:sldId id="331" r:id="rId13"/>
    <p:sldId id="326" r:id="rId14"/>
    <p:sldId id="330" r:id="rId15"/>
    <p:sldId id="329" r:id="rId16"/>
    <p:sldId id="328" r:id="rId17"/>
    <p:sldId id="327" r:id="rId18"/>
    <p:sldId id="341" r:id="rId19"/>
    <p:sldId id="333" r:id="rId20"/>
    <p:sldId id="334" r:id="rId21"/>
    <p:sldId id="335" r:id="rId22"/>
    <p:sldId id="294" r:id="rId23"/>
    <p:sldId id="406" r:id="rId24"/>
    <p:sldId id="408" r:id="rId25"/>
    <p:sldId id="407" r:id="rId26"/>
    <p:sldId id="409" r:id="rId27"/>
    <p:sldId id="411" r:id="rId28"/>
    <p:sldId id="410" r:id="rId29"/>
    <p:sldId id="412" r:id="rId30"/>
    <p:sldId id="413" r:id="rId31"/>
    <p:sldId id="415" r:id="rId32"/>
    <p:sldId id="414" r:id="rId33"/>
    <p:sldId id="416" r:id="rId34"/>
    <p:sldId id="417" r:id="rId35"/>
    <p:sldId id="419" r:id="rId36"/>
    <p:sldId id="418" r:id="rId37"/>
    <p:sldId id="431" r:id="rId38"/>
    <p:sldId id="429" r:id="rId39"/>
    <p:sldId id="432" r:id="rId40"/>
    <p:sldId id="433" r:id="rId41"/>
    <p:sldId id="343" r:id="rId42"/>
    <p:sldId id="421" r:id="rId43"/>
    <p:sldId id="344" r:id="rId44"/>
    <p:sldId id="346" r:id="rId45"/>
    <p:sldId id="430" r:id="rId46"/>
    <p:sldId id="422" r:id="rId47"/>
    <p:sldId id="423" r:id="rId48"/>
    <p:sldId id="424" r:id="rId49"/>
    <p:sldId id="425" r:id="rId50"/>
    <p:sldId id="426" r:id="rId51"/>
    <p:sldId id="347" r:id="rId52"/>
    <p:sldId id="348" r:id="rId53"/>
    <p:sldId id="350" r:id="rId54"/>
    <p:sldId id="434" r:id="rId55"/>
    <p:sldId id="318" r:id="rId56"/>
    <p:sldId id="435" r:id="rId57"/>
    <p:sldId id="438" r:id="rId58"/>
    <p:sldId id="439" r:id="rId59"/>
    <p:sldId id="306" r:id="rId60"/>
    <p:sldId id="437" r:id="rId61"/>
    <p:sldId id="440" r:id="rId62"/>
    <p:sldId id="307" r:id="rId63"/>
    <p:sldId id="441" r:id="rId64"/>
    <p:sldId id="436" r:id="rId65"/>
    <p:sldId id="310" r:id="rId66"/>
    <p:sldId id="349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/>
    <p:restoredTop sz="94643"/>
  </p:normalViewPr>
  <p:slideViewPr>
    <p:cSldViewPr snapToGrid="0" snapToObjects="1">
      <p:cViewPr varScale="1">
        <p:scale>
          <a:sx n="140" d="100"/>
          <a:sy n="14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A484-DA0E-AA46-F55E-2B374D77B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391CF-363C-45B3-8D4D-DFBFC040A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54A5D-9E38-E7D7-3279-0C256A5AB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0532-E02E-621A-8B51-340E19E16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09A24AB-EDFA-2DE3-7258-34219F786C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311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5954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8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5432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1578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4924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840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831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12D55-C1F7-0427-27D7-9964D14D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DF672F-F6BD-0052-E374-0D8E6B667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EECE0-F9F1-D387-E60B-2C08CC9A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1BFA8-47E4-FEEC-35AA-6209B553B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AAFC472-032F-7448-4039-4288F75CF9E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3082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7181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814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8762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57BB-425E-74AA-46C6-DD45439B7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94948-C626-D8CD-E113-87F765B50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CBC6F-424A-3186-39E5-062933325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3B6E2-5790-9DDC-2822-876AD7769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FD49918-1869-5DDA-3545-7EA85BFBD7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8697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35CF-3317-BC4D-8BF1-10910D00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6F1B1-C427-ECC2-F098-65DC742E2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92280-E18E-C461-0882-8547E4B90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C00C7-1DD3-9F14-79FA-16EF0F79D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9D27BAA-6F30-5EE0-2D8C-7B910F66C2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3481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D36C6-19CF-A9EF-4CD2-C13529F05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F7D7C-D998-37E0-4CDC-17554D710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A06C9-5272-4A2B-3892-B8BEDDA36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F3529-4E1A-AB00-3CB0-E0BA0D1B9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F9FC1F9-BBD7-E945-5762-5A9AC4C6778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59538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E72F-5E04-14B4-6CBC-1BE3B01D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39DBF-A934-B133-ED9C-4EFDF83A7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EEF0F-6117-ACDA-7EFF-601E4AE8A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E2D81-0B0D-CC4F-94D5-0710F11DA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31D1FD-6E64-7F22-705F-A41F52141A4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277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D6D29-91D5-BC5E-B971-FD8FD0F0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7ACC6-BAA4-813D-EAAC-41F0F3AEA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873825-72AC-4593-F191-657B8C643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3CD89-2C81-BB3D-0679-9144E6FDA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68FF6E6-69DD-3558-F268-21DBD1AF074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6518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C2E6-AE45-3CAA-16E6-E971CC78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9CE02-672E-5D60-B37E-656A5EB96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11E0A-3562-2235-03A1-A050B830D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433A7-41E9-8687-60E3-F60E5A287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06B9B90-81B4-5B5E-CC8B-616DF56E65D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9000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BBC00-06E5-D5EF-2FC8-4991C0201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900B4-79C6-6524-EB14-DFE33AEEF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8E278-70BA-F7A8-CAEE-B76FAAE11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467E-E803-EF66-76B6-2DC1B2CC02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785DCCC-65FB-0A78-78DD-1A71DFEA65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959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0BCE-31CA-E7B0-5452-CF0A4EDE0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818C0-1534-32BF-A91E-BF18F7F28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BAB85-319A-6062-CB29-0097B2D6E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3940-8FC9-7429-67E6-0084722BB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ACA8D4C-93FB-630D-A895-8A2DF507059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156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9393-A0AD-7D8E-26E6-3541E6CB2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3D663-58B8-926E-2679-F67B5B771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FEF39-1A85-5D72-A9CA-06D370B71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8951B-D2B3-5579-E60A-697D1D14A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138BDC0-B2D0-6671-A9E0-2CC41702F00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3715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D9ECA-C90B-49F8-95C4-231ECEF7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9F428-734F-7B6A-EC97-1B12A05B6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E485-397B-8C69-92E7-CD6F75FD4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753A-FC0C-A20A-1809-79AB65F71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884A811-AF20-0CAB-F8FB-564372CC45E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19363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DCFA-49E4-1056-BC12-C9EB4DF7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5CF2-563D-45C4-76F8-09125D825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B4C9D-5ED9-CCC2-A48A-F1C8F881A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21B9-7273-62E9-1C43-E8EA604E4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FD5FDA1-16C1-3EDE-9D6D-A3288BE4E0B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23069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157CB-A939-2636-651F-62B94569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A1D45-821E-868B-2A68-0CD6A8F36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54042-5319-09A6-C733-154F34C3D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0B69E-3111-0797-6B65-879C00C56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17C7642-9FFC-652A-730A-AF2DDBD40B8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61780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ADDF-3563-B9EF-4335-386E42A4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ACEA-2E0A-8CCB-6923-D2EC7019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185C7-CC41-2240-48FC-6C20EAF14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BCBC3-BFD6-E127-7317-E56A8F53F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1FED0B-4540-EDC6-F3A3-6611C49CEE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25089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4024-12CE-AAC7-6A2C-3214014A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E85D2-A33F-3E03-5F26-CC22C1079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6A8D4D-A682-AE37-3DE8-74064B652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F8FE-2EE2-5B4E-EAC9-2693B9D47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D7090B8-2046-DAB8-ADAA-02EBD4CD0E6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642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AC1E-D80D-222C-D46A-AEBCC7D69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7C36B-40D1-7756-772C-C5818C92E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CCA287-D4DE-D4A1-AAEC-8B31EA5E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65A3-19C8-D875-B504-588360AB6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2589020-F1D8-6214-E5E5-AB99E007F5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1138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DE7CE-17CA-E9EF-C489-505EF588D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9C09A-649C-3F43-6BB7-CDE07F714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09316-DC23-CABE-63DD-7B146333E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BEC4C-9142-B37E-2CE9-F24CD0B9B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7BD4055-C3F0-3BD0-AA60-4858D52EE2E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26599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22EBA-EAAE-FA92-B758-8755A8373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1F04F-2139-B5C6-3335-CE8F26D7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DE429-FB5B-E309-3B87-4483EA7C4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27AE-25C8-E1F6-26E3-EAEA843E2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DB1F2A9-A155-4BC6-0501-A5E4BDCD8DE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58543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50320-EAA7-9EE5-8564-0703CAE2C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E2E20-1E00-2F8E-5B2D-182645353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57EBD-FDD3-7236-CD38-33E27D4D3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747AA-FEAA-1555-6891-7C27EF9EE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A4D7753-82BA-849E-2747-4DB138B8D0C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4457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197D2-27AA-50A6-FEF9-E747F1B61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3CEE9-4D8F-FE27-A19F-CDF4B8C39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427BF-499A-D2BF-60CD-02BA45B9E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BB068-7790-909A-A8F4-15267E907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22E55F1-76DD-1EF5-B95B-A9B11958BCE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31308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B6C87-0E53-3081-9718-50D633696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2F8C6-8EE1-42ED-36BE-6E71CDEC2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17054-A8D3-A6A0-5E9C-37EB9E101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53821-CC24-7B93-A24C-B18490A53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3A75CD-CF3A-5586-EC27-6A180846E6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5003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BC77-917E-5CE3-FF55-ACE0CCD5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F8808-ED41-F158-7EA9-B543A7403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4F95F-ABE1-1918-2700-6E80A88A8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00E46-068D-506A-4965-2DF7F02D9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A385B74-892C-6578-CEF3-503ECFCFEB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759643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538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13325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970A8-B375-F51C-165C-67383E2C0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953325-2BF1-40DB-C4F7-7BD8EB0E8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EBF62-31C8-B434-A877-BE91AE496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29FC-EDE4-2509-86E1-D79CEF949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DF37C85-52A5-915F-51B7-7CBB841CC6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4163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653EF-856D-77FD-5270-BBC1C31E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C29BF-4DF9-FD82-E04A-BEF26D752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5714E-0FFE-5470-0A5F-0614AC517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06FD-B16F-E033-0430-FC205B62E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B8AB24D-505E-E694-8F3D-CE3370048F5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56122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2E0F9-647F-7C45-483C-13C2E4A4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43283-D8AA-D4A5-29E4-8A3326972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1410E-C398-5919-E09F-B877552D1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0F241-FA9D-C169-4C24-824BDD77A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18E6202-7246-5697-682B-A1862DE4AD4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45897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78C3E-3B7E-761C-1079-8B86E530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4B8F9-B3F1-A2A2-8BD5-EE9C026B6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BE200-2603-BCF0-1B1C-B971158DA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D08E3-52DA-0380-45D1-19E13839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12DF0CF-401C-A0D5-2278-313B8A7A8C7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66987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07307-9895-3754-257F-C8ED5324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8D1A16-E056-AE0B-1A20-BDC6827F9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DF02E-B7AB-8A96-BCF5-1C668AF04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F787-8EED-7557-3139-E7565C4E3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F6FEF28-FDE9-1CBE-4092-B366880AFC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9078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56483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C68FE-F387-CE46-7F80-65292BF5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0B0EE-A655-6AED-58EB-64070A02D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EDAC1-D9BC-8D05-9095-B0A51E242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312FD-03DF-F672-EDD0-BAEF0E066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5C247EA-2999-1AA8-37ED-51EAC51400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93796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3826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63737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54457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98C6-25FC-766F-062A-4F161322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78DF2-3A16-584E-AE73-C6898B2F7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1A7E2-7C88-2FD6-796C-5D4303B76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B76AF-E669-E179-8375-801BD401D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B90266E-FD84-CB2B-6D04-CF5C392067D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579780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4129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51866-F0EE-0426-65B8-625CC01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F4783-5FD5-DE24-69ED-81005A6E0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3E0D16-5E17-CAC7-A7AD-121F3EBBA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3D749-94B5-8948-980F-937DE02CF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D5A5157-8D71-6708-D908-B0F27764B0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7196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BDF1-FB60-D2E2-CBC9-0BB53D6AC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0BEFE-A85C-07A2-BB40-C4B645276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EE8AD2-8472-6737-B915-4A7C46875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A523F-E96A-AD4A-EC14-765CA6D98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BDEBA1-837B-2DBA-0EE6-EBDA415C2E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40906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11BC-BE43-E2A9-CCD4-A73ECB37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C15FD-E6E1-06B0-6292-FC7AFEBD1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7A5C5-E938-2D7C-2E71-1A7CF3FA0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AE812-0D12-E2DA-8371-5F99DB97D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AFE73A6-4ECA-AFE4-D66F-E5EC5B2152F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9218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21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25907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6062-2959-DBB1-4180-9E703FD5B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A782F-8FA7-0CBE-E6FA-137909F8B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3897E-ADA0-D0A2-696B-57DCEEB4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2C69-F0D9-9C69-080B-2E459ADE6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66F45C0-037C-50FD-BC3C-74A39C1C365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809109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24BD-F087-98D2-48E4-E5982A78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C7213-F33C-04E5-AC77-78338E90B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5CCA5-EC2B-11E8-D89F-FC25D5FBE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03B33-8269-DBC0-7242-91D7B3155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4F404BC-9F1F-8D9D-ED45-C5AE1B7AF7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568973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98222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D630-C4E0-9014-4DCC-F0358378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1033F-E4C7-350E-EDEF-11BCF3799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B4C514-B08C-E41B-7EA8-FFA67C44F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72B15-F38A-C28A-2B57-511B9F9A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7A807E-4BBA-7991-8986-0A392ECB75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64133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7B77B-3EA8-0F79-9D97-B8373BDF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5909A-CAA0-1E17-763F-CDC8050E8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7B20B-5B61-C083-E361-AB7E43B31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F833-364B-0EBE-510F-03E6D1783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859B671-0E49-385D-9F9F-6707E09E9E3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05117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C09E-3D5E-38BF-93DE-A091679B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18AD1-3D4D-D695-262B-61CB4DF3B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809CB-9350-4025-AC61-7204A9443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13D9-21AF-BA9B-C325-4D91B0393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25A8CF2-137A-F1B9-1545-E8CD57CFC0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0114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4D33-2A7E-C76C-9AF0-EC734163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A9883E-8F7B-1DE7-DFC3-CCAA663EC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0DE37-AA96-91B9-8042-21ADEEE40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F9D2-A5C3-61F7-B9F7-31EC4A5F10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2F31F7A-294F-E14C-F6AE-0AC53CD0EE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9742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719B-B1C0-7FEF-F70B-7F3B6A1D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5A9E9-DA52-E44C-96F2-29DAAB80C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32C67-818E-6866-ECBD-D2451B161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19D6-52B8-8A44-E31B-021402779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7C17A44-A793-1CA4-B558-A1E2CF189B8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608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4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96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8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7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84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0.xml"/><Relationship Id="rId4" Type="http://schemas.openxmlformats.org/officeDocument/2006/relationships/hyperlink" Target="https://lwn.net/Articles/923969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hyperlink" Target="https://lwn.net/Articles/322823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5.xml"/><Relationship Id="rId6" Type="http://schemas.openxmlformats.org/officeDocument/2006/relationships/hyperlink" Target="http://wiki.osdev.org/Ext2" TargetMode="External"/><Relationship Id="rId5" Type="http://schemas.openxmlformats.org/officeDocument/2006/relationships/hyperlink" Target="https://ext4.wiki.kernel.org/index.php/Ext4_Disk_Layout" TargetMode="External"/><Relationship Id="rId4" Type="http://schemas.openxmlformats.org/officeDocument/2006/relationships/hyperlink" Target="http://www.nongnu.org/ext2-doc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8D86E28-11E8-9C26-3465-D42E05A0D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A26A41-31E1-83EE-4FE9-12EA9FA0FDC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E9445E-437F-0BE1-518E-CA0CF921F0E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53176A-0D2C-9A3A-707B-CAA5CCE1E653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on x86_32?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193171-4893-F770-27B1-5B7FC9A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35646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F0097D-BFF1-F511-F81A-A8302B942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99526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</a:t>
                      </a:r>
                      <a:r>
                        <a:rPr lang="en-US" b="0" baseline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E51A38-1FDC-B181-982C-C0ECBB15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823"/>
              </p:ext>
            </p:extLst>
          </p:nvPr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/>
                        <a:t>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D96C23-3920-5507-1FA5-7996072A7363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6E9C7-A463-DE09-C159-1966F175FA6B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6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036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756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38244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2167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91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4714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651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01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4392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22257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96898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02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8243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5094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4737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5609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8019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7686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7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2424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9480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02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Remark</a:t>
                      </a:r>
                      <a:r>
                        <a:rPr lang="ru-RU" b="1" dirty="0"/>
                        <a:t>:</a:t>
                      </a:r>
                      <a:r>
                        <a:rPr lang="en-US" b="0" dirty="0"/>
                        <a:t> splitting a file system into multiple block groups has several advantages. First, this improves the locality. As long as a FS can allocate blocks within one block group, this decreases the seek time. Second, the metadata of a single BG is small enough to fit to RAM. Third, growing such FS is trivial.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18258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02990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93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59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8822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4757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62708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47995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9958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7807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3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2881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33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8810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ru-RU" b="1" dirty="0"/>
                        <a:t>:</a:t>
                      </a:r>
                      <a:r>
                        <a:rPr lang="en-US" b="0" dirty="0"/>
                        <a:t> why does ext2 track allocated space so coarsely? Every file, even a short one, takes at least 4k on the disk. That seems wasteful.</a:t>
                      </a:r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64495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94338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40009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4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5692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760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66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> bitmaps</a:t>
                      </a:r>
                      <a:r>
                        <a:rPr lang="en-US" b="0" dirty="0"/>
                        <a:t> are bit array that track which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 are free and which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 are in use.  An </a:t>
                      </a:r>
                      <a:r>
                        <a:rPr lang="en-US" b="0" dirty="0" err="1"/>
                        <a:t>inode</a:t>
                      </a:r>
                      <a:r>
                        <a:rPr lang="en-US" b="0" dirty="0"/>
                        <a:t> (Index Node) is a structure that describes a file in ext2.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i="0" dirty="0" err="1"/>
                        <a:t>Inode</a:t>
                      </a:r>
                      <a:r>
                        <a:rPr lang="en-US" b="1" i="0" dirty="0"/>
                        <a:t> table</a:t>
                      </a:r>
                      <a:r>
                        <a:rPr lang="ru-RU" b="0" i="0" dirty="0"/>
                        <a:t> </a:t>
                      </a:r>
                      <a:r>
                        <a:rPr lang="en-US" b="0" i="0" dirty="0"/>
                        <a:t>is a disk area that contains all </a:t>
                      </a:r>
                      <a:r>
                        <a:rPr lang="en-US" b="0" i="0" dirty="0" err="1"/>
                        <a:t>inodes</a:t>
                      </a:r>
                      <a:r>
                        <a:rPr lang="en-US" b="0" i="0" dirty="0"/>
                        <a:t>. They are stored as an array of equally-sized structures.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361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3594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018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4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5788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33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93796"/>
              </p:ext>
            </p:extLst>
          </p:nvPr>
        </p:nvGraphicFramePr>
        <p:xfrm>
          <a:off x="0" y="365760"/>
          <a:ext cx="12192000" cy="640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 ext2 </a:t>
                      </a:r>
                      <a:r>
                        <a:rPr lang="en-US" dirty="0" err="1"/>
                        <a:t>inode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stores the properties of a file and lists disk blocks that hold the file’s content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791C03-10B6-5C37-827B-10CD20DAC1B7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1498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075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10998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63BAAC-6F0E-9E0B-F991-F67D4E97D813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67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B2FC30F-BEB0-0E9E-3866-0D008E1E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BDAF1-FE7F-3FEA-2108-98569A50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4523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04147A-CBB5-FBFE-0F75-C4931FC59DC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5FDFEF-986F-318B-5A1E-CAA39E67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92494"/>
              </p:ext>
            </p:extLst>
          </p:nvPr>
        </p:nvGraphicFramePr>
        <p:xfrm>
          <a:off x="0" y="365760"/>
          <a:ext cx="6096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CC3637EE-6DF8-7B1F-83C2-41B70F8BF572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E920-ADD4-94D5-3D72-091AB0806748}"/>
              </a:ext>
            </a:extLst>
          </p:cNvPr>
          <p:cNvSpPr txBox="1"/>
          <p:nvPr/>
        </p:nvSpPr>
        <p:spPr>
          <a:xfrm>
            <a:off x="2290119" y="2190989"/>
            <a:ext cx="29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4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15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35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95498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6E6416-9692-03F9-CC5F-2968C66424D8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5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7312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614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136"/>
              </p:ext>
            </p:extLst>
          </p:nvPr>
        </p:nvGraphicFramePr>
        <p:xfrm>
          <a:off x="0" y="365760"/>
          <a:ext cx="12192000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last 3 entries of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are </a:t>
                      </a:r>
                      <a:r>
                        <a:rPr lang="en-US" b="1" baseline="0" dirty="0"/>
                        <a:t>indirect</a:t>
                      </a:r>
                      <a:r>
                        <a:rPr lang="en-US" baseline="0" dirty="0"/>
                        <a:t>. They point to blocks that are not file data. They point to block lists.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7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955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1054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05368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last 3 entries of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are </a:t>
                      </a:r>
                      <a:r>
                        <a:rPr lang="en-US" b="1" baseline="0" dirty="0"/>
                        <a:t>indirect</a:t>
                      </a:r>
                      <a:r>
                        <a:rPr lang="en-US" baseline="0" dirty="0"/>
                        <a:t>. They point to blocks that are not file data. They point to block lists.</a:t>
                      </a:r>
                      <a:endParaRPr lang="ru-RU" dirty="0"/>
                    </a:p>
                    <a:p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[12] is a single-indirect block, </a:t>
                      </a:r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[13] is double-indirect, and </a:t>
                      </a:r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[14] is triple-indirect.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774" y="2136659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EC32EBB-FBAB-897B-04EC-CF5EFE3F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FC8B14-EA83-1AB2-B1D9-32D49C23F2A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E4FE4A-E2B2-C437-41CB-DF814D1FD0E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5683DB-0799-3BAA-CFE0-57D64251C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9609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5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9F4E8AB-0355-207D-8A4A-BE86C5F9D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4EF841-5184-2E10-8C49-ABCD1F92FA4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531B25-8022-D57B-A7C2-FAC195D392E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3BE11E-3D82-FA95-8D10-3217A0BC6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1968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7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B29B4BF-29F5-D3A7-06BC-32315A42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C1137-6C3B-BA13-8632-45B637DD3C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07C02-FCEF-D437-C4BD-F92539CE8D1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1D9D20-AA56-BE8C-B3A1-90E8E680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7608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3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81591D9-2DDC-C1C0-6847-474C89412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286441-C648-2BC0-3970-DCA75F37539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265E96-3572-F560-EE59-EF7EFF44E36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D9088E-DA40-FF8A-B7B9-576B7AFA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39560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4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26B8050-38E7-5FBA-F358-D37D98AA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E496D5-2F5A-3CEA-706E-45C27D27FCC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529DB8-7D86-51FD-2DB3-9C1F573A1AE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B2FDA4-B82B-2842-C2B8-50FA31EA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1779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62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6865FC8-4C1D-5808-E875-1557E5C50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70CB2-3421-71AB-93A5-7DBC68F3D4E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A39AF1-7FDE-8E71-0D26-CBB4489B149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8AB8B8-5A8C-3D4C-1E3B-5869AEC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36018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Delayed allocation often decreases the number of extents in a file. Often, a file has only one extent. The list of extents in a file can be stored much more compactly.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1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B9176E-688D-E321-5582-9A98D9D1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27163-3EBC-B146-40C5-4CE2B39318F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2B4C60-F8FF-800B-C20E-9098DB24C2A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3B8329-513E-AD59-024A-F74EA9C07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8477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Delayed allocation often decreases the number of extents in a file. Often, a file has only one extent. The list of extents in a file can be stored much more compactly.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Files with &lt;= 9 extents keep the list of their extents in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. Ext4 stores bigger extent lists as B-trees (will see it later).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6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8F40A00-F1C2-4F77-9586-56650D7C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58EC8-B6B8-A88D-8D80-FDBA41C3583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33316C-7AAF-C743-182D-81BF240450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4FAE3D-B6C6-7C9C-53B7-EB11D5BFA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32642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significant bytes come first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On the disk: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FBC5F50C-BDE5-D1E6-4D30-D5858B84C5A9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6A901-3219-F188-E5DE-37C7375AC5D0}"/>
              </a:ext>
            </a:extLst>
          </p:cNvPr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78568E-C6EA-5B20-6468-02CC7C7A546D}"/>
              </a:ext>
            </a:extLst>
          </p:cNvPr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3DA83-66BA-5CA4-8EF6-BD813147FECC}"/>
              </a:ext>
            </a:extLst>
          </p:cNvPr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37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751B935-AEF7-B3C7-3F43-2796A4B3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4EF049-E343-C266-AFF8-CC7E958AB40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140C17-25B3-3DE9-659D-9FD43E11864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89252-DF8A-F14F-771B-8AB52BDD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40599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0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55923C0-B8BA-4000-DD19-6AF24C04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48766C-8EEF-E3BF-472C-884DE2358C0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1850DD-ECF3-82DD-21B0-2A401E815CA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3C6BC4-820A-A26C-F1BB-01F1EE6A8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48047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What will the following reads do?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0),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4096),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8192).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97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38D8E15-28BE-8E09-D369-4354AD45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1BCA0-67C1-DFD3-7BF2-4D6FB825664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EF3CF1-2410-C47F-BD40-49A065432F4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1D77A0-A1BC-5ECD-DC45-F759789F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19531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What will the following reads do?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0),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4096),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8192).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the first extent,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zeroes,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the second extent.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6120F2-68CA-30AE-AA43-60B3EE9E208E}"/>
              </a:ext>
            </a:extLst>
          </p:cNvPr>
          <p:cNvSpPr txBox="1"/>
          <p:nvPr/>
        </p:nvSpPr>
        <p:spPr>
          <a:xfrm>
            <a:off x="0" y="61211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i="1" dirty="0">
                <a:solidFill>
                  <a:schemeClr val="bg1">
                    <a:lumMod val="75000"/>
                  </a:schemeClr>
                </a:solidFill>
              </a:rPr>
              <a:t>Quiz: how does ext2 represent sparse files? It has only </a:t>
            </a:r>
            <a:r>
              <a:rPr lang="en-CY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i_blocks[]</a:t>
            </a:r>
            <a:r>
              <a:rPr lang="en-CY" i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29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DD9D50B-17C2-9A1A-0365-663D226DB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FE62CE-A419-3615-7674-4C561E698B3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EF3AE6-91E0-FED5-C214-C1EBAD91794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864E08-D2E2-0F09-020A-B48377E3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89021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8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E337148-74B7-60CD-37D1-1F5B30D3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EE5C11-4C95-256A-3DBF-EBB75F2E2BC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9E69E8-9D3B-CCE6-C91B-7D750798F13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8528ED-5D9F-2051-F5E9-CEDEE11B8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91721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 – Storing images of disks of virtual machines.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Typically, a user allocates a large disk to a VM, but only a part of it is really used. Parts that were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never written to contain zeroes and need not be stored. They are represented as holes in sparse files.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VM images that use this technique are called </a:t>
                      </a:r>
                      <a:r>
                        <a:rPr lang="en-US" sz="1800" b="1" dirty="0"/>
                        <a:t>thin-provisioned</a:t>
                      </a:r>
                      <a:r>
                        <a:rPr lang="en-US" sz="1800" dirty="0"/>
                        <a:t>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dirty="0"/>
                        <a:t>Remark</a:t>
                      </a:r>
                      <a:r>
                        <a:rPr lang="en-US" sz="1800" dirty="0"/>
                        <a:t>: this is the same idea as the memory overcommit in Linux.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3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26212FE-1BB9-EDFC-8BD0-007E1773C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67B7F4-15B5-BF1B-F78F-0236E681CEE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1ED7C0-ACAE-AB91-F09A-2CFB65EB081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5F6769-866A-8598-7AF1-7E1C161C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0725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 – Storing images of disks of virtual machines.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Typically, a user allocates a large disk to a VM, but only a part of it is really used. Parts that were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never written to contain zeroes and need not be stored. They are represented as holes in sparse files.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VM images that use this technique are called </a:t>
                      </a:r>
                      <a:r>
                        <a:rPr lang="en-US" sz="1800" b="1" dirty="0"/>
                        <a:t>thin-provisioned</a:t>
                      </a:r>
                      <a:r>
                        <a:rPr lang="en-US" sz="1800" dirty="0"/>
                        <a:t>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dirty="0"/>
                        <a:t>Remark</a:t>
                      </a:r>
                      <a:r>
                        <a:rPr lang="en-US" sz="1800" dirty="0"/>
                        <a:t>: this is the same idea as the memory overcommit in Linux.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See also: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st_size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st_blocks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st_blksize</a:t>
                      </a:r>
                      <a:r>
                        <a:rPr lang="en-US" sz="1800" dirty="0"/>
                        <a:t> in 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ioctl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(FS_IOC_FIEMAP)</a:t>
                      </a:r>
                      <a:r>
                        <a:rPr lang="en-US" sz="1800" dirty="0">
                          <a:latin typeface="+mn-lt"/>
                          <a:cs typeface="Consolas" panose="020B0609020204030204" pitchFamily="49" charset="0"/>
                        </a:rPr>
                        <a:t> and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ioctl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(FIBMAP)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lseek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(SEEK_HOLE)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/>
                        <a:t>lseek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SEEK_DATA)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fallocate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8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52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F109DAF-BF09-E8E2-EC0B-2E98572FA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76C129-87D3-C5CE-A98F-5CED7329659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FE7289-1BD6-0926-626E-EB477FCED1F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946F15-3782-F5BA-C288-A0CA03BC9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45521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Inline files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Recall that ext4 allocates only whole blocks to files. Very small files can avoid this penalty.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Files that have &lt;= 60 bytes are stored directly in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sz="1800" dirty="0"/>
                        <a:t>. Such files are called </a:t>
                      </a:r>
                      <a:r>
                        <a:rPr lang="en-US" sz="1800" b="1" dirty="0"/>
                        <a:t>inline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0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9774C53-E43F-F233-331F-E86DDFCC3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175B9-6B03-257B-EAC8-55B6CC65892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051219-A090-96A8-77FE-63266204201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88FDF2-598C-F3FA-50C5-1CCD57EA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37330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 that there is a mechanism to attach an Access Control List to a file. An ACL is an array of instructions “user X has access Y”.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5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How does ext4 store the ACL of a file?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34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AB4E4C0-419C-7F2B-0487-9698A955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9225C1-3EBF-0E40-89AA-DE066D6F458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9579C-0A1E-5762-509B-DA897323EE9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BA2231-AFBE-8189-D911-A52F3BD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46985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4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DB5D628-85FD-5F83-624C-FE340578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D750F-798A-B42C-1F50-CBD4626AC7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5AB7DE-F90B-7262-6252-299F0DFF184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09A5E1-5D00-776E-9C3F-83E9179A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23800"/>
              </p:ext>
            </p:extLst>
          </p:nvPr>
        </p:nvGraphicFramePr>
        <p:xfrm>
          <a:off x="0" y="365760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table each entry consists of struct ext4_inode that describes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itself, and a variable-length array that describes extended attributes: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ext4_itable_entry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ext4_inode      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ext4_xattr_ibody_header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xattr_ibody_header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ext4_xattr_entry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7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04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29ECB58-F938-E3AD-6FB1-E582F3925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575D5-7A9C-62FB-BBF9-252653BDC37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7F8E9-4FC0-C4EB-CA35-B627714FA8F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B781ED-5604-E00F-0FFA-0EF45363C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85845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significant bytes come first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On the disk: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Remark</a:t>
                      </a:r>
                      <a:r>
                        <a:rPr lang="ru-RU" dirty="0"/>
                        <a:t>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PowerPC, Itanium, ARM, MIPS are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bi-endian. They can use both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little-endian and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big-endian byte orders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Quiz</a:t>
                      </a:r>
                      <a:r>
                        <a:rPr lang="en-US" dirty="0"/>
                        <a:t>: what byte order does IP use?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98912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FD28745D-AB79-FC15-CD72-BFD8FE18B63B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55B7D-E8A1-5737-AECC-1431AEB4248C}"/>
              </a:ext>
            </a:extLst>
          </p:cNvPr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B8E8949-FB8E-B07C-4A22-B8EB693A784F}"/>
              </a:ext>
            </a:extLst>
          </p:cNvPr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C67E9-93CA-0BE3-046C-549A858E207E}"/>
              </a:ext>
            </a:extLst>
          </p:cNvPr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100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059A77E-B278-3627-BA18-28E4D7828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C33645-024D-6BB7-CEB6-E8F1F52CA6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66740-A32A-1E5F-6886-D14C39D2F78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408691-B2E3-2A40-8C3C-1840D72F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31512"/>
              </p:ext>
            </p:extLst>
          </p:nvPr>
        </p:nvGraphicFramePr>
        <p:xfrm>
          <a:off x="0" y="365760"/>
          <a:ext cx="12192000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table each entry consists of struct ext4_inode that describes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itself, and a variable-length array that describes extended attributes: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ext4_itable_entry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ext4_inode      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ext4_xattr_ibody_header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xattr_ibody_header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ext4_xattr_entry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7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There are more usages to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SELinux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keeps security labels in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larger inline files (ext4-specific).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5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93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9177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009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9130"/>
              </p:ext>
            </p:extLst>
          </p:nvPr>
        </p:nvGraphicFramePr>
        <p:xfrm>
          <a:off x="0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/>
                        <a:t>Directories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in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dirty="0"/>
                        <a:t>A directory is stored as a file. This file has the lower byte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i_mode</a:t>
                      </a:r>
                      <a:r>
                        <a:rPr lang="en-US" dirty="0"/>
                        <a:t> set to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EXT2_FT_DIR</a:t>
                      </a:r>
                      <a:r>
                        <a:rPr lang="ru-RU" baseline="0" dirty="0"/>
                        <a:t>.</a:t>
                      </a:r>
                    </a:p>
                    <a:p>
                      <a:r>
                        <a:rPr lang="en-US" baseline="0" dirty="0"/>
                        <a:t>Ext2 parses the content of such files as a list of variable-length records that have the following format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Each entry begins with a header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header is followed by a string (not null-terminated) that stores the file name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6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6C33AD9-CD9B-104C-2D74-0785CACF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190586-6F22-D22A-7ED5-8E589FADD98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B85A4-971D-EF3F-A524-F18FBA48073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46AEB7-53D5-0122-9A35-31D277A5E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7955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/>
                        <a:t>Directories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in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dirty="0"/>
                        <a:t>A directory is stored as a file. This file has the lower byte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i_mode</a:t>
                      </a:r>
                      <a:r>
                        <a:rPr lang="en-US" dirty="0"/>
                        <a:t> set to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EXT2_FT_DIR</a:t>
                      </a:r>
                      <a:r>
                        <a:rPr lang="ru-RU" baseline="0" dirty="0"/>
                        <a:t>.</a:t>
                      </a:r>
                    </a:p>
                    <a:p>
                      <a:r>
                        <a:rPr lang="en-US" baseline="0" dirty="0"/>
                        <a:t>Ext2 parses the content of such files as a list of variable-length records that have the following format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Each entry begins with a header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header is followed by a string (not null-terminated) that stores the file name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/>
                        <a:t>Remark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/>
                        <a:t>a directory entry never crosses the block boundary. The value of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rec_len</a:t>
                      </a:r>
                      <a:r>
                        <a:rPr lang="en-US" baseline="0" dirty="0"/>
                        <a:t> of the last record in a block is selected so that the record extends precisely up to the block end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/>
                        <a:t>Remark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/>
                        <a:t>if the field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inode</a:t>
                      </a:r>
                      <a:r>
                        <a:rPr lang="en-US" baseline="0" dirty="0"/>
                        <a:t> is zero, then ext2 assumes that the current record is the last one in the current block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9EDE23-5D47-F34C-D492-5FC7313C9A0C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9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4290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91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7513"/>
              </p:ext>
            </p:extLst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2333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3630"/>
              </p:ext>
            </p:extLst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3405"/>
              </p:ext>
            </p:extLst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54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5461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79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71692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88FFBE8-F3E7-ECED-5719-F14155F5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3FAFD3-B270-FC0A-8C4B-8BA335DBD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8804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324E64-DF61-BA9F-6317-7F944ECEEC3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3580BD-6117-CEFE-8935-F3FADA51ED62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085BB5-5BE8-F25C-79F1-4C8C715A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88775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9EE17D-FD01-929E-B98D-494C124B1278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1D4E0D-9E9A-58FC-4159-A125D74C2E89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0301D3-4702-B094-82B4-DAEBB34E095A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34450-5DD2-2FEF-D60B-BCD687E32D83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4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A1F59DE-CC6D-653D-A733-35FC6058D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6886C5-28A6-99B3-5238-801BE9C72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332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54E17E-CC6F-E59D-9F7A-DA8AFA1D4B3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9E1641-F1E0-BB39-B62F-80EDD7CC9C81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239029-D2D3-2D1B-70F0-CBAD938F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91640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14B781-0F84-20F6-636E-D80E51A3771D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348C8C-7FCD-1DBE-AAE6-C63B2C660979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764651-DBCD-DACC-F1E4-A5AAC8ABCA91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CED04-1C71-56E9-8568-44F0F345FB69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08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976CC14-C0D7-ED01-7EED-36FAAD77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537942-F91B-4645-A74E-DF9CA4DBC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4953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723B1D-01AD-1D02-404E-BC4C0C0ED50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1BE380-CBCD-B1E8-20DE-9CBE6ADA5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87204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9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A77AC59-2803-815C-7B11-238F9AEF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242548-92B4-5EEE-D9C9-CAA7F634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4973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2C6F2-A4B0-7C08-283D-7549AEC6AF6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6204EB-173C-2261-DBA4-112BDF67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05523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9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CB0031B-B1BA-15D7-7DAA-6FFD72366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1ED164-1642-81DB-97D2-E50CEBFF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8018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DA0D9F-6915-07AD-873E-29E4AA634A4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E4CA66-4AF5-071D-9C40-E751B42C8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38930"/>
              </p:ext>
            </p:extLst>
          </p:nvPr>
        </p:nvGraphicFramePr>
        <p:xfrm>
          <a:off x="0" y="365761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how are the two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fstabs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 different?</a:t>
                      </a: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3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9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360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158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9407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How do we transfer data between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little-endian and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big-endian systems?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must choose a byte order for the </a:t>
                      </a:r>
                      <a:r>
                        <a:rPr lang="en-US" dirty="0" err="1"/>
                        <a:t>serialised</a:t>
                      </a:r>
                      <a:r>
                        <a:rPr lang="en-US" dirty="0"/>
                        <a:t> data. When </a:t>
                      </a:r>
                      <a:r>
                        <a:rPr lang="en-US" dirty="0" err="1"/>
                        <a:t>serialising</a:t>
                      </a:r>
                      <a:r>
                        <a:rPr lang="en-US" dirty="0"/>
                        <a:t>, we convert the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host byte order to the selected one</a:t>
                      </a:r>
                      <a:r>
                        <a:rPr lang="ru-RU" dirty="0"/>
                        <a:t>:</a:t>
                      </a: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deserialising</a:t>
                      </a:r>
                      <a:r>
                        <a:rPr lang="en-US" dirty="0"/>
                        <a:t> data, we do the reverse byte order conversion.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9915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dmap_ext_t ext = {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.slice_id = it-&gt;last_slice_id, .wr_seq = UINT64_MAX, .item_id = item_id,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.ext = { .offs = offs &lt; max_ext_len ? 0 : (offs - max_ext_len), .len = 0 }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 dmap_ext_ondisk dsk;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dmap_ext2ondisk(&amp;dsk, &amp;ext);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289" y="2933081"/>
            <a:ext cx="791755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dsk-&gt;ext_offs = cpu_to_be64(ext-&gt;ext.offs);</a:t>
            </a:r>
          </a:p>
          <a:p>
            <a:b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s-I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u32 len = ext-&gt;ext.len;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dsk-&gt;ext_len[2] = len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71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227C631-F3A3-D4D2-B0EE-E489E54A5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C7F69-4383-3B0C-BB97-C4A408E6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7926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E177E8-3E07-40E2-4505-865199D67B7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D40C37-C9ED-8C6D-B9CD-C55D4BD9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7420"/>
              </p:ext>
            </p:extLst>
          </p:nvPr>
        </p:nvGraphicFramePr>
        <p:xfrm>
          <a:off x="0" y="365761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how are the two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fstabs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 different?</a:t>
                      </a: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what happens to FS UUIDs when a VM is cloned? See also </a:t>
                      </a:r>
                      <a:r>
                        <a:rPr lang="en-GB" dirty="0">
                          <a:hlinkClick r:id="rId4"/>
                        </a:rPr>
                        <a:t>https://lwn.net/Articles/923969/</a:t>
                      </a:r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3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80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0984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4679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12836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27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5784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0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82075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048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16471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64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450D840-4548-9462-1093-90F370E8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708348-E55E-F0C2-9999-CCB504A396C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2DA949-89C8-9D99-EC14-278BD9131C2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7A1582-1C4D-564A-FE7A-1C62F7143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32384"/>
              </p:ext>
            </p:extLst>
          </p:nvPr>
        </p:nvGraphicFramePr>
        <p:xfrm>
          <a:off x="0" y="365762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There may be more kinds of features. For example, QCOW2 has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-discard features. For example, a QCOW2 image may have a CBT map (Changed Block Tracking Map). Older QEMU versions that do not support this feature may simply delete a CBT map and then use the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5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27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4508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85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10265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27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9681A7F-7FA1-E5A5-A71A-D228D638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891690-3716-C0C3-E316-F941C8C245B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1AB135-2D18-D94B-124F-430EEB212DF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533C0-B858-C7E5-702F-6598B6F5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4585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95354A-07B5-A9C3-BA79-A60E0376636B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65B437-3D4B-3F28-EB68-E0D46D254FC4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AD2420-BB84-9354-A816-3AD47CB1B073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2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FC61831-5F9B-866D-5816-35F6A50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AEF932-421C-3BFC-83D4-22BE59394B8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B26C17-2BCC-C3DD-8C25-EC37DF1590F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42AC5-6EF6-7B8B-6BBE-CB102C7D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25923"/>
              </p:ext>
            </p:extLst>
          </p:nvPr>
        </p:nvGraphicFramePr>
        <p:xfrm>
          <a:off x="0" y="365761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is not friendly towards thin-provisioned disks.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en-US" dirty="0"/>
                        <a:t>: how many extents does a thin-provisioned disk is likely to have after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mkfs.ext2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E34C0A-A4EF-93CC-EF9F-A7B64FC69727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129610-3026-F2C0-7D03-EA3AE4633695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DD4C7-A2B5-D426-22DC-C73CF40AE40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3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D546131-17E8-9F51-196C-068781DB1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3AEF3C-472E-2CFE-0A68-1B11C0700B1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3618B-0DE7-764F-41C0-0C70756474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D14F77-39FC-0F7B-73C6-2790F0B5B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28630"/>
              </p:ext>
            </p:extLst>
          </p:nvPr>
        </p:nvGraphicFramePr>
        <p:xfrm>
          <a:off x="0" y="365761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is not friendly towards thin-provisioned disks.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en-US" dirty="0"/>
                        <a:t>: how many extents does a thin-provisioned disk is likely to have after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mkfs.ext2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 systems with EXT4_FEATURE_COMPAT_RESIZE_INODE </a:t>
                      </a:r>
                      <a:r>
                        <a:rPr lang="en-US" dirty="0" err="1"/>
                        <a:t>initialise</a:t>
                      </a:r>
                      <a:r>
                        <a:rPr lang="en-US" dirty="0"/>
                        <a:t> only a small portion of block groups during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rest are </a:t>
                      </a:r>
                      <a:r>
                        <a:rPr lang="en-US" dirty="0" err="1"/>
                        <a:t>initialised</a:t>
                      </a:r>
                      <a:r>
                        <a:rPr lang="en-US" dirty="0"/>
                        <a:t> when first needed.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Quiz</a:t>
                      </a:r>
                      <a:r>
                        <a:rPr lang="en-US" dirty="0"/>
                        <a:t>: why is </a:t>
                      </a:r>
                      <a:r>
                        <a:rPr lang="en-US" dirty="0" err="1"/>
                        <a:t>resize_inode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915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91927E-5497-B876-FB5E-123D6B565F85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E91865-E23A-04D6-4A51-AB591EE0F847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1336F8-0163-3196-CE10-4FA2F39476E6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19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7571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471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73498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EXT4_FEATURE_RO_COMPAT_LARGE_FILE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71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25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59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02930"/>
              </p:ext>
            </p:extLst>
          </p:nvPr>
        </p:nvGraphicFramePr>
        <p:xfrm>
          <a:off x="0" y="365760"/>
          <a:ext cx="6096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0A4885-4CAA-F81D-AC4F-7C1AADB9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72488-1ECD-A71F-0CEA-92EAB13D52C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68B51-3D8F-1A9A-6CC6-94454A41810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8DBFA-B020-7ACF-F2AB-CDDFC398692A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 and 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54EA6D-A86F-1224-9644-DD4E35AFF0AE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EF1A7D-6DB3-6E19-A259-114F694C1B7A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14CEC6-9E48-2A6D-B17A-D94E578923E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0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E48DBD9-9497-527C-F0C5-243491425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8D6A2C-B161-1C3C-18E5-EF3475ED4FAF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388CF-61CA-09F4-63FC-5131F09B00A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349E94-3DCD-F6AE-7BAF-B47F89980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20109"/>
              </p:ext>
            </p:extLst>
          </p:nvPr>
        </p:nvGraphicFramePr>
        <p:xfrm>
          <a:off x="0" y="365761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 and 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File systems with EXT4_FEATURE_RO_COMPAT_SPARSE_SUPER place copies of the superblock only in a few block groups.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0C1C80-D3C7-D741-D70D-FFD125853D8C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EE3371-B106-0BBF-0360-0022BB3CB0B6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1071CA-B49F-3E1D-6C6D-A26A36D4834C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5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2404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758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28412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EXT4_FEATURE_RO_COMPAT_LARGE_FILE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EXT4_FEATURE_INCOMPAT_ENCRYPT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EXT4_FEATURE_INCOMPAT_META_BG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EXT4_FEATURE_INCOMPAT_FLEX_BG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CD22CDB-DDB1-A346-633F-3553E33F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02E876-5D3A-9E78-F79E-B2AA73197C1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FBC316-0E1A-3CCB-0CD0-29BBDD1BF4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B7CFD4-DE04-7563-C8FB-3522018D4F8C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 and 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DBBA09-B1D5-E042-3060-BE17C0999981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340A86-AC22-1DDD-ABB0-79BCCCB4232F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E4EF86-069B-57EC-583E-6B90C4EDEF90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3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8EABF8E-3446-D61B-FEE4-568EFC28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A21574-885A-45B8-97FD-915B2E4050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95B2DC-25B8-E5F5-D472-D5CA8EA91AF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1C417D-0B3B-75E8-F642-DF3BB9D53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81571"/>
              </p:ext>
            </p:extLst>
          </p:nvPr>
        </p:nvGraphicFramePr>
        <p:xfrm>
          <a:off x="0" y="365761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 and 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EXT4_FEATURE_INCOMPAT_META_BG decreases the number of copies of BG headers.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BGs are grouped into “meta groups” that have 64 BGs (4096/64 if the block size and the BG header size are default).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Within a meta group only BGs 0, 1 and 63 contain copies of BG headers.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7ED4B5-9E22-4E85-EB2A-06328A86D014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CB8C4F-2973-DFD7-F6AB-4B91FB13F2C0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5D7073-150F-C7AE-BF95-493072BF68D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0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2218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246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16231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en-US" sz="2400" dirty="0"/>
                        <a:t>See also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http://www.nongnu.org/ext2-doc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5"/>
                        </a:rPr>
                        <a:t>https://ext4.wiki.kernel.org/index.php/Ext4_Disk_Layout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6"/>
                        </a:rPr>
                        <a:t>http://wiki.osdev.org/Ext2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7"/>
                        </a:rPr>
                        <a:t>https://lwn.net/Articles/322823/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7249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3677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67748"/>
              </p:ext>
            </p:extLst>
          </p:nvPr>
        </p:nvGraphicFramePr>
        <p:xfrm>
          <a:off x="0" y="382238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To do at home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ext2 file system has a file that is </a:t>
                      </a:r>
                      <a:r>
                        <a:rPr lang="en-US" sz="1800"/>
                        <a:t>1024 blocks long</a:t>
                      </a:r>
                      <a:r>
                        <a:rPr lang="en-US" sz="1800" dirty="0"/>
                        <a:t>. The blocks are located sequentially. One block is 4K bytes long.</a:t>
                      </a:r>
                      <a:br>
                        <a:rPr lang="ru-RU" sz="1800" baseline="0" dirty="0"/>
                      </a:br>
                      <a:br>
                        <a:rPr lang="ru-RU" sz="1800" dirty="0"/>
                      </a:br>
                      <a:r>
                        <a:rPr lang="en-US" sz="1800" dirty="0"/>
                        <a:t>How much time will it take to read that file? Assume a typical HDD and consider the following two scenarios: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/>
                        <a:t>Blocks are read one at a time: map the logical offset within a file to the LBA, read that block, move on to the next 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Read the </a:t>
                      </a:r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 and the block with indirect pointers into the RAM first, make a batch request to read file blocks, and issue a read of 4 megabytes in one request.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D7448EF-4329-9171-5967-BD83D089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F48B16-A0B6-2A7B-76CF-3F0B03E114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6B197-3396-20C0-AD4B-588A9C28D3B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2A5994-9B0D-B439-F3D0-64DE844771A3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48704C-B64D-1B41-EC54-082627123CD6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B996-A1CA-83EE-6857-1F0849982537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3DFEFA1-96C3-1152-0A27-848413793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98ADF7-1412-814F-49AB-7AA82292E66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26C71D-5511-680C-C2AF-B3FDF5C66D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E9D14D-24E6-A78B-0FE8-891A6D65D77B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F1DB8-8BF8-AD55-5DE5-A23023E6C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1784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A30CC4-7A6E-D4C7-3426-38423E89F3F7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767E7-7BC1-90D3-903B-329D5A3DEC96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0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DCF1C76-E0A6-3417-D9FE-10FD4F7D6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096BE-1A8C-4AF4-FB26-C6B0EAB80D8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DE6319-CBEA-0A45-0E18-662C9F6806D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40B06B-4798-F040-E442-C9B783F5DB5F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BD5B9-D825-75C8-D1CE-A070262A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31237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718E87-4FA3-5E99-F764-3EDA970E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17323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</a:t>
                      </a:r>
                      <a:r>
                        <a:rPr lang="en-US" b="0" baseline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D2C63C-90DC-AD41-F280-7AED4E826A82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A86EE-1ACA-91CB-8B4C-6117A363761A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19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7431</TotalTime>
  <Words>11058</Words>
  <Application>Microsoft Macintosh PowerPoint</Application>
  <PresentationFormat>Widescreen</PresentationFormat>
  <Paragraphs>1744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Menlo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30</cp:revision>
  <dcterms:created xsi:type="dcterms:W3CDTF">2018-10-07T12:55:46Z</dcterms:created>
  <dcterms:modified xsi:type="dcterms:W3CDTF">2024-11-05T09:54:57Z</dcterms:modified>
</cp:coreProperties>
</file>