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handoutMasterIdLst>
    <p:handoutMasterId r:id="rId53"/>
  </p:handoutMasterIdLst>
  <p:sldIdLst>
    <p:sldId id="415" r:id="rId3"/>
    <p:sldId id="347" r:id="rId4"/>
    <p:sldId id="384" r:id="rId5"/>
    <p:sldId id="416" r:id="rId6"/>
    <p:sldId id="366" r:id="rId7"/>
    <p:sldId id="417" r:id="rId8"/>
    <p:sldId id="385" r:id="rId9"/>
    <p:sldId id="386" r:id="rId10"/>
    <p:sldId id="387" r:id="rId11"/>
    <p:sldId id="388" r:id="rId12"/>
    <p:sldId id="369" r:id="rId13"/>
    <p:sldId id="340" r:id="rId14"/>
    <p:sldId id="355" r:id="rId15"/>
    <p:sldId id="391" r:id="rId16"/>
    <p:sldId id="341" r:id="rId17"/>
    <p:sldId id="361" r:id="rId18"/>
    <p:sldId id="389" r:id="rId19"/>
    <p:sldId id="380" r:id="rId20"/>
    <p:sldId id="390" r:id="rId21"/>
    <p:sldId id="392" r:id="rId22"/>
    <p:sldId id="345" r:id="rId23"/>
    <p:sldId id="349" r:id="rId24"/>
    <p:sldId id="351" r:id="rId25"/>
    <p:sldId id="363" r:id="rId26"/>
    <p:sldId id="352" r:id="rId27"/>
    <p:sldId id="344" r:id="rId28"/>
    <p:sldId id="356" r:id="rId29"/>
    <p:sldId id="367" r:id="rId30"/>
    <p:sldId id="393" r:id="rId31"/>
    <p:sldId id="407" r:id="rId32"/>
    <p:sldId id="395" r:id="rId33"/>
    <p:sldId id="397" r:id="rId34"/>
    <p:sldId id="396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12" r:id="rId45"/>
    <p:sldId id="408" r:id="rId46"/>
    <p:sldId id="409" r:id="rId47"/>
    <p:sldId id="414" r:id="rId48"/>
    <p:sldId id="411" r:id="rId49"/>
    <p:sldId id="410" r:id="rId50"/>
    <p:sldId id="413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624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2904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574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50253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295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176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82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79486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7046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57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8246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25937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1055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81488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17249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834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2765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0133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7464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15238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76134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36905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750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1899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83884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8555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6350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16672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7272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F7B0-5900-A161-DD20-49318895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22C11-2719-971C-3324-72124DB84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57D73-3E55-2DAF-2269-0388D502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FE25F-7BAD-7485-B9B5-BCEC56D44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498EFCD-6282-5DBA-2950-92A494AA58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50823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086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809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30898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1674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84744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762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3432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2217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60681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4783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2560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FCF46-1559-4346-F548-16904444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1A9DD-7809-AD7B-7D11-0209A1F69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BA959-379B-CD4D-E6CB-40C98F878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3468-8FE1-693F-2DB4-DDFCDF009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34827A9-DAFE-E87E-9111-74EF20F23D6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6772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358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1500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849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backblaze-drive-stats-for-202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8/fast18-vajha.pd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cisig.com/pcie%C2%AE-60-specification-webinar-qa-error-detection-and-correction-f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9301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817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36403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Wrong ways to handle FS corruption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The paper [1] ran an experiment where the data of the following applications was located on a file system that would randomly corrupt the content of blocks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Has no checksums for uncompressed data</a:t>
                      </a:r>
                      <a:r>
                        <a:rPr lang="ru-RU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When the checksum does not match, Cassandra chooses the last write as “the correct one”. This way it can replicate corrupted data to other cluster nodes.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https://www.usenix.org/system/files/conference/fast18/fast18-alagappan.pdf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7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30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8412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08363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Ways to check the data integrity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dirty="0"/>
                        <a:t>So far, we’ve mentioned two mechanism of integrity checks: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Cyclic redundancy checks,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Cryptographic hash sums</a:t>
                      </a:r>
                      <a:r>
                        <a:rPr lang="ru-RU" dirty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dirty="0"/>
                        <a:t>Let us consider them in more detail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0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0311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053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406663"/>
                  </p:ext>
                </p:extLst>
              </p:nvPr>
            </p:nvGraphicFramePr>
            <p:xfrm>
              <a:off x="0" y="365760"/>
              <a:ext cx="12192000" cy="494753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Let us regard a message</a:t>
                          </a:r>
                          <a:r>
                            <a:rPr lang="en-US" baseline="0" dirty="0"/>
                            <a:t> as a sequence of bits</a:t>
                          </a:r>
                          <a:r>
                            <a:rPr lang="ru-RU" baseline="0" dirty="0"/>
                            <a:t> (</a:t>
                          </a:r>
                          <a:r>
                            <a:rPr lang="en-US" baseline="0" dirty="0"/>
                            <a:t>elements of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GF(2)</a:t>
                          </a:r>
                          <a:r>
                            <a:rPr lang="ru-RU" baseline="0" dirty="0"/>
                            <a:t>)</a:t>
                          </a:r>
                          <a:r>
                            <a:rPr lang="en-US" baseline="0" dirty="0"/>
                            <a:t>. There is a bijection between messages and polynomials in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…+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Take a polynomial</a:t>
                          </a:r>
                          <a:r>
                            <a:rPr lang="ru-RU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with</a:t>
                          </a:r>
                          <a:r>
                            <a:rPr lang="ru-RU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/>
                            <a:t>, and</a:t>
                          </a:r>
                          <a:r>
                            <a:rPr lang="en-US" baseline="0" dirty="0"/>
                            <a:t> let</a:t>
                          </a:r>
                          <a:r>
                            <a:rPr lang="ru-RU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  <a:p>
                          <a:endParaRPr lang="en-US" dirty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called the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CRC of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M.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Now consider the polynomial</a:t>
                          </a:r>
                          <a:endParaRPr lang="ru-RU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It encodes a</a:t>
                          </a:r>
                          <a:r>
                            <a:rPr lang="en-US" baseline="0" dirty="0"/>
                            <a:t> message that is obtained from</a:t>
                          </a:r>
                          <a:r>
                            <a:rPr lang="ru-RU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by appending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/>
                            <a:t> bits that are the coefficients of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The CRC are very well suited to be implemented in the hardware. One only needs XORs and shifts to calculate a CRC.</a:t>
                          </a:r>
                          <a:endParaRPr lang="en-US" baseline="0" dirty="0"/>
                        </a:p>
                        <a:p>
                          <a:endParaRPr lang="en-US" baseline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A polynomial</a:t>
                          </a:r>
                          <a:r>
                            <a:rPr lang="ru-RU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/>
                            <a:t> is picked to detect specific kinds of bit errors.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406663"/>
                  </p:ext>
                </p:extLst>
              </p:nvPr>
            </p:nvGraphicFramePr>
            <p:xfrm>
              <a:off x="0" y="365760"/>
              <a:ext cx="12192000" cy="494753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0339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1268" r="-104" b="-2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00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655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903617"/>
                  </p:ext>
                </p:extLst>
              </p:nvPr>
            </p:nvGraphicFramePr>
            <p:xfrm>
              <a:off x="0" y="365760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54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Cyclic Redundancy Check</a:t>
                          </a:r>
                          <a:r>
                            <a:rPr lang="en-US" sz="2400" baseline="0" dirty="0"/>
                            <a:t>, exercises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5466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If</a:t>
                          </a:r>
                          <a:r>
                            <a:rPr lang="ru-RU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has &gt;= 2 non-zero coefficients then it detects any 1-bit flip.</a:t>
                          </a:r>
                          <a:endParaRPr lang="ru-RU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baseline="0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/>
                            <a:t> has an irreducible factor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/>
                            <a:t> then it detects any error that changes 2 bits that are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/>
                            <a:t> places apart.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If</a:t>
                          </a:r>
                          <a:r>
                            <a:rPr lang="ru-RU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/>
                            <a:t> is divisible by</a:t>
                          </a:r>
                          <a:r>
                            <a:rPr lang="ru-RU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baseline="0" dirty="0"/>
                            <a:t> then it detects any error that changes an odd number of bits.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903617"/>
                  </p:ext>
                </p:extLst>
              </p:nvPr>
            </p:nvGraphicFramePr>
            <p:xfrm>
              <a:off x="0" y="365760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Cyclic Redundancy Check</a:t>
                          </a:r>
                          <a:r>
                            <a:rPr lang="en-US" sz="2400" baseline="0" dirty="0"/>
                            <a:t>, exercises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54795" r="-104" b="-10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8675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4757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54030"/>
                  </p:ext>
                </p:extLst>
              </p:nvPr>
            </p:nvGraphicFramePr>
            <p:xfrm>
              <a:off x="0" y="365760"/>
              <a:ext cx="12192000" cy="42062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5466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5466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dirty="0"/>
                            <a:t>The CRC is often used this way: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struct something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{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some fields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…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u32 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crc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;</a:t>
                          </a:r>
                          <a:b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</a:b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}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dirty="0"/>
                            <a:t>Calculate the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CRC of all struct fields except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-&gt;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crc</a:t>
                          </a:r>
                          <a:r>
                            <a:rPr lang="en-US" dirty="0"/>
                            <a:t>,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dirty="0"/>
                            <a:t>Set </a:t>
                          </a:r>
                          <a:r>
                            <a:rPr lang="en-US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-&gt;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crc</a:t>
                          </a:r>
                          <a:r>
                            <a:rPr lang="en-US" dirty="0"/>
                            <a:t> to a value such that the CRC of the whole struct be 0</a:t>
                          </a:r>
                          <a:r>
                            <a:rPr lang="ru-RU" dirty="0"/>
                            <a:t>.</a:t>
                          </a:r>
                          <a:endParaRPr lang="en-US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endParaRPr lang="en-US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b="1" dirty="0"/>
                            <a:t>Exercise</a:t>
                          </a:r>
                          <a:r>
                            <a:rPr lang="ru-RU" b="1" dirty="0"/>
                            <a:t>: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let us have a message M and a generator polynomial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that has the degree</a:t>
                          </a:r>
                          <a:r>
                            <a:rPr lang="ru-RU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/>
                            <a:t>. Find a d-bits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integer</a:t>
                          </a:r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X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𝐶𝑅𝐶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𝑐𝑜𝑛𝑐𝑎𝑡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)) = 0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54030"/>
                  </p:ext>
                </p:extLst>
              </p:nvPr>
            </p:nvGraphicFramePr>
            <p:xfrm>
              <a:off x="0" y="365760"/>
              <a:ext cx="12192000" cy="42062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904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3514" r="-104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201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7408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8232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25545"/>
              </p:ext>
            </p:extLst>
          </p:nvPr>
        </p:nvGraphicFramePr>
        <p:xfrm>
          <a:off x="-1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1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77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Examples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CRC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generator polynomial</a:t>
                      </a:r>
                      <a:r>
                        <a:rPr lang="en-US" baseline="30000" dirty="0"/>
                        <a:t>*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CRC-16-CCITT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Bluetooth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0x1021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0x8005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Ethernet,</a:t>
                      </a:r>
                      <a:r>
                        <a:rPr lang="en-US" baseline="0" dirty="0"/>
                        <a:t> SATA, MPEG-2, </a:t>
                      </a:r>
                      <a:r>
                        <a:rPr lang="en-US" baseline="0" dirty="0" err="1"/>
                        <a:t>gzip</a:t>
                      </a:r>
                      <a:r>
                        <a:rPr lang="en-US" baseline="0" dirty="0"/>
                        <a:t>, bzip2, PNG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0x04C11DB7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CRC-32C (Castagnoli)**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iSCSI, SCTP, ext4, </a:t>
                      </a:r>
                      <a:r>
                        <a:rPr lang="en-US" dirty="0" err="1"/>
                        <a:t>btrfs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Ceph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0x1EDC6F41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" y="5947829"/>
            <a:ext cx="683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Bits in these numbers are used as the coefficients of the generator polynomial.</a:t>
            </a:r>
          </a:p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** SSE4.2 has dedicated instructions to calculate this CRC.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46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9603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710"/>
              </p:ext>
            </p:extLst>
          </p:nvPr>
        </p:nvGraphicFramePr>
        <p:xfrm>
          <a:off x="0" y="365760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en-US" sz="2400" dirty="0"/>
                        <a:t>Cryptographic hashes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CRCs are very fast to calculate and detect some most frequent corruptions</a:t>
                      </a:r>
                      <a:r>
                        <a:rPr lang="ru-RU" baseline="0" dirty="0"/>
                        <a:t>. </a:t>
                      </a:r>
                      <a:r>
                        <a:rPr lang="en-US" baseline="0" dirty="0"/>
                        <a:t>However, they are easily fooled by deliberately introduced errors.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Validates checksums in all data, but does it inside assert()s,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Adler32</a:t>
                      </a:r>
                      <a:r>
                        <a:rPr lang="en-US" dirty="0"/>
                        <a:t> as the checksum,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Adler32 was designed to detect typical corruptions in data compressors.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It is good only for short bit strings</a:t>
                      </a:r>
                      <a:r>
                        <a:rPr lang="ru-RU" dirty="0"/>
                        <a:t>. </a:t>
                      </a:r>
                      <a:r>
                        <a:rPr lang="en-US" dirty="0"/>
                        <a:t>It cannot reliably detect corruptions in longer blocks. That is why </a:t>
                      </a: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 may believe corrupted blocks to be valid.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1841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81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62989"/>
              </p:ext>
            </p:extLst>
          </p:nvPr>
        </p:nvGraphicFramePr>
        <p:xfrm>
          <a:off x="0" y="365760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en-US" sz="2400" dirty="0"/>
                        <a:t>Cryptographic hashes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CRCs are very fast to calculate and detect some most frequent corruptions</a:t>
                      </a:r>
                      <a:r>
                        <a:rPr lang="ru-RU" baseline="0" dirty="0"/>
                        <a:t>. </a:t>
                      </a:r>
                      <a:r>
                        <a:rPr lang="en-US" baseline="0" dirty="0"/>
                        <a:t>However, they are easily fooled by deliberately introduced errors.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r>
                        <a:rPr lang="en-US" dirty="0"/>
                        <a:t>To verify reliably that data was not tampered with or corrupted, we use cryptographic hashes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MD5,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SHA1,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SHA-256, SHA-384, SHA-512.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These algorithms may be relied upon because we know no algorithm for finding hash collisions except brute-force search. However,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search for collisions in MD5 is no longer “too computationally expensive”,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For SHA1, a collision was found and there is a way to construct more collisions using that one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SHA-256 and more modern hashes still need a full brute-force search to find a collision.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5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385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4765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46585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 example of consistency checks</a:t>
                      </a:r>
                      <a:r>
                        <a:rPr lang="ru-RU" sz="2400" dirty="0"/>
                        <a:t>: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Merkle 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19451"/>
              </p:ext>
            </p:extLst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9560"/>
              </p:ext>
            </p:extLst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66"/>
              </p:ext>
            </p:extLst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6656"/>
              </p:ext>
            </p:extLst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6282"/>
              </p:ext>
            </p:extLst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22980"/>
              </p:ext>
            </p:extLst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13279"/>
              </p:ext>
            </p:extLst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A3CFDB-22E2-3580-0364-5D55EB790731}"/>
              </a:ext>
            </a:extLst>
          </p:cNvPr>
          <p:cNvSpPr txBox="1"/>
          <p:nvPr/>
        </p:nvSpPr>
        <p:spPr>
          <a:xfrm>
            <a:off x="8373031" y="790987"/>
            <a:ext cx="381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Remark</a:t>
            </a:r>
            <a:r>
              <a:rPr lang="en-CY" dirty="0"/>
              <a:t>: + means string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9862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0217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542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9437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 example of consistency checks</a:t>
                      </a:r>
                      <a:r>
                        <a:rPr lang="ru-RU" sz="2400" dirty="0"/>
                        <a:t>: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 err="1"/>
                        <a:t>Merkle</a:t>
                      </a:r>
                      <a:r>
                        <a:rPr lang="en-US" sz="2400" baseline="0" dirty="0"/>
                        <a:t> 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Applications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ZFS </a:t>
                      </a:r>
                      <a:r>
                        <a:rPr lang="en-US" dirty="0" err="1"/>
                        <a:t>organises</a:t>
                      </a:r>
                      <a:r>
                        <a:rPr lang="en-US" dirty="0"/>
                        <a:t> the whole FS as a Merkle tree so it can check the consistency when walking a path and when looking for file extents,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p2p networks use Merkle trees to ensure that the data is tamper-free,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DynamoDB uses Merkle trees to quickly find parts of the DB that differ between cluster nodes and need to be </a:t>
                      </a:r>
                      <a:r>
                        <a:rPr lang="en-US"/>
                        <a:t>resynced.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6D62E-58C6-26FE-E995-F7CE11B4A1AE}"/>
              </a:ext>
            </a:extLst>
          </p:cNvPr>
          <p:cNvSpPr txBox="1"/>
          <p:nvPr/>
        </p:nvSpPr>
        <p:spPr>
          <a:xfrm>
            <a:off x="8373031" y="790987"/>
            <a:ext cx="381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Remark</a:t>
            </a:r>
            <a:r>
              <a:rPr lang="en-CY" dirty="0"/>
              <a:t>: + means string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15966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2805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126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75734"/>
              </p:ext>
            </p:extLst>
          </p:nvPr>
        </p:nvGraphicFramePr>
        <p:xfrm>
          <a:off x="0" y="375005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Backblaze</a:t>
                      </a:r>
                      <a:r>
                        <a:rPr lang="en-US" sz="2400" dirty="0"/>
                        <a:t> report on </a:t>
                      </a:r>
                      <a:r>
                        <a:rPr lang="en-US" sz="2400" baseline="0" dirty="0"/>
                        <a:t>HDD failures in 2023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Among the most often used disks there has been the following number of failures: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3"/>
                        </a:rPr>
                        <a:t>https://www.backblaze.com/blog/backblaze-drive-stats-for-2023/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83410"/>
              </p:ext>
            </p:extLst>
          </p:nvPr>
        </p:nvGraphicFramePr>
        <p:xfrm>
          <a:off x="2032000" y="1207683"/>
          <a:ext cx="8127999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disks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% </a:t>
                      </a:r>
                      <a:r>
                        <a:rPr lang="en-US" dirty="0"/>
                        <a:t>of failed disks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HGST HMS5C4040BLE640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1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HGST HUH721212ALE604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HGST HUH721212ALN604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0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WDC WUH721816ALE6L4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7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Toshiba MG07ACA14TA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Toshiba MGO8ACA16TA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ST4000DM000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ST8000NM0055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3.85%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5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ST12000NM0008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ST12000NM001G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8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ST14000NM001G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0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ST16000NMO01G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7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8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0607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46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1783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en-US" sz="2400" dirty="0"/>
                        <a:t>RAID – Redundant Array of Independent (Inexpensive) Disks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What can it achieve: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 more reliable than individual disks,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Have bigger capacity than individual disks.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0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729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908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82119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RAID levels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RAID0 (stipe)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RAID level splits data into parts that have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N * B bytes, then splits each part into N blocks, and writes blocks to individual disks</a:t>
                      </a:r>
                      <a:r>
                        <a:rPr lang="ru-RU" baseline="0" dirty="0"/>
                        <a:t>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  <a:r>
              <a:rPr lang="ru-RU" dirty="0"/>
              <a:t> 0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1        </a:t>
            </a:r>
            <a:r>
              <a:rPr lang="en-US" dirty="0"/>
              <a:t> </a:t>
            </a:r>
            <a:r>
              <a:rPr lang="ru-RU" dirty="0"/>
              <a:t>        </a:t>
            </a:r>
            <a:r>
              <a:rPr lang="en-US" dirty="0"/>
              <a:t>……</a:t>
            </a:r>
            <a:r>
              <a:rPr lang="ru-RU" dirty="0"/>
              <a:t>     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</a:t>
            </a:r>
            <a:r>
              <a:rPr lang="en-US" dirty="0"/>
              <a:t>N-1</a:t>
            </a:r>
            <a:endParaRPr lang="ru-RU" dirty="0"/>
          </a:p>
        </p:txBody>
      </p:sp>
      <p:sp>
        <p:nvSpPr>
          <p:cNvPr id="9" name="Right Arrow 8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7804664" y="2957382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Arrow 12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7816335" y="2585408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Arrow 15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ight Arrow 16"/>
          <p:cNvSpPr/>
          <p:nvPr/>
        </p:nvSpPr>
        <p:spPr>
          <a:xfrm>
            <a:off x="7792235" y="18197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1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2596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2701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98355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RAID levels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disk contains the same data</a:t>
                      </a:r>
                      <a:r>
                        <a:rPr lang="ru-RU" baseline="0" dirty="0"/>
                        <a:t>:</a:t>
                      </a:r>
                      <a:br>
                        <a:rPr lang="ru-RU" baseline="0" dirty="0"/>
                      </a:b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6518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3059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74339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59645" y="2481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97521" y="2465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71188" y="1716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04599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43393" y="2469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745027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0ABE6-4070-997E-1432-ADC0D9E3BA80}"/>
              </a:ext>
            </a:extLst>
          </p:cNvPr>
          <p:cNvSpPr txBox="1"/>
          <p:nvPr/>
        </p:nvSpPr>
        <p:spPr>
          <a:xfrm>
            <a:off x="4058508" y="3388839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  <a:r>
              <a:rPr lang="ru-RU" dirty="0"/>
              <a:t> 0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1        </a:t>
            </a:r>
            <a:r>
              <a:rPr lang="en-US" dirty="0"/>
              <a:t> </a:t>
            </a:r>
            <a:r>
              <a:rPr lang="ru-RU" dirty="0"/>
              <a:t>        </a:t>
            </a:r>
            <a:r>
              <a:rPr lang="en-US" dirty="0"/>
              <a:t>……</a:t>
            </a:r>
            <a:r>
              <a:rPr lang="ru-RU" dirty="0"/>
              <a:t>     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</a:t>
            </a:r>
            <a:r>
              <a:rPr lang="en-US" dirty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67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1444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504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45970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RAID levels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RAID level uses N</a:t>
                      </a:r>
                      <a:r>
                        <a:rPr lang="ru-RU" dirty="0"/>
                        <a:t>+1</a:t>
                      </a:r>
                      <a:r>
                        <a:rPr lang="en-US" dirty="0"/>
                        <a:t> disks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The first N disks are </a:t>
                      </a:r>
                      <a:r>
                        <a:rPr lang="en-US" baseline="0" dirty="0" err="1"/>
                        <a:t>organised</a:t>
                      </a:r>
                      <a:r>
                        <a:rPr lang="en-US" baseline="0" dirty="0"/>
                        <a:t> as a RAID0 array.</a:t>
                      </a:r>
                      <a:br>
                        <a:rPr lang="ru-RU" baseline="0" dirty="0"/>
                      </a:br>
                      <a:r>
                        <a:rPr lang="en-US" baseline="0" dirty="0"/>
                        <a:t>Blocks on first N disks are XORed and the result is stored to the last disk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RAID array may lose any disk and still retain all data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r>
                        <a:rPr lang="en-US" baseline="0" dirty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D5C16-3D7B-ABE6-6A3A-6A0D5F1E0504}"/>
              </a:ext>
            </a:extLst>
          </p:cNvPr>
          <p:cNvSpPr txBox="1"/>
          <p:nvPr/>
        </p:nvSpPr>
        <p:spPr>
          <a:xfrm>
            <a:off x="4058508" y="3388839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  <a:r>
              <a:rPr lang="ru-RU" dirty="0"/>
              <a:t> 0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1        </a:t>
            </a:r>
            <a:r>
              <a:rPr lang="en-US" dirty="0"/>
              <a:t> </a:t>
            </a:r>
            <a:r>
              <a:rPr lang="ru-RU" dirty="0"/>
              <a:t>        </a:t>
            </a:r>
            <a:r>
              <a:rPr lang="en-US" dirty="0"/>
              <a:t>……</a:t>
            </a:r>
            <a:r>
              <a:rPr lang="ru-RU" dirty="0"/>
              <a:t>     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</a:t>
            </a:r>
            <a:r>
              <a:rPr lang="en-US" dirty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10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2886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0068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92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RAID levels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RAID level uses N</a:t>
                      </a:r>
                      <a:r>
                        <a:rPr lang="ru-RU" dirty="0"/>
                        <a:t>+1</a:t>
                      </a:r>
                      <a:r>
                        <a:rPr lang="en-US" dirty="0"/>
                        <a:t> disks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The first N disks are </a:t>
                      </a:r>
                      <a:r>
                        <a:rPr lang="en-US" baseline="0" dirty="0" err="1"/>
                        <a:t>organised</a:t>
                      </a:r>
                      <a:r>
                        <a:rPr lang="en-US" baseline="0" dirty="0"/>
                        <a:t> as a RAID0 array.</a:t>
                      </a:r>
                      <a:br>
                        <a:rPr lang="ru-RU" baseline="0" dirty="0"/>
                      </a:br>
                      <a:r>
                        <a:rPr lang="en-US" baseline="0" dirty="0"/>
                        <a:t>Blocks on first N disks are XORed and the result is stored to the last disk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RAID array may lose any disk and still retain all data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Such array has a disadvantage. The parity disk needs more IOPS than other member disks.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r>
                        <a:rPr lang="en-US" baseline="0" dirty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6EE48-E3DE-8EE4-76CD-B24813999F4A}"/>
              </a:ext>
            </a:extLst>
          </p:cNvPr>
          <p:cNvSpPr txBox="1"/>
          <p:nvPr/>
        </p:nvSpPr>
        <p:spPr>
          <a:xfrm>
            <a:off x="4058508" y="3388839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  <a:r>
              <a:rPr lang="ru-RU" dirty="0"/>
              <a:t> 0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1        </a:t>
            </a:r>
            <a:r>
              <a:rPr lang="en-US" dirty="0"/>
              <a:t> </a:t>
            </a:r>
            <a:r>
              <a:rPr lang="ru-RU" dirty="0"/>
              <a:t>        </a:t>
            </a:r>
            <a:r>
              <a:rPr lang="en-US" dirty="0"/>
              <a:t>……</a:t>
            </a:r>
            <a:r>
              <a:rPr lang="ru-RU" dirty="0"/>
              <a:t>     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Disk</a:t>
            </a:r>
            <a:r>
              <a:rPr lang="ru-RU" dirty="0"/>
              <a:t> </a:t>
            </a:r>
            <a:r>
              <a:rPr lang="en-US" dirty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8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906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099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5275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RAID levels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This RAID level works like RAID4, but places parity blocks on different disks in a round-robin manner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58508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196227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b20 + 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33946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5888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33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89816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 holes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Writes to different blocks in the same RAID stripe will happen at different moments.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r>
                        <a:rPr lang="en-US" baseline="0" dirty="0"/>
                        <a:t>Consider the following scenario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 write to RAID1 starts,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member disk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#0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processed the write,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the power failed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member disk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#1 has not processed the write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6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3283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25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70367"/>
              </p:ext>
            </p:extLst>
          </p:nvPr>
        </p:nvGraphicFramePr>
        <p:xfrm>
          <a:off x="0" y="365762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 holes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aseline="0" dirty="0"/>
                        <a:t>There is a hardware solution to write holes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BBU (Battery Backup Unit) in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RAID controllers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And there are software solutions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write intent bitmap (</a:t>
                      </a:r>
                      <a:r>
                        <a:rPr lang="en-US" baseline="0" dirty="0" err="1"/>
                        <a:t>linux</a:t>
                      </a:r>
                      <a:r>
                        <a:rPr lang="en-US" baseline="0" dirty="0"/>
                        <a:t> md),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checksumming</a:t>
                      </a:r>
                      <a:r>
                        <a:rPr lang="en-US" baseline="0" dirty="0"/>
                        <a:t> + COW (ZFS).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Write intent bitmap is useful in other ways. It both fixes write holes, and provides a way to decrease the time it takes to rebuild a RAID array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41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674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29308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en-US" sz="2400" dirty="0"/>
                        <a:t>One more fatal flaw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r>
                        <a:rPr lang="en-US" dirty="0"/>
                        <a:t>Rebuilding a RAID5 array after a disk failure takes a long time</a:t>
                      </a:r>
                      <a:r>
                        <a:rPr lang="en-US" baseline="0" dirty="0"/>
                        <a:t>*.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Moreover, during that period the remaining disks are put under unusually large load.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This increases the probability of a second disk failing during a rebuild.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As disks grew larger, this scenario went from theoretical to frequent. That is why we no longer use RAID5 and prefer RAID6 instead. RAID6 protects against failure of any 2 disks in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63272"/>
            <a:ext cx="628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 It takes approx. 1.5 day to overwrite a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10Tb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disk at 100Mb/sec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07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65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3663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26220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en-US" sz="2400" dirty="0"/>
                        <a:t>RAID6 and Reed-Solomon codes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4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8762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19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66534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CERN experiment to measure the reliability of disks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An application writes 1Gb to a disk this way</a:t>
                      </a:r>
                      <a:r>
                        <a:rPr lang="ru-RU" dirty="0"/>
                        <a:t>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/>
                        <a:t>Choose 1k random locations on the disk, each 1Mb long,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/>
                        <a:t>Write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1Mb to the first location,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/>
                        <a:t>Wait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1s,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/>
                        <a:t>Repeat to fill remaining locations</a:t>
                      </a:r>
                      <a:r>
                        <a:rPr lang="ru-RU" dirty="0"/>
                        <a:t>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dirty="0"/>
                        <a:t>The application was run on a cluster that had approx. </a:t>
                      </a:r>
                      <a:r>
                        <a:rPr lang="en-US" baseline="0" dirty="0"/>
                        <a:t>3000 hosts. Each host had a HW RAID.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Wait </a:t>
                      </a:r>
                      <a:r>
                        <a:rPr lang="ru-RU" baseline="0" dirty="0"/>
                        <a:t>3 </a:t>
                      </a:r>
                      <a:r>
                        <a:rPr lang="en-US" baseline="0" dirty="0"/>
                        <a:t>weeks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Read blocks that were written at step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7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7530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0379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854721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4692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854721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41379" r="-10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692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7685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7790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5214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270645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044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270645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41379" r="-10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0446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E146B17E-CE32-DA4E-AAF0-0B4542FF3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5" y="820420"/>
            <a:ext cx="6048595" cy="45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185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278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454466"/>
                  </p:ext>
                </p:extLst>
              </p:nvPr>
            </p:nvGraphicFramePr>
            <p:xfrm>
              <a:off x="0" y="365760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Losing a disk that stores the ”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-coordinate of the image” may be modeled as projecting the vector to the place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=0}</m:t>
                              </m:r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65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454466"/>
                  </p:ext>
                </p:extLst>
              </p:nvPr>
            </p:nvGraphicFramePr>
            <p:xfrm>
              <a:off x="0" y="365760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54795" r="-104" b="-10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6549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E146B17E-CE32-DA4E-AAF0-0B4542FF3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5" y="820420"/>
            <a:ext cx="6048595" cy="454115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062B3A-738A-2247-94FD-BB4C75A1E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405" y="820420"/>
            <a:ext cx="6048595" cy="45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758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7078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497980"/>
                  </p:ext>
                </p:extLst>
              </p:nvPr>
            </p:nvGraphicFramePr>
            <p:xfrm>
              <a:off x="0" y="365760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Losing a disk that stores the ”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-coordinate of the image” may be modeled as projecting the vector to the place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=0}</m:t>
                              </m:r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399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497980"/>
                  </p:ext>
                </p:extLst>
              </p:nvPr>
            </p:nvGraphicFramePr>
            <p:xfrm>
              <a:off x="0" y="365760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54795" r="-104" b="-10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399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E146B17E-CE32-DA4E-AAF0-0B4542FF3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5" y="820420"/>
            <a:ext cx="6048595" cy="45411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73B3843-65B6-CA48-A4C0-DB8FBA858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5599" y="817467"/>
            <a:ext cx="6060262" cy="45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1004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971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317732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49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317732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41379" r="-10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4914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E146B17E-CE32-DA4E-AAF0-0B4542FF3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5" y="820420"/>
            <a:ext cx="6048595" cy="454115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48CB5C-6219-A14D-9D17-8A767E57710B}"/>
              </a:ext>
            </a:extLst>
          </p:cNvPr>
          <p:cNvSpPr/>
          <p:nvPr/>
        </p:nvSpPr>
        <p:spPr>
          <a:xfrm>
            <a:off x="5584370" y="3298371"/>
            <a:ext cx="1034143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E1EFF3C-AB4A-A740-A01E-0B0389C7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7266" y="820419"/>
            <a:ext cx="6048595" cy="45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04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507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1983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229088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0676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229088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41379" r="-10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6763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2E1EFF3C-AB4A-A740-A01E-0B0389C7A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66" y="820419"/>
            <a:ext cx="6048595" cy="45411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199AB6-E434-4641-BDBC-8E3D51BA6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04" y="815337"/>
            <a:ext cx="6048596" cy="45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020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9011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626420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626420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41379" r="-10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664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2E1EFF3C-AB4A-A740-A01E-0B0389C7A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66" y="820419"/>
            <a:ext cx="6048595" cy="454115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201CC0D-DF76-3648-88CA-719053145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69" y="815337"/>
            <a:ext cx="6048595" cy="45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979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0593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802097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934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802097"/>
                  </p:ext>
                </p:extLst>
              </p:nvPr>
            </p:nvGraphicFramePr>
            <p:xfrm>
              <a:off x="0" y="365760"/>
              <a:ext cx="12192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41379" r="-10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93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2E1EFF3C-AB4A-A740-A01E-0B0389C7A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66" y="820419"/>
            <a:ext cx="6048595" cy="45411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2C75942-5D43-3544-84B9-FCB799ACD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6" y="820418"/>
            <a:ext cx="6048595" cy="45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9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876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40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71534"/>
                  </p:ext>
                </p:extLst>
              </p:nvPr>
            </p:nvGraphicFramePr>
            <p:xfrm>
              <a:off x="0" y="365760"/>
              <a:ext cx="121920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  <a:p>
                          <a:endParaRPr lang="en-US" sz="1800" dirty="0"/>
                        </a:p>
                        <a:p>
                          <a:endParaRPr lang="en-US" sz="1800" baseline="0" dirty="0"/>
                        </a:p>
                        <a:p>
                          <a:endParaRPr lang="en-US" sz="1800" baseline="0" dirty="0"/>
                        </a:p>
                        <a:p>
                          <a:endParaRPr lang="en-US" sz="1800" baseline="0" dirty="0"/>
                        </a:p>
                        <a:p>
                          <a:endParaRPr lang="en-US" sz="1800" baseline="0" dirty="0"/>
                        </a:p>
                        <a:p>
                          <a:endParaRPr lang="en-US" sz="1800" baseline="0" dirty="0"/>
                        </a:p>
                        <a:p>
                          <a:endParaRPr lang="en-US" sz="18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71534"/>
                  </p:ext>
                </p:extLst>
              </p:nvPr>
            </p:nvGraphicFramePr>
            <p:xfrm>
              <a:off x="0" y="365760"/>
              <a:ext cx="121920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22099" r="-104" b="-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089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332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2328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249512"/>
                  </p:ext>
                </p:extLst>
              </p:nvPr>
            </p:nvGraphicFramePr>
            <p:xfrm>
              <a:off x="0" y="365760"/>
              <a:ext cx="121920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  <a:p>
                          <a:endParaRPr lang="en-US" sz="1800" dirty="0"/>
                        </a:p>
                        <a:p>
                          <a:r>
                            <a:rPr lang="en-US" sz="1800" dirty="0"/>
                            <a:t>Let us choose an embedding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↪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such that its</a:t>
                          </a:r>
                          <a:r>
                            <a:rPr lang="en-US" sz="1800" baseline="0" dirty="0"/>
                            <a:t> image is transversal to every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baseline="0" dirty="0"/>
                            <a:t>-dimensional</a:t>
                          </a:r>
                          <a:r>
                            <a:rPr lang="ru-RU" sz="1800" baseline="0" dirty="0"/>
                            <a:t> </a:t>
                          </a:r>
                          <a:r>
                            <a:rPr lang="en-US" sz="1800" baseline="0" dirty="0"/>
                            <a:t>coordinate plane</a:t>
                          </a:r>
                          <a:r>
                            <a:rPr lang="ru-RU" sz="1800" baseline="0" dirty="0"/>
                            <a:t>.</a:t>
                          </a:r>
                        </a:p>
                        <a:p>
                          <a:endParaRPr lang="ru-RU" sz="1800" baseline="0" dirty="0"/>
                        </a:p>
                        <a:p>
                          <a:r>
                            <a:rPr lang="en-US" sz="1800" baseline="0" dirty="0"/>
                            <a:t>Replacing a message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baseline="0" dirty="0"/>
                            <a:t> that has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/>
                            <a:t> bytes with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gives 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 bytes and</a:t>
                          </a:r>
                          <a:r>
                            <a:rPr lang="en-US" sz="1800" baseline="0" dirty="0"/>
                            <a:t> has the following additional property: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baseline="0" dirty="0"/>
                            <a:t> can be uniquely reconstructed from any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/>
                            <a:t> coordinates of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aseline="0" dirty="0"/>
                            <a:t>.</a:t>
                          </a:r>
                        </a:p>
                        <a:p>
                          <a:endParaRPr lang="en-US" sz="1800" baseline="0" dirty="0"/>
                        </a:p>
                        <a:p>
                          <a:endParaRPr lang="en-US" sz="18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249512"/>
                  </p:ext>
                </p:extLst>
              </p:nvPr>
            </p:nvGraphicFramePr>
            <p:xfrm>
              <a:off x="0" y="365760"/>
              <a:ext cx="121920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22099" r="-104" b="-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84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86921-DC3D-082C-7FBA-A4757B4D1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8CDEA2-934E-AE54-0CEC-EC0BC8A87C6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69C584-BE6C-C43C-70EB-58C417B6607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CCB66-B762-2A62-001A-151E48BAB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65661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CERN experiment to measure the reliability of disks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An application writes 1Gb to a disk this way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Choose 1k random locations on the disk, each 1Mb long,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Write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1Mb to the first location,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Wait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1s,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 to fill remaining locations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 application was run on a cluster that had approx.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3000 hosts. Each host had a HW RAID.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Wait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weeks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 blocks that were written at step 1.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baseline="0" dirty="0"/>
                        <a:t>CERN have found approx. 0.005% blocks that would read back data that differed from data originally written to them. Yet, all reads were reported as successful both by the hardware and by the 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69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569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720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148526"/>
                  </p:ext>
                </p:extLst>
              </p:nvPr>
            </p:nvGraphicFramePr>
            <p:xfrm>
              <a:off x="0" y="365760"/>
              <a:ext cx="121920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bytes may be regarded as a vector in the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vector space over</a:t>
                          </a:r>
                          <a:r>
                            <a:rPr lang="en-US" sz="1800" baseline="0" dirty="0"/>
                            <a:t> the field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(256)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</a:p>
                        <a:p>
                          <a:endParaRPr lang="en-US" sz="1800" dirty="0"/>
                        </a:p>
                        <a:p>
                          <a:r>
                            <a:rPr lang="en-US" sz="1800" dirty="0"/>
                            <a:t>Let us choose an embedding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↪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such that its</a:t>
                          </a:r>
                          <a:r>
                            <a:rPr lang="en-US" sz="1800" baseline="0" dirty="0"/>
                            <a:t> image is transversal to every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baseline="0" dirty="0"/>
                            <a:t>-dimensional</a:t>
                          </a:r>
                          <a:r>
                            <a:rPr lang="ru-RU" sz="1800" baseline="0" dirty="0"/>
                            <a:t> </a:t>
                          </a:r>
                          <a:r>
                            <a:rPr lang="en-US" sz="1800" baseline="0" dirty="0"/>
                            <a:t>coordinate plane</a:t>
                          </a:r>
                          <a:r>
                            <a:rPr lang="ru-RU" sz="1800" baseline="0" dirty="0"/>
                            <a:t>.</a:t>
                          </a:r>
                        </a:p>
                        <a:p>
                          <a:endParaRPr lang="ru-RU" sz="1800" baseline="0" dirty="0"/>
                        </a:p>
                        <a:p>
                          <a:r>
                            <a:rPr lang="en-US" sz="1800" baseline="0" dirty="0"/>
                            <a:t>Replacing a message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baseline="0" dirty="0"/>
                            <a:t> that has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/>
                            <a:t> bytes with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gives a message that has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 bytes and</a:t>
                          </a:r>
                          <a:r>
                            <a:rPr lang="en-US" sz="1800" baseline="0" dirty="0"/>
                            <a:t> has the following additional property: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baseline="0" dirty="0"/>
                            <a:t> can be uniquely reconstructed from any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/>
                            <a:t> coordinates of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aseline="0" dirty="0"/>
                            <a:t>.</a:t>
                          </a:r>
                        </a:p>
                        <a:p>
                          <a:endParaRPr lang="en-US" sz="1800" baseline="0" dirty="0"/>
                        </a:p>
                        <a:p>
                          <a:r>
                            <a:rPr lang="en-US" sz="1800" dirty="0"/>
                            <a:t>Applications choose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800" dirty="0"/>
                            <a:t> in such a way that</a:t>
                          </a:r>
                          <a:r>
                            <a:rPr lang="en-US" sz="1800" baseline="0" dirty="0"/>
                            <a:t> the first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/>
                            <a:t> coordinates of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coincide with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:endParaRPr lang="ru-R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148526"/>
                  </p:ext>
                </p:extLst>
              </p:nvPr>
            </p:nvGraphicFramePr>
            <p:xfrm>
              <a:off x="0" y="365760"/>
              <a:ext cx="12192000" cy="2743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22099" r="-104" b="-44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9622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394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1766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081015"/>
                  </p:ext>
                </p:extLst>
              </p:nvPr>
            </p:nvGraphicFramePr>
            <p:xfrm>
              <a:off x="0" y="365760"/>
              <a:ext cx="12192000" cy="498519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18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Let us choose an embedding</a:t>
                          </a:r>
                          <a:r>
                            <a:rPr lang="ru-RU" sz="1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↪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such that its</a:t>
                          </a:r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image is transversal to every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-dimensional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coordinate plane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endParaRPr lang="ru-RU" sz="1800" baseline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Replacing a message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that has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bytes with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gives a message that has</a:t>
                          </a:r>
                          <a:r>
                            <a:rPr lang="ru-RU" sz="1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bytes and</a:t>
                          </a:r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has the following additional property: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can be uniquely reconstructed from any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coordinates of</a:t>
                          </a:r>
                          <a:r>
                            <a:rPr lang="ru-RU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baseline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endParaRPr lang="en-US" sz="1800" dirty="0"/>
                        </a:p>
                        <a:p>
                          <a:r>
                            <a:rPr lang="en-US" sz="1800" dirty="0"/>
                            <a:t>How do we prove that such embeddings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↪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exist?</a:t>
                          </a:r>
                        </a:p>
                        <a:p>
                          <a:endParaRPr lang="en-US" sz="180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sz="1800" dirty="0"/>
                            <a:t>Let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800" dirty="0"/>
                            <a:t> be the field with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dirty="0"/>
                            <a:t> elements</a:t>
                          </a:r>
                          <a:r>
                            <a:rPr lang="ru-RU" sz="1800" dirty="0"/>
                            <a:t>. </a:t>
                          </a:r>
                          <a:r>
                            <a:rPr lang="en-US" sz="1800" dirty="0"/>
                            <a:t>Show that the number of collections of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linearly independent vectors 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is</a:t>
                          </a:r>
                          <a:br>
                            <a:rPr lang="en-US" sz="1800" dirty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⋅…⋅(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sz="1800" dirty="0"/>
                            <a:t>Let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GL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dirty="0"/>
                            <a:t> be the group of invertible</a:t>
                          </a:r>
                          <a:r>
                            <a:rPr lang="en-US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 matrices with coefficients in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sz="1800" dirty="0"/>
                            <a:t>. </a:t>
                          </a:r>
                          <a:r>
                            <a:rPr lang="en-US" sz="1800" dirty="0"/>
                            <a:t>Show that the number of elements in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GL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baseline="0" dirty="0"/>
                            <a:t> is</a:t>
                          </a:r>
                          <a:br>
                            <a:rPr lang="en-US" sz="1800" baseline="0" dirty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ru-RU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⋅…⋅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1800" b="0" baseline="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sz="1800" dirty="0"/>
                            <a:t>Show that the number of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</a:t>
                          </a:r>
                          <a:r>
                            <a:rPr lang="ru-RU" sz="1800" dirty="0"/>
                            <a:t> </a:t>
                          </a:r>
                          <a:r>
                            <a:rPr lang="en-US" sz="1800" dirty="0"/>
                            <a:t>subspaces in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is</a:t>
                          </a:r>
                          <a:br>
                            <a:rPr lang="en-US" sz="1800" dirty="0"/>
                          </a:b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⋅…⋅(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−1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ru-RU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−1</m:t>
                                      </m:r>
                                    </m:e>
                                  </m:d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⋅…⋅</m:t>
                                  </m:r>
                                  <m:d>
                                    <m:dPr>
                                      <m:ctrlP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endParaRPr lang="en-US" sz="1800" dirty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sz="1800" dirty="0"/>
                            <a:t>Show that the number of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/>
                            <a:t>-dimensional subspaces in</a:t>
                          </a:r>
                          <a:r>
                            <a:rPr lang="ru-RU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that contain at least one coordinate axis is much smaller than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GB" sz="1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baseline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fName>
                                <m:e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:endParaRPr lang="ru-R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081015"/>
                  </p:ext>
                </p:extLst>
              </p:nvPr>
            </p:nvGraphicFramePr>
            <p:xfrm>
              <a:off x="0" y="365760"/>
              <a:ext cx="12192000" cy="498519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RAID6 and Reed-Solomon codes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7995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1173" r="-104" b="-2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264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0415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8596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9014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36504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36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3933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558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89139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Tail latency: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read n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consecutive data pages, we need to make requests to n disks or n cluster nodes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49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845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6634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9913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Tail latency: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read n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consecutive data pages, we need to make requests to n disks or n cluster nodes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We can use longer pages. This way a bigger share of requests may be satisfied by reading only one disk.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We can read redundant disks as well and treat slow disks as if they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09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396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5281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74262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Tail latency: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read n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consecutive data pages, we need to make requests to n disks or n cluster nodes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 single write to an array requires writes to n + m disks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1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9606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715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89635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Tail latency: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read n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consecutive data pages, we need to make requests to n disks or n cluster nodes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 single write to an array requires writes to n + m disks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We can use Reed-Solomon with parameters (n, n + m + k) and wait only for n + m disks to confirm writes. Remaining disks may be assumed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832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5828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40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37430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Tail latency: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read n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consecutive data pages, we need to make requests to n disks or n cluster nodes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 single write to an array requires writes to n + m disks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Read amplification during a rebuild:</a:t>
                      </a:r>
                      <a:endParaRPr lang="ru-RU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rebuild 1 page, we must read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n pages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49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3313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995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97190"/>
              </p:ext>
            </p:extLst>
          </p:nvPr>
        </p:nvGraphicFramePr>
        <p:xfrm>
          <a:off x="0" y="365760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32576690"/>
                    </a:ext>
                  </a:extLst>
                </a:gridCol>
              </a:tblGrid>
              <a:tr h="20018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Problems of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/>
                        <a:t>Let us use Reed-Solomon coding with parameters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(n, n + m). This means that we store m redundant pages for every n pages of user data.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Tail latency: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read n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consecutive data pages, we need to make requests to n disks or n cluster nodes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 single write to an array requires writes to n + m disks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Read amplification during a rebuild:</a:t>
                      </a:r>
                      <a:endParaRPr lang="ru-RU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order to rebuild 1 page, we must read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n pages</a:t>
                      </a:r>
                      <a:r>
                        <a:rPr lang="ru-RU" sz="1800" dirty="0"/>
                        <a:t>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There is a class of erasure codes that </a:t>
                      </a:r>
                      <a:r>
                        <a:rPr lang="en-US" sz="1800" dirty="0" err="1"/>
                        <a:t>minimises</a:t>
                      </a:r>
                      <a:r>
                        <a:rPr lang="en-US" sz="1800" dirty="0"/>
                        <a:t> the replication traffic: Minimum Storage Regenerating codes.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See:</a:t>
                      </a:r>
                      <a:r>
                        <a:rPr lang="ru-RU" sz="1800" dirty="0"/>
                        <a:t>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Clay Codes: Moulding MDS Codes to Yield an MSR Code</a:t>
                      </a:r>
                      <a:b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https://www.usenix.org/system/files/conference/fast18/fast18-vajha.pdf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6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652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345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42574"/>
              </p:ext>
            </p:extLst>
          </p:nvPr>
        </p:nvGraphicFramePr>
        <p:xfrm>
          <a:off x="0" y="365760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en-US" sz="2400" dirty="0"/>
                        <a:t>The model of errors in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RAID6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r>
                        <a:rPr lang="en-US" sz="1800" b="1" dirty="0"/>
                        <a:t>Reminder</a:t>
                      </a:r>
                      <a:r>
                        <a:rPr lang="ru-RU" sz="1800" dirty="0"/>
                        <a:t>: </a:t>
                      </a:r>
                      <a:r>
                        <a:rPr lang="en-US" sz="1800" dirty="0"/>
                        <a:t>RAID6, just like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RAID5 assumes that a failed disk is reported as missing</a:t>
                      </a:r>
                      <a:r>
                        <a:rPr lang="ru-RU" sz="1800" dirty="0"/>
                        <a:t>. </a:t>
                      </a:r>
                      <a:r>
                        <a:rPr lang="en-US" sz="1800" dirty="0"/>
                        <a:t>RAID6 provides no protection against the</a:t>
                      </a:r>
                      <a:r>
                        <a:rPr lang="ru-RU" sz="1800" dirty="0"/>
                        <a:t> </a:t>
                      </a:r>
                      <a:r>
                        <a:rPr lang="en-US" sz="1800" b="1" dirty="0"/>
                        <a:t>bit rot</a:t>
                      </a:r>
                      <a:r>
                        <a:rPr lang="en-US" sz="1800" dirty="0"/>
                        <a:t>. It does not detect situations when a failed disk reads garbage and reports success.</a:t>
                      </a:r>
                      <a:endParaRPr lang="ru-RU" sz="18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/>
                        <a:t>If we use RAID6 we still need data integrity checks.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9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0013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72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9832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CERN experiment to measure the reliability of disks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/>
                        <a:t>Conclusions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may not be stored without redundancy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Applications and file systems must implement </a:t>
                      </a:r>
                      <a:r>
                        <a:rPr lang="en-US" dirty="0" err="1"/>
                        <a:t>checksumming</a:t>
                      </a:r>
                      <a:r>
                        <a:rPr lang="en-US" dirty="0"/>
                        <a:t> and consistency checks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Storage systems need to run proactive background consistency checks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replication or </a:t>
                      </a:r>
                      <a:r>
                        <a:rPr lang="en-US" baseline="0" dirty="0"/>
                        <a:t>Reed-Solomon coding.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ZFS and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btrfs</a:t>
                      </a:r>
                      <a:r>
                        <a:rPr lang="en-US" baseline="0" dirty="0"/>
                        <a:t> store cryptographic hashes of all blocks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(ext4 has only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CRC).</a:t>
                      </a:r>
                      <a:endParaRPr lang="ru-RU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Online scrubbing &amp; repair </a:t>
                      </a: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ZFS and XFS and in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HW RAID controllers.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A857-5A7C-9FE5-57F7-FDC14E95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C09E9-DA73-E788-951B-407260D55D28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A050F3-5A46-37F2-C5DE-0F3A7CF51A3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C7502D-28E8-842B-6338-C71BD7CA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18707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CERN experiment to measure the reliability of disks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/>
                        <a:t>Conclusions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may not be stored without redundancy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Applications and file systems must implement </a:t>
                      </a:r>
                      <a:r>
                        <a:rPr lang="en-US" dirty="0" err="1"/>
                        <a:t>checksumming</a:t>
                      </a:r>
                      <a:r>
                        <a:rPr lang="en-US" dirty="0"/>
                        <a:t> and consistency checks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Storage systems need to run proactive background consistency checks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replication or </a:t>
                      </a:r>
                      <a:r>
                        <a:rPr lang="en-US" baseline="0" dirty="0"/>
                        <a:t>Reed-Solomon coding.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ZFS and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btrfs</a:t>
                      </a:r>
                      <a:r>
                        <a:rPr lang="en-US" baseline="0" dirty="0"/>
                        <a:t> store cryptographic hashes of all blocks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(ext4 has only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CRC).</a:t>
                      </a:r>
                      <a:endParaRPr lang="ru-RU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Online scrubbing &amp; repair </a:t>
                      </a: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ZFS and XFS and in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HW RAID controllers.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b="1" baseline="0" dirty="0"/>
                        <a:t>Note</a:t>
                      </a:r>
                      <a:r>
                        <a:rPr lang="en-US" baseline="0" dirty="0"/>
                        <a:t>: hard drives are not the only component prone to data corruption. PCI-e relies heavily on error correction: </a:t>
                      </a:r>
                      <a:r>
                        <a:rPr lang="en-US" baseline="0" dirty="0">
                          <a:hlinkClick r:id="rId3"/>
                        </a:rPr>
                        <a:t>https://pcisig.com/pcie%C2%AE-60-specification-webinar-qa-error-detection-and-correction-fec</a:t>
                      </a:r>
                      <a:r>
                        <a:rPr lang="en-US" baseline="0" dirty="0"/>
                        <a:t>.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The same is true for ethernet, for RAM,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0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0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3152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3777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22019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Wrong ways to handle FS corruption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The paper [1] ran an experiment where the data of the following applications was located on a file system that would randomly corrupt the content of blocks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Redis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RethinkDB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LogCabin</a:t>
                      </a:r>
                      <a:r>
                        <a:rPr lang="en-US" dirty="0"/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[1] </a:t>
                      </a:r>
                      <a:r>
                        <a:rPr lang="en-US" dirty="0">
                          <a:hlinkClick r:id="rId3"/>
                        </a:rPr>
                        <a:t>https://www.usenix.org/system/files/conference/fast17/fast17-ganesan.pdf</a:t>
                      </a: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[2] </a:t>
                      </a:r>
                      <a:r>
                        <a:rPr lang="en-US" dirty="0">
                          <a:hlinkClick r:id="rId4"/>
                        </a:rPr>
                        <a:t>https://www.usenix.org/system/files/conference/fast18/fast18-alagappan.pdf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1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4720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94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32250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Wrong ways to handle FS corruption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The paper [1] ran an experiment where the data of the following applications was located on a file system that would randomly corrupt the content of blocks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Redis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 not validate checksums of user data</a:t>
                      </a:r>
                      <a:r>
                        <a:rPr lang="ru-RU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Replicates corrupted data across nodes of a cluster</a:t>
                      </a:r>
                      <a:r>
                        <a:rPr lang="ru-RU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Corruptions of a FS are “handled” with assert()s.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https://www.usenix.org/system/files/conference/fast18/fast18-alagappan.pdf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5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01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0720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41778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Wrong ways to handle FS corruption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The paper [1] ran an experiment where the data of the following applications was located on a file system that would randomly corrupt the content of blocks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Validates checksums in all data, but does it inside assert()s,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Adler32 as the checksum,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https://www.usenix.org/system/files/conference/fast18/fast18-alagappan.pdf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19817</TotalTime>
  <Words>4276</Words>
  <Application>Microsoft Macintosh PowerPoint</Application>
  <PresentationFormat>Widescreen</PresentationFormat>
  <Paragraphs>758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222</cp:revision>
  <cp:lastPrinted>2017-11-27T09:09:54Z</cp:lastPrinted>
  <dcterms:created xsi:type="dcterms:W3CDTF">2016-09-20T13:25:15Z</dcterms:created>
  <dcterms:modified xsi:type="dcterms:W3CDTF">2024-11-24T10:27:17Z</dcterms:modified>
</cp:coreProperties>
</file>