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80" r:id="rId3"/>
    <p:sldId id="305" r:id="rId4"/>
    <p:sldId id="374" r:id="rId5"/>
    <p:sldId id="386" r:id="rId6"/>
    <p:sldId id="409" r:id="rId7"/>
    <p:sldId id="387" r:id="rId8"/>
    <p:sldId id="408" r:id="rId9"/>
    <p:sldId id="410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5" r:id="rId20"/>
    <p:sldId id="38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7F350-CC7A-F94A-37F9-A151F3B3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D3911-E9FB-91F9-61E3-EE277D388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31D10-C907-2AF7-2A2D-6C3E81AFD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1E21A-BF0E-A5B5-9BF4-525B3E74A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2338C3-7533-E859-28FF-04C8B0C92C4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996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7B8A5-B0E7-F83B-77C1-DF4D266C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B0585-FD34-5041-0FF1-86FBFFD29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9332F3-2932-23DC-6916-864172D7C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6D9A2-520F-8273-CC3F-F2A22FAC66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9323FF9-99A6-0F4D-840E-B008ADCEF78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6285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1B24-B90D-E435-D7C0-6FDACC48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5930D-2566-2B4F-7BE7-4495F9CDE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8B179-A335-5191-879E-92340C704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26305-0AE2-B815-5924-F9707DA69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35F78B5-C755-1D99-4550-5BCE6BF6C0F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212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1F72-3F80-13AD-1273-A50ED068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59EC8-7DF5-AE08-DAC2-E17437E96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B6E84A-E1AE-49C1-B871-EB3AC3BE2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6F828-9229-2408-CF3D-6350E2DE3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BC88B81-D050-6CD0-2A13-526E936661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90304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91D01-7B0D-6B8E-E64D-027A0DDA0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743F6-7593-61E4-71A9-4506B5096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8D48B6-9B1E-7B3E-0D56-5FE8650EC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BB403-D64D-C6C8-42E9-C0837368C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EDFB3B3-A5F7-E0AA-93CA-3183322A943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834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D16EA-2F03-A31F-D847-7F33E7FD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D6781F-B5A1-131C-6528-78B2680C08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8BD09-DC7F-BF61-EE04-4B42BA745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DAEB0-810A-B433-1777-B1CDD3BCF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FD2FDA6-DD0C-DE6B-D720-15B38BCB545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42618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35E86-2145-13B4-B417-167B88E1B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31F8B-3148-0CFA-A49A-5267EF1D7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68D82-2C7F-76DE-3860-DFF706B9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9C7C-238F-9281-E849-7B7EC3745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47D9588-16CB-CF14-792F-FD2719A535C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86845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ABD4F-E4D5-E728-911D-9034EFD2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C8E0D-9220-00A6-1F31-18DB94C62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35638F-40A0-472F-B2CD-E48427B0F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DB67B-2023-D972-C040-5E3189518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5C819A4-DDFA-E349-2752-C33A99F88D9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5537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6A5F4-2CA0-B9B0-4031-44CFAE512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22F0B0-2F2D-95DE-D8D1-4FAEBA08E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5B59E-62E8-0937-B80D-6424C9476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6E086-553C-0244-D66D-1773F566D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FFB09BA-1643-83E5-65E0-F14273811AA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72795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A3C20-1F6C-A12A-7294-81EA4ED44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793FB-7E24-1C70-03EB-3196AA50F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CF404-1C83-C180-7E4F-DEE91966B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8BA2-0B30-1E60-0A82-0B2F52389B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AD24847-6447-AC40-522F-947DBFCFE42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07439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C895-C23A-4C5D-2D81-7D09075C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39A8C-E38F-FE6D-0461-6E68A566F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7EB1C2-B576-16E6-6FE9-B071ABD7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6E6C5-C356-BE89-0AE4-3EBEBD601D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7CF3B3E-1BBC-DD92-127C-26EBB1830F0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80910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28623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61BD5-A774-1862-D92F-C19C7041E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6742C-6147-08F3-A6E7-0E9E92B53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8750EF-79F7-9BBD-BA02-45623DBE9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C2567-B990-E8BD-7012-AA4F3A315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61B9E93-0718-B522-F74C-261DD1E3D52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9743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29376-0751-3565-FF53-F9EFE312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73911-3A25-8C19-BA7A-BAD28331A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DE0E8F-82B4-6060-A188-3A7B9BF10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25A6C-4D1E-87CF-83D1-67F0DCE715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05BF0A2-5A1C-0D75-0D3F-A21271FBFAE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2423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6DDF3-EDED-38AB-415D-92AFD2CB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E478D-0D1A-1A20-2541-697B63079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E666C-2342-16CA-47E5-DE9821086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B894-6CF2-ED03-EC10-B0B751B04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482F147-36E1-9B96-127F-063C4F8BE45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1579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33656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8FF30-D88D-6DB9-18F2-A3E76A5D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EEC93-C9C9-7766-9FA8-CFBE0E99C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D65F3-1204-1166-FB57-C76F32185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7DC70-D8DF-ADA7-2997-C4C1A53FBC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92C766-E18F-42B0-38EE-F7397BD3515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508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6E54-EE4B-1EEA-8A06-2876469F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A2C47B-802B-DAA7-7E2D-065D92647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9EC94-020F-A8BD-51FF-179B6413B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7A0F-9A91-C8AD-F321-784D9B7574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6E754EB-B4A5-1B25-1BB1-E6496CA6862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6361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10.12.2024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8704C-DA95-7D43-D32B-D7FE4B963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5D0E6F-1BCF-8AAC-8959-DCCB1FD80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856839"/>
              </p:ext>
            </p:extLst>
          </p:nvPr>
        </p:nvGraphicFramePr>
        <p:xfrm>
          <a:off x="0" y="1"/>
          <a:ext cx="121920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When we have a pool of connections we need to decide how to assign requests to them.</a:t>
                      </a:r>
                      <a:endParaRPr lang="en-US" sz="1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3264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4516DC-0544-D27D-7EE5-3969EFC4285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927DA02-4E6A-A8B1-1E23-C92EAE186A11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89812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4401-CDB3-6A8B-A776-C019A86C5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FFF4C-B596-83E1-73A2-FDA98AB83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680272"/>
              </p:ext>
            </p:extLst>
          </p:nvPr>
        </p:nvGraphicFramePr>
        <p:xfrm>
          <a:off x="0" y="1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29863580"/>
                    </a:ext>
                  </a:extLst>
                </a:gridCol>
              </a:tblGrid>
              <a:tr h="32127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When we have a pool of connections we need to decide how to assign requests to them.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pairs nicely with writer goroutines.</a:t>
                      </a:r>
                      <a:endParaRPr lang="en-CY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264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ConnGroup struct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messages chan *message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 *Conn) writerGor(ctx context.Context)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for req := range c.connGroup.messages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… send the request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(cg *ConnGroup) SendMessage(ctx context.Context, msg *message) (err error)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select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cg.messages &lt;- message: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nil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&lt;-ctx.Done():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ctx.Err()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A connection sends a message as soon as it becomes available.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The channel throttles writers. If all connections are busy then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is put to sleep until there is a connection that can send more requests.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66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47EF9D-81E2-7105-D118-6E8EDA42F11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BED3F0-A401-708A-0BD2-9817FBFEA31F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2253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A4DF-CE5F-64C8-A1B2-48476D0E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21366B-2472-861F-BA43-BE7DE9B53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99066"/>
              </p:ext>
            </p:extLst>
          </p:nvPr>
        </p:nvGraphicFramePr>
        <p:xfrm>
          <a:off x="0" y="1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29863580"/>
                    </a:ext>
                  </a:extLst>
                </a:gridCol>
              </a:tblGrid>
              <a:tr h="32127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When we have a pool of connections we need to decide how to assign requests to them.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pairs nicely with writer goroutines.</a:t>
                      </a:r>
                      <a:endParaRPr lang="en-CY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264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ConnGroup struct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messages chan *message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 *Conn) writerGor(ctx context.Context)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for req := range c.connGroup.messages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… send the request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(cg *ConnGroup) SendMessage(ctx context.Context, msg *message) (err error)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select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cg.messages &lt;- message: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nil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&lt;-ctx.Done():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ctx.Err()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A connection sends a message as soon as it becomes available.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The channel throttles writers. If all connections are busy then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is put to sleep until there is a connection that can send more requests.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Note</a:t>
                      </a:r>
                      <a:r>
                        <a:rPr lang="en-CY" dirty="0"/>
                        <a:t>: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does not work like HTTP client’s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Do()</a:t>
                      </a:r>
                      <a:r>
                        <a:rPr lang="en-CY" dirty="0"/>
                        <a:t>. It only sends a message. It does not wait for the response.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66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8D47DD-C8F2-B847-8D45-DA532FF122D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E4E3C5E-FB17-0551-02E5-396A0E6BF801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338592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29B33-4792-592F-048A-DCB4974EC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C057A-8D7B-D496-3F03-386FB7DC2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764400"/>
              </p:ext>
            </p:extLst>
          </p:nvPr>
        </p:nvGraphicFramePr>
        <p:xfrm>
          <a:off x="0" y="1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29863580"/>
                    </a:ext>
                  </a:extLst>
                </a:gridCol>
              </a:tblGrid>
              <a:tr h="32127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When we have a pool of connections we need to decide how to assign requests to them.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pairs nicely with writer goroutines.</a:t>
                      </a:r>
                      <a:endParaRPr lang="en-CY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264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ConnGroup struct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messages chan *message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 *Conn) writerGor(ctx context.Context)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for req := range c.connGroup.messages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… send the request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(cg *ConnGroup) SendMessage(ctx context.Context, msg *message) (err error)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select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cg.messages &lt;- message: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nil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&lt;-ctx.Done():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ctx.Err()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A connection sends a message as soon as it becomes available.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The channel throttles writers. If all connections are busy then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is put to sleep until there is a connection that can send more requests.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Note</a:t>
                      </a:r>
                      <a:r>
                        <a:rPr lang="en-CY" dirty="0"/>
                        <a:t>: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does not work like HTTP client’s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Do()</a:t>
                      </a:r>
                      <a:r>
                        <a:rPr lang="en-CY" dirty="0"/>
                        <a:t>. It only sends a message. It does not wait for the response.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Question</a:t>
                      </a:r>
                      <a:r>
                        <a:rPr lang="en-CY" dirty="0"/>
                        <a:t>: how do we implement responses?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66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E2A71B-D50F-74CA-2942-3F6AF89B54D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3770C09-2753-F04F-AD94-FFDF4BAE7266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817163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9FC0E-8884-2960-15A7-C7C9674F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DF46E4-0C9B-7951-320C-4A5E62C77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771352"/>
              </p:ext>
            </p:extLst>
          </p:nvPr>
        </p:nvGraphicFramePr>
        <p:xfrm>
          <a:off x="0" y="1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429863580"/>
                    </a:ext>
                  </a:extLst>
                </a:gridCol>
              </a:tblGrid>
              <a:tr h="321276">
                <a:tc gridSpan="2"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27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When we have a pool of connections we need to decide how to assign requests to them.</a:t>
                      </a: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This pairs nicely with writer goroutines.</a:t>
                      </a:r>
                      <a:endParaRPr lang="en-CY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326405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type ConnGroup struct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messages chan *message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 *Conn) writerGor(ctx context.Context)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for req := range c.connGroup.messages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… send the request …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sz="16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 (cg *ConnGroup) SendMessage(ctx context.Context, msg *message) (err error)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select {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cg.messages &lt;- message: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nil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case &lt;-ctx.Done():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return ctx.Err()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  <a:b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CY" sz="16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A connection sends a message as soon as it becomes available.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dirty="0"/>
                        <a:t>The channel throttles writers. If all connections are busy then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is put to sleep until there is a connection that can send more requests.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Note</a:t>
                      </a:r>
                      <a:r>
                        <a:rPr lang="en-CY" dirty="0"/>
                        <a:t>: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SendMessage()</a:t>
                      </a:r>
                      <a:r>
                        <a:rPr lang="en-CY" dirty="0"/>
                        <a:t> does not work like HTTP client’s </a:t>
                      </a:r>
                      <a:r>
                        <a:rPr lang="en-CY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Do()</a:t>
                      </a:r>
                      <a:r>
                        <a:rPr lang="en-CY" dirty="0"/>
                        <a:t>. It only sends a message. It does not wait for the response.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Question</a:t>
                      </a:r>
                      <a:r>
                        <a:rPr lang="en-CY" dirty="0"/>
                        <a:t>: how do we implement responses?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Idea</a:t>
                      </a:r>
                      <a:r>
                        <a:rPr lang="en-CY" dirty="0"/>
                        <a:t>: a response is a message “this is the result of request #N”.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Y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Y" b="1" dirty="0"/>
                        <a:t>Note</a:t>
                      </a:r>
                      <a:r>
                        <a:rPr lang="en-CY" dirty="0"/>
                        <a:t>: this way responses may use any connection in the pool. Compare this to IP packets in a TCP connection using any available path between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6628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10153F-D950-106E-E027-898FB5C5D28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2C76FB5-F540-B4A1-B4B8-BBB13331E108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43644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FBE22-5B95-BD2E-F0BC-CE6ECEB2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55076E-7C99-99B0-3DD8-3ABDC6E1D4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493DFD-0563-3E64-5CF5-0FFCCBEF4CB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6E9D98E-96C8-C0B6-F709-1BE8894A1EFD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1A6E87B-DB3B-AE84-D351-FD8035D4FD9E}"/>
              </a:ext>
            </a:extLst>
          </p:cNvPr>
          <p:cNvGraphicFramePr>
            <a:graphicFrameLocks noGrp="1"/>
          </p:cNvGraphicFramePr>
          <p:nvPr/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15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D0C7-FDDE-1031-D196-101FDDC1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B7A218-A770-1C04-813F-B6675AF11B5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3E7566-6963-6103-397D-6F85260781F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5696ED-FC0C-F2D2-02FC-6EB07E701810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58671F-2791-185A-2E64-92B632FB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418712"/>
              </p:ext>
            </p:extLst>
          </p:nvPr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Do we need to wait for replies to all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s?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288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FE2DC-830C-F991-AD8E-8FECA551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14B62F-272F-9E95-41EC-33749C56E288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68F25B-49E2-D849-7876-DF78A4AFF30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0B43876-252E-918D-CDDA-63E578C37DA6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59796D-A1E3-A2BA-8B8A-B3474572AA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31291"/>
              </p:ext>
            </p:extLst>
          </p:nvPr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Do we need to wait for replies to all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This is not necessary. Only the last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 to a chunk returns the result of a call to GCS. It decides whether a chunk upload was successful or not. Replies from other requests may be used to fail fast if there was a network error.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202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E886-C8CF-A545-FB62-93020C50D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D27539F-A7F6-5A43-CBCF-84BDC84EF4F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4148B0-17F7-17EB-5BB1-72649D2181C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88E02A-22D4-5933-18F0-DEC52013E668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04E34D-A566-1F13-A334-2B628A8B8C82}"/>
              </a:ext>
            </a:extLst>
          </p:cNvPr>
          <p:cNvGraphicFramePr>
            <a:graphicFrameLocks noGrp="1"/>
          </p:cNvGraphicFramePr>
          <p:nvPr/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Do we need to wait for replies to all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This is not necessary. Only the last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 to a chunk returns the result of a call to GCS. It decides whether a chunk upload was successful or not. Replies from other requests may be used to fail fast if there was a network error.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In general, waiting for a reply is a point where a client and a server synchronise. Synchronisation limits the scalability. One must try to have as few synchronisation points as possible.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557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F91E-BCD5-4A84-5CC7-1B504310E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1A86E0-036A-9A25-021F-A31C42407C7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1F9462-C0EF-37A3-E711-F00A6C42450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47A854-39B0-5B66-AE53-29342A9A50CA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D00FAA-D4A2-3F93-2223-19098E52331D}"/>
              </a:ext>
            </a:extLst>
          </p:cNvPr>
          <p:cNvGraphicFramePr>
            <a:graphicFrameLocks noGrp="1"/>
          </p:cNvGraphicFramePr>
          <p:nvPr/>
        </p:nvGraphicFramePr>
        <p:xfrm>
          <a:off x="-1" y="364253"/>
          <a:ext cx="1207604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Do we need to wait for replies to all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s?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This is not necessary. Only the last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 to a chunk returns the result of a call to GCS. It decides whether a chunk upload was successful or not. Replies from other requests may be used to fail fast if there was a network error.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In general, waiting for a reply is a point where a client and a server synchronise. Synchronisation limits the scalability. One must try to have as few synchronisation points as possible.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This introduces a problem, though: a write #K may fail, but the client sends writes # K+1, K+2 and so on without waiting for a reply to write #K. The server must be able to handle writes to an already failed upload.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829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F4CA-10C2-045E-25C9-DAA57610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569C2B-04C5-97AE-9F7D-B1EBC1E03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50255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7B8D9F-5056-6DF5-FF36-16B19155034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31DBB4-4173-CB45-DE48-5FC3BB2E960A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8C8C5-BC3C-86C7-C10E-9D2CB307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18015"/>
              </p:ext>
            </p:extLst>
          </p:nvPr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99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5882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 and asynchronous IO, pipelining and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multiplexing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Consider a naïve implementation of a routine that copies a file from one disk to another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 (!done) {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 = read(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fd_in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r0 = write(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fd_out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r);</a:t>
                      </a:r>
                    </a:p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...</a:t>
                      </a:r>
                      <a:b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Let us draw time intervals when each disk is accessed:</a:t>
                      </a:r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745485-3810-AF4E-B97F-A8BCAA63019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BB30A7-0B4C-7F40-8E3F-5287B7A9E41F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1476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F95B88-3DC1-4C4E-B6EA-93F2539B9173}"/>
              </a:ext>
            </a:extLst>
          </p:cNvPr>
          <p:cNvGraphicFramePr>
            <a:graphicFrameLocks noGrp="1"/>
          </p:cNvGraphicFramePr>
          <p:nvPr/>
        </p:nvGraphicFramePr>
        <p:xfrm>
          <a:off x="181167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disk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BC602F-6545-C246-A63B-74FAAD1C9314}"/>
              </a:ext>
            </a:extLst>
          </p:cNvPr>
          <p:cNvGraphicFramePr>
            <a:graphicFrameLocks noGrp="1"/>
          </p:cNvGraphicFramePr>
          <p:nvPr/>
        </p:nvGraphicFramePr>
        <p:xfrm>
          <a:off x="1766802" y="3421121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96F4A52-27FC-F640-9402-91C7E8902049}"/>
              </a:ext>
            </a:extLst>
          </p:cNvPr>
          <p:cNvGraphicFramePr>
            <a:graphicFrameLocks noGrp="1"/>
          </p:cNvGraphicFramePr>
          <p:nvPr/>
        </p:nvGraphicFramePr>
        <p:xfrm>
          <a:off x="3365344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AC382F-59AD-E643-9598-882F1E7DC238}"/>
              </a:ext>
            </a:extLst>
          </p:cNvPr>
          <p:cNvGraphicFramePr>
            <a:graphicFrameLocks noGrp="1"/>
          </p:cNvGraphicFramePr>
          <p:nvPr/>
        </p:nvGraphicFramePr>
        <p:xfrm>
          <a:off x="127183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355DE3-0C5E-774E-8213-30D3D9A270AE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480116" y="36065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33E7F3-7C9F-D84C-A655-97018B5A7707}"/>
              </a:ext>
            </a:extLst>
          </p:cNvPr>
          <p:cNvGraphicFramePr>
            <a:graphicFrameLocks noGrp="1"/>
          </p:cNvGraphicFramePr>
          <p:nvPr/>
        </p:nvGraphicFramePr>
        <p:xfrm>
          <a:off x="2856092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CC0E4F-2A2C-5A4F-9D49-AC3A4908D236}"/>
              </a:ext>
            </a:extLst>
          </p:cNvPr>
          <p:cNvCxnSpPr>
            <a:endCxn id="14" idx="1"/>
          </p:cNvCxnSpPr>
          <p:nvPr/>
        </p:nvCxnSpPr>
        <p:spPr>
          <a:xfrm>
            <a:off x="2555120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AC5003-6DFC-A74E-B724-651725C3FF2A}"/>
              </a:ext>
            </a:extLst>
          </p:cNvPr>
          <p:cNvCxnSpPr/>
          <p:nvPr/>
        </p:nvCxnSpPr>
        <p:spPr>
          <a:xfrm>
            <a:off x="3064372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F6FCEF-8448-FF4E-8127-CAE0CA7701BF}"/>
              </a:ext>
            </a:extLst>
          </p:cNvPr>
          <p:cNvCxnSpPr>
            <a:cxnSpLocks/>
          </p:cNvCxnSpPr>
          <p:nvPr/>
        </p:nvCxnSpPr>
        <p:spPr>
          <a:xfrm flipV="1">
            <a:off x="4167948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81A5EEF-24E4-D440-87DF-F6F9EB50D30B}"/>
              </a:ext>
            </a:extLst>
          </p:cNvPr>
          <p:cNvGraphicFramePr>
            <a:graphicFrameLocks noGrp="1"/>
          </p:cNvGraphicFramePr>
          <p:nvPr/>
        </p:nvGraphicFramePr>
        <p:xfrm>
          <a:off x="4468920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7F4376-019C-DE45-A6C6-84D623A81E65}"/>
              </a:ext>
            </a:extLst>
          </p:cNvPr>
          <p:cNvCxnSpPr>
            <a:cxnSpLocks/>
          </p:cNvCxnSpPr>
          <p:nvPr/>
        </p:nvCxnSpPr>
        <p:spPr>
          <a:xfrm flipV="1">
            <a:off x="4676175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B9E2714-D4DD-9E42-9258-4AB4F7D0EA60}"/>
              </a:ext>
            </a:extLst>
          </p:cNvPr>
          <p:cNvGraphicFramePr>
            <a:graphicFrameLocks noGrp="1"/>
          </p:cNvGraphicFramePr>
          <p:nvPr/>
        </p:nvGraphicFramePr>
        <p:xfrm>
          <a:off x="4987212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9418B1-E25F-E841-8CBF-8D36AD360ACA}"/>
              </a:ext>
            </a:extLst>
          </p:cNvPr>
          <p:cNvGraphicFramePr>
            <a:graphicFrameLocks noGrp="1"/>
          </p:cNvGraphicFramePr>
          <p:nvPr/>
        </p:nvGraphicFramePr>
        <p:xfrm>
          <a:off x="6059996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5C9454-6640-A64C-8936-DC91C55033DC}"/>
              </a:ext>
            </a:extLst>
          </p:cNvPr>
          <p:cNvCxnSpPr>
            <a:endCxn id="22" idx="1"/>
          </p:cNvCxnSpPr>
          <p:nvPr/>
        </p:nvCxnSpPr>
        <p:spPr>
          <a:xfrm>
            <a:off x="5759024" y="35965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2E1C74-CB63-D84A-ACF2-2B6A25791D13}"/>
              </a:ext>
            </a:extLst>
          </p:cNvPr>
          <p:cNvCxnSpPr/>
          <p:nvPr/>
        </p:nvCxnSpPr>
        <p:spPr>
          <a:xfrm>
            <a:off x="6268276" y="4333103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1C9D2BA-252F-A841-A5F0-1D067E2BBA03}"/>
              </a:ext>
            </a:extLst>
          </p:cNvPr>
          <p:cNvGraphicFramePr>
            <a:graphicFrameLocks noGrp="1"/>
          </p:cNvGraphicFramePr>
          <p:nvPr/>
        </p:nvGraphicFramePr>
        <p:xfrm>
          <a:off x="6577093" y="48842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C80AB2-AF1C-C642-9B7E-2A79283AC019}"/>
              </a:ext>
            </a:extLst>
          </p:cNvPr>
          <p:cNvCxnSpPr>
            <a:cxnSpLocks/>
          </p:cNvCxnSpPr>
          <p:nvPr/>
        </p:nvCxnSpPr>
        <p:spPr>
          <a:xfrm flipV="1">
            <a:off x="7379697" y="4343141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9F694C5-8140-ED49-AB15-2AF6B0518BC7}"/>
              </a:ext>
            </a:extLst>
          </p:cNvPr>
          <p:cNvGraphicFramePr>
            <a:graphicFrameLocks noGrp="1"/>
          </p:cNvGraphicFramePr>
          <p:nvPr/>
        </p:nvGraphicFramePr>
        <p:xfrm>
          <a:off x="7680669" y="4147683"/>
          <a:ext cx="208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168796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51859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B0AD0F-0F13-764F-A1CA-73719F53AF0F}"/>
              </a:ext>
            </a:extLst>
          </p:cNvPr>
          <p:cNvCxnSpPr>
            <a:cxnSpLocks/>
          </p:cNvCxnSpPr>
          <p:nvPr/>
        </p:nvCxnSpPr>
        <p:spPr>
          <a:xfrm flipV="1">
            <a:off x="7887924" y="3616579"/>
            <a:ext cx="286686" cy="726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9FA1FBE-8A78-4940-8463-B3FBAA748120}"/>
              </a:ext>
            </a:extLst>
          </p:cNvPr>
          <p:cNvGraphicFramePr>
            <a:graphicFrameLocks noGrp="1"/>
          </p:cNvGraphicFramePr>
          <p:nvPr/>
        </p:nvGraphicFramePr>
        <p:xfrm>
          <a:off x="8198961" y="3411083"/>
          <a:ext cx="788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18">
                  <a:extLst>
                    <a:ext uri="{9D8B030D-6E8A-4147-A177-3AD203B41FA5}">
                      <a16:colId xmlns:a16="http://schemas.microsoft.com/office/drawing/2014/main" val="2017862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1311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623136-7836-5D48-A5A2-A86EFA8E558A}"/>
              </a:ext>
            </a:extLst>
          </p:cNvPr>
          <p:cNvCxnSpPr/>
          <p:nvPr/>
        </p:nvCxnSpPr>
        <p:spPr>
          <a:xfrm>
            <a:off x="8987279" y="3616579"/>
            <a:ext cx="300972" cy="736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ight Arrow 30">
            <a:extLst>
              <a:ext uri="{FF2B5EF4-FFF2-40B4-BE49-F238E27FC236}">
                <a16:creationId xmlns:a16="http://schemas.microsoft.com/office/drawing/2014/main" id="{56E1D633-3D92-B241-8D60-D21D303D7A23}"/>
              </a:ext>
            </a:extLst>
          </p:cNvPr>
          <p:cNvSpPr/>
          <p:nvPr/>
        </p:nvSpPr>
        <p:spPr>
          <a:xfrm>
            <a:off x="181167" y="5471895"/>
            <a:ext cx="11468559" cy="16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D07D8-1676-E949-AF90-A132B05CF8A2}"/>
              </a:ext>
            </a:extLst>
          </p:cNvPr>
          <p:cNvSpPr txBox="1"/>
          <p:nvPr/>
        </p:nvSpPr>
        <p:spPr>
          <a:xfrm>
            <a:off x="10779387" y="515730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9784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079B6-7CBD-1262-5F88-93ADF0A20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E47792-9981-4D50-5CD2-58DF211464E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641419-9451-7EA5-A9E5-F11EC62C329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E445ED-6F26-B2E3-546C-D074BE483EB7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5221E1-5230-4BAF-D3F7-2EA2906A1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3061"/>
              </p:ext>
            </p:extLst>
          </p:nvPr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Connections must be kept busy at all times.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84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E814C-1B2F-7AD1-B71B-1907F6D33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F05BF-F8D8-9877-902F-AAC9B1A279B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F71208-6E25-53BB-7515-41B4A3F2B13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55BDE1-736D-DE09-BC95-2FDF2174FB61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B27BB6-A5AF-9D85-594A-C46B873F4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752739"/>
              </p:ext>
            </p:extLst>
          </p:nvPr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Connections must be kept busy at all times.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One more reason why this is a must: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The Linux kernel tracks the average speed of writes to a connection, and will not grow socket buffers if there are not enough writes on average. Connections with few writes on average will stay slow.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3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60D83-2986-2E93-7701-ACC68805F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B3888-5719-5F19-BBF7-EF542C8D5AAC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0F9A13-228B-9A61-A447-3F47024F36A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ED500F-7AA7-B7EB-09F3-E5CA3A36F672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8A50ED-0F2E-1F7F-BC17-F8D7588B1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347576"/>
              </p:ext>
            </p:extLst>
          </p:nvPr>
        </p:nvGraphicFramePr>
        <p:xfrm>
          <a:off x="-1" y="364253"/>
          <a:ext cx="1207604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Connections must be kept busy at all times.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One more reason why this is a must: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The Linux kernel tracks the average speed of writes to a connection, and will not grow socket buffers if there are not enough writes on average. Connections with few writes on average will stay slow.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One may try to solve is this way: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suppose a chunk has 32M worth of data,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let us issue 32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s, each with 1M payload,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let us have 32 connections to send all 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WriteAt()</a:t>
                      </a: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s in parallel.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0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50798008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49510388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How the network interacts with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concurrent requests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client that send multiple requests over multiple network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network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server’s request 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9548659-4687-CE49-A59C-E73F7C8B560E}"/>
              </a:ext>
            </a:extLst>
          </p:cNvPr>
          <p:cNvGraphicFramePr>
            <a:graphicFrameLocks noGrp="1"/>
          </p:cNvGraphicFramePr>
          <p:nvPr/>
        </p:nvGraphicFramePr>
        <p:xfrm>
          <a:off x="0" y="2221895"/>
          <a:ext cx="293914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634">
                  <a:extLst>
                    <a:ext uri="{9D8B030D-6E8A-4147-A177-3AD203B41FA5}">
                      <a16:colId xmlns:a16="http://schemas.microsoft.com/office/drawing/2014/main" val="37292484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r>
                        <a:rPr lang="ru-RU" dirty="0"/>
                        <a:t> 1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r>
                        <a:rPr lang="ru-RU" dirty="0"/>
                        <a:t> 2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  <a:r>
                        <a:rPr lang="ru-RU" dirty="0"/>
                        <a:t> 3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Request</a:t>
                      </a:r>
                      <a:r>
                        <a:rPr lang="ru-RU"/>
                        <a:t> </a:t>
                      </a:r>
                      <a:r>
                        <a:rPr lang="ru-RU" dirty="0"/>
                        <a:t>4</a:t>
                      </a:r>
                      <a:endParaRPr lang="en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3E1686B-DF1E-A242-AE38-AE8D2B33751A}"/>
              </a:ext>
            </a:extLst>
          </p:cNvPr>
          <p:cNvSpPr/>
          <p:nvPr/>
        </p:nvSpPr>
        <p:spPr>
          <a:xfrm>
            <a:off x="1810108" y="4165022"/>
            <a:ext cx="3907972" cy="12083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From the point of view of the network different connections are independent streams of bytes and each must get an equal share of the bandwidth.</a:t>
            </a:r>
            <a:endParaRPr lang="en-RU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9D717B2E-83C8-F342-BC82-29F67EACAD05}"/>
              </a:ext>
            </a:extLst>
          </p:cNvPr>
          <p:cNvGraphicFramePr>
            <a:graphicFrameLocks noGrp="1"/>
          </p:cNvGraphicFramePr>
          <p:nvPr/>
        </p:nvGraphicFramePr>
        <p:xfrm>
          <a:off x="3156854" y="2778155"/>
          <a:ext cx="2939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20436012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47139468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522384799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135552641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01372724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3368734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259934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07805"/>
                  </a:ext>
                </a:extLst>
              </a:tr>
            </a:tbl>
          </a:graphicData>
        </a:graphic>
      </p:graphicFrame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73DFE15-2EE6-F649-9C11-A835D03E4E6C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85BD962A-6357-8B40-888B-96443E38576A}"/>
              </a:ext>
            </a:extLst>
          </p:cNvPr>
          <p:cNvGraphicFramePr>
            <a:graphicFrameLocks noGrp="1"/>
          </p:cNvGraphicFramePr>
          <p:nvPr/>
        </p:nvGraphicFramePr>
        <p:xfrm>
          <a:off x="819539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4D4368C8-8E81-E84B-92E2-B643534CE6E9}"/>
              </a:ext>
            </a:extLst>
          </p:cNvPr>
          <p:cNvGraphicFramePr>
            <a:graphicFrameLocks noGrp="1"/>
          </p:cNvGraphicFramePr>
          <p:nvPr/>
        </p:nvGraphicFramePr>
        <p:xfrm>
          <a:off x="10294780" y="2221895"/>
          <a:ext cx="167951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878">
                  <a:extLst>
                    <a:ext uri="{9D8B030D-6E8A-4147-A177-3AD203B41FA5}">
                      <a16:colId xmlns:a16="http://schemas.microsoft.com/office/drawing/2014/main" val="317287021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1074529576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680897423"/>
                    </a:ext>
                  </a:extLst>
                </a:gridCol>
                <a:gridCol w="419878">
                  <a:extLst>
                    <a:ext uri="{9D8B030D-6E8A-4147-A177-3AD203B41FA5}">
                      <a16:colId xmlns:a16="http://schemas.microsoft.com/office/drawing/2014/main" val="3899047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80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8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28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929391"/>
                  </a:ext>
                </a:extLst>
              </a:tr>
            </a:tbl>
          </a:graphicData>
        </a:graphic>
      </p:graphicFrame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9D93B2-D8BA-1244-9413-C780BEF71C8D}"/>
              </a:ext>
            </a:extLst>
          </p:cNvPr>
          <p:cNvSpPr/>
          <p:nvPr/>
        </p:nvSpPr>
        <p:spPr>
          <a:xfrm>
            <a:off x="7921487" y="4161616"/>
            <a:ext cx="4052805" cy="1208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server needs a lot of RAM to buffer all incoming requests. If it does not, it will throttle the client.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4449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740D-FE47-713C-AB89-7D6729376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192A03-D2B5-41B0-EA14-1714A366B89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7BD5EA-98C6-AC28-C6B2-A3170C17EDB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5B2C1E-327F-29B1-763C-CF44BC5BAA34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64B2B1-C860-C4F6-A22B-4CF49C5F2F86}"/>
              </a:ext>
            </a:extLst>
          </p:cNvPr>
          <p:cNvGraphicFramePr>
            <a:graphicFrameLocks noGrp="1"/>
          </p:cNvGraphicFramePr>
          <p:nvPr/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Connections must be kept busy at all times.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71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06067-FF23-9131-1467-7FDD4925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F3607-6713-8A87-8969-85D03AD3F03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Implementing a connection pool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F365EF-3F07-B102-7FE1-71DBE286A80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A55704-5CCE-97FA-D791-5117635A932A}"/>
              </a:ext>
            </a:extLst>
          </p:cNvPr>
          <p:cNvSpPr txBox="1"/>
          <p:nvPr/>
        </p:nvSpPr>
        <p:spPr>
          <a:xfrm>
            <a:off x="0" y="36576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Y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ADF1B3-0D82-AA34-9187-E17541B53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58498"/>
              </p:ext>
            </p:extLst>
          </p:nvPr>
        </p:nvGraphicFramePr>
        <p:xfrm>
          <a:off x="-1" y="364253"/>
          <a:ext cx="12076044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7636">
                  <a:extLst>
                    <a:ext uri="{9D8B030D-6E8A-4147-A177-3AD203B41FA5}">
                      <a16:colId xmlns:a16="http://schemas.microsoft.com/office/drawing/2014/main" val="3360204743"/>
                    </a:ext>
                  </a:extLst>
                </a:gridCol>
                <a:gridCol w="5158408">
                  <a:extLst>
                    <a:ext uri="{9D8B030D-6E8A-4147-A177-3AD203B41FA5}">
                      <a16:colId xmlns:a16="http://schemas.microsoft.com/office/drawing/2014/main" val="3462866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func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*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UnreliableProxyWriter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)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(…) (int64, error) 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header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upw.sequenceNumber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RequestType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MessageTypeUploadPart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}</a:t>
                      </a:r>
                    </a:p>
                    <a:p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WriteAtRequestHeader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{…}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if _, err := 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conn.Write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</a:t>
                      </a:r>
                      <a:r>
                        <a:rPr lang="en-GB" sz="1600" b="0" dirty="0" err="1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buf.Bytes</a:t>
                      </a: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()); err != nil {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if err :=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upw.receiveResponse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(); err != nil {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…</a:t>
                      </a:r>
                      <a:b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</a:b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upw.currentOffset</a:t>
                      </a:r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</a:t>
                      </a:r>
                      <a:r>
                        <a:rPr lang="en-GB" sz="16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chunkEnd</a:t>
                      </a:r>
                      <a:endParaRPr lang="en-GB" sz="1600" b="0" i="0" u="none" strike="noStrike" kern="1200" dirty="0">
                        <a:solidFill>
                          <a:schemeClr val="tx1"/>
                        </a:solidFill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return n, nil</a:t>
                      </a:r>
                    </a:p>
                    <a:p>
                      <a:r>
                        <a:rPr lang="en-GB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  <a:endParaRPr lang="en-CY" sz="1600" b="0" dirty="0">
                        <a:solidFill>
                          <a:schemeClr val="tx1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Connections must be kept busy at all times.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CY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In go one can achieve this by assigning 3 goroutines to each connection: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a goroutine that writes requests to the connection,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a goroutine that receives requests from the connection,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CY" b="0" dirty="0">
                          <a:solidFill>
                            <a:schemeClr val="tx1"/>
                          </a:solidFill>
                        </a:rPr>
                        <a:t>a control goroutine that closes the connection and cancels the context of the reader and the writer.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91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17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72867</TotalTime>
  <Words>2796</Words>
  <Application>Microsoft Macintosh PowerPoint</Application>
  <PresentationFormat>Widescreen</PresentationFormat>
  <Paragraphs>282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Menlo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QA Admin-TEST</cp:lastModifiedBy>
  <cp:revision>65</cp:revision>
  <cp:lastPrinted>2019-09-04T08:05:36Z</cp:lastPrinted>
  <dcterms:created xsi:type="dcterms:W3CDTF">2016-09-20T13:25:15Z</dcterms:created>
  <dcterms:modified xsi:type="dcterms:W3CDTF">2024-12-11T10:12:16Z</dcterms:modified>
</cp:coreProperties>
</file>