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4"/>
  </p:notesMasterIdLst>
  <p:handoutMasterIdLst>
    <p:handoutMasterId r:id="rId65"/>
  </p:handoutMasterIdLst>
  <p:sldIdLst>
    <p:sldId id="439" r:id="rId3"/>
    <p:sldId id="367" r:id="rId4"/>
    <p:sldId id="368" r:id="rId5"/>
    <p:sldId id="383" r:id="rId6"/>
    <p:sldId id="382" r:id="rId7"/>
    <p:sldId id="384" r:id="rId8"/>
    <p:sldId id="387" r:id="rId9"/>
    <p:sldId id="385" r:id="rId10"/>
    <p:sldId id="440" r:id="rId11"/>
    <p:sldId id="408" r:id="rId12"/>
    <p:sldId id="443" r:id="rId13"/>
    <p:sldId id="389" r:id="rId14"/>
    <p:sldId id="442" r:id="rId15"/>
    <p:sldId id="441" r:id="rId16"/>
    <p:sldId id="444" r:id="rId17"/>
    <p:sldId id="394" r:id="rId18"/>
    <p:sldId id="395" r:id="rId19"/>
    <p:sldId id="392" r:id="rId20"/>
    <p:sldId id="399" r:id="rId21"/>
    <p:sldId id="400" r:id="rId22"/>
    <p:sldId id="401" r:id="rId23"/>
    <p:sldId id="403" r:id="rId24"/>
    <p:sldId id="402" r:id="rId25"/>
    <p:sldId id="404" r:id="rId26"/>
    <p:sldId id="405" r:id="rId27"/>
    <p:sldId id="406" r:id="rId28"/>
    <p:sldId id="409" r:id="rId29"/>
    <p:sldId id="414" r:id="rId30"/>
    <p:sldId id="413" r:id="rId31"/>
    <p:sldId id="412" r:id="rId32"/>
    <p:sldId id="411" r:id="rId33"/>
    <p:sldId id="410" r:id="rId34"/>
    <p:sldId id="415" r:id="rId35"/>
    <p:sldId id="419" r:id="rId36"/>
    <p:sldId id="426" r:id="rId37"/>
    <p:sldId id="418" r:id="rId38"/>
    <p:sldId id="417" r:id="rId39"/>
    <p:sldId id="416" r:id="rId40"/>
    <p:sldId id="447" r:id="rId41"/>
    <p:sldId id="448" r:id="rId42"/>
    <p:sldId id="446" r:id="rId43"/>
    <p:sldId id="420" r:id="rId44"/>
    <p:sldId id="421" r:id="rId45"/>
    <p:sldId id="422" r:id="rId46"/>
    <p:sldId id="423" r:id="rId47"/>
    <p:sldId id="424" r:id="rId48"/>
    <p:sldId id="380" r:id="rId49"/>
    <p:sldId id="425" r:id="rId50"/>
    <p:sldId id="427" r:id="rId51"/>
    <p:sldId id="428" r:id="rId52"/>
    <p:sldId id="429" r:id="rId53"/>
    <p:sldId id="438" r:id="rId54"/>
    <p:sldId id="431" r:id="rId55"/>
    <p:sldId id="430" r:id="rId56"/>
    <p:sldId id="432" r:id="rId57"/>
    <p:sldId id="433" r:id="rId58"/>
    <p:sldId id="434" r:id="rId59"/>
    <p:sldId id="435" r:id="rId60"/>
    <p:sldId id="436" r:id="rId61"/>
    <p:sldId id="445" r:id="rId62"/>
    <p:sldId id="437" r:id="rId6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E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9" autoAdjust="0"/>
    <p:restoredTop sz="94694"/>
  </p:normalViewPr>
  <p:slideViewPr>
    <p:cSldViewPr snapToGrid="0">
      <p:cViewPr varScale="1">
        <p:scale>
          <a:sx n="121" d="100"/>
          <a:sy n="121" d="100"/>
        </p:scale>
        <p:origin x="712" y="17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ru-RU"/>
              <a:t>Основы построения файловых систем</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C6788E-680A-49E5-BB93-D456A9D23A29}" type="datetimeFigureOut">
              <a:rPr lang="ru-RU" smtClean="0"/>
              <a:t>03.12.2024</a:t>
            </a:fld>
            <a:endParaRPr lang="ru-RU"/>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061F6E-92FD-414D-9278-71772D358CBE}" type="slidenum">
              <a:rPr lang="ru-RU" smtClean="0"/>
              <a:t>‹#›</a:t>
            </a:fld>
            <a:endParaRPr lang="ru-RU"/>
          </a:p>
        </p:txBody>
      </p:sp>
    </p:spTree>
    <p:extLst>
      <p:ext uri="{BB962C8B-B14F-4D97-AF65-F5344CB8AC3E}">
        <p14:creationId xmlns:p14="http://schemas.microsoft.com/office/powerpoint/2010/main" val="326273084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ru-RU"/>
              <a:t>Основы построения файловых систем</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DF4945-C160-4CD5-B124-49B9BE14C0AB}" type="datetimeFigureOut">
              <a:rPr lang="ru-RU" smtClean="0"/>
              <a:t>03.12.2024</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33120B-582B-4354-977D-A474A534F6B9}" type="slidenum">
              <a:rPr lang="ru-RU" smtClean="0"/>
              <a:t>‹#›</a:t>
            </a:fld>
            <a:endParaRPr lang="ru-RU"/>
          </a:p>
        </p:txBody>
      </p:sp>
    </p:spTree>
    <p:extLst>
      <p:ext uri="{BB962C8B-B14F-4D97-AF65-F5344CB8AC3E}">
        <p14:creationId xmlns:p14="http://schemas.microsoft.com/office/powerpoint/2010/main" val="3814565650"/>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374511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10</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456860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010081-8DDB-1455-FEBD-D15C6D5D0B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675AB5-8417-BB24-60C1-250EC5D667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3F17B3-FE7E-D5AA-E5B6-17058ECA2685}"/>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4FAE8B8C-634F-DFBB-3842-9E3087D6248F}"/>
              </a:ext>
            </a:extLst>
          </p:cNvPr>
          <p:cNvSpPr>
            <a:spLocks noGrp="1"/>
          </p:cNvSpPr>
          <p:nvPr>
            <p:ph type="sldNum" sz="quarter" idx="10"/>
          </p:nvPr>
        </p:nvSpPr>
        <p:spPr/>
        <p:txBody>
          <a:bodyPr/>
          <a:lstStyle/>
          <a:p>
            <a:fld id="{7F33120B-582B-4354-977D-A474A534F6B9}" type="slidenum">
              <a:rPr lang="ru-RU" smtClean="0"/>
              <a:t>11</a:t>
            </a:fld>
            <a:endParaRPr lang="ru-RU"/>
          </a:p>
        </p:txBody>
      </p:sp>
      <p:sp>
        <p:nvSpPr>
          <p:cNvPr id="5" name="Header Placeholder 4">
            <a:extLst>
              <a:ext uri="{FF2B5EF4-FFF2-40B4-BE49-F238E27FC236}">
                <a16:creationId xmlns:a16="http://schemas.microsoft.com/office/drawing/2014/main" id="{0ADBE0E5-6B36-B8CE-AA2D-B01AB5280B51}"/>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121516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12</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833512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12A0C9-AB61-FEB9-DC25-6D7BF12348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B580EA-C34E-C9A9-EE0C-CF0B55A3D1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08CB72-99B7-160B-E242-129C58D840A9}"/>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41FC7426-09E7-AFE6-7A44-2AEE87FD7FEE}"/>
              </a:ext>
            </a:extLst>
          </p:cNvPr>
          <p:cNvSpPr>
            <a:spLocks noGrp="1"/>
          </p:cNvSpPr>
          <p:nvPr>
            <p:ph type="sldNum" sz="quarter" idx="10"/>
          </p:nvPr>
        </p:nvSpPr>
        <p:spPr/>
        <p:txBody>
          <a:bodyPr/>
          <a:lstStyle/>
          <a:p>
            <a:fld id="{7F33120B-582B-4354-977D-A474A534F6B9}" type="slidenum">
              <a:rPr lang="ru-RU" smtClean="0"/>
              <a:t>13</a:t>
            </a:fld>
            <a:endParaRPr lang="ru-RU"/>
          </a:p>
        </p:txBody>
      </p:sp>
      <p:sp>
        <p:nvSpPr>
          <p:cNvPr id="5" name="Header Placeholder 4">
            <a:extLst>
              <a:ext uri="{FF2B5EF4-FFF2-40B4-BE49-F238E27FC236}">
                <a16:creationId xmlns:a16="http://schemas.microsoft.com/office/drawing/2014/main" id="{7A40BBA5-A9F3-0A2A-0CD9-14EC7C1F32D7}"/>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4270967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1DE269-7F21-C9C4-CE0E-4F1AECFD73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EBA3F7-CC2D-5EF5-5A75-5609F3542C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1C68D9-1657-B38C-1F1B-7D72D5D6D50D}"/>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E6919E82-021D-2076-1493-87C03926D804}"/>
              </a:ext>
            </a:extLst>
          </p:cNvPr>
          <p:cNvSpPr>
            <a:spLocks noGrp="1"/>
          </p:cNvSpPr>
          <p:nvPr>
            <p:ph type="sldNum" sz="quarter" idx="10"/>
          </p:nvPr>
        </p:nvSpPr>
        <p:spPr/>
        <p:txBody>
          <a:bodyPr/>
          <a:lstStyle/>
          <a:p>
            <a:fld id="{7F33120B-582B-4354-977D-A474A534F6B9}" type="slidenum">
              <a:rPr lang="ru-RU" smtClean="0"/>
              <a:t>14</a:t>
            </a:fld>
            <a:endParaRPr lang="ru-RU"/>
          </a:p>
        </p:txBody>
      </p:sp>
      <p:sp>
        <p:nvSpPr>
          <p:cNvPr id="5" name="Header Placeholder 4">
            <a:extLst>
              <a:ext uri="{FF2B5EF4-FFF2-40B4-BE49-F238E27FC236}">
                <a16:creationId xmlns:a16="http://schemas.microsoft.com/office/drawing/2014/main" id="{D1B851BF-8613-145D-E654-F69A9567F99F}"/>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578238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CB5465-7A01-C2FB-7B6A-55C4BA7B6D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91789B-247F-05B8-DDC9-DB07AD9853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C8F716-A0E3-64BB-AE94-B1CA0F3BF02C}"/>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367270E8-776E-98F1-7098-5A757FDCC45D}"/>
              </a:ext>
            </a:extLst>
          </p:cNvPr>
          <p:cNvSpPr>
            <a:spLocks noGrp="1"/>
          </p:cNvSpPr>
          <p:nvPr>
            <p:ph type="sldNum" sz="quarter" idx="10"/>
          </p:nvPr>
        </p:nvSpPr>
        <p:spPr/>
        <p:txBody>
          <a:bodyPr/>
          <a:lstStyle/>
          <a:p>
            <a:fld id="{7F33120B-582B-4354-977D-A474A534F6B9}" type="slidenum">
              <a:rPr lang="ru-RU" smtClean="0"/>
              <a:t>15</a:t>
            </a:fld>
            <a:endParaRPr lang="ru-RU"/>
          </a:p>
        </p:txBody>
      </p:sp>
      <p:sp>
        <p:nvSpPr>
          <p:cNvPr id="5" name="Header Placeholder 4">
            <a:extLst>
              <a:ext uri="{FF2B5EF4-FFF2-40B4-BE49-F238E27FC236}">
                <a16:creationId xmlns:a16="http://schemas.microsoft.com/office/drawing/2014/main" id="{F89D3FAC-5E06-FEF6-A909-F878037AE28A}"/>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116720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16</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683021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17</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806235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18</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4920600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19</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93963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2</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5297475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20</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5925756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21</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4106584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22</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0863318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23</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7938631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24</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3232247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25</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1214993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26</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8400065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27</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4576741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28</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5222585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29</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693960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3</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6188834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30</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5956921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31</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1946781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32</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41427653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33</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5349472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34</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5136666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35</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4017410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36</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2522935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37</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0234000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38</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4068303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34EC0F-890D-82CA-A5CC-E4DBAC3C46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51B88C-8220-FB91-93E1-19173E74BC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6BEA47-EA2D-8472-4525-269C5B32CD24}"/>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D685D34B-1A1A-3CB2-66D7-223D49760495}"/>
              </a:ext>
            </a:extLst>
          </p:cNvPr>
          <p:cNvSpPr>
            <a:spLocks noGrp="1"/>
          </p:cNvSpPr>
          <p:nvPr>
            <p:ph type="sldNum" sz="quarter" idx="10"/>
          </p:nvPr>
        </p:nvSpPr>
        <p:spPr/>
        <p:txBody>
          <a:bodyPr/>
          <a:lstStyle/>
          <a:p>
            <a:fld id="{7F33120B-582B-4354-977D-A474A534F6B9}" type="slidenum">
              <a:rPr lang="ru-RU" smtClean="0"/>
              <a:t>39</a:t>
            </a:fld>
            <a:endParaRPr lang="ru-RU"/>
          </a:p>
        </p:txBody>
      </p:sp>
      <p:sp>
        <p:nvSpPr>
          <p:cNvPr id="5" name="Header Placeholder 4">
            <a:extLst>
              <a:ext uri="{FF2B5EF4-FFF2-40B4-BE49-F238E27FC236}">
                <a16:creationId xmlns:a16="http://schemas.microsoft.com/office/drawing/2014/main" id="{A35F5F44-EC82-F153-4605-DC8879992E7E}"/>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604756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4</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5198127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EAEF16-3740-AF34-C843-0F4CBD12D2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6E96B2-3B68-0618-A8D9-FD2AB1CF0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E65B60-780C-E1A6-B70D-EA79EAC8D60E}"/>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1E2C18C0-F0D0-11C0-9CB1-E0BE41703FB6}"/>
              </a:ext>
            </a:extLst>
          </p:cNvPr>
          <p:cNvSpPr>
            <a:spLocks noGrp="1"/>
          </p:cNvSpPr>
          <p:nvPr>
            <p:ph type="sldNum" sz="quarter" idx="10"/>
          </p:nvPr>
        </p:nvSpPr>
        <p:spPr/>
        <p:txBody>
          <a:bodyPr/>
          <a:lstStyle/>
          <a:p>
            <a:fld id="{7F33120B-582B-4354-977D-A474A534F6B9}" type="slidenum">
              <a:rPr lang="ru-RU" smtClean="0"/>
              <a:t>40</a:t>
            </a:fld>
            <a:endParaRPr lang="ru-RU"/>
          </a:p>
        </p:txBody>
      </p:sp>
      <p:sp>
        <p:nvSpPr>
          <p:cNvPr id="5" name="Header Placeholder 4">
            <a:extLst>
              <a:ext uri="{FF2B5EF4-FFF2-40B4-BE49-F238E27FC236}">
                <a16:creationId xmlns:a16="http://schemas.microsoft.com/office/drawing/2014/main" id="{FD12252C-866A-5E36-D894-81950FA67D94}"/>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5998987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54BCAC-8B77-98E0-883C-D805C0E184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972652-160F-DE5C-EC03-8D676589B6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7AB9F5-9F88-78F1-658E-AEB0E99C1D00}"/>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70765862-24EA-1EA3-1E17-BC57CF9BA814}"/>
              </a:ext>
            </a:extLst>
          </p:cNvPr>
          <p:cNvSpPr>
            <a:spLocks noGrp="1"/>
          </p:cNvSpPr>
          <p:nvPr>
            <p:ph type="sldNum" sz="quarter" idx="10"/>
          </p:nvPr>
        </p:nvSpPr>
        <p:spPr/>
        <p:txBody>
          <a:bodyPr/>
          <a:lstStyle/>
          <a:p>
            <a:fld id="{7F33120B-582B-4354-977D-A474A534F6B9}" type="slidenum">
              <a:rPr lang="ru-RU" smtClean="0"/>
              <a:t>41</a:t>
            </a:fld>
            <a:endParaRPr lang="ru-RU"/>
          </a:p>
        </p:txBody>
      </p:sp>
      <p:sp>
        <p:nvSpPr>
          <p:cNvPr id="5" name="Header Placeholder 4">
            <a:extLst>
              <a:ext uri="{FF2B5EF4-FFF2-40B4-BE49-F238E27FC236}">
                <a16:creationId xmlns:a16="http://schemas.microsoft.com/office/drawing/2014/main" id="{B0E6CAA7-4BF3-DBD1-FDFA-5D3101748F2D}"/>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8183955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42</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9225686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43</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7314085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44</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1692924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45</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9475701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46</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1566088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47</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6426300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48</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7140889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49</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478407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5</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2924853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50</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5481581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51</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4678815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52</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7177644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53</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3639570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54</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5510917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55</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69703174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56</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6399297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57</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5425879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58</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00979565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59</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646348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6</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13092920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517988-F715-A7AC-F548-5B472B6D8E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F8284B-F5A3-E496-379C-5BA7A2C034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3B553B-8D5A-A14C-C5C0-0803DCAB09C9}"/>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20CAADC6-0BA3-E882-DE33-26D53D9015D4}"/>
              </a:ext>
            </a:extLst>
          </p:cNvPr>
          <p:cNvSpPr>
            <a:spLocks noGrp="1"/>
          </p:cNvSpPr>
          <p:nvPr>
            <p:ph type="sldNum" sz="quarter" idx="10"/>
          </p:nvPr>
        </p:nvSpPr>
        <p:spPr/>
        <p:txBody>
          <a:bodyPr/>
          <a:lstStyle/>
          <a:p>
            <a:fld id="{7F33120B-582B-4354-977D-A474A534F6B9}" type="slidenum">
              <a:rPr lang="ru-RU" smtClean="0"/>
              <a:t>60</a:t>
            </a:fld>
            <a:endParaRPr lang="ru-RU"/>
          </a:p>
        </p:txBody>
      </p:sp>
      <p:sp>
        <p:nvSpPr>
          <p:cNvPr id="5" name="Header Placeholder 4">
            <a:extLst>
              <a:ext uri="{FF2B5EF4-FFF2-40B4-BE49-F238E27FC236}">
                <a16:creationId xmlns:a16="http://schemas.microsoft.com/office/drawing/2014/main" id="{677D1730-E3D6-9632-6077-7ECB42D5917F}"/>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76245496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61</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201982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7</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25602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8</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510329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29DD5C-D1C6-774D-8F01-8CD5CF635D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5DFA62-8952-F558-589B-A18E9CD59A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04375D-B8B4-06D5-9497-DFD6123EBB47}"/>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7312ACE4-53AD-F03F-1524-1E2AD2864714}"/>
              </a:ext>
            </a:extLst>
          </p:cNvPr>
          <p:cNvSpPr>
            <a:spLocks noGrp="1"/>
          </p:cNvSpPr>
          <p:nvPr>
            <p:ph type="sldNum" sz="quarter" idx="10"/>
          </p:nvPr>
        </p:nvSpPr>
        <p:spPr/>
        <p:txBody>
          <a:bodyPr/>
          <a:lstStyle/>
          <a:p>
            <a:fld id="{7F33120B-582B-4354-977D-A474A534F6B9}" type="slidenum">
              <a:rPr lang="ru-RU" smtClean="0"/>
              <a:t>9</a:t>
            </a:fld>
            <a:endParaRPr lang="ru-RU"/>
          </a:p>
        </p:txBody>
      </p:sp>
      <p:sp>
        <p:nvSpPr>
          <p:cNvPr id="5" name="Header Placeholder 4">
            <a:extLst>
              <a:ext uri="{FF2B5EF4-FFF2-40B4-BE49-F238E27FC236}">
                <a16:creationId xmlns:a16="http://schemas.microsoft.com/office/drawing/2014/main" id="{CD428017-8540-E010-404E-9E7100DC83C6}"/>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463432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12C63722-5D9F-4E99-9720-9B6A0C7BB1C9}" type="datetimeFigureOut">
              <a:rPr lang="ru-RU" smtClean="0"/>
              <a:t>03.12.2024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184948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12C63722-5D9F-4E99-9720-9B6A0C7BB1C9}" type="datetimeFigureOut">
              <a:rPr lang="ru-RU" smtClean="0"/>
              <a:t>03.12.2024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3950928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12C63722-5D9F-4E99-9720-9B6A0C7BB1C9}" type="datetimeFigureOut">
              <a:rPr lang="ru-RU" smtClean="0"/>
              <a:t>03.12.2024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1439964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8C218C88-2408-4CFC-B25C-07450930B282}" type="datetimeFigureOut">
              <a:rPr lang="ru-RU" smtClean="0"/>
              <a:t>03.12.2024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3255585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C218C88-2408-4CFC-B25C-07450930B282}" type="datetimeFigureOut">
              <a:rPr lang="ru-RU" smtClean="0"/>
              <a:t>03.12.2024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606972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18C88-2408-4CFC-B25C-07450930B282}" type="datetimeFigureOut">
              <a:rPr lang="ru-RU" smtClean="0"/>
              <a:t>03.12.2024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3298057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8C218C88-2408-4CFC-B25C-07450930B282}" type="datetimeFigureOut">
              <a:rPr lang="ru-RU" smtClean="0"/>
              <a:t>03.12.2024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1862659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8C218C88-2408-4CFC-B25C-07450930B282}" type="datetimeFigureOut">
              <a:rPr lang="ru-RU" smtClean="0"/>
              <a:t>03.12.2024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6225382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8C218C88-2408-4CFC-B25C-07450930B282}" type="datetimeFigureOut">
              <a:rPr lang="ru-RU" smtClean="0"/>
              <a:t>03.12.2024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14747844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18C88-2408-4CFC-B25C-07450930B282}" type="datetimeFigureOut">
              <a:rPr lang="ru-RU" smtClean="0"/>
              <a:t>03.12.2024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30085054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218C88-2408-4CFC-B25C-07450930B282}" type="datetimeFigureOut">
              <a:rPr lang="ru-RU" smtClean="0"/>
              <a:t>03.12.2024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3810372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12C63722-5D9F-4E99-9720-9B6A0C7BB1C9}" type="datetimeFigureOut">
              <a:rPr lang="ru-RU" smtClean="0"/>
              <a:t>03.12.2024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6381400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218C88-2408-4CFC-B25C-07450930B282}" type="datetimeFigureOut">
              <a:rPr lang="ru-RU" smtClean="0"/>
              <a:t>03.12.2024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33388115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C218C88-2408-4CFC-B25C-07450930B282}" type="datetimeFigureOut">
              <a:rPr lang="ru-RU" smtClean="0"/>
              <a:t>03.12.2024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12913520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C218C88-2408-4CFC-B25C-07450930B282}" type="datetimeFigureOut">
              <a:rPr lang="ru-RU" smtClean="0"/>
              <a:t>03.12.2024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2101758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63722-5D9F-4E99-9720-9B6A0C7BB1C9}" type="datetimeFigureOut">
              <a:rPr lang="ru-RU" smtClean="0"/>
              <a:t>03.12.2024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1447981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622754"/>
          </a:xfrm>
        </p:spPr>
        <p:txBody>
          <a:bodyPr/>
          <a:lstStyle>
            <a:lvl1pPr>
              <a:defRPr/>
            </a:lvl1pPr>
          </a:lstStyle>
          <a:p>
            <a:r>
              <a:rPr lang="ru-RU" dirty="0"/>
              <a:t>Основы построения файловых систем</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12C63722-5D9F-4E99-9720-9B6A0C7BB1C9}" type="datetimeFigureOut">
              <a:rPr lang="ru-RU" smtClean="0"/>
              <a:t>03.12.2024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124705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12C63722-5D9F-4E99-9720-9B6A0C7BB1C9}" type="datetimeFigureOut">
              <a:rPr lang="ru-RU" smtClean="0"/>
              <a:t>03.12.2024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2259022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12C63722-5D9F-4E99-9720-9B6A0C7BB1C9}" type="datetimeFigureOut">
              <a:rPr lang="ru-RU" smtClean="0"/>
              <a:t>03.12.2024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689913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C63722-5D9F-4E99-9720-9B6A0C7BB1C9}" type="datetimeFigureOut">
              <a:rPr lang="ru-RU" smtClean="0"/>
              <a:t>03.12.2024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2257432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C63722-5D9F-4E99-9720-9B6A0C7BB1C9}" type="datetimeFigureOut">
              <a:rPr lang="ru-RU" smtClean="0"/>
              <a:t>03.12.2024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1533646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C63722-5D9F-4E99-9720-9B6A0C7BB1C9}" type="datetimeFigureOut">
              <a:rPr lang="ru-RU" smtClean="0"/>
              <a:t>03.12.2024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3532430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C63722-5D9F-4E99-9720-9B6A0C7BB1C9}" type="datetimeFigureOut">
              <a:rPr lang="ru-RU" smtClean="0"/>
              <a:t>03.12.2024</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66C827-9CFA-4E1C-AE4D-19624BF57C6E}" type="slidenum">
              <a:rPr lang="ru-RU" smtClean="0"/>
              <a:t>‹#›</a:t>
            </a:fld>
            <a:endParaRPr lang="ru-RU"/>
          </a:p>
        </p:txBody>
      </p:sp>
    </p:spTree>
    <p:extLst>
      <p:ext uri="{BB962C8B-B14F-4D97-AF65-F5344CB8AC3E}">
        <p14:creationId xmlns:p14="http://schemas.microsoft.com/office/powerpoint/2010/main" val="711473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218C88-2408-4CFC-B25C-07450930B282}" type="datetimeFigureOut">
              <a:rPr lang="ru-RU" smtClean="0"/>
              <a:t>03.12.2024</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9145A7-1FFA-4548-B8B9-099A1C219AAF}" type="slidenum">
              <a:rPr lang="ru-RU" smtClean="0"/>
              <a:t>‹#›</a:t>
            </a:fld>
            <a:endParaRPr lang="ru-RU"/>
          </a:p>
        </p:txBody>
      </p:sp>
    </p:spTree>
    <p:extLst>
      <p:ext uri="{BB962C8B-B14F-4D97-AF65-F5344CB8AC3E}">
        <p14:creationId xmlns:p14="http://schemas.microsoft.com/office/powerpoint/2010/main" val="30781416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hyperlink" Target="https://grpc.io/" TargetMode="External"/><Relationship Id="rId7" Type="http://schemas.openxmlformats.org/officeDocument/2006/relationships/hyperlink" Target="https://opentracing.io/" TargetMode="External"/><Relationship Id="rId2" Type="http://schemas.openxmlformats.org/officeDocument/2006/relationships/notesSlide" Target="../notesSlides/notesSlide61.xml"/><Relationship Id="rId1" Type="http://schemas.openxmlformats.org/officeDocument/2006/relationships/slideLayout" Target="../slideLayouts/slideLayout1.xml"/><Relationship Id="rId6" Type="http://schemas.openxmlformats.org/officeDocument/2006/relationships/hyperlink" Target="https://www.jaegertracing.io/" TargetMode="External"/><Relationship Id="rId5" Type="http://schemas.openxmlformats.org/officeDocument/2006/relationships/hyperlink" Target="https://grafana.com/" TargetMode="External"/><Relationship Id="rId4" Type="http://schemas.openxmlformats.org/officeDocument/2006/relationships/hyperlink" Target="https://prometheus.io/"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endParaRPr lang="ru-RU" sz="1800" b="1" kern="1200" dirty="0">
                        <a:solidFill>
                          <a:schemeClr val="lt1"/>
                        </a:solidFill>
                        <a:latin typeface="+mn-lt"/>
                        <a:ea typeface="+mn-ea"/>
                        <a:cs typeface="+mn-cs"/>
                      </a:endParaRP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sp>
        <p:nvSpPr>
          <p:cNvPr id="2" name="TextBox 1"/>
          <p:cNvSpPr txBox="1"/>
          <p:nvPr/>
        </p:nvSpPr>
        <p:spPr>
          <a:xfrm>
            <a:off x="3648654" y="923419"/>
            <a:ext cx="5388335" cy="707886"/>
          </a:xfrm>
          <a:prstGeom prst="rect">
            <a:avLst/>
          </a:prstGeom>
          <a:noFill/>
        </p:spPr>
        <p:txBody>
          <a:bodyPr wrap="none" rtlCol="0">
            <a:spAutoFit/>
          </a:bodyPr>
          <a:lstStyle/>
          <a:p>
            <a:r>
              <a:rPr lang="en-US" sz="4000" dirty="0"/>
              <a:t>The basics of file systems</a:t>
            </a:r>
            <a:endParaRPr lang="ru-RU" sz="4000" dirty="0"/>
          </a:p>
        </p:txBody>
      </p:sp>
      <p:pic>
        <p:nvPicPr>
          <p:cNvPr id="1026" name="Picture 2" descr="Neapolis University Pafos, Cyprus Adaptive • Inspiring • Today • Education">
            <a:extLst>
              <a:ext uri="{FF2B5EF4-FFF2-40B4-BE49-F238E27FC236}">
                <a16:creationId xmlns:a16="http://schemas.microsoft.com/office/drawing/2014/main" id="{4A89C479-1691-99F0-24E5-26D57F721B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1822" y="2457450"/>
            <a:ext cx="4191000" cy="1943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35F9A63-3251-7EB7-FC8E-AE3ABA4B70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2638" y="1977686"/>
            <a:ext cx="2677540" cy="2902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972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061319752"/>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55586858"/>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4104799878"/>
              </p:ext>
            </p:extLst>
          </p:nvPr>
        </p:nvGraphicFramePr>
        <p:xfrm>
          <a:off x="0" y="365761"/>
          <a:ext cx="12192000" cy="5430520"/>
        </p:xfrm>
        <a:graphic>
          <a:graphicData uri="http://schemas.openxmlformats.org/drawingml/2006/table">
            <a:tbl>
              <a:tblPr firstRow="1" bandRow="1">
                <a:tableStyleId>{BC89EF96-8CEA-46FF-86C4-4CE0E7609802}</a:tableStyleId>
              </a:tblPr>
              <a:tblGrid>
                <a:gridCol w="5570483">
                  <a:extLst>
                    <a:ext uri="{9D8B030D-6E8A-4147-A177-3AD203B41FA5}">
                      <a16:colId xmlns:a16="http://schemas.microsoft.com/office/drawing/2014/main" val="20000"/>
                    </a:ext>
                  </a:extLst>
                </a:gridCol>
                <a:gridCol w="6621517">
                  <a:extLst>
                    <a:ext uri="{9D8B030D-6E8A-4147-A177-3AD203B41FA5}">
                      <a16:colId xmlns:a16="http://schemas.microsoft.com/office/drawing/2014/main" val="2382065619"/>
                    </a:ext>
                  </a:extLst>
                </a:gridCol>
              </a:tblGrid>
              <a:tr h="370840">
                <a:tc gridSpan="2">
                  <a:txBody>
                    <a:bodyPr/>
                    <a:lstStyle/>
                    <a:p>
                      <a:r>
                        <a:rPr lang="en-US" sz="2400" dirty="0"/>
                        <a:t>POSIX API and VFS callbacks</a:t>
                      </a:r>
                      <a:endParaRPr lang="ru-RU" sz="2400" dirty="0"/>
                    </a:p>
                  </a:txBody>
                  <a:tcPr/>
                </a:tc>
                <a:tc hMerge="1">
                  <a:txBody>
                    <a:bodyPr/>
                    <a:lstStyle/>
                    <a:p>
                      <a:endParaRPr lang="ru-RU"/>
                    </a:p>
                  </a:txBody>
                  <a:tcPr/>
                </a:tc>
                <a:extLst>
                  <a:ext uri="{0D108BD9-81ED-4DB2-BD59-A6C34878D82A}">
                    <a16:rowId xmlns:a16="http://schemas.microsoft.com/office/drawing/2014/main" val="10000"/>
                  </a:ext>
                </a:extLst>
              </a:tr>
              <a:tr h="370840">
                <a:tc>
                  <a:txBody>
                    <a:bodyPr/>
                    <a:lstStyle/>
                    <a:p>
                      <a:r>
                        <a:rPr lang="en-US" sz="1800" dirty="0"/>
                        <a:t>Client</a:t>
                      </a:r>
                      <a:endParaRPr lang="ru-RU" sz="1800" dirty="0"/>
                    </a:p>
                  </a:txBody>
                  <a:tcPr/>
                </a:tc>
                <a:tc>
                  <a:txBody>
                    <a:bodyPr/>
                    <a:lstStyle/>
                    <a:p>
                      <a:r>
                        <a:rPr lang="en-US" sz="1800" dirty="0"/>
                        <a:t>Server</a:t>
                      </a:r>
                      <a:endParaRPr lang="ru-RU" sz="1800" dirty="0"/>
                    </a:p>
                  </a:txBody>
                  <a:tcPr/>
                </a:tc>
                <a:extLst>
                  <a:ext uri="{0D108BD9-81ED-4DB2-BD59-A6C34878D82A}">
                    <a16:rowId xmlns:a16="http://schemas.microsoft.com/office/drawing/2014/main" val="1092404694"/>
                  </a:ext>
                </a:extLst>
              </a:tr>
              <a:tr h="370840">
                <a:tc>
                  <a:txBody>
                    <a:bodyPr/>
                    <a:lstStyle/>
                    <a:p>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/home</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artem</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hello.txt</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mnt</a:t>
                      </a:r>
                      <a:r>
                        <a:rPr lang="en-US" sz="1600" dirty="0">
                          <a:latin typeface="Consolas" panose="020B0609020204030204" pitchFamily="49" charset="0"/>
                          <a:cs typeface="Consolas" panose="020B0609020204030204" pitchFamily="49" charset="0"/>
                        </a:rPr>
                        <a:t> &lt;--- the mount point for</a:t>
                      </a:r>
                      <a:r>
                        <a:rPr lang="ru-RU" sz="1600" dirty="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/exports</a:t>
                      </a:r>
                      <a:endParaRPr lang="ru-RU" sz="1600" dirty="0">
                        <a:latin typeface="Consolas" panose="020B0609020204030204" pitchFamily="49" charset="0"/>
                        <a:cs typeface="Consolas" panose="020B0609020204030204" pitchFamily="49" charset="0"/>
                      </a:endParaRPr>
                    </a:p>
                  </a:txBody>
                  <a:tcPr/>
                </a:tc>
                <a:tc>
                  <a:txBody>
                    <a:bodyPr/>
                    <a:lstStyle/>
                    <a:p>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/home</a:t>
                      </a:r>
                    </a:p>
                    <a:p>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artem</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hello.txt</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/exports &lt;--- mounted to</a:t>
                      </a:r>
                      <a:r>
                        <a:rPr lang="ru-RU" sz="1600" dirty="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mnt</a:t>
                      </a:r>
                      <a:r>
                        <a:rPr lang="en-US" sz="1600" dirty="0">
                          <a:latin typeface="Consolas" panose="020B0609020204030204" pitchFamily="49" charset="0"/>
                          <a:cs typeface="Consolas" panose="020B0609020204030204" pitchFamily="49" charset="0"/>
                        </a:rPr>
                        <a:t> on the client</a:t>
                      </a:r>
                    </a:p>
                    <a:p>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 /home</a:t>
                      </a:r>
                    </a:p>
                    <a:p>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artem</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hello.txt</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symlink</a:t>
                      </a:r>
                      <a:r>
                        <a:rPr lang="en-US" sz="1600" dirty="0">
                          <a:latin typeface="Consolas" panose="020B0609020204030204" pitchFamily="49" charset="0"/>
                          <a:cs typeface="Consolas" panose="020B0609020204030204" pitchFamily="49" charset="0"/>
                        </a:rPr>
                        <a:t> &lt;-- points to</a:t>
                      </a:r>
                      <a:r>
                        <a:rPr lang="ru-RU" sz="1600" dirty="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“/home/</a:t>
                      </a:r>
                      <a:r>
                        <a:rPr lang="en-US" sz="1600" dirty="0" err="1">
                          <a:latin typeface="Consolas" panose="020B0609020204030204" pitchFamily="49" charset="0"/>
                          <a:cs typeface="Consolas" panose="020B0609020204030204" pitchFamily="49" charset="0"/>
                        </a:rPr>
                        <a:t>artem</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hello.txt</a:t>
                      </a:r>
                      <a:r>
                        <a:rPr lang="en-US" sz="1600" dirty="0">
                          <a:latin typeface="Consolas" panose="020B0609020204030204" pitchFamily="49" charset="0"/>
                          <a:cs typeface="Consolas" panose="020B0609020204030204" pitchFamily="49" charset="0"/>
                        </a:rPr>
                        <a:t>”</a:t>
                      </a:r>
                    </a:p>
                    <a:p>
                      <a:endParaRPr lang="ru-RU" sz="16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3675732184"/>
                  </a:ext>
                </a:extLst>
              </a:tr>
              <a:tr h="370840">
                <a:tc gridSpan="2">
                  <a:txBody>
                    <a:bodyPr/>
                    <a:lstStyle/>
                    <a:p>
                      <a:r>
                        <a:rPr lang="en-US" sz="1800" dirty="0">
                          <a:latin typeface="+mn-lt"/>
                          <a:cs typeface="Consolas" panose="020B0609020204030204" pitchFamily="49" charset="0"/>
                        </a:rPr>
                        <a:t>Which of files named</a:t>
                      </a:r>
                      <a:r>
                        <a:rPr lang="ru-RU" sz="1800" dirty="0">
                          <a:latin typeface="+mn-lt"/>
                          <a:cs typeface="Consolas" panose="020B0609020204030204" pitchFamily="49" charset="0"/>
                        </a:rPr>
                        <a:t> </a:t>
                      </a:r>
                      <a:r>
                        <a:rPr lang="en-US" sz="1800" dirty="0">
                          <a:latin typeface="+mn-lt"/>
                          <a:cs typeface="Consolas" panose="020B0609020204030204" pitchFamily="49" charset="0"/>
                        </a:rPr>
                        <a:t>“</a:t>
                      </a:r>
                      <a:r>
                        <a:rPr lang="en-US" sz="1800" dirty="0" err="1">
                          <a:latin typeface="Consolas" panose="020B0609020204030204" pitchFamily="49" charset="0"/>
                          <a:cs typeface="Consolas" panose="020B0609020204030204" pitchFamily="49" charset="0"/>
                        </a:rPr>
                        <a:t>hello.txt</a:t>
                      </a:r>
                      <a:r>
                        <a:rPr lang="en-US" sz="1800" dirty="0">
                          <a:latin typeface="+mn-lt"/>
                          <a:cs typeface="Consolas" panose="020B0609020204030204" pitchFamily="49" charset="0"/>
                        </a:rPr>
                        <a:t>” does the following command read when run on the client machine</a:t>
                      </a:r>
                      <a:r>
                        <a:rPr lang="ru-RU" sz="1800" dirty="0">
                          <a:latin typeface="+mn-lt"/>
                          <a:cs typeface="Consolas" panose="020B0609020204030204" pitchFamily="49" charset="0"/>
                        </a:rPr>
                        <a:t>:</a:t>
                      </a:r>
                    </a:p>
                    <a:p>
                      <a:r>
                        <a:rPr lang="en-US" sz="1600" dirty="0">
                          <a:latin typeface="Consolas" panose="020B0609020204030204" pitchFamily="49" charset="0"/>
                          <a:cs typeface="Consolas" panose="020B0609020204030204" pitchFamily="49" charset="0"/>
                        </a:rPr>
                        <a:t># cat /</a:t>
                      </a:r>
                      <a:r>
                        <a:rPr lang="en-US" sz="1600" dirty="0" err="1">
                          <a:latin typeface="Consolas" panose="020B0609020204030204" pitchFamily="49" charset="0"/>
                          <a:cs typeface="Consolas" panose="020B0609020204030204" pitchFamily="49" charset="0"/>
                        </a:rPr>
                        <a:t>mnt</a:t>
                      </a:r>
                      <a:r>
                        <a:rPr lang="en-US" sz="1600" dirty="0">
                          <a:latin typeface="Consolas" panose="020B0609020204030204" pitchFamily="49" charset="0"/>
                          <a:cs typeface="Consolas" panose="020B0609020204030204" pitchFamily="49" charset="0"/>
                        </a:rPr>
                        <a:t>/home/</a:t>
                      </a:r>
                      <a:r>
                        <a:rPr lang="en-US" sz="1600" dirty="0" err="1">
                          <a:latin typeface="Consolas" panose="020B0609020204030204" pitchFamily="49" charset="0"/>
                          <a:cs typeface="Consolas" panose="020B0609020204030204" pitchFamily="49" charset="0"/>
                        </a:rPr>
                        <a:t>artem</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symlink</a:t>
                      </a:r>
                      <a:endParaRPr lang="ru-RU" sz="1600" dirty="0">
                        <a:latin typeface="Consolas" panose="020B0609020204030204" pitchFamily="49" charset="0"/>
                        <a:cs typeface="Consolas" panose="020B0609020204030204" pitchFamily="49" charset="0"/>
                      </a:endParaRPr>
                    </a:p>
                  </a:txBody>
                  <a:tcPr/>
                </a:tc>
                <a:tc hMerge="1">
                  <a:txBody>
                    <a:bodyPr/>
                    <a:lstStyle/>
                    <a:p>
                      <a:endParaRPr lang="ru-RU" sz="16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2125042879"/>
                  </a:ext>
                </a:extLst>
              </a:tr>
            </a:tbl>
          </a:graphicData>
        </a:graphic>
      </p:graphicFrame>
    </p:spTree>
    <p:extLst>
      <p:ext uri="{BB962C8B-B14F-4D97-AF65-F5344CB8AC3E}">
        <p14:creationId xmlns:p14="http://schemas.microsoft.com/office/powerpoint/2010/main" val="342514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541843-D207-A51D-80BA-DA64AA6A6324}"/>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2812C98-0F90-2C1A-3EF3-86EBDD56C980}"/>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6D24CAD1-08DB-FE99-2DB9-FCE5BFC76A89}"/>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7F860F3C-BB5F-0CEC-B39F-310D1D2E3ECC}"/>
              </a:ext>
            </a:extLst>
          </p:cNvPr>
          <p:cNvGraphicFramePr>
            <a:graphicFrameLocks noGrp="1"/>
          </p:cNvGraphicFramePr>
          <p:nvPr>
            <p:extLst>
              <p:ext uri="{D42A27DB-BD31-4B8C-83A1-F6EECF244321}">
                <p14:modId xmlns:p14="http://schemas.microsoft.com/office/powerpoint/2010/main" val="641473058"/>
              </p:ext>
            </p:extLst>
          </p:nvPr>
        </p:nvGraphicFramePr>
        <p:xfrm>
          <a:off x="0" y="365761"/>
          <a:ext cx="12192000" cy="5760720"/>
        </p:xfrm>
        <a:graphic>
          <a:graphicData uri="http://schemas.openxmlformats.org/drawingml/2006/table">
            <a:tbl>
              <a:tblPr firstRow="1" bandRow="1">
                <a:tableStyleId>{BC89EF96-8CEA-46FF-86C4-4CE0E7609802}</a:tableStyleId>
              </a:tblPr>
              <a:tblGrid>
                <a:gridCol w="6558455">
                  <a:extLst>
                    <a:ext uri="{9D8B030D-6E8A-4147-A177-3AD203B41FA5}">
                      <a16:colId xmlns:a16="http://schemas.microsoft.com/office/drawing/2014/main" val="20000"/>
                    </a:ext>
                  </a:extLst>
                </a:gridCol>
                <a:gridCol w="5633545">
                  <a:extLst>
                    <a:ext uri="{9D8B030D-6E8A-4147-A177-3AD203B41FA5}">
                      <a16:colId xmlns:a16="http://schemas.microsoft.com/office/drawing/2014/main" val="102637811"/>
                    </a:ext>
                  </a:extLst>
                </a:gridCol>
              </a:tblGrid>
              <a:tr h="370840">
                <a:tc gridSpan="2">
                  <a:txBody>
                    <a:bodyPr/>
                    <a:lstStyle/>
                    <a:p>
                      <a:r>
                        <a:rPr lang="en-US" sz="2400" dirty="0"/>
                        <a:t>The protocol of</a:t>
                      </a:r>
                      <a:r>
                        <a:rPr lang="ru-RU" sz="2400" baseline="0" dirty="0"/>
                        <a:t> </a:t>
                      </a:r>
                      <a:r>
                        <a:rPr lang="en-US" sz="2400" baseline="0" dirty="0"/>
                        <a:t>NFSv2</a:t>
                      </a:r>
                      <a:endParaRPr lang="ru-RU" sz="2400" dirty="0"/>
                    </a:p>
                  </a:txBody>
                  <a:tcPr/>
                </a:tc>
                <a:tc hMerge="1">
                  <a:txBody>
                    <a:bodyPr/>
                    <a:lstStyle/>
                    <a:p>
                      <a:endParaRPr lang="en-CY"/>
                    </a:p>
                  </a:txBody>
                  <a:tcPr/>
                </a:tc>
                <a:extLst>
                  <a:ext uri="{0D108BD9-81ED-4DB2-BD59-A6C34878D82A}">
                    <a16:rowId xmlns:a16="http://schemas.microsoft.com/office/drawing/2014/main" val="10000"/>
                  </a:ext>
                </a:extLst>
              </a:tr>
              <a:tr h="370840">
                <a:tc>
                  <a:txBody>
                    <a:bodyPr/>
                    <a:lstStyle/>
                    <a:p>
                      <a:pPr marL="285750" indent="-285750">
                        <a:buFont typeface="Arial" panose="020B0604020202020204" pitchFamily="34" charset="0"/>
                        <a:buChar char="•"/>
                      </a:pPr>
                      <a:r>
                        <a:rPr lang="en-US" dirty="0"/>
                        <a:t>Walking a path:</a:t>
                      </a:r>
                    </a:p>
                    <a:p>
                      <a:pPr marL="742950" lvl="1" indent="-285750">
                        <a:buFont typeface="Arial" panose="020B0604020202020204" pitchFamily="34" charset="0"/>
                        <a:buChar char="•"/>
                      </a:pPr>
                      <a:r>
                        <a:rPr lang="en-US" sz="1600" dirty="0">
                          <a:latin typeface="Consolas" panose="020B0609020204030204" pitchFamily="49" charset="0"/>
                          <a:cs typeface="Consolas" panose="020B0609020204030204" pitchFamily="49" charset="0"/>
                        </a:rPr>
                        <a:t>lookup(</a:t>
                      </a:r>
                      <a:r>
                        <a:rPr lang="en-US" sz="1600" dirty="0" err="1">
                          <a:latin typeface="Consolas" panose="020B0609020204030204" pitchFamily="49" charset="0"/>
                          <a:cs typeface="Consolas" panose="020B0609020204030204" pitchFamily="49" charset="0"/>
                        </a:rPr>
                        <a:t>dirfh</a:t>
                      </a:r>
                      <a:r>
                        <a:rPr lang="en-US" sz="1600" dirty="0">
                          <a:latin typeface="Consolas" panose="020B0609020204030204" pitchFamily="49" charset="0"/>
                          <a:cs typeface="Consolas" panose="020B0609020204030204" pitchFamily="49" charset="0"/>
                        </a:rPr>
                        <a:t>, name)               -&gt; (</a:t>
                      </a:r>
                      <a:r>
                        <a:rPr lang="en-US" sz="1600" dirty="0" err="1">
                          <a:latin typeface="Consolas" panose="020B0609020204030204" pitchFamily="49" charset="0"/>
                          <a:cs typeface="Consolas" panose="020B0609020204030204" pitchFamily="49" charset="0"/>
                        </a:rPr>
                        <a:t>fh</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attr</a:t>
                      </a:r>
                      <a:r>
                        <a:rPr lang="en-US" sz="1600" dirty="0">
                          <a:latin typeface="Consolas" panose="020B0609020204030204" pitchFamily="49" charset="0"/>
                          <a:cs typeface="Consolas" panose="020B0609020204030204" pitchFamily="49" charset="0"/>
                        </a:rPr>
                        <a:t>)</a:t>
                      </a:r>
                    </a:p>
                    <a:p>
                      <a:pPr marL="742950" lvl="1" indent="-285750">
                        <a:buFont typeface="Arial" panose="020B0604020202020204" pitchFamily="34" charset="0"/>
                        <a:buChar char="•"/>
                      </a:pPr>
                      <a:r>
                        <a:rPr lang="en-US" sz="1600" dirty="0" err="1">
                          <a:latin typeface="Consolas" panose="020B0609020204030204" pitchFamily="49" charset="0"/>
                          <a:cs typeface="Consolas" panose="020B0609020204030204" pitchFamily="49" charset="0"/>
                        </a:rPr>
                        <a:t>getattr</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dirfh</a:t>
                      </a:r>
                      <a:r>
                        <a:rPr lang="en-US" sz="1600" dirty="0">
                          <a:latin typeface="Consolas" panose="020B0609020204030204" pitchFamily="49" charset="0"/>
                          <a:cs typeface="Consolas" panose="020B0609020204030204" pitchFamily="49" charset="0"/>
                        </a:rPr>
                        <a:t>)                    -&gt; </a:t>
                      </a:r>
                      <a:r>
                        <a:rPr lang="en-US" sz="1600" dirty="0" err="1">
                          <a:latin typeface="Consolas" panose="020B0609020204030204" pitchFamily="49" charset="0"/>
                          <a:cs typeface="Consolas" panose="020B0609020204030204" pitchFamily="49" charset="0"/>
                        </a:rPr>
                        <a:t>attr</a:t>
                      </a:r>
                      <a:endParaRPr lang="en-US" sz="1600" dirty="0">
                        <a:latin typeface="Consolas" panose="020B0609020204030204" pitchFamily="49" charset="0"/>
                        <a:cs typeface="Consolas" panose="020B0609020204030204" pitchFamily="49" charset="0"/>
                      </a:endParaRPr>
                    </a:p>
                    <a:p>
                      <a:pPr marL="742950" lvl="1" indent="-285750">
                        <a:buFont typeface="Arial" panose="020B0604020202020204" pitchFamily="34" charset="0"/>
                        <a:buChar char="•"/>
                      </a:pPr>
                      <a:r>
                        <a:rPr lang="en-US" sz="1600" dirty="0" err="1">
                          <a:latin typeface="Consolas" panose="020B0609020204030204" pitchFamily="49" charset="0"/>
                          <a:cs typeface="Consolas" panose="020B0609020204030204" pitchFamily="49" charset="0"/>
                        </a:rPr>
                        <a:t>readdir</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dirfh</a:t>
                      </a:r>
                      <a:r>
                        <a:rPr lang="en-US" sz="1600" dirty="0">
                          <a:latin typeface="Consolas" panose="020B0609020204030204" pitchFamily="49" charset="0"/>
                          <a:cs typeface="Consolas" panose="020B0609020204030204" pitchFamily="49" charset="0"/>
                        </a:rPr>
                        <a:t>, cookie, count)     -&gt; [</a:t>
                      </a:r>
                      <a:r>
                        <a:rPr lang="en-US" sz="1600" dirty="0" err="1">
                          <a:latin typeface="Consolas" panose="020B0609020204030204" pitchFamily="49" charset="0"/>
                          <a:cs typeface="Consolas" panose="020B0609020204030204" pitchFamily="49" charset="0"/>
                        </a:rPr>
                        <a:t>direntry</a:t>
                      </a:r>
                      <a:r>
                        <a:rPr lang="en-US" sz="1600" dirty="0">
                          <a:latin typeface="Consolas" panose="020B0609020204030204" pitchFamily="49" charset="0"/>
                          <a:cs typeface="Consolas" panose="020B0609020204030204" pitchFamily="49" charset="0"/>
                        </a:rPr>
                        <a:t>]</a:t>
                      </a:r>
                    </a:p>
                  </a:txBody>
                  <a:tcPr/>
                </a:tc>
                <a:tc>
                  <a:txBody>
                    <a:bodyPr/>
                    <a:lstStyle/>
                    <a:p>
                      <a:pPr marL="0" lvl="0" indent="0">
                        <a:buFont typeface="Arial" panose="020B0604020202020204" pitchFamily="34" charset="0"/>
                        <a:buNone/>
                      </a:pPr>
                      <a:r>
                        <a:rPr lang="en-US" dirty="0"/>
                        <a:t>Arguments named </a:t>
                      </a:r>
                      <a:r>
                        <a:rPr lang="en-US" dirty="0" err="1">
                          <a:latin typeface="Consolas" panose="020B0609020204030204" pitchFamily="49" charset="0"/>
                          <a:cs typeface="Consolas" panose="020B0609020204030204" pitchFamily="49" charset="0"/>
                        </a:rPr>
                        <a:t>fh</a:t>
                      </a:r>
                      <a:r>
                        <a:rPr lang="en-US" dirty="0"/>
                        <a:t> (File Handle) may be regarded as file descriptors.</a:t>
                      </a:r>
                    </a:p>
                    <a:p>
                      <a:pPr marL="0" lvl="0" indent="0">
                        <a:buFont typeface="Arial" panose="020B0604020202020204" pitchFamily="34" charset="0"/>
                        <a:buNone/>
                      </a:pPr>
                      <a:endParaRPr lang="ru-RU" dirty="0"/>
                    </a:p>
                    <a:p>
                      <a:pPr marL="0" lvl="0" indent="0">
                        <a:buFont typeface="Arial" panose="020B0604020202020204" pitchFamily="34" charset="0"/>
                        <a:buNone/>
                      </a:pPr>
                      <a:r>
                        <a:rPr lang="en-US" dirty="0" err="1">
                          <a:latin typeface="Consolas" panose="020B0609020204030204" pitchFamily="49" charset="0"/>
                          <a:cs typeface="Consolas" panose="020B0609020204030204" pitchFamily="49" charset="0"/>
                        </a:rPr>
                        <a:t>Attr</a:t>
                      </a:r>
                      <a:r>
                        <a:rPr lang="en-US" dirty="0"/>
                        <a:t> is similar to </a:t>
                      </a:r>
                      <a:r>
                        <a:rPr lang="en-US" dirty="0">
                          <a:latin typeface="Consolas" panose="020B0609020204030204" pitchFamily="49" charset="0"/>
                          <a:cs typeface="Consolas" panose="020B0609020204030204" pitchFamily="49" charset="0"/>
                        </a:rPr>
                        <a:t>struct stat</a:t>
                      </a:r>
                      <a:r>
                        <a:rPr lang="en-US" dirty="0"/>
                        <a:t>. It describes properties of a file or a directory like the type, the size, the access permissions, etc.</a:t>
                      </a:r>
                      <a:endParaRPr lang="en-US" baseline="0" dirty="0">
                        <a:sym typeface="Wingdings" panose="05000000000000000000" pitchFamily="2" charset="2"/>
                      </a:endParaRPr>
                    </a:p>
                    <a:p>
                      <a:pPr marL="0" lvl="0" indent="0">
                        <a:buFont typeface="Arial" panose="020B0604020202020204" pitchFamily="34" charset="0"/>
                        <a:buNone/>
                      </a:pPr>
                      <a:endParaRPr lang="en-US" baseline="0" dirty="0">
                        <a:sym typeface="Wingdings" panose="05000000000000000000" pitchFamily="2" charset="2"/>
                      </a:endParaRPr>
                    </a:p>
                    <a:p>
                      <a:pPr marL="0" lvl="0" indent="0">
                        <a:buFont typeface="Arial" panose="020B0604020202020204" pitchFamily="34" charset="0"/>
                        <a:buNone/>
                      </a:pPr>
                      <a:endParaRPr lang="en-US" baseline="0" dirty="0">
                        <a:sym typeface="Wingdings" panose="05000000000000000000" pitchFamily="2" charset="2"/>
                      </a:endParaRPr>
                    </a:p>
                    <a:p>
                      <a:pPr marL="0" lvl="0" indent="0">
                        <a:buFont typeface="Arial" panose="020B0604020202020204" pitchFamily="34" charset="0"/>
                        <a:buNone/>
                      </a:pPr>
                      <a:endParaRPr lang="en-US" baseline="0" dirty="0">
                        <a:sym typeface="Wingdings" panose="05000000000000000000" pitchFamily="2" charset="2"/>
                      </a:endParaRPr>
                    </a:p>
                    <a:p>
                      <a:pPr marL="0" lvl="0" indent="0">
                        <a:buFont typeface="Arial" panose="020B0604020202020204" pitchFamily="34" charset="0"/>
                        <a:buNone/>
                      </a:pPr>
                      <a:endParaRPr lang="en-US" baseline="0" dirty="0">
                        <a:sym typeface="Wingdings" panose="05000000000000000000" pitchFamily="2" charset="2"/>
                      </a:endParaRPr>
                    </a:p>
                    <a:p>
                      <a:pPr marL="0" lvl="0" indent="0">
                        <a:buFont typeface="Arial" panose="020B0604020202020204" pitchFamily="34" charset="0"/>
                        <a:buNone/>
                      </a:pPr>
                      <a:endParaRPr lang="en-US" baseline="0" dirty="0">
                        <a:sym typeface="Wingdings" panose="05000000000000000000" pitchFamily="2" charset="2"/>
                      </a:endParaRPr>
                    </a:p>
                    <a:p>
                      <a:pPr marL="0" lvl="0" indent="0">
                        <a:buFont typeface="Arial" panose="020B0604020202020204" pitchFamily="34" charset="0"/>
                        <a:buNone/>
                      </a:pPr>
                      <a:endParaRPr lang="en-US" baseline="0" dirty="0">
                        <a:sym typeface="Wingdings" panose="05000000000000000000" pitchFamily="2" charset="2"/>
                      </a:endParaRPr>
                    </a:p>
                    <a:p>
                      <a:pPr marL="0" lvl="0" indent="0">
                        <a:buFont typeface="Arial" panose="020B0604020202020204" pitchFamily="34" charset="0"/>
                        <a:buNone/>
                      </a:pPr>
                      <a:endParaRPr lang="en-US" baseline="0" dirty="0">
                        <a:sym typeface="Wingdings" panose="05000000000000000000" pitchFamily="2" charset="2"/>
                      </a:endParaRPr>
                    </a:p>
                    <a:p>
                      <a:pPr marL="0" lvl="0" indent="0">
                        <a:buFont typeface="Arial" panose="020B0604020202020204" pitchFamily="34" charset="0"/>
                        <a:buNone/>
                      </a:pPr>
                      <a:endParaRPr lang="en-US" baseline="0" dirty="0">
                        <a:sym typeface="Wingdings" panose="05000000000000000000" pitchFamily="2" charset="2"/>
                      </a:endParaRPr>
                    </a:p>
                    <a:p>
                      <a:pPr marL="0" lvl="0" indent="0">
                        <a:buFont typeface="Arial" panose="020B0604020202020204" pitchFamily="34" charset="0"/>
                        <a:buNone/>
                      </a:pPr>
                      <a:endParaRPr lang="en-US" baseline="0" dirty="0">
                        <a:sym typeface="Wingdings" panose="05000000000000000000" pitchFamily="2" charset="2"/>
                      </a:endParaRPr>
                    </a:p>
                    <a:p>
                      <a:pPr marL="0" lvl="0" indent="0">
                        <a:buFont typeface="Arial" panose="020B0604020202020204" pitchFamily="34" charset="0"/>
                        <a:buNone/>
                      </a:pPr>
                      <a:endParaRPr lang="en-US" baseline="0" dirty="0">
                        <a:sym typeface="Wingdings" panose="05000000000000000000" pitchFamily="2" charset="2"/>
                      </a:endParaRPr>
                    </a:p>
                    <a:p>
                      <a:pPr marL="0" lvl="0" indent="0">
                        <a:buFont typeface="Arial" panose="020B0604020202020204" pitchFamily="34" charset="0"/>
                        <a:buNone/>
                      </a:pPr>
                      <a:endParaRPr lang="en-US" baseline="0" dirty="0">
                        <a:sym typeface="Wingdings" panose="05000000000000000000" pitchFamily="2" charset="2"/>
                      </a:endParaRPr>
                    </a:p>
                    <a:p>
                      <a:pPr marL="0" lvl="0" indent="0">
                        <a:buFont typeface="Arial" panose="020B0604020202020204" pitchFamily="34" charset="0"/>
                        <a:buNone/>
                      </a:pPr>
                      <a:endParaRPr lang="en-US" baseline="0" dirty="0">
                        <a:sym typeface="Wingdings" panose="05000000000000000000" pitchFamily="2" charset="2"/>
                      </a:endParaRPr>
                    </a:p>
                    <a:p>
                      <a:pPr marL="0" lvl="0" indent="0">
                        <a:buFont typeface="Arial" panose="020B0604020202020204" pitchFamily="34" charset="0"/>
                        <a:buNone/>
                      </a:pPr>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04422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260286873"/>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049568886"/>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6231728"/>
              </p:ext>
            </p:extLst>
          </p:nvPr>
        </p:nvGraphicFramePr>
        <p:xfrm>
          <a:off x="0" y="365761"/>
          <a:ext cx="12192000" cy="5760720"/>
        </p:xfrm>
        <a:graphic>
          <a:graphicData uri="http://schemas.openxmlformats.org/drawingml/2006/table">
            <a:tbl>
              <a:tblPr firstRow="1" bandRow="1">
                <a:tableStyleId>{BC89EF96-8CEA-46FF-86C4-4CE0E7609802}</a:tableStyleId>
              </a:tblPr>
              <a:tblGrid>
                <a:gridCol w="6558455">
                  <a:extLst>
                    <a:ext uri="{9D8B030D-6E8A-4147-A177-3AD203B41FA5}">
                      <a16:colId xmlns:a16="http://schemas.microsoft.com/office/drawing/2014/main" val="20000"/>
                    </a:ext>
                  </a:extLst>
                </a:gridCol>
                <a:gridCol w="5633545">
                  <a:extLst>
                    <a:ext uri="{9D8B030D-6E8A-4147-A177-3AD203B41FA5}">
                      <a16:colId xmlns:a16="http://schemas.microsoft.com/office/drawing/2014/main" val="102637811"/>
                    </a:ext>
                  </a:extLst>
                </a:gridCol>
              </a:tblGrid>
              <a:tr h="370840">
                <a:tc gridSpan="2">
                  <a:txBody>
                    <a:bodyPr/>
                    <a:lstStyle/>
                    <a:p>
                      <a:r>
                        <a:rPr lang="en-US" sz="2400" dirty="0"/>
                        <a:t>The protocol of</a:t>
                      </a:r>
                      <a:r>
                        <a:rPr lang="ru-RU" sz="2400" baseline="0" dirty="0"/>
                        <a:t> </a:t>
                      </a:r>
                      <a:r>
                        <a:rPr lang="en-US" sz="2400" baseline="0" dirty="0"/>
                        <a:t>NFSv2</a:t>
                      </a:r>
                      <a:endParaRPr lang="ru-RU" sz="2400" dirty="0"/>
                    </a:p>
                  </a:txBody>
                  <a:tcPr/>
                </a:tc>
                <a:tc hMerge="1">
                  <a:txBody>
                    <a:bodyPr/>
                    <a:lstStyle/>
                    <a:p>
                      <a:endParaRPr lang="en-CY"/>
                    </a:p>
                  </a:txBody>
                  <a:tcPr/>
                </a:tc>
                <a:extLst>
                  <a:ext uri="{0D108BD9-81ED-4DB2-BD59-A6C34878D82A}">
                    <a16:rowId xmlns:a16="http://schemas.microsoft.com/office/drawing/2014/main" val="10000"/>
                  </a:ext>
                </a:extLst>
              </a:tr>
              <a:tr h="370840">
                <a:tc>
                  <a:txBody>
                    <a:bodyPr/>
                    <a:lstStyle/>
                    <a:p>
                      <a:pPr marL="285750" indent="-285750">
                        <a:buFont typeface="Arial" panose="020B0604020202020204" pitchFamily="34" charset="0"/>
                        <a:buChar char="•"/>
                      </a:pPr>
                      <a:r>
                        <a:rPr lang="en-US" dirty="0"/>
                        <a:t>Walking a path:</a:t>
                      </a:r>
                    </a:p>
                    <a:p>
                      <a:pPr marL="742950" lvl="1" indent="-285750">
                        <a:buFont typeface="Arial" panose="020B0604020202020204" pitchFamily="34" charset="0"/>
                        <a:buChar char="•"/>
                      </a:pPr>
                      <a:r>
                        <a:rPr lang="en-US" sz="1600" dirty="0">
                          <a:latin typeface="Consolas" panose="020B0609020204030204" pitchFamily="49" charset="0"/>
                          <a:cs typeface="Consolas" panose="020B0609020204030204" pitchFamily="49" charset="0"/>
                        </a:rPr>
                        <a:t>lookup(</a:t>
                      </a:r>
                      <a:r>
                        <a:rPr lang="en-US" sz="1600" dirty="0" err="1">
                          <a:latin typeface="Consolas" panose="020B0609020204030204" pitchFamily="49" charset="0"/>
                          <a:cs typeface="Consolas" panose="020B0609020204030204" pitchFamily="49" charset="0"/>
                        </a:rPr>
                        <a:t>dirfh</a:t>
                      </a:r>
                      <a:r>
                        <a:rPr lang="en-US" sz="1600" dirty="0">
                          <a:latin typeface="Consolas" panose="020B0609020204030204" pitchFamily="49" charset="0"/>
                          <a:cs typeface="Consolas" panose="020B0609020204030204" pitchFamily="49" charset="0"/>
                        </a:rPr>
                        <a:t>, name)               -&gt; (</a:t>
                      </a:r>
                      <a:r>
                        <a:rPr lang="en-US" sz="1600" dirty="0" err="1">
                          <a:latin typeface="Consolas" panose="020B0609020204030204" pitchFamily="49" charset="0"/>
                          <a:cs typeface="Consolas" panose="020B0609020204030204" pitchFamily="49" charset="0"/>
                        </a:rPr>
                        <a:t>fh</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attr</a:t>
                      </a:r>
                      <a:r>
                        <a:rPr lang="en-US" sz="1600" dirty="0">
                          <a:latin typeface="Consolas" panose="020B0609020204030204" pitchFamily="49" charset="0"/>
                          <a:cs typeface="Consolas" panose="020B0609020204030204" pitchFamily="49" charset="0"/>
                        </a:rPr>
                        <a:t>)</a:t>
                      </a:r>
                    </a:p>
                    <a:p>
                      <a:pPr marL="742950" lvl="1" indent="-285750">
                        <a:buFont typeface="Arial" panose="020B0604020202020204" pitchFamily="34" charset="0"/>
                        <a:buChar char="•"/>
                      </a:pPr>
                      <a:r>
                        <a:rPr lang="en-US" sz="1600" dirty="0" err="1">
                          <a:latin typeface="Consolas" panose="020B0609020204030204" pitchFamily="49" charset="0"/>
                          <a:cs typeface="Consolas" panose="020B0609020204030204" pitchFamily="49" charset="0"/>
                        </a:rPr>
                        <a:t>getattr</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dirfh</a:t>
                      </a:r>
                      <a:r>
                        <a:rPr lang="en-US" sz="1600" dirty="0">
                          <a:latin typeface="Consolas" panose="020B0609020204030204" pitchFamily="49" charset="0"/>
                          <a:cs typeface="Consolas" panose="020B0609020204030204" pitchFamily="49" charset="0"/>
                        </a:rPr>
                        <a:t>)                    -&gt; </a:t>
                      </a:r>
                      <a:r>
                        <a:rPr lang="en-US" sz="1600" dirty="0" err="1">
                          <a:latin typeface="Consolas" panose="020B0609020204030204" pitchFamily="49" charset="0"/>
                          <a:cs typeface="Consolas" panose="020B0609020204030204" pitchFamily="49" charset="0"/>
                        </a:rPr>
                        <a:t>attr</a:t>
                      </a:r>
                      <a:endParaRPr lang="en-US" sz="1600" dirty="0">
                        <a:latin typeface="Consolas" panose="020B0609020204030204" pitchFamily="49" charset="0"/>
                        <a:cs typeface="Consolas" panose="020B0609020204030204" pitchFamily="49" charset="0"/>
                      </a:endParaRPr>
                    </a:p>
                    <a:p>
                      <a:pPr marL="742950" lvl="1" indent="-285750">
                        <a:buFont typeface="Arial" panose="020B0604020202020204" pitchFamily="34" charset="0"/>
                        <a:buChar char="•"/>
                      </a:pPr>
                      <a:r>
                        <a:rPr lang="en-US" sz="1600" dirty="0" err="1">
                          <a:latin typeface="Consolas" panose="020B0609020204030204" pitchFamily="49" charset="0"/>
                          <a:cs typeface="Consolas" panose="020B0609020204030204" pitchFamily="49" charset="0"/>
                        </a:rPr>
                        <a:t>readdir</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dirfh</a:t>
                      </a:r>
                      <a:r>
                        <a:rPr lang="en-US" sz="1600" dirty="0">
                          <a:latin typeface="Consolas" panose="020B0609020204030204" pitchFamily="49" charset="0"/>
                          <a:cs typeface="Consolas" panose="020B0609020204030204" pitchFamily="49" charset="0"/>
                        </a:rPr>
                        <a:t>, cookie, count)     -&gt; [</a:t>
                      </a:r>
                      <a:r>
                        <a:rPr lang="en-US" sz="1600" dirty="0" err="1">
                          <a:latin typeface="Consolas" panose="020B0609020204030204" pitchFamily="49" charset="0"/>
                          <a:cs typeface="Consolas" panose="020B0609020204030204" pitchFamily="49" charset="0"/>
                        </a:rPr>
                        <a:t>direntry</a:t>
                      </a:r>
                      <a:r>
                        <a:rPr lang="en-US" sz="1600" dirty="0">
                          <a:latin typeface="Consolas" panose="020B0609020204030204" pitchFamily="49" charset="0"/>
                          <a:cs typeface="Consolas" panose="020B0609020204030204" pitchFamily="49" charset="0"/>
                        </a:rPr>
                        <a:t>]</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Working with directories and </a:t>
                      </a:r>
                      <a:r>
                        <a:rPr lang="en-US" dirty="0" err="1"/>
                        <a:t>symlinks</a:t>
                      </a:r>
                      <a:r>
                        <a:rPr lang="ru-RU" dirty="0"/>
                        <a:t>:</a:t>
                      </a:r>
                      <a:endParaRPr lang="en-US" dirty="0"/>
                    </a:p>
                    <a:p>
                      <a:pPr marL="742950" lvl="1" indent="-285750">
                        <a:buFont typeface="Arial" panose="020B0604020202020204" pitchFamily="34" charset="0"/>
                        <a:buChar char="•"/>
                      </a:pPr>
                      <a:r>
                        <a:rPr lang="en-US" sz="1600" dirty="0" err="1">
                          <a:latin typeface="Consolas" panose="020B0609020204030204" pitchFamily="49" charset="0"/>
                          <a:cs typeface="Consolas" panose="020B0609020204030204" pitchFamily="49" charset="0"/>
                        </a:rPr>
                        <a:t>mkdir</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dirfh</a:t>
                      </a:r>
                      <a:r>
                        <a:rPr lang="en-US" sz="1600" dirty="0">
                          <a:latin typeface="Consolas" panose="020B0609020204030204" pitchFamily="49" charset="0"/>
                          <a:cs typeface="Consolas" panose="020B0609020204030204" pitchFamily="49" charset="0"/>
                        </a:rPr>
                        <a:t>, name, </a:t>
                      </a:r>
                      <a:r>
                        <a:rPr lang="en-US" sz="1600" dirty="0" err="1">
                          <a:latin typeface="Consolas" panose="020B0609020204030204" pitchFamily="49" charset="0"/>
                          <a:cs typeface="Consolas" panose="020B0609020204030204" pitchFamily="49" charset="0"/>
                        </a:rPr>
                        <a:t>attr</a:t>
                      </a:r>
                      <a:r>
                        <a:rPr lang="en-US" sz="1600" dirty="0">
                          <a:latin typeface="Consolas" panose="020B0609020204030204" pitchFamily="49" charset="0"/>
                          <a:cs typeface="Consolas" panose="020B0609020204030204" pitchFamily="49" charset="0"/>
                        </a:rPr>
                        <a:t>)          -&gt; (</a:t>
                      </a:r>
                      <a:r>
                        <a:rPr lang="en-US" sz="1600" dirty="0" err="1">
                          <a:latin typeface="Consolas" panose="020B0609020204030204" pitchFamily="49" charset="0"/>
                          <a:cs typeface="Consolas" panose="020B0609020204030204" pitchFamily="49" charset="0"/>
                        </a:rPr>
                        <a:t>fh</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newattr</a:t>
                      </a:r>
                      <a:r>
                        <a:rPr lang="en-US" sz="1600" dirty="0">
                          <a:latin typeface="Consolas" panose="020B0609020204030204" pitchFamily="49" charset="0"/>
                          <a:cs typeface="Consolas" panose="020B0609020204030204" pitchFamily="49" charset="0"/>
                        </a:rPr>
                        <a:t>)</a:t>
                      </a:r>
                    </a:p>
                    <a:p>
                      <a:pPr marL="742950" lvl="1" indent="-285750">
                        <a:buFont typeface="Arial" panose="020B0604020202020204" pitchFamily="34" charset="0"/>
                        <a:buChar char="•"/>
                      </a:pPr>
                      <a:r>
                        <a:rPr lang="en-US" sz="1600" dirty="0" err="1">
                          <a:latin typeface="Consolas" panose="020B0609020204030204" pitchFamily="49" charset="0"/>
                          <a:cs typeface="Consolas" panose="020B0609020204030204" pitchFamily="49" charset="0"/>
                        </a:rPr>
                        <a:t>rmdir</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dirfh</a:t>
                      </a:r>
                      <a:r>
                        <a:rPr lang="en-US" sz="1600" dirty="0">
                          <a:latin typeface="Consolas" panose="020B0609020204030204" pitchFamily="49" charset="0"/>
                          <a:cs typeface="Consolas" panose="020B0609020204030204" pitchFamily="49" charset="0"/>
                        </a:rPr>
                        <a:t>, name)                -&gt; status</a:t>
                      </a:r>
                    </a:p>
                    <a:p>
                      <a:pPr marL="742950" lvl="1" indent="-285750">
                        <a:buFont typeface="Arial" panose="020B0604020202020204" pitchFamily="34" charset="0"/>
                        <a:buChar char="•"/>
                      </a:pPr>
                      <a:r>
                        <a:rPr lang="en-US" sz="1600" dirty="0" err="1">
                          <a:latin typeface="Consolas" panose="020B0609020204030204" pitchFamily="49" charset="0"/>
                          <a:cs typeface="Consolas" panose="020B0609020204030204" pitchFamily="49" charset="0"/>
                        </a:rPr>
                        <a:t>symlink</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dirfh</a:t>
                      </a:r>
                      <a:r>
                        <a:rPr lang="en-US" sz="1600" dirty="0">
                          <a:latin typeface="Consolas" panose="020B0609020204030204" pitchFamily="49" charset="0"/>
                          <a:cs typeface="Consolas" panose="020B0609020204030204" pitchFamily="49" charset="0"/>
                        </a:rPr>
                        <a:t>, name, string)      -&gt; status</a:t>
                      </a:r>
                    </a:p>
                    <a:p>
                      <a:pPr marL="742950" lvl="1" indent="-285750">
                        <a:buFont typeface="Arial" panose="020B0604020202020204" pitchFamily="34" charset="0"/>
                        <a:buChar char="•"/>
                      </a:pPr>
                      <a:r>
                        <a:rPr lang="en-US" sz="1600" dirty="0" err="1">
                          <a:latin typeface="Consolas" panose="020B0609020204030204" pitchFamily="49" charset="0"/>
                          <a:cs typeface="Consolas" panose="020B0609020204030204" pitchFamily="49" charset="0"/>
                        </a:rPr>
                        <a:t>readlink</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fh</a:t>
                      </a:r>
                      <a:r>
                        <a:rPr lang="en-US" sz="1600" dirty="0">
                          <a:latin typeface="Consolas" panose="020B0609020204030204" pitchFamily="49" charset="0"/>
                          <a:cs typeface="Consolas" panose="020B0609020204030204" pitchFamily="49" charset="0"/>
                        </a:rPr>
                        <a:t>)                      -&gt; string</a:t>
                      </a:r>
                    </a:p>
                    <a:p>
                      <a:pPr marL="742950" lvl="1" indent="-285750">
                        <a:buFont typeface="Arial" panose="020B0604020202020204" pitchFamily="34" charset="0"/>
                        <a:buChar char="•"/>
                      </a:pPr>
                      <a:r>
                        <a:rPr lang="en-US" sz="1600" dirty="0">
                          <a:latin typeface="Consolas" panose="020B0609020204030204" pitchFamily="49" charset="0"/>
                          <a:cs typeface="Consolas" panose="020B0609020204030204" pitchFamily="49" charset="0"/>
                        </a:rPr>
                        <a:t>link(</a:t>
                      </a:r>
                      <a:r>
                        <a:rPr lang="en-US" sz="1600" dirty="0" err="1">
                          <a:latin typeface="Consolas" panose="020B0609020204030204" pitchFamily="49" charset="0"/>
                          <a:cs typeface="Consolas" panose="020B0609020204030204" pitchFamily="49" charset="0"/>
                        </a:rPr>
                        <a:t>dirfh</a:t>
                      </a:r>
                      <a:r>
                        <a:rPr lang="en-US" sz="1600" dirty="0">
                          <a:latin typeface="Consolas" panose="020B0609020204030204" pitchFamily="49" charset="0"/>
                          <a:cs typeface="Consolas" panose="020B0609020204030204" pitchFamily="49" charset="0"/>
                        </a:rPr>
                        <a:t>, name, </a:t>
                      </a:r>
                      <a:r>
                        <a:rPr lang="en-US" sz="1600" dirty="0" err="1">
                          <a:latin typeface="Consolas" panose="020B0609020204030204" pitchFamily="49" charset="0"/>
                          <a:cs typeface="Consolas" panose="020B0609020204030204" pitchFamily="49" charset="0"/>
                        </a:rPr>
                        <a:t>tofh</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toname</a:t>
                      </a:r>
                      <a:r>
                        <a:rPr lang="en-US" sz="1600" dirty="0">
                          <a:latin typeface="Consolas" panose="020B0609020204030204" pitchFamily="49" charset="0"/>
                          <a:cs typeface="Consolas" panose="020B0609020204030204" pitchFamily="49" charset="0"/>
                        </a:rPr>
                        <a:t>)   -&gt; status</a:t>
                      </a:r>
                    </a:p>
                    <a:p>
                      <a:pPr marL="742950" lvl="1" indent="-285750">
                        <a:buFont typeface="Arial" panose="020B0604020202020204" pitchFamily="34" charset="0"/>
                        <a:buChar char="•"/>
                      </a:pPr>
                      <a:r>
                        <a:rPr lang="en-US" sz="1600" dirty="0">
                          <a:latin typeface="Consolas" panose="020B0609020204030204" pitchFamily="49" charset="0"/>
                          <a:cs typeface="Consolas" panose="020B0609020204030204" pitchFamily="49" charset="0"/>
                        </a:rPr>
                        <a:t>rename(</a:t>
                      </a:r>
                      <a:r>
                        <a:rPr lang="en-US" sz="1600" dirty="0" err="1">
                          <a:latin typeface="Consolas" panose="020B0609020204030204" pitchFamily="49" charset="0"/>
                          <a:cs typeface="Consolas" panose="020B0609020204030204" pitchFamily="49" charset="0"/>
                        </a:rPr>
                        <a:t>dirfh</a:t>
                      </a:r>
                      <a:r>
                        <a:rPr lang="en-US" sz="1600" dirty="0">
                          <a:latin typeface="Consolas" panose="020B0609020204030204" pitchFamily="49" charset="0"/>
                          <a:cs typeface="Consolas" panose="020B0609020204030204" pitchFamily="49" charset="0"/>
                        </a:rPr>
                        <a:t>, name, </a:t>
                      </a:r>
                      <a:r>
                        <a:rPr lang="en-US" sz="1600" dirty="0" err="1">
                          <a:latin typeface="Consolas" panose="020B0609020204030204" pitchFamily="49" charset="0"/>
                          <a:cs typeface="Consolas" panose="020B0609020204030204" pitchFamily="49" charset="0"/>
                        </a:rPr>
                        <a:t>tofh</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toname</a:t>
                      </a:r>
                      <a:r>
                        <a:rPr lang="en-US" sz="1600" dirty="0">
                          <a:latin typeface="Consolas" panose="020B0609020204030204" pitchFamily="49" charset="0"/>
                          <a:cs typeface="Consolas" panose="020B0609020204030204" pitchFamily="49" charset="0"/>
                        </a:rPr>
                        <a:t>) -&gt; status</a:t>
                      </a:r>
                    </a:p>
                  </a:txBody>
                  <a:tcPr/>
                </a:tc>
                <a:tc>
                  <a:txBody>
                    <a:bodyPr/>
                    <a:lstStyle/>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57479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EA95E-7F70-FA69-A109-A2F6A2830224}"/>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C959998-34B4-50F3-2DF4-E75809744553}"/>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57F05EE6-B2CB-F0A9-4B84-E1F4BE743606}"/>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CE135B11-2751-934A-28F5-AADA93FB8C42}"/>
              </a:ext>
            </a:extLst>
          </p:cNvPr>
          <p:cNvGraphicFramePr>
            <a:graphicFrameLocks noGrp="1"/>
          </p:cNvGraphicFramePr>
          <p:nvPr>
            <p:extLst>
              <p:ext uri="{D42A27DB-BD31-4B8C-83A1-F6EECF244321}">
                <p14:modId xmlns:p14="http://schemas.microsoft.com/office/powerpoint/2010/main" val="2839598526"/>
              </p:ext>
            </p:extLst>
          </p:nvPr>
        </p:nvGraphicFramePr>
        <p:xfrm>
          <a:off x="0" y="365761"/>
          <a:ext cx="12192000" cy="5760720"/>
        </p:xfrm>
        <a:graphic>
          <a:graphicData uri="http://schemas.openxmlformats.org/drawingml/2006/table">
            <a:tbl>
              <a:tblPr firstRow="1" bandRow="1">
                <a:tableStyleId>{BC89EF96-8CEA-46FF-86C4-4CE0E7609802}</a:tableStyleId>
              </a:tblPr>
              <a:tblGrid>
                <a:gridCol w="6558455">
                  <a:extLst>
                    <a:ext uri="{9D8B030D-6E8A-4147-A177-3AD203B41FA5}">
                      <a16:colId xmlns:a16="http://schemas.microsoft.com/office/drawing/2014/main" val="20000"/>
                    </a:ext>
                  </a:extLst>
                </a:gridCol>
                <a:gridCol w="5633545">
                  <a:extLst>
                    <a:ext uri="{9D8B030D-6E8A-4147-A177-3AD203B41FA5}">
                      <a16:colId xmlns:a16="http://schemas.microsoft.com/office/drawing/2014/main" val="102637811"/>
                    </a:ext>
                  </a:extLst>
                </a:gridCol>
              </a:tblGrid>
              <a:tr h="370840">
                <a:tc gridSpan="2">
                  <a:txBody>
                    <a:bodyPr/>
                    <a:lstStyle/>
                    <a:p>
                      <a:r>
                        <a:rPr lang="en-US" sz="2400" dirty="0"/>
                        <a:t>The protocol of</a:t>
                      </a:r>
                      <a:r>
                        <a:rPr lang="ru-RU" sz="2400" baseline="0" dirty="0"/>
                        <a:t> </a:t>
                      </a:r>
                      <a:r>
                        <a:rPr lang="en-US" sz="2400" baseline="0" dirty="0"/>
                        <a:t>NFSv2</a:t>
                      </a:r>
                      <a:endParaRPr lang="ru-RU" sz="2400" dirty="0"/>
                    </a:p>
                  </a:txBody>
                  <a:tcPr/>
                </a:tc>
                <a:tc hMerge="1">
                  <a:txBody>
                    <a:bodyPr/>
                    <a:lstStyle/>
                    <a:p>
                      <a:endParaRPr lang="en-CY"/>
                    </a:p>
                  </a:txBody>
                  <a:tcPr/>
                </a:tc>
                <a:extLst>
                  <a:ext uri="{0D108BD9-81ED-4DB2-BD59-A6C34878D82A}">
                    <a16:rowId xmlns:a16="http://schemas.microsoft.com/office/drawing/2014/main" val="10000"/>
                  </a:ext>
                </a:extLst>
              </a:tr>
              <a:tr h="370840">
                <a:tc>
                  <a:txBody>
                    <a:bodyPr/>
                    <a:lstStyle/>
                    <a:p>
                      <a:pPr marL="285750" indent="-285750">
                        <a:buFont typeface="Arial" panose="020B0604020202020204" pitchFamily="34" charset="0"/>
                        <a:buChar char="•"/>
                      </a:pPr>
                      <a:r>
                        <a:rPr lang="en-US" dirty="0"/>
                        <a:t>Walking a path:</a:t>
                      </a:r>
                    </a:p>
                    <a:p>
                      <a:pPr marL="742950" lvl="1" indent="-285750">
                        <a:buFont typeface="Arial" panose="020B0604020202020204" pitchFamily="34" charset="0"/>
                        <a:buChar char="•"/>
                      </a:pPr>
                      <a:r>
                        <a:rPr lang="en-US" sz="1600" dirty="0">
                          <a:latin typeface="Consolas" panose="020B0609020204030204" pitchFamily="49" charset="0"/>
                          <a:cs typeface="Consolas" panose="020B0609020204030204" pitchFamily="49" charset="0"/>
                        </a:rPr>
                        <a:t>lookup(</a:t>
                      </a:r>
                      <a:r>
                        <a:rPr lang="en-US" sz="1600" dirty="0" err="1">
                          <a:latin typeface="Consolas" panose="020B0609020204030204" pitchFamily="49" charset="0"/>
                          <a:cs typeface="Consolas" panose="020B0609020204030204" pitchFamily="49" charset="0"/>
                        </a:rPr>
                        <a:t>dirfh</a:t>
                      </a:r>
                      <a:r>
                        <a:rPr lang="en-US" sz="1600" dirty="0">
                          <a:latin typeface="Consolas" panose="020B0609020204030204" pitchFamily="49" charset="0"/>
                          <a:cs typeface="Consolas" panose="020B0609020204030204" pitchFamily="49" charset="0"/>
                        </a:rPr>
                        <a:t>, name)               -&gt; (</a:t>
                      </a:r>
                      <a:r>
                        <a:rPr lang="en-US" sz="1600" dirty="0" err="1">
                          <a:latin typeface="Consolas" panose="020B0609020204030204" pitchFamily="49" charset="0"/>
                          <a:cs typeface="Consolas" panose="020B0609020204030204" pitchFamily="49" charset="0"/>
                        </a:rPr>
                        <a:t>fh</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attr</a:t>
                      </a:r>
                      <a:r>
                        <a:rPr lang="en-US" sz="1600" dirty="0">
                          <a:latin typeface="Consolas" panose="020B0609020204030204" pitchFamily="49" charset="0"/>
                          <a:cs typeface="Consolas" panose="020B0609020204030204" pitchFamily="49" charset="0"/>
                        </a:rPr>
                        <a:t>)</a:t>
                      </a:r>
                    </a:p>
                    <a:p>
                      <a:pPr marL="742950" lvl="1" indent="-285750">
                        <a:buFont typeface="Arial" panose="020B0604020202020204" pitchFamily="34" charset="0"/>
                        <a:buChar char="•"/>
                      </a:pPr>
                      <a:r>
                        <a:rPr lang="en-US" sz="1600" dirty="0" err="1">
                          <a:latin typeface="Consolas" panose="020B0609020204030204" pitchFamily="49" charset="0"/>
                          <a:cs typeface="Consolas" panose="020B0609020204030204" pitchFamily="49" charset="0"/>
                        </a:rPr>
                        <a:t>getattr</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dirfh</a:t>
                      </a:r>
                      <a:r>
                        <a:rPr lang="en-US" sz="1600" dirty="0">
                          <a:latin typeface="Consolas" panose="020B0609020204030204" pitchFamily="49" charset="0"/>
                          <a:cs typeface="Consolas" panose="020B0609020204030204" pitchFamily="49" charset="0"/>
                        </a:rPr>
                        <a:t>)                    -&gt; </a:t>
                      </a:r>
                      <a:r>
                        <a:rPr lang="en-US" sz="1600" dirty="0" err="1">
                          <a:latin typeface="Consolas" panose="020B0609020204030204" pitchFamily="49" charset="0"/>
                          <a:cs typeface="Consolas" panose="020B0609020204030204" pitchFamily="49" charset="0"/>
                        </a:rPr>
                        <a:t>attr</a:t>
                      </a:r>
                      <a:endParaRPr lang="en-US" sz="1600" dirty="0">
                        <a:latin typeface="Consolas" panose="020B0609020204030204" pitchFamily="49" charset="0"/>
                        <a:cs typeface="Consolas" panose="020B0609020204030204" pitchFamily="49" charset="0"/>
                      </a:endParaRPr>
                    </a:p>
                    <a:p>
                      <a:pPr marL="742950" lvl="1" indent="-285750">
                        <a:buFont typeface="Arial" panose="020B0604020202020204" pitchFamily="34" charset="0"/>
                        <a:buChar char="•"/>
                      </a:pPr>
                      <a:r>
                        <a:rPr lang="en-US" sz="1600" dirty="0" err="1">
                          <a:latin typeface="Consolas" panose="020B0609020204030204" pitchFamily="49" charset="0"/>
                          <a:cs typeface="Consolas" panose="020B0609020204030204" pitchFamily="49" charset="0"/>
                        </a:rPr>
                        <a:t>readdir</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dirfh</a:t>
                      </a:r>
                      <a:r>
                        <a:rPr lang="en-US" sz="1600" dirty="0">
                          <a:latin typeface="Consolas" panose="020B0609020204030204" pitchFamily="49" charset="0"/>
                          <a:cs typeface="Consolas" panose="020B0609020204030204" pitchFamily="49" charset="0"/>
                        </a:rPr>
                        <a:t>, cookie, count)     -&gt; [</a:t>
                      </a:r>
                      <a:r>
                        <a:rPr lang="en-US" sz="1600" dirty="0" err="1">
                          <a:latin typeface="Consolas" panose="020B0609020204030204" pitchFamily="49" charset="0"/>
                          <a:cs typeface="Consolas" panose="020B0609020204030204" pitchFamily="49" charset="0"/>
                        </a:rPr>
                        <a:t>direntry</a:t>
                      </a:r>
                      <a:r>
                        <a:rPr lang="en-US" sz="1600" dirty="0">
                          <a:latin typeface="Consolas" panose="020B0609020204030204" pitchFamily="49" charset="0"/>
                          <a:cs typeface="Consolas" panose="020B0609020204030204" pitchFamily="49" charset="0"/>
                        </a:rPr>
                        <a:t>]</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Working with directories and </a:t>
                      </a:r>
                      <a:r>
                        <a:rPr lang="en-US" dirty="0" err="1"/>
                        <a:t>symlinks</a:t>
                      </a:r>
                      <a:r>
                        <a:rPr lang="ru-RU" dirty="0"/>
                        <a:t>:</a:t>
                      </a:r>
                      <a:endParaRPr lang="en-US" dirty="0"/>
                    </a:p>
                    <a:p>
                      <a:pPr marL="742950" lvl="1" indent="-285750">
                        <a:buFont typeface="Arial" panose="020B0604020202020204" pitchFamily="34" charset="0"/>
                        <a:buChar char="•"/>
                      </a:pPr>
                      <a:r>
                        <a:rPr lang="en-US" sz="1600" dirty="0" err="1">
                          <a:latin typeface="Consolas" panose="020B0609020204030204" pitchFamily="49" charset="0"/>
                          <a:cs typeface="Consolas" panose="020B0609020204030204" pitchFamily="49" charset="0"/>
                        </a:rPr>
                        <a:t>mkdir</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dirfh</a:t>
                      </a:r>
                      <a:r>
                        <a:rPr lang="en-US" sz="1600" dirty="0">
                          <a:latin typeface="Consolas" panose="020B0609020204030204" pitchFamily="49" charset="0"/>
                          <a:cs typeface="Consolas" panose="020B0609020204030204" pitchFamily="49" charset="0"/>
                        </a:rPr>
                        <a:t>, name, </a:t>
                      </a:r>
                      <a:r>
                        <a:rPr lang="en-US" sz="1600" dirty="0" err="1">
                          <a:latin typeface="Consolas" panose="020B0609020204030204" pitchFamily="49" charset="0"/>
                          <a:cs typeface="Consolas" panose="020B0609020204030204" pitchFamily="49" charset="0"/>
                        </a:rPr>
                        <a:t>attr</a:t>
                      </a:r>
                      <a:r>
                        <a:rPr lang="en-US" sz="1600" dirty="0">
                          <a:latin typeface="Consolas" panose="020B0609020204030204" pitchFamily="49" charset="0"/>
                          <a:cs typeface="Consolas" panose="020B0609020204030204" pitchFamily="49" charset="0"/>
                        </a:rPr>
                        <a:t>)          -&gt; (</a:t>
                      </a:r>
                      <a:r>
                        <a:rPr lang="en-US" sz="1600" dirty="0" err="1">
                          <a:latin typeface="Consolas" panose="020B0609020204030204" pitchFamily="49" charset="0"/>
                          <a:cs typeface="Consolas" panose="020B0609020204030204" pitchFamily="49" charset="0"/>
                        </a:rPr>
                        <a:t>fh</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newattr</a:t>
                      </a:r>
                      <a:r>
                        <a:rPr lang="en-US" sz="1600" dirty="0">
                          <a:latin typeface="Consolas" panose="020B0609020204030204" pitchFamily="49" charset="0"/>
                          <a:cs typeface="Consolas" panose="020B0609020204030204" pitchFamily="49" charset="0"/>
                        </a:rPr>
                        <a:t>)</a:t>
                      </a:r>
                    </a:p>
                    <a:p>
                      <a:pPr marL="742950" lvl="1" indent="-285750">
                        <a:buFont typeface="Arial" panose="020B0604020202020204" pitchFamily="34" charset="0"/>
                        <a:buChar char="•"/>
                      </a:pPr>
                      <a:r>
                        <a:rPr lang="en-US" sz="1600" dirty="0" err="1">
                          <a:latin typeface="Consolas" panose="020B0609020204030204" pitchFamily="49" charset="0"/>
                          <a:cs typeface="Consolas" panose="020B0609020204030204" pitchFamily="49" charset="0"/>
                        </a:rPr>
                        <a:t>rmdir</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dirfh</a:t>
                      </a:r>
                      <a:r>
                        <a:rPr lang="en-US" sz="1600" dirty="0">
                          <a:latin typeface="Consolas" panose="020B0609020204030204" pitchFamily="49" charset="0"/>
                          <a:cs typeface="Consolas" panose="020B0609020204030204" pitchFamily="49" charset="0"/>
                        </a:rPr>
                        <a:t>, name)                -&gt; status</a:t>
                      </a:r>
                    </a:p>
                    <a:p>
                      <a:pPr marL="742950" lvl="1" indent="-285750">
                        <a:buFont typeface="Arial" panose="020B0604020202020204" pitchFamily="34" charset="0"/>
                        <a:buChar char="•"/>
                      </a:pPr>
                      <a:r>
                        <a:rPr lang="en-US" sz="1600" dirty="0" err="1">
                          <a:latin typeface="Consolas" panose="020B0609020204030204" pitchFamily="49" charset="0"/>
                          <a:cs typeface="Consolas" panose="020B0609020204030204" pitchFamily="49" charset="0"/>
                        </a:rPr>
                        <a:t>symlink</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dirfh</a:t>
                      </a:r>
                      <a:r>
                        <a:rPr lang="en-US" sz="1600" dirty="0">
                          <a:latin typeface="Consolas" panose="020B0609020204030204" pitchFamily="49" charset="0"/>
                          <a:cs typeface="Consolas" panose="020B0609020204030204" pitchFamily="49" charset="0"/>
                        </a:rPr>
                        <a:t>, name, string)      -&gt; status</a:t>
                      </a:r>
                    </a:p>
                    <a:p>
                      <a:pPr marL="742950" lvl="1" indent="-285750">
                        <a:buFont typeface="Arial" panose="020B0604020202020204" pitchFamily="34" charset="0"/>
                        <a:buChar char="•"/>
                      </a:pPr>
                      <a:r>
                        <a:rPr lang="en-US" sz="1600" dirty="0" err="1">
                          <a:latin typeface="Consolas" panose="020B0609020204030204" pitchFamily="49" charset="0"/>
                          <a:cs typeface="Consolas" panose="020B0609020204030204" pitchFamily="49" charset="0"/>
                        </a:rPr>
                        <a:t>readlink</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fh</a:t>
                      </a:r>
                      <a:r>
                        <a:rPr lang="en-US" sz="1600" dirty="0">
                          <a:latin typeface="Consolas" panose="020B0609020204030204" pitchFamily="49" charset="0"/>
                          <a:cs typeface="Consolas" panose="020B0609020204030204" pitchFamily="49" charset="0"/>
                        </a:rPr>
                        <a:t>)                      -&gt; string</a:t>
                      </a:r>
                    </a:p>
                    <a:p>
                      <a:pPr marL="742950" lvl="1" indent="-285750">
                        <a:buFont typeface="Arial" panose="020B0604020202020204" pitchFamily="34" charset="0"/>
                        <a:buChar char="•"/>
                      </a:pPr>
                      <a:r>
                        <a:rPr lang="en-US" sz="1600" dirty="0">
                          <a:latin typeface="Consolas" panose="020B0609020204030204" pitchFamily="49" charset="0"/>
                          <a:cs typeface="Consolas" panose="020B0609020204030204" pitchFamily="49" charset="0"/>
                        </a:rPr>
                        <a:t>link(</a:t>
                      </a:r>
                      <a:r>
                        <a:rPr lang="en-US" sz="1600" dirty="0" err="1">
                          <a:latin typeface="Consolas" panose="020B0609020204030204" pitchFamily="49" charset="0"/>
                          <a:cs typeface="Consolas" panose="020B0609020204030204" pitchFamily="49" charset="0"/>
                        </a:rPr>
                        <a:t>dirfh</a:t>
                      </a:r>
                      <a:r>
                        <a:rPr lang="en-US" sz="1600" dirty="0">
                          <a:latin typeface="Consolas" panose="020B0609020204030204" pitchFamily="49" charset="0"/>
                          <a:cs typeface="Consolas" panose="020B0609020204030204" pitchFamily="49" charset="0"/>
                        </a:rPr>
                        <a:t>, name, </a:t>
                      </a:r>
                      <a:r>
                        <a:rPr lang="en-US" sz="1600" dirty="0" err="1">
                          <a:latin typeface="Consolas" panose="020B0609020204030204" pitchFamily="49" charset="0"/>
                          <a:cs typeface="Consolas" panose="020B0609020204030204" pitchFamily="49" charset="0"/>
                        </a:rPr>
                        <a:t>tofh</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toname</a:t>
                      </a:r>
                      <a:r>
                        <a:rPr lang="en-US" sz="1600" dirty="0">
                          <a:latin typeface="Consolas" panose="020B0609020204030204" pitchFamily="49" charset="0"/>
                          <a:cs typeface="Consolas" panose="020B0609020204030204" pitchFamily="49" charset="0"/>
                        </a:rPr>
                        <a:t>)   -&gt; status</a:t>
                      </a:r>
                    </a:p>
                    <a:p>
                      <a:pPr marL="742950" lvl="1" indent="-285750">
                        <a:buFont typeface="Arial" panose="020B0604020202020204" pitchFamily="34" charset="0"/>
                        <a:buChar char="•"/>
                      </a:pPr>
                      <a:r>
                        <a:rPr lang="en-US" sz="1600" dirty="0">
                          <a:latin typeface="Consolas" panose="020B0609020204030204" pitchFamily="49" charset="0"/>
                          <a:cs typeface="Consolas" panose="020B0609020204030204" pitchFamily="49" charset="0"/>
                        </a:rPr>
                        <a:t>rename(</a:t>
                      </a:r>
                      <a:r>
                        <a:rPr lang="en-US" sz="1600" dirty="0" err="1">
                          <a:latin typeface="Consolas" panose="020B0609020204030204" pitchFamily="49" charset="0"/>
                          <a:cs typeface="Consolas" panose="020B0609020204030204" pitchFamily="49" charset="0"/>
                        </a:rPr>
                        <a:t>dirfh</a:t>
                      </a:r>
                      <a:r>
                        <a:rPr lang="en-US" sz="1600" dirty="0">
                          <a:latin typeface="Consolas" panose="020B0609020204030204" pitchFamily="49" charset="0"/>
                          <a:cs typeface="Consolas" panose="020B0609020204030204" pitchFamily="49" charset="0"/>
                        </a:rPr>
                        <a:t>, name, </a:t>
                      </a:r>
                      <a:r>
                        <a:rPr lang="en-US" sz="1600" dirty="0" err="1">
                          <a:latin typeface="Consolas" panose="020B0609020204030204" pitchFamily="49" charset="0"/>
                          <a:cs typeface="Consolas" panose="020B0609020204030204" pitchFamily="49" charset="0"/>
                        </a:rPr>
                        <a:t>tofh</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toname</a:t>
                      </a:r>
                      <a:r>
                        <a:rPr lang="en-US" sz="1600" dirty="0">
                          <a:latin typeface="Consolas" panose="020B0609020204030204" pitchFamily="49" charset="0"/>
                          <a:cs typeface="Consolas" panose="020B0609020204030204" pitchFamily="49" charset="0"/>
                        </a:rPr>
                        <a:t>) -&gt; status</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Creating and removing files</a:t>
                      </a:r>
                      <a:r>
                        <a:rPr lang="ru-RU" dirty="0"/>
                        <a:t>:</a:t>
                      </a:r>
                    </a:p>
                    <a:p>
                      <a:pPr marL="742950" lvl="1" indent="-285750">
                        <a:buFont typeface="Arial" panose="020B0604020202020204" pitchFamily="34" charset="0"/>
                        <a:buChar char="•"/>
                      </a:pPr>
                      <a:r>
                        <a:rPr lang="en-US" sz="1600" dirty="0">
                          <a:latin typeface="Consolas" panose="020B0609020204030204" pitchFamily="49" charset="0"/>
                          <a:cs typeface="Consolas" panose="020B0609020204030204" pitchFamily="49" charset="0"/>
                        </a:rPr>
                        <a:t>create(</a:t>
                      </a:r>
                      <a:r>
                        <a:rPr lang="en-US" sz="1600" dirty="0" err="1">
                          <a:latin typeface="Consolas" panose="020B0609020204030204" pitchFamily="49" charset="0"/>
                          <a:cs typeface="Consolas" panose="020B0609020204030204" pitchFamily="49" charset="0"/>
                        </a:rPr>
                        <a:t>dirfh</a:t>
                      </a:r>
                      <a:r>
                        <a:rPr lang="en-US" sz="1600" dirty="0">
                          <a:latin typeface="Consolas" panose="020B0609020204030204" pitchFamily="49" charset="0"/>
                          <a:cs typeface="Consolas" panose="020B0609020204030204" pitchFamily="49" charset="0"/>
                        </a:rPr>
                        <a:t>, name, </a:t>
                      </a:r>
                      <a:r>
                        <a:rPr lang="en-US" sz="1600" dirty="0" err="1">
                          <a:latin typeface="Consolas" panose="020B0609020204030204" pitchFamily="49" charset="0"/>
                          <a:cs typeface="Consolas" panose="020B0609020204030204" pitchFamily="49" charset="0"/>
                        </a:rPr>
                        <a:t>attr</a:t>
                      </a:r>
                      <a:r>
                        <a:rPr lang="en-US" sz="1600" dirty="0">
                          <a:latin typeface="Consolas" panose="020B0609020204030204" pitchFamily="49" charset="0"/>
                          <a:cs typeface="Consolas" panose="020B0609020204030204" pitchFamily="49" charset="0"/>
                        </a:rPr>
                        <a:t>, flags)  -&gt; (</a:t>
                      </a:r>
                      <a:r>
                        <a:rPr lang="en-US" sz="1600" dirty="0" err="1">
                          <a:latin typeface="Consolas" panose="020B0609020204030204" pitchFamily="49" charset="0"/>
                          <a:cs typeface="Consolas" panose="020B0609020204030204" pitchFamily="49" charset="0"/>
                        </a:rPr>
                        <a:t>newfh</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attr</a:t>
                      </a:r>
                      <a:r>
                        <a:rPr lang="en-US" sz="1600" dirty="0">
                          <a:latin typeface="Consolas" panose="020B0609020204030204" pitchFamily="49" charset="0"/>
                          <a:cs typeface="Consolas" panose="020B0609020204030204" pitchFamily="49" charset="0"/>
                        </a:rPr>
                        <a:t>)</a:t>
                      </a:r>
                    </a:p>
                    <a:p>
                      <a:pPr marL="742950" lvl="1" indent="-285750">
                        <a:buFont typeface="Arial" panose="020B0604020202020204" pitchFamily="34" charset="0"/>
                        <a:buChar char="•"/>
                      </a:pPr>
                      <a:r>
                        <a:rPr lang="en-US" sz="1600" dirty="0">
                          <a:latin typeface="Consolas" panose="020B0609020204030204" pitchFamily="49" charset="0"/>
                          <a:cs typeface="Consolas" panose="020B0609020204030204" pitchFamily="49" charset="0"/>
                        </a:rPr>
                        <a:t>remove(</a:t>
                      </a:r>
                      <a:r>
                        <a:rPr lang="en-US" sz="1600" dirty="0" err="1">
                          <a:latin typeface="Consolas" panose="020B0609020204030204" pitchFamily="49" charset="0"/>
                          <a:cs typeface="Consolas" panose="020B0609020204030204" pitchFamily="49" charset="0"/>
                        </a:rPr>
                        <a:t>dirfh</a:t>
                      </a:r>
                      <a:r>
                        <a:rPr lang="en-US" sz="1600" dirty="0">
                          <a:latin typeface="Consolas" panose="020B0609020204030204" pitchFamily="49" charset="0"/>
                          <a:cs typeface="Consolas" panose="020B0609020204030204" pitchFamily="49" charset="0"/>
                        </a:rPr>
                        <a:t>, name)               -&gt; status</a:t>
                      </a:r>
                    </a:p>
                  </a:txBody>
                  <a:tcPr/>
                </a:tc>
                <a:tc>
                  <a:txBody>
                    <a:bodyPr/>
                    <a:lstStyle/>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85097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82417A-66B1-AA94-AF6A-28E5398A1469}"/>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E2377E6-60A0-FE97-4D27-8311A5E018CF}"/>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8550B2F3-AECD-2EC1-1FCF-8D63CABBDD2B}"/>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245C5690-AA60-22DA-99E7-5B4C68EA833A}"/>
              </a:ext>
            </a:extLst>
          </p:cNvPr>
          <p:cNvGraphicFramePr>
            <a:graphicFrameLocks noGrp="1"/>
          </p:cNvGraphicFramePr>
          <p:nvPr>
            <p:extLst>
              <p:ext uri="{D42A27DB-BD31-4B8C-83A1-F6EECF244321}">
                <p14:modId xmlns:p14="http://schemas.microsoft.com/office/powerpoint/2010/main" val="889900074"/>
              </p:ext>
            </p:extLst>
          </p:nvPr>
        </p:nvGraphicFramePr>
        <p:xfrm>
          <a:off x="0" y="365761"/>
          <a:ext cx="12192000" cy="5760720"/>
        </p:xfrm>
        <a:graphic>
          <a:graphicData uri="http://schemas.openxmlformats.org/drawingml/2006/table">
            <a:tbl>
              <a:tblPr firstRow="1" bandRow="1">
                <a:tableStyleId>{BC89EF96-8CEA-46FF-86C4-4CE0E7609802}</a:tableStyleId>
              </a:tblPr>
              <a:tblGrid>
                <a:gridCol w="6558455">
                  <a:extLst>
                    <a:ext uri="{9D8B030D-6E8A-4147-A177-3AD203B41FA5}">
                      <a16:colId xmlns:a16="http://schemas.microsoft.com/office/drawing/2014/main" val="20000"/>
                    </a:ext>
                  </a:extLst>
                </a:gridCol>
                <a:gridCol w="5633545">
                  <a:extLst>
                    <a:ext uri="{9D8B030D-6E8A-4147-A177-3AD203B41FA5}">
                      <a16:colId xmlns:a16="http://schemas.microsoft.com/office/drawing/2014/main" val="102637811"/>
                    </a:ext>
                  </a:extLst>
                </a:gridCol>
              </a:tblGrid>
              <a:tr h="370840">
                <a:tc gridSpan="2">
                  <a:txBody>
                    <a:bodyPr/>
                    <a:lstStyle/>
                    <a:p>
                      <a:r>
                        <a:rPr lang="en-US" sz="2400" dirty="0"/>
                        <a:t>The protocol of</a:t>
                      </a:r>
                      <a:r>
                        <a:rPr lang="ru-RU" sz="2400" baseline="0" dirty="0"/>
                        <a:t> </a:t>
                      </a:r>
                      <a:r>
                        <a:rPr lang="en-US" sz="2400" baseline="0" dirty="0"/>
                        <a:t>NFSv2</a:t>
                      </a:r>
                      <a:endParaRPr lang="ru-RU" sz="2400" dirty="0"/>
                    </a:p>
                  </a:txBody>
                  <a:tcPr/>
                </a:tc>
                <a:tc hMerge="1">
                  <a:txBody>
                    <a:bodyPr/>
                    <a:lstStyle/>
                    <a:p>
                      <a:endParaRPr lang="en-CY"/>
                    </a:p>
                  </a:txBody>
                  <a:tcPr/>
                </a:tc>
                <a:extLst>
                  <a:ext uri="{0D108BD9-81ED-4DB2-BD59-A6C34878D82A}">
                    <a16:rowId xmlns:a16="http://schemas.microsoft.com/office/drawing/2014/main" val="10000"/>
                  </a:ext>
                </a:extLst>
              </a:tr>
              <a:tr h="370840">
                <a:tc>
                  <a:txBody>
                    <a:bodyPr/>
                    <a:lstStyle/>
                    <a:p>
                      <a:pPr marL="285750" indent="-285750">
                        <a:buFont typeface="Arial" panose="020B0604020202020204" pitchFamily="34" charset="0"/>
                        <a:buChar char="•"/>
                      </a:pPr>
                      <a:r>
                        <a:rPr lang="en-US" dirty="0"/>
                        <a:t>Walking a path:</a:t>
                      </a:r>
                    </a:p>
                    <a:p>
                      <a:pPr marL="742950" lvl="1" indent="-285750">
                        <a:buFont typeface="Arial" panose="020B0604020202020204" pitchFamily="34" charset="0"/>
                        <a:buChar char="•"/>
                      </a:pPr>
                      <a:r>
                        <a:rPr lang="en-US" sz="1600" dirty="0">
                          <a:latin typeface="Consolas" panose="020B0609020204030204" pitchFamily="49" charset="0"/>
                          <a:cs typeface="Consolas" panose="020B0609020204030204" pitchFamily="49" charset="0"/>
                        </a:rPr>
                        <a:t>lookup(</a:t>
                      </a:r>
                      <a:r>
                        <a:rPr lang="en-US" sz="1600" dirty="0" err="1">
                          <a:latin typeface="Consolas" panose="020B0609020204030204" pitchFamily="49" charset="0"/>
                          <a:cs typeface="Consolas" panose="020B0609020204030204" pitchFamily="49" charset="0"/>
                        </a:rPr>
                        <a:t>dirfh</a:t>
                      </a:r>
                      <a:r>
                        <a:rPr lang="en-US" sz="1600" dirty="0">
                          <a:latin typeface="Consolas" panose="020B0609020204030204" pitchFamily="49" charset="0"/>
                          <a:cs typeface="Consolas" panose="020B0609020204030204" pitchFamily="49" charset="0"/>
                        </a:rPr>
                        <a:t>, name)               -&gt; (</a:t>
                      </a:r>
                      <a:r>
                        <a:rPr lang="en-US" sz="1600" dirty="0" err="1">
                          <a:latin typeface="Consolas" panose="020B0609020204030204" pitchFamily="49" charset="0"/>
                          <a:cs typeface="Consolas" panose="020B0609020204030204" pitchFamily="49" charset="0"/>
                        </a:rPr>
                        <a:t>fh</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attr</a:t>
                      </a:r>
                      <a:r>
                        <a:rPr lang="en-US" sz="1600" dirty="0">
                          <a:latin typeface="Consolas" panose="020B0609020204030204" pitchFamily="49" charset="0"/>
                          <a:cs typeface="Consolas" panose="020B0609020204030204" pitchFamily="49" charset="0"/>
                        </a:rPr>
                        <a:t>)</a:t>
                      </a:r>
                    </a:p>
                    <a:p>
                      <a:pPr marL="742950" lvl="1" indent="-285750">
                        <a:buFont typeface="Arial" panose="020B0604020202020204" pitchFamily="34" charset="0"/>
                        <a:buChar char="•"/>
                      </a:pPr>
                      <a:r>
                        <a:rPr lang="en-US" sz="1600" dirty="0" err="1">
                          <a:latin typeface="Consolas" panose="020B0609020204030204" pitchFamily="49" charset="0"/>
                          <a:cs typeface="Consolas" panose="020B0609020204030204" pitchFamily="49" charset="0"/>
                        </a:rPr>
                        <a:t>getattr</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dirfh</a:t>
                      </a:r>
                      <a:r>
                        <a:rPr lang="en-US" sz="1600" dirty="0">
                          <a:latin typeface="Consolas" panose="020B0609020204030204" pitchFamily="49" charset="0"/>
                          <a:cs typeface="Consolas" panose="020B0609020204030204" pitchFamily="49" charset="0"/>
                        </a:rPr>
                        <a:t>)                    -&gt; </a:t>
                      </a:r>
                      <a:r>
                        <a:rPr lang="en-US" sz="1600" dirty="0" err="1">
                          <a:latin typeface="Consolas" panose="020B0609020204030204" pitchFamily="49" charset="0"/>
                          <a:cs typeface="Consolas" panose="020B0609020204030204" pitchFamily="49" charset="0"/>
                        </a:rPr>
                        <a:t>attr</a:t>
                      </a:r>
                      <a:endParaRPr lang="en-US" sz="1600" dirty="0">
                        <a:latin typeface="Consolas" panose="020B0609020204030204" pitchFamily="49" charset="0"/>
                        <a:cs typeface="Consolas" panose="020B0609020204030204" pitchFamily="49" charset="0"/>
                      </a:endParaRPr>
                    </a:p>
                    <a:p>
                      <a:pPr marL="742950" lvl="1" indent="-285750">
                        <a:buFont typeface="Arial" panose="020B0604020202020204" pitchFamily="34" charset="0"/>
                        <a:buChar char="•"/>
                      </a:pPr>
                      <a:r>
                        <a:rPr lang="en-US" sz="1600" dirty="0" err="1">
                          <a:latin typeface="Consolas" panose="020B0609020204030204" pitchFamily="49" charset="0"/>
                          <a:cs typeface="Consolas" panose="020B0609020204030204" pitchFamily="49" charset="0"/>
                        </a:rPr>
                        <a:t>readdir</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dirfh</a:t>
                      </a:r>
                      <a:r>
                        <a:rPr lang="en-US" sz="1600" dirty="0">
                          <a:latin typeface="Consolas" panose="020B0609020204030204" pitchFamily="49" charset="0"/>
                          <a:cs typeface="Consolas" panose="020B0609020204030204" pitchFamily="49" charset="0"/>
                        </a:rPr>
                        <a:t>, cookie, count)     -&gt; [</a:t>
                      </a:r>
                      <a:r>
                        <a:rPr lang="en-US" sz="1600" dirty="0" err="1">
                          <a:latin typeface="Consolas" panose="020B0609020204030204" pitchFamily="49" charset="0"/>
                          <a:cs typeface="Consolas" panose="020B0609020204030204" pitchFamily="49" charset="0"/>
                        </a:rPr>
                        <a:t>direntry</a:t>
                      </a:r>
                      <a:r>
                        <a:rPr lang="en-US" sz="1600" dirty="0">
                          <a:latin typeface="Consolas" panose="020B0609020204030204" pitchFamily="49" charset="0"/>
                          <a:cs typeface="Consolas" panose="020B0609020204030204" pitchFamily="49" charset="0"/>
                        </a:rPr>
                        <a:t>]</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Working with directories and </a:t>
                      </a:r>
                      <a:r>
                        <a:rPr lang="en-US" dirty="0" err="1"/>
                        <a:t>symlinks</a:t>
                      </a:r>
                      <a:r>
                        <a:rPr lang="ru-RU" dirty="0"/>
                        <a:t>:</a:t>
                      </a:r>
                      <a:endParaRPr lang="en-US" dirty="0"/>
                    </a:p>
                    <a:p>
                      <a:pPr marL="742950" lvl="1" indent="-285750">
                        <a:buFont typeface="Arial" panose="020B0604020202020204" pitchFamily="34" charset="0"/>
                        <a:buChar char="•"/>
                      </a:pPr>
                      <a:r>
                        <a:rPr lang="en-US" sz="1600" dirty="0" err="1">
                          <a:latin typeface="Consolas" panose="020B0609020204030204" pitchFamily="49" charset="0"/>
                          <a:cs typeface="Consolas" panose="020B0609020204030204" pitchFamily="49" charset="0"/>
                        </a:rPr>
                        <a:t>mkdir</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dirfh</a:t>
                      </a:r>
                      <a:r>
                        <a:rPr lang="en-US" sz="1600" dirty="0">
                          <a:latin typeface="Consolas" panose="020B0609020204030204" pitchFamily="49" charset="0"/>
                          <a:cs typeface="Consolas" panose="020B0609020204030204" pitchFamily="49" charset="0"/>
                        </a:rPr>
                        <a:t>, name, </a:t>
                      </a:r>
                      <a:r>
                        <a:rPr lang="en-US" sz="1600" dirty="0" err="1">
                          <a:latin typeface="Consolas" panose="020B0609020204030204" pitchFamily="49" charset="0"/>
                          <a:cs typeface="Consolas" panose="020B0609020204030204" pitchFamily="49" charset="0"/>
                        </a:rPr>
                        <a:t>attr</a:t>
                      </a:r>
                      <a:r>
                        <a:rPr lang="en-US" sz="1600" dirty="0">
                          <a:latin typeface="Consolas" panose="020B0609020204030204" pitchFamily="49" charset="0"/>
                          <a:cs typeface="Consolas" panose="020B0609020204030204" pitchFamily="49" charset="0"/>
                        </a:rPr>
                        <a:t>)          -&gt; (</a:t>
                      </a:r>
                      <a:r>
                        <a:rPr lang="en-US" sz="1600" dirty="0" err="1">
                          <a:latin typeface="Consolas" panose="020B0609020204030204" pitchFamily="49" charset="0"/>
                          <a:cs typeface="Consolas" panose="020B0609020204030204" pitchFamily="49" charset="0"/>
                        </a:rPr>
                        <a:t>fh</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newattr</a:t>
                      </a:r>
                      <a:r>
                        <a:rPr lang="en-US" sz="1600" dirty="0">
                          <a:latin typeface="Consolas" panose="020B0609020204030204" pitchFamily="49" charset="0"/>
                          <a:cs typeface="Consolas" panose="020B0609020204030204" pitchFamily="49" charset="0"/>
                        </a:rPr>
                        <a:t>)</a:t>
                      </a:r>
                    </a:p>
                    <a:p>
                      <a:pPr marL="742950" lvl="1" indent="-285750">
                        <a:buFont typeface="Arial" panose="020B0604020202020204" pitchFamily="34" charset="0"/>
                        <a:buChar char="•"/>
                      </a:pPr>
                      <a:r>
                        <a:rPr lang="en-US" sz="1600" dirty="0" err="1">
                          <a:latin typeface="Consolas" panose="020B0609020204030204" pitchFamily="49" charset="0"/>
                          <a:cs typeface="Consolas" panose="020B0609020204030204" pitchFamily="49" charset="0"/>
                        </a:rPr>
                        <a:t>rmdir</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dirfh</a:t>
                      </a:r>
                      <a:r>
                        <a:rPr lang="en-US" sz="1600" dirty="0">
                          <a:latin typeface="Consolas" panose="020B0609020204030204" pitchFamily="49" charset="0"/>
                          <a:cs typeface="Consolas" panose="020B0609020204030204" pitchFamily="49" charset="0"/>
                        </a:rPr>
                        <a:t>, name)                -&gt; status</a:t>
                      </a:r>
                    </a:p>
                    <a:p>
                      <a:pPr marL="742950" lvl="1" indent="-285750">
                        <a:buFont typeface="Arial" panose="020B0604020202020204" pitchFamily="34" charset="0"/>
                        <a:buChar char="•"/>
                      </a:pPr>
                      <a:r>
                        <a:rPr lang="en-US" sz="1600" dirty="0" err="1">
                          <a:latin typeface="Consolas" panose="020B0609020204030204" pitchFamily="49" charset="0"/>
                          <a:cs typeface="Consolas" panose="020B0609020204030204" pitchFamily="49" charset="0"/>
                        </a:rPr>
                        <a:t>symlink</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dirfh</a:t>
                      </a:r>
                      <a:r>
                        <a:rPr lang="en-US" sz="1600" dirty="0">
                          <a:latin typeface="Consolas" panose="020B0609020204030204" pitchFamily="49" charset="0"/>
                          <a:cs typeface="Consolas" panose="020B0609020204030204" pitchFamily="49" charset="0"/>
                        </a:rPr>
                        <a:t>, name, string)      -&gt; status</a:t>
                      </a:r>
                    </a:p>
                    <a:p>
                      <a:pPr marL="742950" lvl="1" indent="-285750">
                        <a:buFont typeface="Arial" panose="020B0604020202020204" pitchFamily="34" charset="0"/>
                        <a:buChar char="•"/>
                      </a:pPr>
                      <a:r>
                        <a:rPr lang="en-US" sz="1600" dirty="0" err="1">
                          <a:latin typeface="Consolas" panose="020B0609020204030204" pitchFamily="49" charset="0"/>
                          <a:cs typeface="Consolas" panose="020B0609020204030204" pitchFamily="49" charset="0"/>
                        </a:rPr>
                        <a:t>readlink</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fh</a:t>
                      </a:r>
                      <a:r>
                        <a:rPr lang="en-US" sz="1600" dirty="0">
                          <a:latin typeface="Consolas" panose="020B0609020204030204" pitchFamily="49" charset="0"/>
                          <a:cs typeface="Consolas" panose="020B0609020204030204" pitchFamily="49" charset="0"/>
                        </a:rPr>
                        <a:t>)                      -&gt; string</a:t>
                      </a:r>
                    </a:p>
                    <a:p>
                      <a:pPr marL="742950" lvl="1" indent="-285750">
                        <a:buFont typeface="Arial" panose="020B0604020202020204" pitchFamily="34" charset="0"/>
                        <a:buChar char="•"/>
                      </a:pPr>
                      <a:r>
                        <a:rPr lang="en-US" sz="1600" dirty="0">
                          <a:latin typeface="Consolas" panose="020B0609020204030204" pitchFamily="49" charset="0"/>
                          <a:cs typeface="Consolas" panose="020B0609020204030204" pitchFamily="49" charset="0"/>
                        </a:rPr>
                        <a:t>link(</a:t>
                      </a:r>
                      <a:r>
                        <a:rPr lang="en-US" sz="1600" dirty="0" err="1">
                          <a:latin typeface="Consolas" panose="020B0609020204030204" pitchFamily="49" charset="0"/>
                          <a:cs typeface="Consolas" panose="020B0609020204030204" pitchFamily="49" charset="0"/>
                        </a:rPr>
                        <a:t>dirfh</a:t>
                      </a:r>
                      <a:r>
                        <a:rPr lang="en-US" sz="1600" dirty="0">
                          <a:latin typeface="Consolas" panose="020B0609020204030204" pitchFamily="49" charset="0"/>
                          <a:cs typeface="Consolas" panose="020B0609020204030204" pitchFamily="49" charset="0"/>
                        </a:rPr>
                        <a:t>, name, </a:t>
                      </a:r>
                      <a:r>
                        <a:rPr lang="en-US" sz="1600" dirty="0" err="1">
                          <a:latin typeface="Consolas" panose="020B0609020204030204" pitchFamily="49" charset="0"/>
                          <a:cs typeface="Consolas" panose="020B0609020204030204" pitchFamily="49" charset="0"/>
                        </a:rPr>
                        <a:t>tofh</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toname</a:t>
                      </a:r>
                      <a:r>
                        <a:rPr lang="en-US" sz="1600" dirty="0">
                          <a:latin typeface="Consolas" panose="020B0609020204030204" pitchFamily="49" charset="0"/>
                          <a:cs typeface="Consolas" panose="020B0609020204030204" pitchFamily="49" charset="0"/>
                        </a:rPr>
                        <a:t>)   -&gt; status</a:t>
                      </a:r>
                    </a:p>
                    <a:p>
                      <a:pPr marL="742950" lvl="1" indent="-285750">
                        <a:buFont typeface="Arial" panose="020B0604020202020204" pitchFamily="34" charset="0"/>
                        <a:buChar char="•"/>
                      </a:pPr>
                      <a:r>
                        <a:rPr lang="en-US" sz="1600" dirty="0">
                          <a:latin typeface="Consolas" panose="020B0609020204030204" pitchFamily="49" charset="0"/>
                          <a:cs typeface="Consolas" panose="020B0609020204030204" pitchFamily="49" charset="0"/>
                        </a:rPr>
                        <a:t>rename(</a:t>
                      </a:r>
                      <a:r>
                        <a:rPr lang="en-US" sz="1600" dirty="0" err="1">
                          <a:latin typeface="Consolas" panose="020B0609020204030204" pitchFamily="49" charset="0"/>
                          <a:cs typeface="Consolas" panose="020B0609020204030204" pitchFamily="49" charset="0"/>
                        </a:rPr>
                        <a:t>dirfh</a:t>
                      </a:r>
                      <a:r>
                        <a:rPr lang="en-US" sz="1600" dirty="0">
                          <a:latin typeface="Consolas" panose="020B0609020204030204" pitchFamily="49" charset="0"/>
                          <a:cs typeface="Consolas" panose="020B0609020204030204" pitchFamily="49" charset="0"/>
                        </a:rPr>
                        <a:t>, name, </a:t>
                      </a:r>
                      <a:r>
                        <a:rPr lang="en-US" sz="1600" dirty="0" err="1">
                          <a:latin typeface="Consolas" panose="020B0609020204030204" pitchFamily="49" charset="0"/>
                          <a:cs typeface="Consolas" panose="020B0609020204030204" pitchFamily="49" charset="0"/>
                        </a:rPr>
                        <a:t>tofh</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toname</a:t>
                      </a:r>
                      <a:r>
                        <a:rPr lang="en-US" sz="1600" dirty="0">
                          <a:latin typeface="Consolas" panose="020B0609020204030204" pitchFamily="49" charset="0"/>
                          <a:cs typeface="Consolas" panose="020B0609020204030204" pitchFamily="49" charset="0"/>
                        </a:rPr>
                        <a:t>) -&gt; status</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Creating and removing files</a:t>
                      </a:r>
                      <a:r>
                        <a:rPr lang="ru-RU" dirty="0"/>
                        <a:t>:</a:t>
                      </a:r>
                    </a:p>
                    <a:p>
                      <a:pPr marL="742950" lvl="1" indent="-285750">
                        <a:buFont typeface="Arial" panose="020B0604020202020204" pitchFamily="34" charset="0"/>
                        <a:buChar char="•"/>
                      </a:pPr>
                      <a:r>
                        <a:rPr lang="en-US" sz="1600" dirty="0">
                          <a:latin typeface="Consolas" panose="020B0609020204030204" pitchFamily="49" charset="0"/>
                          <a:cs typeface="Consolas" panose="020B0609020204030204" pitchFamily="49" charset="0"/>
                        </a:rPr>
                        <a:t>create(</a:t>
                      </a:r>
                      <a:r>
                        <a:rPr lang="en-US" sz="1600" dirty="0" err="1">
                          <a:latin typeface="Consolas" panose="020B0609020204030204" pitchFamily="49" charset="0"/>
                          <a:cs typeface="Consolas" panose="020B0609020204030204" pitchFamily="49" charset="0"/>
                        </a:rPr>
                        <a:t>dirfh</a:t>
                      </a:r>
                      <a:r>
                        <a:rPr lang="en-US" sz="1600" dirty="0">
                          <a:latin typeface="Consolas" panose="020B0609020204030204" pitchFamily="49" charset="0"/>
                          <a:cs typeface="Consolas" panose="020B0609020204030204" pitchFamily="49" charset="0"/>
                        </a:rPr>
                        <a:t>, name, </a:t>
                      </a:r>
                      <a:r>
                        <a:rPr lang="en-US" sz="1600" dirty="0" err="1">
                          <a:latin typeface="Consolas" panose="020B0609020204030204" pitchFamily="49" charset="0"/>
                          <a:cs typeface="Consolas" panose="020B0609020204030204" pitchFamily="49" charset="0"/>
                        </a:rPr>
                        <a:t>attr</a:t>
                      </a:r>
                      <a:r>
                        <a:rPr lang="en-US" sz="1600" dirty="0">
                          <a:latin typeface="Consolas" panose="020B0609020204030204" pitchFamily="49" charset="0"/>
                          <a:cs typeface="Consolas" panose="020B0609020204030204" pitchFamily="49" charset="0"/>
                        </a:rPr>
                        <a:t>, flags)  -&gt; (</a:t>
                      </a:r>
                      <a:r>
                        <a:rPr lang="en-US" sz="1600" dirty="0" err="1">
                          <a:latin typeface="Consolas" panose="020B0609020204030204" pitchFamily="49" charset="0"/>
                          <a:cs typeface="Consolas" panose="020B0609020204030204" pitchFamily="49" charset="0"/>
                        </a:rPr>
                        <a:t>newfh</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attr</a:t>
                      </a:r>
                      <a:r>
                        <a:rPr lang="en-US" sz="1600" dirty="0">
                          <a:latin typeface="Consolas" panose="020B0609020204030204" pitchFamily="49" charset="0"/>
                          <a:cs typeface="Consolas" panose="020B0609020204030204" pitchFamily="49" charset="0"/>
                        </a:rPr>
                        <a:t>)</a:t>
                      </a:r>
                    </a:p>
                    <a:p>
                      <a:pPr marL="742950" lvl="1" indent="-285750">
                        <a:buFont typeface="Arial" panose="020B0604020202020204" pitchFamily="34" charset="0"/>
                        <a:buChar char="•"/>
                      </a:pPr>
                      <a:r>
                        <a:rPr lang="en-US" sz="1600" dirty="0">
                          <a:latin typeface="Consolas" panose="020B0609020204030204" pitchFamily="49" charset="0"/>
                          <a:cs typeface="Consolas" panose="020B0609020204030204" pitchFamily="49" charset="0"/>
                        </a:rPr>
                        <a:t>remove(</a:t>
                      </a:r>
                      <a:r>
                        <a:rPr lang="en-US" sz="1600" dirty="0" err="1">
                          <a:latin typeface="Consolas" panose="020B0609020204030204" pitchFamily="49" charset="0"/>
                          <a:cs typeface="Consolas" panose="020B0609020204030204" pitchFamily="49" charset="0"/>
                        </a:rPr>
                        <a:t>dirfh</a:t>
                      </a:r>
                      <a:r>
                        <a:rPr lang="en-US" sz="1600" dirty="0">
                          <a:latin typeface="Consolas" panose="020B0609020204030204" pitchFamily="49" charset="0"/>
                          <a:cs typeface="Consolas" panose="020B0609020204030204" pitchFamily="49" charset="0"/>
                        </a:rPr>
                        <a:t>, name)               -&gt; status</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Reading and writing files</a:t>
                      </a:r>
                      <a:r>
                        <a:rPr lang="ru-RU" dirty="0"/>
                        <a:t>:</a:t>
                      </a:r>
                      <a:endParaRPr lang="en-US" dirty="0"/>
                    </a:p>
                    <a:p>
                      <a:pPr marL="742950" lvl="1" indent="-285750">
                        <a:buFont typeface="Arial" panose="020B0604020202020204" pitchFamily="34" charset="0"/>
                        <a:buChar char="•"/>
                      </a:pPr>
                      <a:r>
                        <a:rPr lang="en-US" sz="1600" baseline="0" dirty="0">
                          <a:latin typeface="Consolas" panose="020B0609020204030204" pitchFamily="49" charset="0"/>
                          <a:cs typeface="Consolas" panose="020B0609020204030204" pitchFamily="49" charset="0"/>
                          <a:sym typeface="Wingdings" panose="05000000000000000000" pitchFamily="2" charset="2"/>
                        </a:rPr>
                        <a:t>read(</a:t>
                      </a:r>
                      <a:r>
                        <a:rPr lang="en-US" sz="1600" baseline="0" dirty="0" err="1">
                          <a:latin typeface="Consolas" panose="020B0609020204030204" pitchFamily="49" charset="0"/>
                          <a:cs typeface="Consolas" panose="020B0609020204030204" pitchFamily="49" charset="0"/>
                          <a:sym typeface="Wingdings" panose="05000000000000000000" pitchFamily="2" charset="2"/>
                        </a:rPr>
                        <a:t>fh</a:t>
                      </a:r>
                      <a:r>
                        <a:rPr lang="en-US" sz="1600" baseline="0" dirty="0">
                          <a:latin typeface="Consolas" panose="020B0609020204030204" pitchFamily="49" charset="0"/>
                          <a:cs typeface="Consolas" panose="020B0609020204030204" pitchFamily="49" charset="0"/>
                          <a:sym typeface="Wingdings" panose="05000000000000000000" pitchFamily="2" charset="2"/>
                        </a:rPr>
                        <a:t>, offset, count)           -&gt; (</a:t>
                      </a:r>
                      <a:r>
                        <a:rPr lang="en-US" sz="1600" baseline="0" dirty="0" err="1">
                          <a:latin typeface="Consolas" panose="020B0609020204030204" pitchFamily="49" charset="0"/>
                          <a:cs typeface="Consolas" panose="020B0609020204030204" pitchFamily="49" charset="0"/>
                          <a:sym typeface="Wingdings" panose="05000000000000000000" pitchFamily="2" charset="2"/>
                        </a:rPr>
                        <a:t>attr</a:t>
                      </a:r>
                      <a:r>
                        <a:rPr lang="en-US" sz="1600" baseline="0" dirty="0">
                          <a:latin typeface="Consolas" panose="020B0609020204030204" pitchFamily="49" charset="0"/>
                          <a:cs typeface="Consolas" panose="020B0609020204030204" pitchFamily="49" charset="0"/>
                          <a:sym typeface="Wingdings" panose="05000000000000000000" pitchFamily="2" charset="2"/>
                        </a:rPr>
                        <a:t>, data)</a:t>
                      </a:r>
                    </a:p>
                    <a:p>
                      <a:pPr marL="742950" lvl="1" indent="-285750">
                        <a:buFont typeface="Arial" panose="020B0604020202020204" pitchFamily="34" charset="0"/>
                        <a:buChar char="•"/>
                      </a:pPr>
                      <a:r>
                        <a:rPr lang="en-US" sz="1600" baseline="0" dirty="0">
                          <a:latin typeface="Consolas" panose="020B0609020204030204" pitchFamily="49" charset="0"/>
                          <a:cs typeface="Consolas" panose="020B0609020204030204" pitchFamily="49" charset="0"/>
                          <a:sym typeface="Wingdings" panose="05000000000000000000" pitchFamily="2" charset="2"/>
                        </a:rPr>
                        <a:t>write(</a:t>
                      </a:r>
                      <a:r>
                        <a:rPr lang="en-US" sz="1600" baseline="0" dirty="0" err="1">
                          <a:latin typeface="Consolas" panose="020B0609020204030204" pitchFamily="49" charset="0"/>
                          <a:cs typeface="Consolas" panose="020B0609020204030204" pitchFamily="49" charset="0"/>
                          <a:sym typeface="Wingdings" panose="05000000000000000000" pitchFamily="2" charset="2"/>
                        </a:rPr>
                        <a:t>fh</a:t>
                      </a:r>
                      <a:r>
                        <a:rPr lang="en-US" sz="1600" baseline="0" dirty="0">
                          <a:latin typeface="Consolas" panose="020B0609020204030204" pitchFamily="49" charset="0"/>
                          <a:cs typeface="Consolas" panose="020B0609020204030204" pitchFamily="49" charset="0"/>
                          <a:sym typeface="Wingdings" panose="05000000000000000000" pitchFamily="2" charset="2"/>
                        </a:rPr>
                        <a:t>, offset, count, data)    -&gt; </a:t>
                      </a:r>
                      <a:r>
                        <a:rPr lang="en-US" sz="1600" baseline="0" dirty="0" err="1">
                          <a:latin typeface="Consolas" panose="020B0609020204030204" pitchFamily="49" charset="0"/>
                          <a:cs typeface="Consolas" panose="020B0609020204030204" pitchFamily="49" charset="0"/>
                          <a:sym typeface="Wingdings" panose="05000000000000000000" pitchFamily="2" charset="2"/>
                        </a:rPr>
                        <a:t>attr</a:t>
                      </a:r>
                      <a:endParaRPr lang="en-US" sz="1600" baseline="0" dirty="0">
                        <a:latin typeface="Consolas" panose="020B0609020204030204" pitchFamily="49" charset="0"/>
                        <a:cs typeface="Consolas" panose="020B0609020204030204" pitchFamily="49" charset="0"/>
                        <a:sym typeface="Wingdings" panose="05000000000000000000" pitchFamily="2" charset="2"/>
                      </a:endParaRPr>
                    </a:p>
                  </a:txBody>
                  <a:tcPr/>
                </a:tc>
                <a:tc>
                  <a:txBody>
                    <a:bodyPr/>
                    <a:lstStyle/>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p>
                      <a:pPr marL="742950" lvl="1" indent="-285750">
                        <a:buFont typeface="Arial" panose="020B0604020202020204" pitchFamily="34" charset="0"/>
                        <a:buChar char="•"/>
                      </a:pPr>
                      <a:endParaRPr lang="en-US" baseline="0" dirty="0">
                        <a:sym typeface="Wingdings" panose="05000000000000000000" pitchFamily="2" charset="2"/>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50656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58C2C-64A2-AC12-FBFC-DF5C311F081D}"/>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CAAF8597-408D-7683-362F-A57ABED9BF4C}"/>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D8EC1E0C-7409-BD10-7559-4CA25490A50B}"/>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3" name="Table 2">
            <a:extLst>
              <a:ext uri="{FF2B5EF4-FFF2-40B4-BE49-F238E27FC236}">
                <a16:creationId xmlns:a16="http://schemas.microsoft.com/office/drawing/2014/main" id="{C5EC699D-3AF9-EE34-C886-E80DD30E6B77}"/>
              </a:ext>
            </a:extLst>
          </p:cNvPr>
          <p:cNvGraphicFramePr>
            <a:graphicFrameLocks noGrp="1"/>
          </p:cNvGraphicFramePr>
          <p:nvPr>
            <p:extLst>
              <p:ext uri="{D42A27DB-BD31-4B8C-83A1-F6EECF244321}">
                <p14:modId xmlns:p14="http://schemas.microsoft.com/office/powerpoint/2010/main" val="3542618150"/>
              </p:ext>
            </p:extLst>
          </p:nvPr>
        </p:nvGraphicFramePr>
        <p:xfrm>
          <a:off x="0" y="365761"/>
          <a:ext cx="12192000" cy="1097280"/>
        </p:xfrm>
        <a:graphic>
          <a:graphicData uri="http://schemas.openxmlformats.org/drawingml/2006/table">
            <a:tbl>
              <a:tblPr firstRow="1" bandRow="1">
                <a:tableStyleId>{BC89EF96-8CEA-46FF-86C4-4CE0E7609802}</a:tableStyleId>
              </a:tblPr>
              <a:tblGrid>
                <a:gridCol w="12192000">
                  <a:extLst>
                    <a:ext uri="{9D8B030D-6E8A-4147-A177-3AD203B41FA5}">
                      <a16:colId xmlns:a16="http://schemas.microsoft.com/office/drawing/2014/main" val="20000"/>
                    </a:ext>
                  </a:extLst>
                </a:gridCol>
              </a:tblGrid>
              <a:tr h="370840">
                <a:tc>
                  <a:txBody>
                    <a:bodyPr/>
                    <a:lstStyle/>
                    <a:p>
                      <a:r>
                        <a:rPr lang="en-US" sz="2400" dirty="0"/>
                        <a:t>Design requirements</a:t>
                      </a:r>
                      <a:endParaRPr lang="ru-RU" sz="2400" dirty="0"/>
                    </a:p>
                  </a:txBody>
                  <a:tcPr/>
                </a:tc>
                <a:extLst>
                  <a:ext uri="{0D108BD9-81ED-4DB2-BD59-A6C34878D82A}">
                    <a16:rowId xmlns:a16="http://schemas.microsoft.com/office/drawing/2014/main" val="10000"/>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Accessing a FS over the network must work the same way as accessing a local FS, even from the point of view of the OS kernel.</a:t>
                      </a:r>
                      <a:br>
                        <a:rPr lang="en-US" dirty="0"/>
                      </a:br>
                      <a:r>
                        <a:rPr lang="en-US" b="1" dirty="0"/>
                        <a:t>NFS must be accessed with the same VFS callbacks as a local file system</a:t>
                      </a:r>
                      <a:r>
                        <a:rPr lang="ru-RU" dirty="0"/>
                        <a:t>.</a:t>
                      </a:r>
                    </a:p>
                  </a:txBody>
                  <a:tcPr/>
                </a:tc>
                <a:extLst>
                  <a:ext uri="{0D108BD9-81ED-4DB2-BD59-A6C34878D82A}">
                    <a16:rowId xmlns:a16="http://schemas.microsoft.com/office/drawing/2014/main" val="10001"/>
                  </a:ext>
                </a:extLst>
              </a:tr>
            </a:tbl>
          </a:graphicData>
        </a:graphic>
      </p:graphicFrame>
      <p:graphicFrame>
        <p:nvGraphicFramePr>
          <p:cNvPr id="7" name="Table 6">
            <a:extLst>
              <a:ext uri="{FF2B5EF4-FFF2-40B4-BE49-F238E27FC236}">
                <a16:creationId xmlns:a16="http://schemas.microsoft.com/office/drawing/2014/main" id="{80F451E9-3029-17B5-4D56-985F1341A8AB}"/>
              </a:ext>
            </a:extLst>
          </p:cNvPr>
          <p:cNvGraphicFramePr>
            <a:graphicFrameLocks noGrp="1"/>
          </p:cNvGraphicFramePr>
          <p:nvPr>
            <p:extLst>
              <p:ext uri="{D42A27DB-BD31-4B8C-83A1-F6EECF244321}">
                <p14:modId xmlns:p14="http://schemas.microsoft.com/office/powerpoint/2010/main" val="2265281575"/>
              </p:ext>
            </p:extLst>
          </p:nvPr>
        </p:nvGraphicFramePr>
        <p:xfrm>
          <a:off x="2031999" y="1937882"/>
          <a:ext cx="8128002" cy="256032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20000"/>
                    </a:ext>
                  </a:extLst>
                </a:gridCol>
                <a:gridCol w="1625601">
                  <a:extLst>
                    <a:ext uri="{9D8B030D-6E8A-4147-A177-3AD203B41FA5}">
                      <a16:colId xmlns:a16="http://schemas.microsoft.com/office/drawing/2014/main" val="439282084"/>
                    </a:ext>
                  </a:extLst>
                </a:gridCol>
                <a:gridCol w="1625600">
                  <a:extLst>
                    <a:ext uri="{9D8B030D-6E8A-4147-A177-3AD203B41FA5}">
                      <a16:colId xmlns:a16="http://schemas.microsoft.com/office/drawing/2014/main" val="4234086102"/>
                    </a:ext>
                  </a:extLst>
                </a:gridCol>
                <a:gridCol w="1625601">
                  <a:extLst>
                    <a:ext uri="{9D8B030D-6E8A-4147-A177-3AD203B41FA5}">
                      <a16:colId xmlns:a16="http://schemas.microsoft.com/office/drawing/2014/main" val="3606088616"/>
                    </a:ext>
                  </a:extLst>
                </a:gridCol>
                <a:gridCol w="1625600">
                  <a:extLst>
                    <a:ext uri="{9D8B030D-6E8A-4147-A177-3AD203B41FA5}">
                      <a16:colId xmlns:a16="http://schemas.microsoft.com/office/drawing/2014/main" val="1675534448"/>
                    </a:ext>
                  </a:extLst>
                </a:gridCol>
              </a:tblGrid>
              <a:tr h="359628">
                <a:tc>
                  <a:txBody>
                    <a:bodyPr/>
                    <a:lstStyle/>
                    <a:p>
                      <a:pPr algn="ctr"/>
                      <a:r>
                        <a:rPr lang="en-US" dirty="0">
                          <a:solidFill>
                            <a:schemeClr val="bg1">
                              <a:lumMod val="75000"/>
                            </a:schemeClr>
                          </a:solidFill>
                        </a:rPr>
                        <a:t>app</a:t>
                      </a:r>
                    </a:p>
                  </a:txBody>
                  <a:tcPr/>
                </a:tc>
                <a:tc>
                  <a:txBody>
                    <a:bodyPr/>
                    <a:lstStyle/>
                    <a:p>
                      <a:pPr algn="ctr"/>
                      <a:r>
                        <a:rPr lang="en-US" dirty="0">
                          <a:solidFill>
                            <a:schemeClr val="bg1">
                              <a:lumMod val="75000"/>
                            </a:schemeClr>
                          </a:solidFill>
                        </a:rPr>
                        <a:t>app</a:t>
                      </a:r>
                    </a:p>
                  </a:txBody>
                  <a:tcPr/>
                </a:tc>
                <a:tc>
                  <a:txBody>
                    <a:bodyPr/>
                    <a:lstStyle/>
                    <a:p>
                      <a:pPr algn="ctr"/>
                      <a:r>
                        <a:rPr lang="en-US" dirty="0">
                          <a:solidFill>
                            <a:schemeClr val="bg1">
                              <a:lumMod val="75000"/>
                            </a:schemeClr>
                          </a:solidFill>
                        </a:rPr>
                        <a:t>app</a:t>
                      </a:r>
                    </a:p>
                  </a:txBody>
                  <a:tcPr/>
                </a:tc>
                <a:tc>
                  <a:txBody>
                    <a:bodyPr/>
                    <a:lstStyle/>
                    <a:p>
                      <a:pPr algn="ctr"/>
                      <a:r>
                        <a:rPr lang="en-US" dirty="0">
                          <a:solidFill>
                            <a:schemeClr val="bg1">
                              <a:lumMod val="75000"/>
                            </a:schemeClr>
                          </a:solidFill>
                        </a:rPr>
                        <a:t>...</a:t>
                      </a:r>
                    </a:p>
                  </a:txBody>
                  <a:tcPr/>
                </a:tc>
                <a:tc>
                  <a:txBody>
                    <a:bodyPr/>
                    <a:lstStyle/>
                    <a:p>
                      <a:pPr algn="ctr"/>
                      <a:r>
                        <a:rPr lang="en-US" dirty="0">
                          <a:solidFill>
                            <a:schemeClr val="bg1">
                              <a:lumMod val="75000"/>
                            </a:schemeClr>
                          </a:solidFill>
                        </a:rPr>
                        <a:t>…</a:t>
                      </a:r>
                    </a:p>
                  </a:txBody>
                  <a:tcPr/>
                </a:tc>
                <a:extLst>
                  <a:ext uri="{0D108BD9-81ED-4DB2-BD59-A6C34878D82A}">
                    <a16:rowId xmlns:a16="http://schemas.microsoft.com/office/drawing/2014/main" val="10000"/>
                  </a:ext>
                </a:extLst>
              </a:tr>
              <a:tr h="359628">
                <a:tc gridSpan="5">
                  <a:txBody>
                    <a:bodyPr/>
                    <a:lstStyle/>
                    <a:p>
                      <a:pPr algn="ctr"/>
                      <a:endParaRPr lang="en-US"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928277195"/>
                  </a:ext>
                </a:extLst>
              </a:tr>
              <a:tr h="347636">
                <a:tc gridSpan="5">
                  <a:txBody>
                    <a:bodyPr/>
                    <a:lstStyle/>
                    <a:p>
                      <a:pPr algn="ctr"/>
                      <a:r>
                        <a:rPr lang="en-US" dirty="0" err="1">
                          <a:solidFill>
                            <a:schemeClr val="bg1">
                              <a:lumMod val="75000"/>
                            </a:schemeClr>
                          </a:solidFill>
                        </a:rPr>
                        <a:t>Pagecache</a:t>
                      </a:r>
                      <a:endParaRPr lang="en-US"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2"/>
                  </a:ext>
                </a:extLst>
              </a:tr>
              <a:tr h="326649">
                <a:tc gridSpan="5">
                  <a:txBody>
                    <a:bodyPr/>
                    <a:lstStyle/>
                    <a:p>
                      <a:pPr algn="ctr"/>
                      <a:r>
                        <a:rPr lang="en-US" dirty="0"/>
                        <a:t>VFS</a:t>
                      </a: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3"/>
                  </a:ext>
                </a:extLst>
              </a:tr>
              <a:tr h="326649">
                <a:tc>
                  <a:txBody>
                    <a:bodyPr/>
                    <a:lstStyle/>
                    <a:p>
                      <a:pPr algn="ctr"/>
                      <a:r>
                        <a:rPr lang="en-US" dirty="0">
                          <a:solidFill>
                            <a:schemeClr val="bg1">
                              <a:lumMod val="75000"/>
                            </a:schemeClr>
                          </a:solidFill>
                        </a:rPr>
                        <a:t>Sun UFS</a:t>
                      </a:r>
                    </a:p>
                  </a:txBody>
                  <a:tcPr/>
                </a:tc>
                <a:tc>
                  <a:txBody>
                    <a:bodyPr/>
                    <a:lstStyle/>
                    <a:p>
                      <a:pPr algn="ctr"/>
                      <a:r>
                        <a:rPr lang="en-US" dirty="0">
                          <a:solidFill>
                            <a:schemeClr val="bg1">
                              <a:lumMod val="75000"/>
                            </a:schemeClr>
                          </a:solidFill>
                        </a:rPr>
                        <a:t>ext2</a:t>
                      </a:r>
                    </a:p>
                  </a:txBody>
                  <a:tcPr/>
                </a:tc>
                <a:tc>
                  <a:txBody>
                    <a:bodyPr/>
                    <a:lstStyle/>
                    <a:p>
                      <a:pPr algn="ctr"/>
                      <a:r>
                        <a:rPr lang="en-US" dirty="0">
                          <a:solidFill>
                            <a:schemeClr val="bg1">
                              <a:lumMod val="75000"/>
                            </a:schemeClr>
                          </a:solidFill>
                        </a:rPr>
                        <a:t>ISO 9660</a:t>
                      </a:r>
                    </a:p>
                  </a:txBody>
                  <a:tcPr>
                    <a:lnR w="12700" cap="flat" cmpd="sng" algn="ctr">
                      <a:solidFill>
                        <a:schemeClr val="tx1"/>
                      </a:solidFill>
                      <a:prstDash val="solid"/>
                      <a:round/>
                      <a:headEnd type="none" w="med" len="med"/>
                      <a:tailEnd type="none" w="med" len="med"/>
                    </a:lnR>
                  </a:tcPr>
                </a:tc>
                <a:tc>
                  <a:txBody>
                    <a:bodyPr/>
                    <a:lstStyle/>
                    <a:p>
                      <a:pPr algn="ctr"/>
                      <a:r>
                        <a:rPr lang="en-US" dirty="0"/>
                        <a:t>NFS</a:t>
                      </a:r>
                    </a:p>
                  </a:txBody>
                  <a:tcPr marL="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797979677"/>
                  </a:ext>
                </a:extLst>
              </a:tr>
              <a:tr h="335644">
                <a:tc gridSpan="5">
                  <a:txBody>
                    <a:bodyPr/>
                    <a:lstStyle/>
                    <a:p>
                      <a:pPr algn="ctr"/>
                      <a:r>
                        <a:rPr lang="en-US" dirty="0">
                          <a:solidFill>
                            <a:schemeClr val="bg1">
                              <a:lumMod val="75000"/>
                            </a:schemeClr>
                          </a:solidFill>
                        </a:rPr>
                        <a:t>Block IO layer (requests</a:t>
                      </a:r>
                      <a:r>
                        <a:rPr lang="en-US" baseline="0" dirty="0">
                          <a:solidFill>
                            <a:schemeClr val="bg1">
                              <a:lumMod val="75000"/>
                            </a:schemeClr>
                          </a:solidFill>
                        </a:rPr>
                        <a:t> submission &amp; </a:t>
                      </a:r>
                      <a:r>
                        <a:rPr lang="en-US" dirty="0">
                          <a:solidFill>
                            <a:schemeClr val="bg1">
                              <a:lumMod val="75000"/>
                            </a:schemeClr>
                          </a:solidFill>
                        </a:rPr>
                        <a:t>scheduling)</a:t>
                      </a: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4"/>
                  </a:ext>
                </a:extLst>
              </a:tr>
              <a:tr h="335644">
                <a:tc gridSpan="5">
                  <a:txBody>
                    <a:bodyPr/>
                    <a:lstStyle/>
                    <a:p>
                      <a:pPr algn="ctr"/>
                      <a:r>
                        <a:rPr lang="en-US" dirty="0"/>
                        <a:t>...</a:t>
                      </a: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27519998"/>
                  </a:ext>
                </a:extLst>
              </a:tr>
            </a:tbl>
          </a:graphicData>
        </a:graphic>
      </p:graphicFrame>
      <p:sp>
        <p:nvSpPr>
          <p:cNvPr id="9" name="Freeform 8">
            <a:extLst>
              <a:ext uri="{FF2B5EF4-FFF2-40B4-BE49-F238E27FC236}">
                <a16:creationId xmlns:a16="http://schemas.microsoft.com/office/drawing/2014/main" id="{A3AD7B35-D89C-A19F-3F37-492A4FA2816D}"/>
              </a:ext>
            </a:extLst>
          </p:cNvPr>
          <p:cNvSpPr/>
          <p:nvPr/>
        </p:nvSpPr>
        <p:spPr>
          <a:xfrm>
            <a:off x="1654629" y="2302423"/>
            <a:ext cx="8817428" cy="375491"/>
          </a:xfrm>
          <a:custGeom>
            <a:avLst/>
            <a:gdLst>
              <a:gd name="connsiteX0" fmla="*/ 0 w 8817428"/>
              <a:gd name="connsiteY0" fmla="*/ 190406 h 375491"/>
              <a:gd name="connsiteX1" fmla="*/ 370114 w 8817428"/>
              <a:gd name="connsiteY1" fmla="*/ 5348 h 375491"/>
              <a:gd name="connsiteX2" fmla="*/ 729342 w 8817428"/>
              <a:gd name="connsiteY2" fmla="*/ 375463 h 375491"/>
              <a:gd name="connsiteX3" fmla="*/ 1175657 w 8817428"/>
              <a:gd name="connsiteY3" fmla="*/ 27120 h 375491"/>
              <a:gd name="connsiteX4" fmla="*/ 1545771 w 8817428"/>
              <a:gd name="connsiteY4" fmla="*/ 364577 h 375491"/>
              <a:gd name="connsiteX5" fmla="*/ 1937657 w 8817428"/>
              <a:gd name="connsiteY5" fmla="*/ 5348 h 375491"/>
              <a:gd name="connsiteX6" fmla="*/ 2307771 w 8817428"/>
              <a:gd name="connsiteY6" fmla="*/ 364577 h 375491"/>
              <a:gd name="connsiteX7" fmla="*/ 2710542 w 8817428"/>
              <a:gd name="connsiteY7" fmla="*/ 5348 h 375491"/>
              <a:gd name="connsiteX8" fmla="*/ 3048000 w 8817428"/>
              <a:gd name="connsiteY8" fmla="*/ 364577 h 375491"/>
              <a:gd name="connsiteX9" fmla="*/ 3429000 w 8817428"/>
              <a:gd name="connsiteY9" fmla="*/ 16234 h 375491"/>
              <a:gd name="connsiteX10" fmla="*/ 3777342 w 8817428"/>
              <a:gd name="connsiteY10" fmla="*/ 375463 h 375491"/>
              <a:gd name="connsiteX11" fmla="*/ 4201885 w 8817428"/>
              <a:gd name="connsiteY11" fmla="*/ 5348 h 375491"/>
              <a:gd name="connsiteX12" fmla="*/ 4561114 w 8817428"/>
              <a:gd name="connsiteY12" fmla="*/ 364577 h 375491"/>
              <a:gd name="connsiteX13" fmla="*/ 4953000 w 8817428"/>
              <a:gd name="connsiteY13" fmla="*/ 5348 h 375491"/>
              <a:gd name="connsiteX14" fmla="*/ 5323114 w 8817428"/>
              <a:gd name="connsiteY14" fmla="*/ 364577 h 375491"/>
              <a:gd name="connsiteX15" fmla="*/ 5704114 w 8817428"/>
              <a:gd name="connsiteY15" fmla="*/ 5348 h 375491"/>
              <a:gd name="connsiteX16" fmla="*/ 6041571 w 8817428"/>
              <a:gd name="connsiteY16" fmla="*/ 364577 h 375491"/>
              <a:gd name="connsiteX17" fmla="*/ 6411685 w 8817428"/>
              <a:gd name="connsiteY17" fmla="*/ 5348 h 375491"/>
              <a:gd name="connsiteX18" fmla="*/ 6770914 w 8817428"/>
              <a:gd name="connsiteY18" fmla="*/ 364577 h 375491"/>
              <a:gd name="connsiteX19" fmla="*/ 7151914 w 8817428"/>
              <a:gd name="connsiteY19" fmla="*/ 5348 h 375491"/>
              <a:gd name="connsiteX20" fmla="*/ 7478485 w 8817428"/>
              <a:gd name="connsiteY20" fmla="*/ 364577 h 375491"/>
              <a:gd name="connsiteX21" fmla="*/ 7815942 w 8817428"/>
              <a:gd name="connsiteY21" fmla="*/ 5348 h 375491"/>
              <a:gd name="connsiteX22" fmla="*/ 8142514 w 8817428"/>
              <a:gd name="connsiteY22" fmla="*/ 364577 h 375491"/>
              <a:gd name="connsiteX23" fmla="*/ 8490857 w 8817428"/>
              <a:gd name="connsiteY23" fmla="*/ 16234 h 375491"/>
              <a:gd name="connsiteX24" fmla="*/ 8817428 w 8817428"/>
              <a:gd name="connsiteY24" fmla="*/ 179520 h 375491"/>
              <a:gd name="connsiteX25" fmla="*/ 8817428 w 8817428"/>
              <a:gd name="connsiteY25" fmla="*/ 179520 h 37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817428" h="375491">
                <a:moveTo>
                  <a:pt x="0" y="190406"/>
                </a:moveTo>
                <a:cubicBezTo>
                  <a:pt x="124278" y="82455"/>
                  <a:pt x="248557" y="-25495"/>
                  <a:pt x="370114" y="5348"/>
                </a:cubicBezTo>
                <a:cubicBezTo>
                  <a:pt x="491671" y="36191"/>
                  <a:pt x="595085" y="371834"/>
                  <a:pt x="729342" y="375463"/>
                </a:cubicBezTo>
                <a:cubicBezTo>
                  <a:pt x="863599" y="379092"/>
                  <a:pt x="1039586" y="28934"/>
                  <a:pt x="1175657" y="27120"/>
                </a:cubicBezTo>
                <a:cubicBezTo>
                  <a:pt x="1311728" y="25306"/>
                  <a:pt x="1418771" y="368206"/>
                  <a:pt x="1545771" y="364577"/>
                </a:cubicBezTo>
                <a:cubicBezTo>
                  <a:pt x="1672771" y="360948"/>
                  <a:pt x="1810657" y="5348"/>
                  <a:pt x="1937657" y="5348"/>
                </a:cubicBezTo>
                <a:cubicBezTo>
                  <a:pt x="2064657" y="5348"/>
                  <a:pt x="2178957" y="364577"/>
                  <a:pt x="2307771" y="364577"/>
                </a:cubicBezTo>
                <a:cubicBezTo>
                  <a:pt x="2436585" y="364577"/>
                  <a:pt x="2587171" y="5348"/>
                  <a:pt x="2710542" y="5348"/>
                </a:cubicBezTo>
                <a:cubicBezTo>
                  <a:pt x="2833913" y="5348"/>
                  <a:pt x="2928257" y="362763"/>
                  <a:pt x="3048000" y="364577"/>
                </a:cubicBezTo>
                <a:cubicBezTo>
                  <a:pt x="3167743" y="366391"/>
                  <a:pt x="3307443" y="14420"/>
                  <a:pt x="3429000" y="16234"/>
                </a:cubicBezTo>
                <a:cubicBezTo>
                  <a:pt x="3550557" y="18048"/>
                  <a:pt x="3648528" y="377277"/>
                  <a:pt x="3777342" y="375463"/>
                </a:cubicBezTo>
                <a:cubicBezTo>
                  <a:pt x="3906156" y="373649"/>
                  <a:pt x="4071256" y="7162"/>
                  <a:pt x="4201885" y="5348"/>
                </a:cubicBezTo>
                <a:cubicBezTo>
                  <a:pt x="4332514" y="3534"/>
                  <a:pt x="4435928" y="364577"/>
                  <a:pt x="4561114" y="364577"/>
                </a:cubicBezTo>
                <a:cubicBezTo>
                  <a:pt x="4686300" y="364577"/>
                  <a:pt x="4826000" y="5348"/>
                  <a:pt x="4953000" y="5348"/>
                </a:cubicBezTo>
                <a:cubicBezTo>
                  <a:pt x="5080000" y="5348"/>
                  <a:pt x="5197928" y="364577"/>
                  <a:pt x="5323114" y="364577"/>
                </a:cubicBezTo>
                <a:cubicBezTo>
                  <a:pt x="5448300" y="364577"/>
                  <a:pt x="5584371" y="5348"/>
                  <a:pt x="5704114" y="5348"/>
                </a:cubicBezTo>
                <a:cubicBezTo>
                  <a:pt x="5823857" y="5348"/>
                  <a:pt x="5923643" y="364577"/>
                  <a:pt x="6041571" y="364577"/>
                </a:cubicBezTo>
                <a:cubicBezTo>
                  <a:pt x="6159499" y="364577"/>
                  <a:pt x="6290128" y="5348"/>
                  <a:pt x="6411685" y="5348"/>
                </a:cubicBezTo>
                <a:cubicBezTo>
                  <a:pt x="6533242" y="5348"/>
                  <a:pt x="6647543" y="364577"/>
                  <a:pt x="6770914" y="364577"/>
                </a:cubicBezTo>
                <a:cubicBezTo>
                  <a:pt x="6894285" y="364577"/>
                  <a:pt x="7033986" y="5348"/>
                  <a:pt x="7151914" y="5348"/>
                </a:cubicBezTo>
                <a:cubicBezTo>
                  <a:pt x="7269842" y="5348"/>
                  <a:pt x="7367814" y="364577"/>
                  <a:pt x="7478485" y="364577"/>
                </a:cubicBezTo>
                <a:cubicBezTo>
                  <a:pt x="7589156" y="364577"/>
                  <a:pt x="7705271" y="5348"/>
                  <a:pt x="7815942" y="5348"/>
                </a:cubicBezTo>
                <a:cubicBezTo>
                  <a:pt x="7926613" y="5348"/>
                  <a:pt x="8030028" y="362763"/>
                  <a:pt x="8142514" y="364577"/>
                </a:cubicBezTo>
                <a:cubicBezTo>
                  <a:pt x="8255000" y="366391"/>
                  <a:pt x="8378371" y="47077"/>
                  <a:pt x="8490857" y="16234"/>
                </a:cubicBezTo>
                <a:cubicBezTo>
                  <a:pt x="8603343" y="-14609"/>
                  <a:pt x="8817428" y="179520"/>
                  <a:pt x="8817428" y="179520"/>
                </a:cubicBezTo>
                <a:lnTo>
                  <a:pt x="8817428" y="179520"/>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 name="TextBox 9">
            <a:extLst>
              <a:ext uri="{FF2B5EF4-FFF2-40B4-BE49-F238E27FC236}">
                <a16:creationId xmlns:a16="http://schemas.microsoft.com/office/drawing/2014/main" id="{34D8A7BD-0B2C-7563-7437-C8FB47DD5DCF}"/>
              </a:ext>
            </a:extLst>
          </p:cNvPr>
          <p:cNvSpPr txBox="1"/>
          <p:nvPr/>
        </p:nvSpPr>
        <p:spPr>
          <a:xfrm>
            <a:off x="278178" y="1712433"/>
            <a:ext cx="1729648" cy="646331"/>
          </a:xfrm>
          <a:prstGeom prst="rect">
            <a:avLst/>
          </a:prstGeom>
          <a:noFill/>
        </p:spPr>
        <p:txBody>
          <a:bodyPr wrap="square" rtlCol="0">
            <a:spAutoFit/>
          </a:bodyPr>
          <a:lstStyle/>
          <a:p>
            <a:r>
              <a:rPr lang="en-US" dirty="0"/>
              <a:t>User</a:t>
            </a:r>
            <a:br>
              <a:rPr lang="en-US" dirty="0"/>
            </a:br>
            <a:r>
              <a:rPr lang="en-US" dirty="0"/>
              <a:t>space</a:t>
            </a:r>
          </a:p>
        </p:txBody>
      </p:sp>
      <p:sp>
        <p:nvSpPr>
          <p:cNvPr id="11" name="TextBox 10">
            <a:extLst>
              <a:ext uri="{FF2B5EF4-FFF2-40B4-BE49-F238E27FC236}">
                <a16:creationId xmlns:a16="http://schemas.microsoft.com/office/drawing/2014/main" id="{DB0F9F4A-F5EF-1016-D9DA-0746B897E46E}"/>
              </a:ext>
            </a:extLst>
          </p:cNvPr>
          <p:cNvSpPr txBox="1"/>
          <p:nvPr/>
        </p:nvSpPr>
        <p:spPr>
          <a:xfrm>
            <a:off x="245128" y="3089541"/>
            <a:ext cx="1762698" cy="646331"/>
          </a:xfrm>
          <a:prstGeom prst="rect">
            <a:avLst/>
          </a:prstGeom>
          <a:noFill/>
        </p:spPr>
        <p:txBody>
          <a:bodyPr wrap="square" rtlCol="0">
            <a:spAutoFit/>
          </a:bodyPr>
          <a:lstStyle/>
          <a:p>
            <a:r>
              <a:rPr lang="en-US" dirty="0"/>
              <a:t>Kernel</a:t>
            </a:r>
            <a:br>
              <a:rPr lang="en-US" dirty="0"/>
            </a:br>
            <a:r>
              <a:rPr lang="en-US" dirty="0"/>
              <a:t>Space</a:t>
            </a:r>
          </a:p>
        </p:txBody>
      </p:sp>
      <p:sp>
        <p:nvSpPr>
          <p:cNvPr id="12" name="Down Arrow 11">
            <a:extLst>
              <a:ext uri="{FF2B5EF4-FFF2-40B4-BE49-F238E27FC236}">
                <a16:creationId xmlns:a16="http://schemas.microsoft.com/office/drawing/2014/main" id="{3A653F07-43C0-B04E-8E75-F0BA3FBAF1CF}"/>
              </a:ext>
            </a:extLst>
          </p:cNvPr>
          <p:cNvSpPr/>
          <p:nvPr/>
        </p:nvSpPr>
        <p:spPr>
          <a:xfrm>
            <a:off x="1555051" y="1925321"/>
            <a:ext cx="164892" cy="33054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4121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748212537"/>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46416339"/>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987808552"/>
              </p:ext>
            </p:extLst>
          </p:nvPr>
        </p:nvGraphicFramePr>
        <p:xfrm>
          <a:off x="0" y="365761"/>
          <a:ext cx="12192000" cy="2011680"/>
        </p:xfrm>
        <a:graphic>
          <a:graphicData uri="http://schemas.openxmlformats.org/drawingml/2006/table">
            <a:tbl>
              <a:tblPr firstRow="1" bandRow="1">
                <a:tableStyleId>{BC89EF96-8CEA-46FF-86C4-4CE0E7609802}</a:tableStyleId>
              </a:tblPr>
              <a:tblGrid>
                <a:gridCol w="12192000">
                  <a:extLst>
                    <a:ext uri="{9D8B030D-6E8A-4147-A177-3AD203B41FA5}">
                      <a16:colId xmlns:a16="http://schemas.microsoft.com/office/drawing/2014/main" val="2000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Design requirements and networking-related issues</a:t>
                      </a:r>
                      <a:endParaRPr lang="ru-RU" sz="2400" dirty="0"/>
                    </a:p>
                  </a:txBody>
                  <a:tcPr/>
                </a:tc>
                <a:extLst>
                  <a:ext uri="{0D108BD9-81ED-4DB2-BD59-A6C34878D82A}">
                    <a16:rowId xmlns:a16="http://schemas.microsoft.com/office/drawing/2014/main" val="10000"/>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Accessing a FS over the network must work the same way as accessing a local FS, even from the point of view of the OS kernel.</a:t>
                      </a:r>
                      <a:br>
                        <a:rPr lang="en-US" dirty="0"/>
                      </a:br>
                      <a:r>
                        <a:rPr lang="en-US" b="1" dirty="0"/>
                        <a:t>NFS must be accessed with the same VFS callbacks as a local file system</a:t>
                      </a:r>
                      <a:r>
                        <a:rPr lang="ru-RU" dirty="0"/>
                        <a:t>.</a:t>
                      </a:r>
                    </a:p>
                  </a:txBody>
                  <a:tcPr/>
                </a:tc>
                <a:extLst>
                  <a:ext uri="{0D108BD9-81ED-4DB2-BD59-A6C34878D82A}">
                    <a16:rowId xmlns:a16="http://schemas.microsoft.com/office/drawing/2014/main" val="10001"/>
                  </a:ext>
                </a:extLst>
              </a:tr>
              <a:tr h="370840">
                <a:tc>
                  <a:txBody>
                    <a:bodyPr/>
                    <a:lstStyle/>
                    <a:p>
                      <a:pPr marL="285750" indent="-285750">
                        <a:buFont typeface="Arial" panose="020B0604020202020204" pitchFamily="34" charset="0"/>
                        <a:buChar char="•"/>
                      </a:pPr>
                      <a:r>
                        <a:rPr lang="en-US" dirty="0"/>
                        <a:t>An NFS server may reboot at any moment, but clients must be able to proceed with file handles that they already have.</a:t>
                      </a:r>
                      <a:br>
                        <a:rPr lang="en-US" dirty="0"/>
                      </a:br>
                      <a:endParaRPr lang="en-US" b="1" dirty="0"/>
                    </a:p>
                    <a:p>
                      <a:pPr marL="285750" indent="-285750">
                        <a:buFont typeface="Arial" panose="020B0604020202020204" pitchFamily="34" charset="0"/>
                        <a:buChar char="•"/>
                      </a:pPr>
                      <a:endParaRPr lang="ru-RU" b="1" dirty="0"/>
                    </a:p>
                  </a:txBody>
                  <a:tcPr/>
                </a:tc>
                <a:extLst>
                  <a:ext uri="{0D108BD9-81ED-4DB2-BD59-A6C34878D82A}">
                    <a16:rowId xmlns:a16="http://schemas.microsoft.com/office/drawing/2014/main" val="2290667772"/>
                  </a:ext>
                </a:extLst>
              </a:tr>
            </a:tbl>
          </a:graphicData>
        </a:graphic>
      </p:graphicFrame>
      <p:sp>
        <p:nvSpPr>
          <p:cNvPr id="2" name="TextBox 1">
            <a:extLst>
              <a:ext uri="{FF2B5EF4-FFF2-40B4-BE49-F238E27FC236}">
                <a16:creationId xmlns:a16="http://schemas.microsoft.com/office/drawing/2014/main" id="{8ECEF881-B4FF-5B40-A40D-D91B38EC6D5E}"/>
              </a:ext>
            </a:extLst>
          </p:cNvPr>
          <p:cNvSpPr txBox="1"/>
          <p:nvPr/>
        </p:nvSpPr>
        <p:spPr>
          <a:xfrm>
            <a:off x="3837214" y="3017521"/>
            <a:ext cx="4517571"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onsolas" panose="020B0609020204030204" pitchFamily="49" charset="0"/>
                <a:cs typeface="Consolas" panose="020B0609020204030204" pitchFamily="49" charset="0"/>
              </a:rPr>
              <a:t>t0 = </a:t>
            </a:r>
            <a:r>
              <a:rPr lang="en-US" dirty="0" err="1">
                <a:latin typeface="Consolas" panose="020B0609020204030204" pitchFamily="49" charset="0"/>
                <a:cs typeface="Consolas" panose="020B0609020204030204" pitchFamily="49" charset="0"/>
              </a:rPr>
              <a:t>openat</a:t>
            </a:r>
            <a:r>
              <a:rPr lang="en-US" dirty="0">
                <a:latin typeface="Consolas" panose="020B0609020204030204" pitchFamily="49" charset="0"/>
                <a:cs typeface="Consolas" panose="020B0609020204030204" pitchFamily="49" charset="0"/>
              </a:rPr>
              <a:t>(AT_FDCWD, “.”),</a:t>
            </a:r>
          </a:p>
          <a:p>
            <a:pPr marL="285750" indent="-285750">
              <a:buFont typeface="Arial" panose="020B0604020202020204" pitchFamily="34" charset="0"/>
              <a:buChar char="•"/>
            </a:pPr>
            <a:r>
              <a:rPr lang="en-US" dirty="0">
                <a:latin typeface="Consolas" panose="020B0609020204030204" pitchFamily="49" charset="0"/>
                <a:cs typeface="Consolas" panose="020B0609020204030204" pitchFamily="49" charset="0"/>
              </a:rPr>
              <a:t>t1 = </a:t>
            </a:r>
            <a:r>
              <a:rPr lang="en-US" dirty="0" err="1">
                <a:latin typeface="Consolas" panose="020B0609020204030204" pitchFamily="49" charset="0"/>
                <a:cs typeface="Consolas" panose="020B0609020204030204" pitchFamily="49" charset="0"/>
              </a:rPr>
              <a:t>openat</a:t>
            </a:r>
            <a:r>
              <a:rPr lang="en-US" dirty="0">
                <a:latin typeface="Consolas" panose="020B0609020204030204" pitchFamily="49" charset="0"/>
                <a:cs typeface="Consolas" panose="020B0609020204030204" pitchFamily="49" charset="0"/>
              </a:rPr>
              <a:t>(t0, “dev”),</a:t>
            </a:r>
          </a:p>
          <a:p>
            <a:pPr marL="285750" indent="-285750">
              <a:buFont typeface="Arial" panose="020B0604020202020204" pitchFamily="34" charset="0"/>
              <a:buChar char="•"/>
            </a:pPr>
            <a:r>
              <a:rPr lang="en-US" dirty="0">
                <a:latin typeface="Consolas" panose="020B0609020204030204" pitchFamily="49" charset="0"/>
                <a:cs typeface="Consolas" panose="020B0609020204030204" pitchFamily="49" charset="0"/>
              </a:rPr>
              <a:t>t2 = </a:t>
            </a:r>
            <a:r>
              <a:rPr lang="en-US" dirty="0" err="1">
                <a:latin typeface="Consolas" panose="020B0609020204030204" pitchFamily="49" charset="0"/>
                <a:cs typeface="Consolas" panose="020B0609020204030204" pitchFamily="49" charset="0"/>
              </a:rPr>
              <a:t>openat</a:t>
            </a:r>
            <a:r>
              <a:rPr lang="en-US" dirty="0">
                <a:latin typeface="Consolas" panose="020B0609020204030204" pitchFamily="49" charset="0"/>
                <a:cs typeface="Consolas" panose="020B0609020204030204" pitchFamily="49" charset="0"/>
              </a:rPr>
              <a:t>(t1, “</a:t>
            </a:r>
            <a:r>
              <a:rPr lang="en-US" dirty="0" err="1">
                <a:latin typeface="Consolas" panose="020B0609020204030204" pitchFamily="49" charset="0"/>
                <a:cs typeface="Consolas" panose="020B0609020204030204" pitchFamily="49" charset="0"/>
              </a:rPr>
              <a:t>pstorage-fes</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a:latin typeface="Consolas" panose="020B0609020204030204" pitchFamily="49" charset="0"/>
                <a:cs typeface="Consolas" panose="020B0609020204030204" pitchFamily="49" charset="0"/>
              </a:rPr>
              <a:t>t3 = </a:t>
            </a:r>
            <a:r>
              <a:rPr lang="en-US" dirty="0" err="1">
                <a:latin typeface="Consolas" panose="020B0609020204030204" pitchFamily="49" charset="0"/>
                <a:cs typeface="Consolas" panose="020B0609020204030204" pitchFamily="49" charset="0"/>
              </a:rPr>
              <a:t>openat</a:t>
            </a:r>
            <a:r>
              <a:rPr lang="en-US" dirty="0">
                <a:latin typeface="Consolas" panose="020B0609020204030204" pitchFamily="49" charset="0"/>
                <a:cs typeface="Consolas" panose="020B0609020204030204" pitchFamily="49" charset="0"/>
              </a:rPr>
              <a:t>(t2, “</a:t>
            </a:r>
            <a:r>
              <a:rPr lang="en-US" dirty="0" err="1">
                <a:latin typeface="Consolas" panose="020B0609020204030204" pitchFamily="49" charset="0"/>
                <a:cs typeface="Consolas" panose="020B0609020204030204" pitchFamily="49" charset="0"/>
              </a:rPr>
              <a:t>main.c</a:t>
            </a:r>
            <a:r>
              <a:rPr lang="en-US" dirty="0">
                <a:latin typeface="Consolas" panose="020B0609020204030204" pitchFamily="49" charset="0"/>
                <a:cs typeface="Consolas" panose="020B0609020204030204" pitchFamily="49" charset="0"/>
              </a:rPr>
              <a:t>”).</a:t>
            </a:r>
          </a:p>
          <a:p>
            <a:endParaRPr lang="ru-RU" dirty="0"/>
          </a:p>
        </p:txBody>
      </p:sp>
      <p:sp>
        <p:nvSpPr>
          <p:cNvPr id="13" name="Freeform 12">
            <a:extLst>
              <a:ext uri="{FF2B5EF4-FFF2-40B4-BE49-F238E27FC236}">
                <a16:creationId xmlns:a16="http://schemas.microsoft.com/office/drawing/2014/main" id="{D68B087D-81B2-3349-94AA-C0975E8B9D38}"/>
              </a:ext>
            </a:extLst>
          </p:cNvPr>
          <p:cNvSpPr/>
          <p:nvPr/>
        </p:nvSpPr>
        <p:spPr>
          <a:xfrm>
            <a:off x="3630386" y="3857896"/>
            <a:ext cx="4931228" cy="119744"/>
          </a:xfrm>
          <a:custGeom>
            <a:avLst/>
            <a:gdLst>
              <a:gd name="connsiteX0" fmla="*/ 0 w 8817428"/>
              <a:gd name="connsiteY0" fmla="*/ 190406 h 375491"/>
              <a:gd name="connsiteX1" fmla="*/ 370114 w 8817428"/>
              <a:gd name="connsiteY1" fmla="*/ 5348 h 375491"/>
              <a:gd name="connsiteX2" fmla="*/ 729342 w 8817428"/>
              <a:gd name="connsiteY2" fmla="*/ 375463 h 375491"/>
              <a:gd name="connsiteX3" fmla="*/ 1175657 w 8817428"/>
              <a:gd name="connsiteY3" fmla="*/ 27120 h 375491"/>
              <a:gd name="connsiteX4" fmla="*/ 1545771 w 8817428"/>
              <a:gd name="connsiteY4" fmla="*/ 364577 h 375491"/>
              <a:gd name="connsiteX5" fmla="*/ 1937657 w 8817428"/>
              <a:gd name="connsiteY5" fmla="*/ 5348 h 375491"/>
              <a:gd name="connsiteX6" fmla="*/ 2307771 w 8817428"/>
              <a:gd name="connsiteY6" fmla="*/ 364577 h 375491"/>
              <a:gd name="connsiteX7" fmla="*/ 2710542 w 8817428"/>
              <a:gd name="connsiteY7" fmla="*/ 5348 h 375491"/>
              <a:gd name="connsiteX8" fmla="*/ 3048000 w 8817428"/>
              <a:gd name="connsiteY8" fmla="*/ 364577 h 375491"/>
              <a:gd name="connsiteX9" fmla="*/ 3429000 w 8817428"/>
              <a:gd name="connsiteY9" fmla="*/ 16234 h 375491"/>
              <a:gd name="connsiteX10" fmla="*/ 3777342 w 8817428"/>
              <a:gd name="connsiteY10" fmla="*/ 375463 h 375491"/>
              <a:gd name="connsiteX11" fmla="*/ 4201885 w 8817428"/>
              <a:gd name="connsiteY11" fmla="*/ 5348 h 375491"/>
              <a:gd name="connsiteX12" fmla="*/ 4561114 w 8817428"/>
              <a:gd name="connsiteY12" fmla="*/ 364577 h 375491"/>
              <a:gd name="connsiteX13" fmla="*/ 4953000 w 8817428"/>
              <a:gd name="connsiteY13" fmla="*/ 5348 h 375491"/>
              <a:gd name="connsiteX14" fmla="*/ 5323114 w 8817428"/>
              <a:gd name="connsiteY14" fmla="*/ 364577 h 375491"/>
              <a:gd name="connsiteX15" fmla="*/ 5704114 w 8817428"/>
              <a:gd name="connsiteY15" fmla="*/ 5348 h 375491"/>
              <a:gd name="connsiteX16" fmla="*/ 6041571 w 8817428"/>
              <a:gd name="connsiteY16" fmla="*/ 364577 h 375491"/>
              <a:gd name="connsiteX17" fmla="*/ 6411685 w 8817428"/>
              <a:gd name="connsiteY17" fmla="*/ 5348 h 375491"/>
              <a:gd name="connsiteX18" fmla="*/ 6770914 w 8817428"/>
              <a:gd name="connsiteY18" fmla="*/ 364577 h 375491"/>
              <a:gd name="connsiteX19" fmla="*/ 7151914 w 8817428"/>
              <a:gd name="connsiteY19" fmla="*/ 5348 h 375491"/>
              <a:gd name="connsiteX20" fmla="*/ 7478485 w 8817428"/>
              <a:gd name="connsiteY20" fmla="*/ 364577 h 375491"/>
              <a:gd name="connsiteX21" fmla="*/ 7815942 w 8817428"/>
              <a:gd name="connsiteY21" fmla="*/ 5348 h 375491"/>
              <a:gd name="connsiteX22" fmla="*/ 8142514 w 8817428"/>
              <a:gd name="connsiteY22" fmla="*/ 364577 h 375491"/>
              <a:gd name="connsiteX23" fmla="*/ 8490857 w 8817428"/>
              <a:gd name="connsiteY23" fmla="*/ 16234 h 375491"/>
              <a:gd name="connsiteX24" fmla="*/ 8817428 w 8817428"/>
              <a:gd name="connsiteY24" fmla="*/ 179520 h 375491"/>
              <a:gd name="connsiteX25" fmla="*/ 8817428 w 8817428"/>
              <a:gd name="connsiteY25" fmla="*/ 179520 h 37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817428" h="375491">
                <a:moveTo>
                  <a:pt x="0" y="190406"/>
                </a:moveTo>
                <a:cubicBezTo>
                  <a:pt x="124278" y="82455"/>
                  <a:pt x="248557" y="-25495"/>
                  <a:pt x="370114" y="5348"/>
                </a:cubicBezTo>
                <a:cubicBezTo>
                  <a:pt x="491671" y="36191"/>
                  <a:pt x="595085" y="371834"/>
                  <a:pt x="729342" y="375463"/>
                </a:cubicBezTo>
                <a:cubicBezTo>
                  <a:pt x="863599" y="379092"/>
                  <a:pt x="1039586" y="28934"/>
                  <a:pt x="1175657" y="27120"/>
                </a:cubicBezTo>
                <a:cubicBezTo>
                  <a:pt x="1311728" y="25306"/>
                  <a:pt x="1418771" y="368206"/>
                  <a:pt x="1545771" y="364577"/>
                </a:cubicBezTo>
                <a:cubicBezTo>
                  <a:pt x="1672771" y="360948"/>
                  <a:pt x="1810657" y="5348"/>
                  <a:pt x="1937657" y="5348"/>
                </a:cubicBezTo>
                <a:cubicBezTo>
                  <a:pt x="2064657" y="5348"/>
                  <a:pt x="2178957" y="364577"/>
                  <a:pt x="2307771" y="364577"/>
                </a:cubicBezTo>
                <a:cubicBezTo>
                  <a:pt x="2436585" y="364577"/>
                  <a:pt x="2587171" y="5348"/>
                  <a:pt x="2710542" y="5348"/>
                </a:cubicBezTo>
                <a:cubicBezTo>
                  <a:pt x="2833913" y="5348"/>
                  <a:pt x="2928257" y="362763"/>
                  <a:pt x="3048000" y="364577"/>
                </a:cubicBezTo>
                <a:cubicBezTo>
                  <a:pt x="3167743" y="366391"/>
                  <a:pt x="3307443" y="14420"/>
                  <a:pt x="3429000" y="16234"/>
                </a:cubicBezTo>
                <a:cubicBezTo>
                  <a:pt x="3550557" y="18048"/>
                  <a:pt x="3648528" y="377277"/>
                  <a:pt x="3777342" y="375463"/>
                </a:cubicBezTo>
                <a:cubicBezTo>
                  <a:pt x="3906156" y="373649"/>
                  <a:pt x="4071256" y="7162"/>
                  <a:pt x="4201885" y="5348"/>
                </a:cubicBezTo>
                <a:cubicBezTo>
                  <a:pt x="4332514" y="3534"/>
                  <a:pt x="4435928" y="364577"/>
                  <a:pt x="4561114" y="364577"/>
                </a:cubicBezTo>
                <a:cubicBezTo>
                  <a:pt x="4686300" y="364577"/>
                  <a:pt x="4826000" y="5348"/>
                  <a:pt x="4953000" y="5348"/>
                </a:cubicBezTo>
                <a:cubicBezTo>
                  <a:pt x="5080000" y="5348"/>
                  <a:pt x="5197928" y="364577"/>
                  <a:pt x="5323114" y="364577"/>
                </a:cubicBezTo>
                <a:cubicBezTo>
                  <a:pt x="5448300" y="364577"/>
                  <a:pt x="5584371" y="5348"/>
                  <a:pt x="5704114" y="5348"/>
                </a:cubicBezTo>
                <a:cubicBezTo>
                  <a:pt x="5823857" y="5348"/>
                  <a:pt x="5923643" y="364577"/>
                  <a:pt x="6041571" y="364577"/>
                </a:cubicBezTo>
                <a:cubicBezTo>
                  <a:pt x="6159499" y="364577"/>
                  <a:pt x="6290128" y="5348"/>
                  <a:pt x="6411685" y="5348"/>
                </a:cubicBezTo>
                <a:cubicBezTo>
                  <a:pt x="6533242" y="5348"/>
                  <a:pt x="6647543" y="364577"/>
                  <a:pt x="6770914" y="364577"/>
                </a:cubicBezTo>
                <a:cubicBezTo>
                  <a:pt x="6894285" y="364577"/>
                  <a:pt x="7033986" y="5348"/>
                  <a:pt x="7151914" y="5348"/>
                </a:cubicBezTo>
                <a:cubicBezTo>
                  <a:pt x="7269842" y="5348"/>
                  <a:pt x="7367814" y="364577"/>
                  <a:pt x="7478485" y="364577"/>
                </a:cubicBezTo>
                <a:cubicBezTo>
                  <a:pt x="7589156" y="364577"/>
                  <a:pt x="7705271" y="5348"/>
                  <a:pt x="7815942" y="5348"/>
                </a:cubicBezTo>
                <a:cubicBezTo>
                  <a:pt x="7926613" y="5348"/>
                  <a:pt x="8030028" y="362763"/>
                  <a:pt x="8142514" y="364577"/>
                </a:cubicBezTo>
                <a:cubicBezTo>
                  <a:pt x="8255000" y="366391"/>
                  <a:pt x="8378371" y="47077"/>
                  <a:pt x="8490857" y="16234"/>
                </a:cubicBezTo>
                <a:cubicBezTo>
                  <a:pt x="8603343" y="-14609"/>
                  <a:pt x="8817428" y="179520"/>
                  <a:pt x="8817428" y="179520"/>
                </a:cubicBezTo>
                <a:lnTo>
                  <a:pt x="8817428" y="179520"/>
                </a:ln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FF0000"/>
              </a:solidFill>
              <a:highlight>
                <a:srgbClr val="FF0000"/>
              </a:highlight>
            </a:endParaRPr>
          </a:p>
        </p:txBody>
      </p:sp>
      <p:sp>
        <p:nvSpPr>
          <p:cNvPr id="4" name="TextBox 3">
            <a:extLst>
              <a:ext uri="{FF2B5EF4-FFF2-40B4-BE49-F238E27FC236}">
                <a16:creationId xmlns:a16="http://schemas.microsoft.com/office/drawing/2014/main" id="{D719F029-62C1-AB47-9DF9-0DD068A4F34B}"/>
              </a:ext>
            </a:extLst>
          </p:cNvPr>
          <p:cNvSpPr txBox="1"/>
          <p:nvPr/>
        </p:nvSpPr>
        <p:spPr>
          <a:xfrm>
            <a:off x="8643257" y="3574869"/>
            <a:ext cx="3222172" cy="646331"/>
          </a:xfrm>
          <a:prstGeom prst="rect">
            <a:avLst/>
          </a:prstGeom>
          <a:noFill/>
        </p:spPr>
        <p:txBody>
          <a:bodyPr wrap="square" rtlCol="0">
            <a:spAutoFit/>
          </a:bodyPr>
          <a:lstStyle/>
          <a:p>
            <a:r>
              <a:rPr lang="en-US" dirty="0"/>
              <a:t>The server restarted here, but t2 must remain valid.</a:t>
            </a:r>
            <a:endParaRPr lang="ru-RU" dirty="0"/>
          </a:p>
        </p:txBody>
      </p:sp>
    </p:spTree>
    <p:extLst>
      <p:ext uri="{BB962C8B-B14F-4D97-AF65-F5344CB8AC3E}">
        <p14:creationId xmlns:p14="http://schemas.microsoft.com/office/powerpoint/2010/main" val="1999071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021740468"/>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71633668"/>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519617323"/>
              </p:ext>
            </p:extLst>
          </p:nvPr>
        </p:nvGraphicFramePr>
        <p:xfrm>
          <a:off x="0" y="365761"/>
          <a:ext cx="12192000" cy="2011680"/>
        </p:xfrm>
        <a:graphic>
          <a:graphicData uri="http://schemas.openxmlformats.org/drawingml/2006/table">
            <a:tbl>
              <a:tblPr firstRow="1" bandRow="1">
                <a:tableStyleId>{BC89EF96-8CEA-46FF-86C4-4CE0E7609802}</a:tableStyleId>
              </a:tblPr>
              <a:tblGrid>
                <a:gridCol w="12192000">
                  <a:extLst>
                    <a:ext uri="{9D8B030D-6E8A-4147-A177-3AD203B41FA5}">
                      <a16:colId xmlns:a16="http://schemas.microsoft.com/office/drawing/2014/main" val="2000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Design requirements and networking-related issues</a:t>
                      </a:r>
                      <a:endParaRPr lang="ru-RU" sz="2400" dirty="0"/>
                    </a:p>
                  </a:txBody>
                  <a:tcPr/>
                </a:tc>
                <a:extLst>
                  <a:ext uri="{0D108BD9-81ED-4DB2-BD59-A6C34878D82A}">
                    <a16:rowId xmlns:a16="http://schemas.microsoft.com/office/drawing/2014/main" val="10000"/>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Accessing a FS over the network must work the same way as accessing a local FS, even from the point of view of the OS kernel.</a:t>
                      </a:r>
                      <a:br>
                        <a:rPr lang="en-US" dirty="0"/>
                      </a:br>
                      <a:r>
                        <a:rPr lang="en-US" b="1" dirty="0"/>
                        <a:t>NFS must be accessed with the same VFS callbacks as a local file system</a:t>
                      </a:r>
                      <a:r>
                        <a:rPr lang="ru-RU" dirty="0"/>
                        <a:t>.</a:t>
                      </a:r>
                    </a:p>
                  </a:txBody>
                  <a:tcPr/>
                </a:tc>
                <a:extLst>
                  <a:ext uri="{0D108BD9-81ED-4DB2-BD59-A6C34878D82A}">
                    <a16:rowId xmlns:a16="http://schemas.microsoft.com/office/drawing/2014/main" val="10001"/>
                  </a:ext>
                </a:extLst>
              </a:tr>
              <a:tr h="370840">
                <a:tc>
                  <a:txBody>
                    <a:bodyPr/>
                    <a:lstStyle/>
                    <a:p>
                      <a:pPr marL="285750" indent="-285750">
                        <a:buFont typeface="Arial" panose="020B0604020202020204" pitchFamily="34" charset="0"/>
                        <a:buChar char="•"/>
                      </a:pPr>
                      <a:r>
                        <a:rPr lang="en-US" dirty="0"/>
                        <a:t>An NFS server may reboot at any moment, but clients must be able to proceed with file handles that they already have.</a:t>
                      </a:r>
                      <a:br>
                        <a:rPr lang="en-US" dirty="0"/>
                      </a:br>
                      <a:r>
                        <a:rPr lang="en-US" b="0" dirty="0"/>
                        <a:t>File handles must persist across reboots of NFS servers</a:t>
                      </a:r>
                      <a:r>
                        <a:rPr lang="ru-RU" b="0" dirty="0"/>
                        <a:t>.</a:t>
                      </a:r>
                      <a:br>
                        <a:rPr lang="en-US" b="0" dirty="0"/>
                      </a:br>
                      <a:r>
                        <a:rPr lang="en-US" b="0" dirty="0"/>
                        <a:t>Many operations like </a:t>
                      </a:r>
                      <a:r>
                        <a:rPr lang="en-US" b="0" dirty="0">
                          <a:latin typeface="Consolas" panose="020B0609020204030204" pitchFamily="49" charset="0"/>
                          <a:cs typeface="Consolas" panose="020B0609020204030204" pitchFamily="49" charset="0"/>
                        </a:rPr>
                        <a:t>create()</a:t>
                      </a:r>
                      <a:r>
                        <a:rPr lang="en-US" b="0" dirty="0"/>
                        <a:t> may be confirmed by a server only after a</a:t>
                      </a:r>
                      <a:r>
                        <a:rPr lang="ru-RU" b="0" dirty="0"/>
                        <a:t> </a:t>
                      </a:r>
                      <a:r>
                        <a:rPr lang="en-US" b="0" dirty="0" err="1">
                          <a:latin typeface="Consolas" panose="020B0609020204030204" pitchFamily="49" charset="0"/>
                          <a:cs typeface="Consolas" panose="020B0609020204030204" pitchFamily="49" charset="0"/>
                        </a:rPr>
                        <a:t>syncfs</a:t>
                      </a:r>
                      <a:r>
                        <a:rPr lang="en-US" b="0" dirty="0">
                          <a:latin typeface="Consolas" panose="020B0609020204030204" pitchFamily="49" charset="0"/>
                          <a:cs typeface="Consolas" panose="020B0609020204030204" pitchFamily="49" charset="0"/>
                        </a:rPr>
                        <a:t>()</a:t>
                      </a:r>
                      <a:r>
                        <a:rPr lang="en-US" b="0" dirty="0"/>
                        <a:t>.</a:t>
                      </a:r>
                      <a:endParaRPr lang="ru-RU" b="0" dirty="0"/>
                    </a:p>
                  </a:txBody>
                  <a:tcPr/>
                </a:tc>
                <a:extLst>
                  <a:ext uri="{0D108BD9-81ED-4DB2-BD59-A6C34878D82A}">
                    <a16:rowId xmlns:a16="http://schemas.microsoft.com/office/drawing/2014/main" val="2290667772"/>
                  </a:ext>
                </a:extLst>
              </a:tr>
            </a:tbl>
          </a:graphicData>
        </a:graphic>
      </p:graphicFrame>
      <p:sp>
        <p:nvSpPr>
          <p:cNvPr id="2" name="TextBox 1">
            <a:extLst>
              <a:ext uri="{FF2B5EF4-FFF2-40B4-BE49-F238E27FC236}">
                <a16:creationId xmlns:a16="http://schemas.microsoft.com/office/drawing/2014/main" id="{8ECEF881-B4FF-5B40-A40D-D91B38EC6D5E}"/>
              </a:ext>
            </a:extLst>
          </p:cNvPr>
          <p:cNvSpPr txBox="1"/>
          <p:nvPr/>
        </p:nvSpPr>
        <p:spPr>
          <a:xfrm>
            <a:off x="3837214" y="3017521"/>
            <a:ext cx="4517571"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lumMod val="75000"/>
                  </a:schemeClr>
                </a:solidFill>
                <a:latin typeface="Consolas" panose="020B0609020204030204" pitchFamily="49" charset="0"/>
                <a:cs typeface="Consolas" panose="020B0609020204030204" pitchFamily="49" charset="0"/>
              </a:rPr>
              <a:t>t0 = </a:t>
            </a:r>
            <a:r>
              <a:rPr lang="en-US" dirty="0" err="1">
                <a:solidFill>
                  <a:schemeClr val="bg1">
                    <a:lumMod val="75000"/>
                  </a:schemeClr>
                </a:solidFill>
                <a:latin typeface="Consolas" panose="020B0609020204030204" pitchFamily="49" charset="0"/>
                <a:cs typeface="Consolas" panose="020B0609020204030204" pitchFamily="49" charset="0"/>
              </a:rPr>
              <a:t>openat</a:t>
            </a:r>
            <a:r>
              <a:rPr lang="en-US" dirty="0">
                <a:solidFill>
                  <a:schemeClr val="bg1">
                    <a:lumMod val="75000"/>
                  </a:schemeClr>
                </a:solidFill>
                <a:latin typeface="Consolas" panose="020B0609020204030204" pitchFamily="49" charset="0"/>
                <a:cs typeface="Consolas" panose="020B0609020204030204" pitchFamily="49" charset="0"/>
              </a:rPr>
              <a:t>(AT_FDCWD, “.”),</a:t>
            </a:r>
          </a:p>
          <a:p>
            <a:pPr marL="285750" indent="-285750">
              <a:buFont typeface="Arial" panose="020B0604020202020204" pitchFamily="34" charset="0"/>
              <a:buChar char="•"/>
            </a:pPr>
            <a:r>
              <a:rPr lang="en-US" dirty="0">
                <a:solidFill>
                  <a:schemeClr val="bg1">
                    <a:lumMod val="75000"/>
                  </a:schemeClr>
                </a:solidFill>
                <a:latin typeface="Consolas" panose="020B0609020204030204" pitchFamily="49" charset="0"/>
                <a:cs typeface="Consolas" panose="020B0609020204030204" pitchFamily="49" charset="0"/>
              </a:rPr>
              <a:t>t1 = </a:t>
            </a:r>
            <a:r>
              <a:rPr lang="en-US" dirty="0" err="1">
                <a:solidFill>
                  <a:schemeClr val="bg1">
                    <a:lumMod val="75000"/>
                  </a:schemeClr>
                </a:solidFill>
                <a:latin typeface="Consolas" panose="020B0609020204030204" pitchFamily="49" charset="0"/>
                <a:cs typeface="Consolas" panose="020B0609020204030204" pitchFamily="49" charset="0"/>
              </a:rPr>
              <a:t>openat</a:t>
            </a:r>
            <a:r>
              <a:rPr lang="en-US" dirty="0">
                <a:solidFill>
                  <a:schemeClr val="bg1">
                    <a:lumMod val="75000"/>
                  </a:schemeClr>
                </a:solidFill>
                <a:latin typeface="Consolas" panose="020B0609020204030204" pitchFamily="49" charset="0"/>
                <a:cs typeface="Consolas" panose="020B0609020204030204" pitchFamily="49" charset="0"/>
              </a:rPr>
              <a:t>(t0, “dev”),</a:t>
            </a:r>
          </a:p>
          <a:p>
            <a:pPr marL="285750" indent="-285750">
              <a:buFont typeface="Arial" panose="020B0604020202020204" pitchFamily="34" charset="0"/>
              <a:buChar char="•"/>
            </a:pPr>
            <a:r>
              <a:rPr lang="en-US" dirty="0">
                <a:solidFill>
                  <a:schemeClr val="bg1">
                    <a:lumMod val="75000"/>
                  </a:schemeClr>
                </a:solidFill>
                <a:latin typeface="Consolas" panose="020B0609020204030204" pitchFamily="49" charset="0"/>
                <a:cs typeface="Consolas" panose="020B0609020204030204" pitchFamily="49" charset="0"/>
              </a:rPr>
              <a:t>t2 = </a:t>
            </a:r>
            <a:r>
              <a:rPr lang="en-US" dirty="0" err="1">
                <a:solidFill>
                  <a:schemeClr val="bg1">
                    <a:lumMod val="75000"/>
                  </a:schemeClr>
                </a:solidFill>
                <a:latin typeface="Consolas" panose="020B0609020204030204" pitchFamily="49" charset="0"/>
                <a:cs typeface="Consolas" panose="020B0609020204030204" pitchFamily="49" charset="0"/>
              </a:rPr>
              <a:t>openat</a:t>
            </a:r>
            <a:r>
              <a:rPr lang="en-US" dirty="0">
                <a:solidFill>
                  <a:schemeClr val="bg1">
                    <a:lumMod val="75000"/>
                  </a:schemeClr>
                </a:solidFill>
                <a:latin typeface="Consolas" panose="020B0609020204030204" pitchFamily="49" charset="0"/>
                <a:cs typeface="Consolas" panose="020B0609020204030204" pitchFamily="49" charset="0"/>
              </a:rPr>
              <a:t>(t1, “</a:t>
            </a:r>
            <a:r>
              <a:rPr lang="en-US" dirty="0" err="1">
                <a:solidFill>
                  <a:schemeClr val="bg1">
                    <a:lumMod val="75000"/>
                  </a:schemeClr>
                </a:solidFill>
                <a:latin typeface="Consolas" panose="020B0609020204030204" pitchFamily="49" charset="0"/>
                <a:cs typeface="Consolas" panose="020B0609020204030204" pitchFamily="49" charset="0"/>
              </a:rPr>
              <a:t>pstorage-fes</a:t>
            </a:r>
            <a:r>
              <a:rPr lang="en-US" dirty="0">
                <a:solidFill>
                  <a:schemeClr val="bg1">
                    <a:lumMod val="75000"/>
                  </a:schemeClr>
                </a:solidFill>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a:solidFill>
                  <a:schemeClr val="bg1">
                    <a:lumMod val="75000"/>
                  </a:schemeClr>
                </a:solidFill>
                <a:latin typeface="Consolas" panose="020B0609020204030204" pitchFamily="49" charset="0"/>
                <a:cs typeface="Consolas" panose="020B0609020204030204" pitchFamily="49" charset="0"/>
              </a:rPr>
              <a:t>t3 = </a:t>
            </a:r>
            <a:r>
              <a:rPr lang="en-US" dirty="0" err="1">
                <a:solidFill>
                  <a:schemeClr val="bg1">
                    <a:lumMod val="75000"/>
                  </a:schemeClr>
                </a:solidFill>
                <a:latin typeface="Consolas" panose="020B0609020204030204" pitchFamily="49" charset="0"/>
                <a:cs typeface="Consolas" panose="020B0609020204030204" pitchFamily="49" charset="0"/>
              </a:rPr>
              <a:t>openat</a:t>
            </a:r>
            <a:r>
              <a:rPr lang="en-US" dirty="0">
                <a:solidFill>
                  <a:schemeClr val="bg1">
                    <a:lumMod val="75000"/>
                  </a:schemeClr>
                </a:solidFill>
                <a:latin typeface="Consolas" panose="020B0609020204030204" pitchFamily="49" charset="0"/>
                <a:cs typeface="Consolas" panose="020B0609020204030204" pitchFamily="49" charset="0"/>
              </a:rPr>
              <a:t>(t2, “</a:t>
            </a:r>
            <a:r>
              <a:rPr lang="en-US" dirty="0" err="1">
                <a:solidFill>
                  <a:schemeClr val="bg1">
                    <a:lumMod val="75000"/>
                  </a:schemeClr>
                </a:solidFill>
                <a:latin typeface="Consolas" panose="020B0609020204030204" pitchFamily="49" charset="0"/>
                <a:cs typeface="Consolas" panose="020B0609020204030204" pitchFamily="49" charset="0"/>
              </a:rPr>
              <a:t>main.c</a:t>
            </a:r>
            <a:r>
              <a:rPr lang="en-US" dirty="0">
                <a:solidFill>
                  <a:schemeClr val="bg1">
                    <a:lumMod val="75000"/>
                  </a:schemeClr>
                </a:solidFill>
                <a:latin typeface="Consolas" panose="020B0609020204030204" pitchFamily="49" charset="0"/>
                <a:cs typeface="Consolas" panose="020B0609020204030204" pitchFamily="49" charset="0"/>
              </a:rPr>
              <a:t>”).</a:t>
            </a:r>
          </a:p>
          <a:p>
            <a:endParaRPr lang="ru-RU" dirty="0">
              <a:solidFill>
                <a:schemeClr val="bg1">
                  <a:lumMod val="75000"/>
                </a:schemeClr>
              </a:solidFill>
            </a:endParaRPr>
          </a:p>
        </p:txBody>
      </p:sp>
      <p:sp>
        <p:nvSpPr>
          <p:cNvPr id="13" name="Freeform 12">
            <a:extLst>
              <a:ext uri="{FF2B5EF4-FFF2-40B4-BE49-F238E27FC236}">
                <a16:creationId xmlns:a16="http://schemas.microsoft.com/office/drawing/2014/main" id="{D68B087D-81B2-3349-94AA-C0975E8B9D38}"/>
              </a:ext>
            </a:extLst>
          </p:cNvPr>
          <p:cNvSpPr/>
          <p:nvPr/>
        </p:nvSpPr>
        <p:spPr>
          <a:xfrm>
            <a:off x="3630386" y="3857896"/>
            <a:ext cx="4931228" cy="119744"/>
          </a:xfrm>
          <a:custGeom>
            <a:avLst/>
            <a:gdLst>
              <a:gd name="connsiteX0" fmla="*/ 0 w 8817428"/>
              <a:gd name="connsiteY0" fmla="*/ 190406 h 375491"/>
              <a:gd name="connsiteX1" fmla="*/ 370114 w 8817428"/>
              <a:gd name="connsiteY1" fmla="*/ 5348 h 375491"/>
              <a:gd name="connsiteX2" fmla="*/ 729342 w 8817428"/>
              <a:gd name="connsiteY2" fmla="*/ 375463 h 375491"/>
              <a:gd name="connsiteX3" fmla="*/ 1175657 w 8817428"/>
              <a:gd name="connsiteY3" fmla="*/ 27120 h 375491"/>
              <a:gd name="connsiteX4" fmla="*/ 1545771 w 8817428"/>
              <a:gd name="connsiteY4" fmla="*/ 364577 h 375491"/>
              <a:gd name="connsiteX5" fmla="*/ 1937657 w 8817428"/>
              <a:gd name="connsiteY5" fmla="*/ 5348 h 375491"/>
              <a:gd name="connsiteX6" fmla="*/ 2307771 w 8817428"/>
              <a:gd name="connsiteY6" fmla="*/ 364577 h 375491"/>
              <a:gd name="connsiteX7" fmla="*/ 2710542 w 8817428"/>
              <a:gd name="connsiteY7" fmla="*/ 5348 h 375491"/>
              <a:gd name="connsiteX8" fmla="*/ 3048000 w 8817428"/>
              <a:gd name="connsiteY8" fmla="*/ 364577 h 375491"/>
              <a:gd name="connsiteX9" fmla="*/ 3429000 w 8817428"/>
              <a:gd name="connsiteY9" fmla="*/ 16234 h 375491"/>
              <a:gd name="connsiteX10" fmla="*/ 3777342 w 8817428"/>
              <a:gd name="connsiteY10" fmla="*/ 375463 h 375491"/>
              <a:gd name="connsiteX11" fmla="*/ 4201885 w 8817428"/>
              <a:gd name="connsiteY11" fmla="*/ 5348 h 375491"/>
              <a:gd name="connsiteX12" fmla="*/ 4561114 w 8817428"/>
              <a:gd name="connsiteY12" fmla="*/ 364577 h 375491"/>
              <a:gd name="connsiteX13" fmla="*/ 4953000 w 8817428"/>
              <a:gd name="connsiteY13" fmla="*/ 5348 h 375491"/>
              <a:gd name="connsiteX14" fmla="*/ 5323114 w 8817428"/>
              <a:gd name="connsiteY14" fmla="*/ 364577 h 375491"/>
              <a:gd name="connsiteX15" fmla="*/ 5704114 w 8817428"/>
              <a:gd name="connsiteY15" fmla="*/ 5348 h 375491"/>
              <a:gd name="connsiteX16" fmla="*/ 6041571 w 8817428"/>
              <a:gd name="connsiteY16" fmla="*/ 364577 h 375491"/>
              <a:gd name="connsiteX17" fmla="*/ 6411685 w 8817428"/>
              <a:gd name="connsiteY17" fmla="*/ 5348 h 375491"/>
              <a:gd name="connsiteX18" fmla="*/ 6770914 w 8817428"/>
              <a:gd name="connsiteY18" fmla="*/ 364577 h 375491"/>
              <a:gd name="connsiteX19" fmla="*/ 7151914 w 8817428"/>
              <a:gd name="connsiteY19" fmla="*/ 5348 h 375491"/>
              <a:gd name="connsiteX20" fmla="*/ 7478485 w 8817428"/>
              <a:gd name="connsiteY20" fmla="*/ 364577 h 375491"/>
              <a:gd name="connsiteX21" fmla="*/ 7815942 w 8817428"/>
              <a:gd name="connsiteY21" fmla="*/ 5348 h 375491"/>
              <a:gd name="connsiteX22" fmla="*/ 8142514 w 8817428"/>
              <a:gd name="connsiteY22" fmla="*/ 364577 h 375491"/>
              <a:gd name="connsiteX23" fmla="*/ 8490857 w 8817428"/>
              <a:gd name="connsiteY23" fmla="*/ 16234 h 375491"/>
              <a:gd name="connsiteX24" fmla="*/ 8817428 w 8817428"/>
              <a:gd name="connsiteY24" fmla="*/ 179520 h 375491"/>
              <a:gd name="connsiteX25" fmla="*/ 8817428 w 8817428"/>
              <a:gd name="connsiteY25" fmla="*/ 179520 h 37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817428" h="375491">
                <a:moveTo>
                  <a:pt x="0" y="190406"/>
                </a:moveTo>
                <a:cubicBezTo>
                  <a:pt x="124278" y="82455"/>
                  <a:pt x="248557" y="-25495"/>
                  <a:pt x="370114" y="5348"/>
                </a:cubicBezTo>
                <a:cubicBezTo>
                  <a:pt x="491671" y="36191"/>
                  <a:pt x="595085" y="371834"/>
                  <a:pt x="729342" y="375463"/>
                </a:cubicBezTo>
                <a:cubicBezTo>
                  <a:pt x="863599" y="379092"/>
                  <a:pt x="1039586" y="28934"/>
                  <a:pt x="1175657" y="27120"/>
                </a:cubicBezTo>
                <a:cubicBezTo>
                  <a:pt x="1311728" y="25306"/>
                  <a:pt x="1418771" y="368206"/>
                  <a:pt x="1545771" y="364577"/>
                </a:cubicBezTo>
                <a:cubicBezTo>
                  <a:pt x="1672771" y="360948"/>
                  <a:pt x="1810657" y="5348"/>
                  <a:pt x="1937657" y="5348"/>
                </a:cubicBezTo>
                <a:cubicBezTo>
                  <a:pt x="2064657" y="5348"/>
                  <a:pt x="2178957" y="364577"/>
                  <a:pt x="2307771" y="364577"/>
                </a:cubicBezTo>
                <a:cubicBezTo>
                  <a:pt x="2436585" y="364577"/>
                  <a:pt x="2587171" y="5348"/>
                  <a:pt x="2710542" y="5348"/>
                </a:cubicBezTo>
                <a:cubicBezTo>
                  <a:pt x="2833913" y="5348"/>
                  <a:pt x="2928257" y="362763"/>
                  <a:pt x="3048000" y="364577"/>
                </a:cubicBezTo>
                <a:cubicBezTo>
                  <a:pt x="3167743" y="366391"/>
                  <a:pt x="3307443" y="14420"/>
                  <a:pt x="3429000" y="16234"/>
                </a:cubicBezTo>
                <a:cubicBezTo>
                  <a:pt x="3550557" y="18048"/>
                  <a:pt x="3648528" y="377277"/>
                  <a:pt x="3777342" y="375463"/>
                </a:cubicBezTo>
                <a:cubicBezTo>
                  <a:pt x="3906156" y="373649"/>
                  <a:pt x="4071256" y="7162"/>
                  <a:pt x="4201885" y="5348"/>
                </a:cubicBezTo>
                <a:cubicBezTo>
                  <a:pt x="4332514" y="3534"/>
                  <a:pt x="4435928" y="364577"/>
                  <a:pt x="4561114" y="364577"/>
                </a:cubicBezTo>
                <a:cubicBezTo>
                  <a:pt x="4686300" y="364577"/>
                  <a:pt x="4826000" y="5348"/>
                  <a:pt x="4953000" y="5348"/>
                </a:cubicBezTo>
                <a:cubicBezTo>
                  <a:pt x="5080000" y="5348"/>
                  <a:pt x="5197928" y="364577"/>
                  <a:pt x="5323114" y="364577"/>
                </a:cubicBezTo>
                <a:cubicBezTo>
                  <a:pt x="5448300" y="364577"/>
                  <a:pt x="5584371" y="5348"/>
                  <a:pt x="5704114" y="5348"/>
                </a:cubicBezTo>
                <a:cubicBezTo>
                  <a:pt x="5823857" y="5348"/>
                  <a:pt x="5923643" y="364577"/>
                  <a:pt x="6041571" y="364577"/>
                </a:cubicBezTo>
                <a:cubicBezTo>
                  <a:pt x="6159499" y="364577"/>
                  <a:pt x="6290128" y="5348"/>
                  <a:pt x="6411685" y="5348"/>
                </a:cubicBezTo>
                <a:cubicBezTo>
                  <a:pt x="6533242" y="5348"/>
                  <a:pt x="6647543" y="364577"/>
                  <a:pt x="6770914" y="364577"/>
                </a:cubicBezTo>
                <a:cubicBezTo>
                  <a:pt x="6894285" y="364577"/>
                  <a:pt x="7033986" y="5348"/>
                  <a:pt x="7151914" y="5348"/>
                </a:cubicBezTo>
                <a:cubicBezTo>
                  <a:pt x="7269842" y="5348"/>
                  <a:pt x="7367814" y="364577"/>
                  <a:pt x="7478485" y="364577"/>
                </a:cubicBezTo>
                <a:cubicBezTo>
                  <a:pt x="7589156" y="364577"/>
                  <a:pt x="7705271" y="5348"/>
                  <a:pt x="7815942" y="5348"/>
                </a:cubicBezTo>
                <a:cubicBezTo>
                  <a:pt x="7926613" y="5348"/>
                  <a:pt x="8030028" y="362763"/>
                  <a:pt x="8142514" y="364577"/>
                </a:cubicBezTo>
                <a:cubicBezTo>
                  <a:pt x="8255000" y="366391"/>
                  <a:pt x="8378371" y="47077"/>
                  <a:pt x="8490857" y="16234"/>
                </a:cubicBezTo>
                <a:cubicBezTo>
                  <a:pt x="8603343" y="-14609"/>
                  <a:pt x="8817428" y="179520"/>
                  <a:pt x="8817428" y="179520"/>
                </a:cubicBezTo>
                <a:lnTo>
                  <a:pt x="8817428" y="179520"/>
                </a:lnTo>
              </a:path>
            </a:pathLst>
          </a:custGeom>
          <a:noFill/>
          <a:ln w="38100">
            <a:solidFill>
              <a:srgbClr val="FFAE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FF0000"/>
              </a:solidFill>
              <a:highlight>
                <a:srgbClr val="FF0000"/>
              </a:highlight>
            </a:endParaRPr>
          </a:p>
        </p:txBody>
      </p:sp>
      <p:sp>
        <p:nvSpPr>
          <p:cNvPr id="4" name="TextBox 3">
            <a:extLst>
              <a:ext uri="{FF2B5EF4-FFF2-40B4-BE49-F238E27FC236}">
                <a16:creationId xmlns:a16="http://schemas.microsoft.com/office/drawing/2014/main" id="{D719F029-62C1-AB47-9DF9-0DD068A4F34B}"/>
              </a:ext>
            </a:extLst>
          </p:cNvPr>
          <p:cNvSpPr txBox="1"/>
          <p:nvPr/>
        </p:nvSpPr>
        <p:spPr>
          <a:xfrm>
            <a:off x="8643257" y="3574869"/>
            <a:ext cx="3222172" cy="646331"/>
          </a:xfrm>
          <a:prstGeom prst="rect">
            <a:avLst/>
          </a:prstGeom>
          <a:noFill/>
        </p:spPr>
        <p:txBody>
          <a:bodyPr wrap="square" rtlCol="0">
            <a:spAutoFit/>
          </a:bodyPr>
          <a:lstStyle/>
          <a:p>
            <a:r>
              <a:rPr lang="en-US" dirty="0">
                <a:solidFill>
                  <a:schemeClr val="bg1">
                    <a:lumMod val="75000"/>
                  </a:schemeClr>
                </a:solidFill>
              </a:rPr>
              <a:t>The server restarted here, but t2 must remain valid.</a:t>
            </a:r>
            <a:endParaRPr lang="ru-RU" dirty="0">
              <a:solidFill>
                <a:schemeClr val="bg1">
                  <a:lumMod val="75000"/>
                </a:schemeClr>
              </a:solidFill>
            </a:endParaRPr>
          </a:p>
        </p:txBody>
      </p:sp>
    </p:spTree>
    <p:extLst>
      <p:ext uri="{BB962C8B-B14F-4D97-AF65-F5344CB8AC3E}">
        <p14:creationId xmlns:p14="http://schemas.microsoft.com/office/powerpoint/2010/main" val="389688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661608037"/>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9579723"/>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603619704"/>
              </p:ext>
            </p:extLst>
          </p:nvPr>
        </p:nvGraphicFramePr>
        <p:xfrm>
          <a:off x="0" y="365761"/>
          <a:ext cx="12192000" cy="192024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Stateless server</a:t>
                      </a:r>
                      <a:endParaRPr lang="ru-RU" sz="2400" dirty="0"/>
                    </a:p>
                  </a:txBody>
                  <a:tcPr/>
                </a:tc>
                <a:extLst>
                  <a:ext uri="{0D108BD9-81ED-4DB2-BD59-A6C34878D82A}">
                    <a16:rowId xmlns:a16="http://schemas.microsoft.com/office/drawing/2014/main" val="10000"/>
                  </a:ext>
                </a:extLst>
              </a:tr>
              <a:tr h="370840">
                <a:tc>
                  <a:txBody>
                    <a:bodyPr/>
                    <a:lstStyle/>
                    <a:p>
                      <a:pPr marL="0" indent="0">
                        <a:buFont typeface="Arial" panose="020B0604020202020204" pitchFamily="34" charset="0"/>
                        <a:buNone/>
                      </a:pPr>
                      <a:r>
                        <a:rPr lang="en-US" b="1" dirty="0"/>
                        <a:t>File handles must persist across reboots of a</a:t>
                      </a:r>
                      <a:r>
                        <a:rPr lang="ru-RU" b="1" dirty="0"/>
                        <a:t> </a:t>
                      </a:r>
                      <a:r>
                        <a:rPr lang="en-US" b="1" dirty="0"/>
                        <a:t>NFS server</a:t>
                      </a:r>
                      <a:r>
                        <a:rPr lang="ru-RU" b="1" dirty="0"/>
                        <a:t>.</a:t>
                      </a:r>
                      <a:endParaRPr lang="ru-RU" baseline="0" dirty="0"/>
                    </a:p>
                    <a:p>
                      <a:pPr marL="0" indent="0">
                        <a:buFont typeface="Arial" panose="020B0604020202020204" pitchFamily="34" charset="0"/>
                        <a:buNone/>
                      </a:pPr>
                      <a:endParaRPr lang="ru-RU" baseline="0" dirty="0"/>
                    </a:p>
                    <a:p>
                      <a:pPr marL="0" indent="0">
                        <a:buFont typeface="Arial" panose="020B0604020202020204" pitchFamily="34" charset="0"/>
                        <a:buNone/>
                      </a:pPr>
                      <a:r>
                        <a:rPr lang="en-US" baseline="0" dirty="0"/>
                        <a:t>One way to have the state persist across reboots is to have no state at all.</a:t>
                      </a:r>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62065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002847164"/>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754562496"/>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433611293"/>
              </p:ext>
            </p:extLst>
          </p:nvPr>
        </p:nvGraphicFramePr>
        <p:xfrm>
          <a:off x="0" y="365761"/>
          <a:ext cx="12192000" cy="192024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Stateless server</a:t>
                      </a:r>
                      <a:endParaRPr lang="ru-RU" sz="2400" dirty="0"/>
                    </a:p>
                  </a:txBody>
                  <a:tcPr/>
                </a:tc>
                <a:extLst>
                  <a:ext uri="{0D108BD9-81ED-4DB2-BD59-A6C34878D82A}">
                    <a16:rowId xmlns:a16="http://schemas.microsoft.com/office/drawing/2014/main" val="10000"/>
                  </a:ext>
                </a:extLst>
              </a:tr>
              <a:tr h="370840">
                <a:tc>
                  <a:txBody>
                    <a:bodyPr/>
                    <a:lstStyle/>
                    <a:p>
                      <a:pPr marL="0" indent="0">
                        <a:buFont typeface="Arial" panose="020B0604020202020204" pitchFamily="34" charset="0"/>
                        <a:buNone/>
                      </a:pPr>
                      <a:r>
                        <a:rPr lang="en-US" b="1" dirty="0"/>
                        <a:t>File handles must persist across reboots of a</a:t>
                      </a:r>
                      <a:r>
                        <a:rPr lang="ru-RU" b="1" dirty="0"/>
                        <a:t> </a:t>
                      </a:r>
                      <a:r>
                        <a:rPr lang="en-US" b="1" dirty="0"/>
                        <a:t>NFS server</a:t>
                      </a:r>
                      <a:r>
                        <a:rPr lang="ru-RU" b="1" dirty="0"/>
                        <a:t>.</a:t>
                      </a:r>
                      <a:endParaRPr lang="ru-RU" baseline="0" dirty="0"/>
                    </a:p>
                    <a:p>
                      <a:pPr marL="0" indent="0">
                        <a:buFont typeface="Arial" panose="020B0604020202020204" pitchFamily="34" charset="0"/>
                        <a:buNone/>
                      </a:pPr>
                      <a:endParaRPr lang="ru-RU" baseline="0" dirty="0"/>
                    </a:p>
                    <a:p>
                      <a:pPr marL="0" indent="0">
                        <a:buFont typeface="Arial" panose="020B0604020202020204" pitchFamily="34" charset="0"/>
                        <a:buNone/>
                      </a:pPr>
                      <a:r>
                        <a:rPr lang="en-US" baseline="0" dirty="0"/>
                        <a:t>One way to have the state persist across reboots is to have no state at all.</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In the Unix File System files can be accessed by their </a:t>
                      </a:r>
                      <a:r>
                        <a:rPr lang="en-US" baseline="0" dirty="0" err="1"/>
                        <a:t>inode</a:t>
                      </a:r>
                      <a:r>
                        <a:rPr lang="en-US" baseline="0" dirty="0"/>
                        <a:t> number. One can use </a:t>
                      </a:r>
                      <a:r>
                        <a:rPr lang="en-US" baseline="0" dirty="0" err="1"/>
                        <a:t>inode</a:t>
                      </a:r>
                      <a:r>
                        <a:rPr lang="en-US" baseline="0" dirty="0"/>
                        <a:t> numbers as</a:t>
                      </a:r>
                      <a:r>
                        <a:rPr lang="ru-RU" baseline="0" dirty="0"/>
                        <a:t> </a:t>
                      </a:r>
                      <a:r>
                        <a:rPr lang="en-US" baseline="0" dirty="0"/>
                        <a:t>file handles*</a:t>
                      </a:r>
                      <a:r>
                        <a:rPr lang="ru-RU" baseline="0" dirty="0"/>
                        <a:t>.</a:t>
                      </a:r>
                    </a:p>
                  </a:txBody>
                  <a:tcPr/>
                </a:tc>
                <a:extLst>
                  <a:ext uri="{0D108BD9-81ED-4DB2-BD59-A6C34878D82A}">
                    <a16:rowId xmlns:a16="http://schemas.microsoft.com/office/drawing/2014/main" val="10001"/>
                  </a:ext>
                </a:extLst>
              </a:tr>
            </a:tbl>
          </a:graphicData>
        </a:graphic>
      </p:graphicFrame>
      <p:sp>
        <p:nvSpPr>
          <p:cNvPr id="3" name="TextBox 2">
            <a:extLst>
              <a:ext uri="{FF2B5EF4-FFF2-40B4-BE49-F238E27FC236}">
                <a16:creationId xmlns:a16="http://schemas.microsoft.com/office/drawing/2014/main" id="{925050B5-9A22-074F-BA66-06CDD0C7B9CE}"/>
              </a:ext>
            </a:extLst>
          </p:cNvPr>
          <p:cNvSpPr txBox="1"/>
          <p:nvPr/>
        </p:nvSpPr>
        <p:spPr>
          <a:xfrm>
            <a:off x="0" y="6137365"/>
            <a:ext cx="11778343" cy="369332"/>
          </a:xfrm>
          <a:prstGeom prst="rect">
            <a:avLst/>
          </a:prstGeom>
          <a:noFill/>
        </p:spPr>
        <p:txBody>
          <a:bodyPr wrap="square" rtlCol="0">
            <a:spAutoFit/>
          </a:bodyPr>
          <a:lstStyle/>
          <a:p>
            <a:r>
              <a:rPr lang="ru-RU" i="1" dirty="0">
                <a:solidFill>
                  <a:schemeClr val="bg1">
                    <a:lumMod val="75000"/>
                  </a:schemeClr>
                </a:solidFill>
              </a:rPr>
              <a:t>* </a:t>
            </a:r>
            <a:r>
              <a:rPr lang="en-US" i="1" dirty="0">
                <a:solidFill>
                  <a:schemeClr val="bg1">
                    <a:lumMod val="75000"/>
                  </a:schemeClr>
                </a:solidFill>
              </a:rPr>
              <a:t>How do we deal with deleted files? In this scenario an </a:t>
            </a:r>
            <a:r>
              <a:rPr lang="en-US" i="1" dirty="0" err="1">
                <a:solidFill>
                  <a:schemeClr val="bg1">
                    <a:lumMod val="75000"/>
                  </a:schemeClr>
                </a:solidFill>
              </a:rPr>
              <a:t>inode</a:t>
            </a:r>
            <a:r>
              <a:rPr lang="en-US" i="1" dirty="0">
                <a:solidFill>
                  <a:schemeClr val="bg1">
                    <a:lumMod val="75000"/>
                  </a:schemeClr>
                </a:solidFill>
              </a:rPr>
              <a:t> may be reused for a different file.</a:t>
            </a:r>
            <a:endParaRPr lang="ru-RU" i="1" dirty="0">
              <a:solidFill>
                <a:schemeClr val="bg1">
                  <a:lumMod val="75000"/>
                </a:schemeClr>
              </a:solidFill>
            </a:endParaRPr>
          </a:p>
        </p:txBody>
      </p:sp>
    </p:spTree>
    <p:extLst>
      <p:ext uri="{BB962C8B-B14F-4D97-AF65-F5344CB8AC3E}">
        <p14:creationId xmlns:p14="http://schemas.microsoft.com/office/powerpoint/2010/main" val="4082292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820326691"/>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4436681"/>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821662009"/>
              </p:ext>
            </p:extLst>
          </p:nvPr>
        </p:nvGraphicFramePr>
        <p:xfrm>
          <a:off x="2032000" y="1024466"/>
          <a:ext cx="8128000" cy="149352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20000"/>
                    </a:ext>
                  </a:extLst>
                </a:gridCol>
              </a:tblGrid>
              <a:tr h="370840">
                <a:tc>
                  <a:txBody>
                    <a:bodyPr/>
                    <a:lstStyle/>
                    <a:p>
                      <a:r>
                        <a:rPr lang="en-US" sz="3200" dirty="0"/>
                        <a:t>Today we are going to introduce</a:t>
                      </a:r>
                      <a:r>
                        <a:rPr lang="ru-RU" sz="3200" dirty="0"/>
                        <a:t> </a:t>
                      </a:r>
                      <a:r>
                        <a:rPr lang="en-US" sz="3200" dirty="0"/>
                        <a:t>NFS</a:t>
                      </a:r>
                      <a:endParaRPr lang="ru-RU" sz="3200" dirty="0"/>
                    </a:p>
                  </a:txBody>
                  <a:tcPr/>
                </a:tc>
                <a:extLst>
                  <a:ext uri="{0D108BD9-81ED-4DB2-BD59-A6C34878D82A}">
                    <a16:rowId xmlns:a16="http://schemas.microsoft.com/office/drawing/2014/main" val="10000"/>
                  </a:ext>
                </a:extLst>
              </a:tr>
              <a:tr h="370840">
                <a:tc>
                  <a:txBody>
                    <a:bodyPr/>
                    <a:lstStyle/>
                    <a:p>
                      <a:endParaRPr lang="en-US" dirty="0"/>
                    </a:p>
                    <a:p>
                      <a:r>
                        <a:rPr lang="en-US" dirty="0"/>
                        <a:t>NFS (Network File System) is a mechanism to make a local FS accessible over the network</a:t>
                      </a:r>
                      <a:r>
                        <a:rPr lang="ru-RU" baseline="0" dirty="0"/>
                        <a:t>.</a:t>
                      </a:r>
                      <a:endParaRPr lang="ru-RU"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98895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708977917"/>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422646712"/>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515596348"/>
              </p:ext>
            </p:extLst>
          </p:nvPr>
        </p:nvGraphicFramePr>
        <p:xfrm>
          <a:off x="0" y="365761"/>
          <a:ext cx="12192000" cy="33832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Stateless server</a:t>
                      </a:r>
                      <a:endParaRPr lang="ru-RU" sz="2400" dirty="0"/>
                    </a:p>
                  </a:txBody>
                  <a:tcPr/>
                </a:tc>
                <a:extLst>
                  <a:ext uri="{0D108BD9-81ED-4DB2-BD59-A6C34878D82A}">
                    <a16:rowId xmlns:a16="http://schemas.microsoft.com/office/drawing/2014/main" val="10000"/>
                  </a:ext>
                </a:extLst>
              </a:tr>
              <a:tr h="370840">
                <a:tc>
                  <a:txBody>
                    <a:bodyPr/>
                    <a:lstStyle/>
                    <a:p>
                      <a:pPr marL="0" indent="0">
                        <a:buFont typeface="Arial" panose="020B0604020202020204" pitchFamily="34" charset="0"/>
                        <a:buNone/>
                      </a:pPr>
                      <a:r>
                        <a:rPr lang="en-US" b="1" dirty="0"/>
                        <a:t>File handles must persist across reboots of a</a:t>
                      </a:r>
                      <a:r>
                        <a:rPr lang="ru-RU" b="1" dirty="0"/>
                        <a:t> </a:t>
                      </a:r>
                      <a:r>
                        <a:rPr lang="en-US" b="1" dirty="0"/>
                        <a:t>NFS server</a:t>
                      </a:r>
                      <a:r>
                        <a:rPr lang="ru-RU" b="1" dirty="0"/>
                        <a:t>.</a:t>
                      </a:r>
                      <a:endParaRPr lang="ru-RU" baseline="0" dirty="0"/>
                    </a:p>
                    <a:p>
                      <a:pPr marL="0" indent="0">
                        <a:buFont typeface="Arial" panose="020B0604020202020204" pitchFamily="34" charset="0"/>
                        <a:buNone/>
                      </a:pPr>
                      <a:endParaRPr lang="ru-RU" baseline="0" dirty="0"/>
                    </a:p>
                    <a:p>
                      <a:pPr marL="0" indent="0">
                        <a:buFont typeface="Arial" panose="020B0604020202020204" pitchFamily="34" charset="0"/>
                        <a:buNone/>
                      </a:pPr>
                      <a:r>
                        <a:rPr lang="en-US" baseline="0" dirty="0"/>
                        <a:t>One way to have the state persist across reboots is to have no state at all.</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In the Unix File System files can be accessed by their </a:t>
                      </a:r>
                      <a:r>
                        <a:rPr lang="en-US" baseline="0" dirty="0" err="1"/>
                        <a:t>inode</a:t>
                      </a:r>
                      <a:r>
                        <a:rPr lang="en-US" baseline="0" dirty="0"/>
                        <a:t> number. One can use </a:t>
                      </a:r>
                      <a:r>
                        <a:rPr lang="en-US" baseline="0" dirty="0" err="1"/>
                        <a:t>inode</a:t>
                      </a:r>
                      <a:r>
                        <a:rPr lang="en-US" baseline="0" dirty="0"/>
                        <a:t> numbers as</a:t>
                      </a:r>
                      <a:r>
                        <a:rPr lang="ru-RU" baseline="0" dirty="0"/>
                        <a:t> </a:t>
                      </a:r>
                      <a:r>
                        <a:rPr lang="en-US" baseline="0" dirty="0"/>
                        <a:t>file handles</a:t>
                      </a:r>
                      <a:r>
                        <a:rPr lang="ru-RU" baseline="0" dirty="0"/>
                        <a:t>.</a:t>
                      </a:r>
                    </a:p>
                  </a:txBody>
                  <a:tcPr/>
                </a:tc>
                <a:extLst>
                  <a:ext uri="{0D108BD9-81ED-4DB2-BD59-A6C34878D82A}">
                    <a16:rowId xmlns:a16="http://schemas.microsoft.com/office/drawing/2014/main" val="10001"/>
                  </a:ext>
                </a:extLst>
              </a:tr>
              <a:tr h="370840">
                <a:tc>
                  <a:txBody>
                    <a:bodyPr/>
                    <a:lstStyle/>
                    <a:p>
                      <a:pPr marL="0" indent="0">
                        <a:buFont typeface="Arial" panose="020B0604020202020204" pitchFamily="34" charset="0"/>
                        <a:buNone/>
                      </a:pPr>
                      <a:r>
                        <a:rPr lang="en-US" b="1" baseline="0" dirty="0"/>
                        <a:t>Problem</a:t>
                      </a:r>
                      <a:r>
                        <a:rPr lang="ru-RU" baseline="0" dirty="0"/>
                        <a:t>: </a:t>
                      </a:r>
                      <a:r>
                        <a:rPr lang="en-US" baseline="0" dirty="0" err="1"/>
                        <a:t>inodes</a:t>
                      </a:r>
                      <a:r>
                        <a:rPr lang="en-US" baseline="0" dirty="0"/>
                        <a:t> are visible to the kernel only. There are no APIs in POSIX to open a file by its </a:t>
                      </a:r>
                      <a:r>
                        <a:rPr lang="en-US" baseline="0" dirty="0" err="1"/>
                        <a:t>inode</a:t>
                      </a:r>
                      <a:r>
                        <a:rPr lang="en-US" baseline="0" dirty="0"/>
                        <a:t> number. Is it possible to implement a NFS server in the user space?</a:t>
                      </a:r>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p>
                      <a:pPr marL="0" indent="0">
                        <a:buFont typeface="Arial" panose="020B0604020202020204" pitchFamily="34" charset="0"/>
                        <a:buNone/>
                      </a:pPr>
                      <a:endParaRPr lang="ru-RU" baseline="0" dirty="0"/>
                    </a:p>
                  </a:txBody>
                  <a:tcPr/>
                </a:tc>
                <a:extLst>
                  <a:ext uri="{0D108BD9-81ED-4DB2-BD59-A6C34878D82A}">
                    <a16:rowId xmlns:a16="http://schemas.microsoft.com/office/drawing/2014/main" val="2688634320"/>
                  </a:ext>
                </a:extLst>
              </a:tr>
            </a:tbl>
          </a:graphicData>
        </a:graphic>
      </p:graphicFrame>
    </p:spTree>
    <p:extLst>
      <p:ext uri="{BB962C8B-B14F-4D97-AF65-F5344CB8AC3E}">
        <p14:creationId xmlns:p14="http://schemas.microsoft.com/office/powerpoint/2010/main" val="3012452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955993306"/>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75643870"/>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689430556"/>
              </p:ext>
            </p:extLst>
          </p:nvPr>
        </p:nvGraphicFramePr>
        <p:xfrm>
          <a:off x="0" y="365761"/>
          <a:ext cx="12192000" cy="33832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Stateless server</a:t>
                      </a:r>
                      <a:endParaRPr lang="ru-RU" sz="2400" dirty="0"/>
                    </a:p>
                  </a:txBody>
                  <a:tcPr/>
                </a:tc>
                <a:extLst>
                  <a:ext uri="{0D108BD9-81ED-4DB2-BD59-A6C34878D82A}">
                    <a16:rowId xmlns:a16="http://schemas.microsoft.com/office/drawing/2014/main" val="10000"/>
                  </a:ext>
                </a:extLst>
              </a:tr>
              <a:tr h="370840">
                <a:tc>
                  <a:txBody>
                    <a:bodyPr/>
                    <a:lstStyle/>
                    <a:p>
                      <a:pPr marL="0" indent="0">
                        <a:buFont typeface="Arial" panose="020B0604020202020204" pitchFamily="34" charset="0"/>
                        <a:buNone/>
                      </a:pPr>
                      <a:r>
                        <a:rPr lang="en-US" b="1" dirty="0"/>
                        <a:t>File handles must persist across reboots of a</a:t>
                      </a:r>
                      <a:r>
                        <a:rPr lang="ru-RU" b="1" dirty="0"/>
                        <a:t> </a:t>
                      </a:r>
                      <a:r>
                        <a:rPr lang="en-US" b="1" dirty="0"/>
                        <a:t>NFS server</a:t>
                      </a:r>
                      <a:r>
                        <a:rPr lang="ru-RU" b="1" dirty="0"/>
                        <a:t>.</a:t>
                      </a:r>
                      <a:endParaRPr lang="ru-RU" baseline="0" dirty="0"/>
                    </a:p>
                    <a:p>
                      <a:pPr marL="0" indent="0">
                        <a:buFont typeface="Arial" panose="020B0604020202020204" pitchFamily="34" charset="0"/>
                        <a:buNone/>
                      </a:pPr>
                      <a:endParaRPr lang="ru-RU" baseline="0" dirty="0"/>
                    </a:p>
                    <a:p>
                      <a:pPr marL="0" indent="0">
                        <a:buFont typeface="Arial" panose="020B0604020202020204" pitchFamily="34" charset="0"/>
                        <a:buNone/>
                      </a:pPr>
                      <a:r>
                        <a:rPr lang="en-US" baseline="0" dirty="0"/>
                        <a:t>One way to have the state persist across reboots is to have no state at all.</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In the Unix File System files can be accessed by their </a:t>
                      </a:r>
                      <a:r>
                        <a:rPr lang="en-US" baseline="0" dirty="0" err="1"/>
                        <a:t>inode</a:t>
                      </a:r>
                      <a:r>
                        <a:rPr lang="en-US" baseline="0" dirty="0"/>
                        <a:t> number. One can use </a:t>
                      </a:r>
                      <a:r>
                        <a:rPr lang="en-US" baseline="0" dirty="0" err="1"/>
                        <a:t>inode</a:t>
                      </a:r>
                      <a:r>
                        <a:rPr lang="en-US" baseline="0" dirty="0"/>
                        <a:t> numbers as</a:t>
                      </a:r>
                      <a:r>
                        <a:rPr lang="ru-RU" baseline="0" dirty="0"/>
                        <a:t> </a:t>
                      </a:r>
                      <a:r>
                        <a:rPr lang="en-US" baseline="0" dirty="0"/>
                        <a:t>file handles</a:t>
                      </a:r>
                      <a:r>
                        <a:rPr lang="ru-RU" baseline="0" dirty="0"/>
                        <a:t>.</a:t>
                      </a:r>
                    </a:p>
                  </a:txBody>
                  <a:tcPr/>
                </a:tc>
                <a:extLst>
                  <a:ext uri="{0D108BD9-81ED-4DB2-BD59-A6C34878D82A}">
                    <a16:rowId xmlns:a16="http://schemas.microsoft.com/office/drawing/2014/main" val="10001"/>
                  </a:ext>
                </a:extLst>
              </a:tr>
              <a:tr h="370840">
                <a:tc>
                  <a:txBody>
                    <a:bodyPr/>
                    <a:lstStyle/>
                    <a:p>
                      <a:pPr marL="0" indent="0">
                        <a:buFont typeface="Arial" panose="020B0604020202020204" pitchFamily="34" charset="0"/>
                        <a:buNone/>
                      </a:pPr>
                      <a:r>
                        <a:rPr lang="en-US" b="1" baseline="0" dirty="0"/>
                        <a:t>Problem</a:t>
                      </a:r>
                      <a:r>
                        <a:rPr lang="ru-RU" baseline="0" dirty="0"/>
                        <a:t>: </a:t>
                      </a:r>
                      <a:r>
                        <a:rPr lang="en-US" baseline="0" dirty="0" err="1"/>
                        <a:t>inodes</a:t>
                      </a:r>
                      <a:r>
                        <a:rPr lang="en-US" baseline="0" dirty="0"/>
                        <a:t> are visible to the kernel only. There are no APIs in POSIX to open a file by its </a:t>
                      </a:r>
                      <a:r>
                        <a:rPr lang="en-US" baseline="0" dirty="0" err="1"/>
                        <a:t>inode</a:t>
                      </a:r>
                      <a:r>
                        <a:rPr lang="en-US" baseline="0" dirty="0"/>
                        <a:t> number. Is it possible to implement a NFS server in the user space?</a:t>
                      </a:r>
                    </a:p>
                    <a:p>
                      <a:pPr marL="0" indent="0">
                        <a:buFont typeface="Arial" panose="020B0604020202020204" pitchFamily="34" charset="0"/>
                        <a:buNone/>
                      </a:pPr>
                      <a:endParaRPr lang="en-US" baseline="0" dirty="0"/>
                    </a:p>
                    <a:p>
                      <a:pPr marL="285750" indent="-285750">
                        <a:buFont typeface="Arial" panose="020B0604020202020204" pitchFamily="34" charset="0"/>
                        <a:buChar char="•"/>
                      </a:pPr>
                      <a:r>
                        <a:rPr lang="en-US" baseline="0" dirty="0">
                          <a:latin typeface="Consolas" panose="020B0609020204030204" pitchFamily="49" charset="0"/>
                          <a:cs typeface="Consolas" panose="020B0609020204030204" pitchFamily="49" charset="0"/>
                        </a:rPr>
                        <a:t>man 2 </a:t>
                      </a:r>
                      <a:r>
                        <a:rPr lang="en-US" baseline="0" dirty="0" err="1">
                          <a:latin typeface="Consolas" panose="020B0609020204030204" pitchFamily="49" charset="0"/>
                          <a:cs typeface="Consolas" panose="020B0609020204030204" pitchFamily="49" charset="0"/>
                        </a:rPr>
                        <a:t>name_to_handle_at</a:t>
                      </a:r>
                      <a:endParaRPr lang="en-US" baseline="0" dirty="0">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r>
                        <a:rPr lang="en-US" baseline="0" dirty="0">
                          <a:latin typeface="Consolas" panose="020B0609020204030204" pitchFamily="49" charset="0"/>
                          <a:cs typeface="Consolas" panose="020B0609020204030204" pitchFamily="49" charset="0"/>
                        </a:rPr>
                        <a:t>man 2 </a:t>
                      </a:r>
                      <a:r>
                        <a:rPr lang="en-US" baseline="0" dirty="0" err="1">
                          <a:latin typeface="Consolas" panose="020B0609020204030204" pitchFamily="49" charset="0"/>
                          <a:cs typeface="Consolas" panose="020B0609020204030204" pitchFamily="49" charset="0"/>
                        </a:rPr>
                        <a:t>open_by_handle_at</a:t>
                      </a:r>
                      <a:endParaRPr lang="en-US" baseline="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2688634320"/>
                  </a:ext>
                </a:extLst>
              </a:tr>
            </a:tbl>
          </a:graphicData>
        </a:graphic>
      </p:graphicFrame>
    </p:spTree>
    <p:extLst>
      <p:ext uri="{BB962C8B-B14F-4D97-AF65-F5344CB8AC3E}">
        <p14:creationId xmlns:p14="http://schemas.microsoft.com/office/powerpoint/2010/main" val="1951557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71293086"/>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109643517"/>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60309656"/>
              </p:ext>
            </p:extLst>
          </p:nvPr>
        </p:nvGraphicFramePr>
        <p:xfrm>
          <a:off x="0" y="365761"/>
          <a:ext cx="12192000" cy="329184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Stateless server</a:t>
                      </a:r>
                      <a:endParaRPr lang="ru-RU" sz="2400" dirty="0"/>
                    </a:p>
                  </a:txBody>
                  <a:tcPr/>
                </a:tc>
                <a:extLst>
                  <a:ext uri="{0D108BD9-81ED-4DB2-BD59-A6C34878D82A}">
                    <a16:rowId xmlns:a16="http://schemas.microsoft.com/office/drawing/2014/main" val="10000"/>
                  </a:ext>
                </a:extLst>
              </a:tr>
              <a:tr h="370840">
                <a:tc>
                  <a:txBody>
                    <a:bodyPr/>
                    <a:lstStyle/>
                    <a:p>
                      <a:pPr marL="0" indent="0">
                        <a:buFont typeface="Arial" panose="020B0604020202020204" pitchFamily="34" charset="0"/>
                        <a:buNone/>
                      </a:pPr>
                      <a:r>
                        <a:rPr lang="en-US" b="1" dirty="0"/>
                        <a:t>Many requests like</a:t>
                      </a:r>
                      <a:r>
                        <a:rPr lang="ru-RU" b="1" dirty="0"/>
                        <a:t> </a:t>
                      </a:r>
                      <a:r>
                        <a:rPr lang="en-US" b="1" dirty="0">
                          <a:latin typeface="Consolas" panose="020B0609020204030204" pitchFamily="49" charset="0"/>
                          <a:cs typeface="Consolas" panose="020B0609020204030204" pitchFamily="49" charset="0"/>
                        </a:rPr>
                        <a:t>create()</a:t>
                      </a:r>
                      <a:r>
                        <a:rPr lang="en-US" b="1" dirty="0"/>
                        <a:t> may be confirmed only after a</a:t>
                      </a:r>
                      <a:r>
                        <a:rPr lang="ru-RU" b="1" dirty="0"/>
                        <a:t> </a:t>
                      </a:r>
                      <a:r>
                        <a:rPr lang="en-US" b="1" dirty="0" err="1">
                          <a:latin typeface="Consolas" panose="020B0609020204030204" pitchFamily="49" charset="0"/>
                          <a:cs typeface="Consolas" panose="020B0609020204030204" pitchFamily="49" charset="0"/>
                        </a:rPr>
                        <a:t>syncfs</a:t>
                      </a:r>
                      <a:r>
                        <a:rPr lang="en-US" b="1" dirty="0">
                          <a:latin typeface="Consolas" panose="020B0609020204030204" pitchFamily="49" charset="0"/>
                          <a:cs typeface="Consolas" panose="020B0609020204030204" pitchFamily="49" charset="0"/>
                        </a:rPr>
                        <a:t>()</a:t>
                      </a:r>
                      <a:r>
                        <a:rPr lang="en-US" b="1" dirty="0"/>
                        <a:t>.</a:t>
                      </a:r>
                      <a:endParaRPr lang="ru-RU" baseline="0" dirty="0"/>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It is ok-</a:t>
                      </a:r>
                      <a:r>
                        <a:rPr lang="en-US" baseline="0" dirty="0" err="1"/>
                        <a:t>ish</a:t>
                      </a:r>
                      <a:r>
                        <a:rPr lang="en-US" baseline="0" dirty="0"/>
                        <a:t> for infrequent requests</a:t>
                      </a:r>
                      <a:r>
                        <a:rPr lang="ru-RU" baseline="0" dirty="0"/>
                        <a:t>.</a:t>
                      </a:r>
                      <a:r>
                        <a:rPr lang="en-US" baseline="0" dirty="0"/>
                        <a:t> However, </a:t>
                      </a:r>
                      <a:r>
                        <a:rPr lang="en-US" baseline="0" dirty="0">
                          <a:latin typeface="Consolas" panose="020B0609020204030204" pitchFamily="49" charset="0"/>
                          <a:cs typeface="Consolas" panose="020B0609020204030204" pitchFamily="49" charset="0"/>
                        </a:rPr>
                        <a:t>write()</a:t>
                      </a:r>
                      <a:r>
                        <a:rPr lang="en-US" baseline="0" dirty="0"/>
                        <a:t>s need a </a:t>
                      </a:r>
                      <a:r>
                        <a:rPr lang="en-US" baseline="0" dirty="0" err="1">
                          <a:latin typeface="Consolas" panose="020B0609020204030204" pitchFamily="49" charset="0"/>
                          <a:cs typeface="Consolas" panose="020B0609020204030204" pitchFamily="49" charset="0"/>
                        </a:rPr>
                        <a:t>fsync</a:t>
                      </a:r>
                      <a:r>
                        <a:rPr lang="en-US" baseline="0" dirty="0">
                          <a:latin typeface="Consolas" panose="020B0609020204030204" pitchFamily="49" charset="0"/>
                          <a:cs typeface="Consolas" panose="020B0609020204030204" pitchFamily="49" charset="0"/>
                        </a:rPr>
                        <a:t>()</a:t>
                      </a:r>
                      <a:r>
                        <a:rPr lang="en-US" baseline="0" dirty="0"/>
                        <a:t> which makes all of them synchronous. That is too slow.</a:t>
                      </a:r>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59059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45240700"/>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86200920"/>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680721447"/>
              </p:ext>
            </p:extLst>
          </p:nvPr>
        </p:nvGraphicFramePr>
        <p:xfrm>
          <a:off x="0" y="365761"/>
          <a:ext cx="12192000" cy="329184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Stateless server</a:t>
                      </a:r>
                      <a:endParaRPr lang="ru-RU" sz="2400" dirty="0"/>
                    </a:p>
                  </a:txBody>
                  <a:tcPr/>
                </a:tc>
                <a:extLst>
                  <a:ext uri="{0D108BD9-81ED-4DB2-BD59-A6C34878D82A}">
                    <a16:rowId xmlns:a16="http://schemas.microsoft.com/office/drawing/2014/main" val="10000"/>
                  </a:ext>
                </a:extLst>
              </a:tr>
              <a:tr h="370840">
                <a:tc>
                  <a:txBody>
                    <a:bodyPr/>
                    <a:lstStyle/>
                    <a:p>
                      <a:pPr marL="0" indent="0">
                        <a:buFont typeface="Arial" panose="020B0604020202020204" pitchFamily="34" charset="0"/>
                        <a:buNone/>
                      </a:pPr>
                      <a:r>
                        <a:rPr lang="en-US" b="1" dirty="0"/>
                        <a:t>Many requests like</a:t>
                      </a:r>
                      <a:r>
                        <a:rPr lang="ru-RU" b="1" dirty="0"/>
                        <a:t> </a:t>
                      </a:r>
                      <a:r>
                        <a:rPr lang="en-US" b="1" dirty="0">
                          <a:latin typeface="Consolas" panose="020B0609020204030204" pitchFamily="49" charset="0"/>
                          <a:cs typeface="Consolas" panose="020B0609020204030204" pitchFamily="49" charset="0"/>
                        </a:rPr>
                        <a:t>create()</a:t>
                      </a:r>
                      <a:r>
                        <a:rPr lang="en-US" b="1" dirty="0"/>
                        <a:t> may be confirmed only after a</a:t>
                      </a:r>
                      <a:r>
                        <a:rPr lang="ru-RU" b="1" dirty="0"/>
                        <a:t> </a:t>
                      </a:r>
                      <a:r>
                        <a:rPr lang="en-US" b="1" dirty="0" err="1">
                          <a:latin typeface="Consolas" panose="020B0609020204030204" pitchFamily="49" charset="0"/>
                          <a:cs typeface="Consolas" panose="020B0609020204030204" pitchFamily="49" charset="0"/>
                        </a:rPr>
                        <a:t>syncfs</a:t>
                      </a:r>
                      <a:r>
                        <a:rPr lang="en-US" b="1" dirty="0">
                          <a:latin typeface="Consolas" panose="020B0609020204030204" pitchFamily="49" charset="0"/>
                          <a:cs typeface="Consolas" panose="020B0609020204030204" pitchFamily="49" charset="0"/>
                        </a:rPr>
                        <a:t>()</a:t>
                      </a:r>
                      <a:r>
                        <a:rPr lang="en-US" b="1" dirty="0"/>
                        <a:t>.</a:t>
                      </a:r>
                      <a:endParaRPr lang="ru-RU" baseline="0" dirty="0"/>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It is ok-</a:t>
                      </a:r>
                      <a:r>
                        <a:rPr lang="en-US" baseline="0" dirty="0" err="1"/>
                        <a:t>ish</a:t>
                      </a:r>
                      <a:r>
                        <a:rPr lang="en-US" baseline="0" dirty="0"/>
                        <a:t> for infrequent requests</a:t>
                      </a:r>
                      <a:r>
                        <a:rPr lang="ru-RU" baseline="0" dirty="0"/>
                        <a:t>.</a:t>
                      </a:r>
                      <a:r>
                        <a:rPr lang="en-US" baseline="0" dirty="0"/>
                        <a:t> However, </a:t>
                      </a:r>
                      <a:r>
                        <a:rPr lang="en-US" baseline="0" dirty="0">
                          <a:latin typeface="Consolas" panose="020B0609020204030204" pitchFamily="49" charset="0"/>
                          <a:cs typeface="Consolas" panose="020B0609020204030204" pitchFamily="49" charset="0"/>
                        </a:rPr>
                        <a:t>write()</a:t>
                      </a:r>
                      <a:r>
                        <a:rPr lang="en-US" baseline="0" dirty="0"/>
                        <a:t>s need a </a:t>
                      </a:r>
                      <a:r>
                        <a:rPr lang="en-US" baseline="0" dirty="0" err="1">
                          <a:latin typeface="Consolas" panose="020B0609020204030204" pitchFamily="49" charset="0"/>
                          <a:cs typeface="Consolas" panose="020B0609020204030204" pitchFamily="49" charset="0"/>
                        </a:rPr>
                        <a:t>fsync</a:t>
                      </a:r>
                      <a:r>
                        <a:rPr lang="en-US" baseline="0" dirty="0">
                          <a:latin typeface="Consolas" panose="020B0609020204030204" pitchFamily="49" charset="0"/>
                          <a:cs typeface="Consolas" panose="020B0609020204030204" pitchFamily="49" charset="0"/>
                        </a:rPr>
                        <a:t>()</a:t>
                      </a:r>
                      <a:r>
                        <a:rPr lang="en-US" baseline="0" dirty="0"/>
                        <a:t> which makes all of them synchronous. That is too slow.</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NFSv3 proposed a way to implement asynchronous writes:</a:t>
                      </a:r>
                      <a:endParaRPr lang="ru-RU" baseline="0" dirty="0"/>
                    </a:p>
                    <a:p>
                      <a:pPr marL="285750" indent="-285750">
                        <a:buFont typeface="Arial" panose="020B0604020202020204" pitchFamily="34" charset="0"/>
                        <a:buChar char="•"/>
                      </a:pPr>
                      <a:r>
                        <a:rPr lang="en-US" baseline="0" dirty="0"/>
                        <a:t>Upon startup, a</a:t>
                      </a:r>
                      <a:r>
                        <a:rPr lang="ru-RU" baseline="0" dirty="0"/>
                        <a:t> </a:t>
                      </a:r>
                      <a:r>
                        <a:rPr lang="en-US" baseline="0" dirty="0"/>
                        <a:t>NFS server generates a random number.</a:t>
                      </a:r>
                      <a:endParaRPr lang="ru-RU" baseline="0" dirty="0"/>
                    </a:p>
                    <a:p>
                      <a:pPr marL="285750" indent="-285750">
                        <a:buFont typeface="Arial" panose="020B0604020202020204" pitchFamily="34" charset="0"/>
                        <a:buChar char="•"/>
                      </a:pPr>
                      <a:r>
                        <a:rPr lang="en-US" baseline="0" dirty="0"/>
                        <a:t>Responses to </a:t>
                      </a:r>
                      <a:r>
                        <a:rPr lang="en-US" baseline="0" dirty="0">
                          <a:latin typeface="Consolas" panose="020B0609020204030204" pitchFamily="49" charset="0"/>
                          <a:cs typeface="Consolas" panose="020B0609020204030204" pitchFamily="49" charset="0"/>
                        </a:rPr>
                        <a:t>write()</a:t>
                      </a:r>
                      <a:r>
                        <a:rPr lang="en-US" baseline="0" dirty="0"/>
                        <a:t>s communicate this number to the client.</a:t>
                      </a:r>
                      <a:endParaRPr lang="ru-RU" baseline="0" dirty="0"/>
                    </a:p>
                    <a:p>
                      <a:pPr marL="285750" indent="-285750">
                        <a:buFont typeface="Arial" panose="020B0604020202020204" pitchFamily="34" charset="0"/>
                        <a:buChar char="•"/>
                      </a:pPr>
                      <a:r>
                        <a:rPr lang="en-US" baseline="0" dirty="0"/>
                        <a:t>When the client wants to persist the data, it calls </a:t>
                      </a:r>
                      <a:r>
                        <a:rPr lang="en-US" baseline="0" dirty="0">
                          <a:latin typeface="Consolas" panose="020B0609020204030204" pitchFamily="49" charset="0"/>
                          <a:cs typeface="Consolas" panose="020B0609020204030204" pitchFamily="49" charset="0"/>
                        </a:rPr>
                        <a:t>commit()</a:t>
                      </a:r>
                      <a:r>
                        <a:rPr lang="en-US" baseline="0" dirty="0"/>
                        <a:t> and passes a number received from </a:t>
                      </a:r>
                      <a:r>
                        <a:rPr lang="en-US" baseline="0" dirty="0">
                          <a:latin typeface="Consolas" panose="020B0609020204030204" pitchFamily="49" charset="0"/>
                          <a:cs typeface="Consolas" panose="020B0609020204030204" pitchFamily="49" charset="0"/>
                        </a:rPr>
                        <a:t>write()</a:t>
                      </a:r>
                      <a:r>
                        <a:rPr lang="en-US" baseline="0" dirty="0"/>
                        <a:t>s. By looking at this number the NFS server can understand whether it was restarted between </a:t>
                      </a:r>
                      <a:r>
                        <a:rPr lang="en-US" baseline="0" dirty="0">
                          <a:latin typeface="Consolas" panose="020B0609020204030204" pitchFamily="49" charset="0"/>
                          <a:cs typeface="Consolas" panose="020B0609020204030204" pitchFamily="49" charset="0"/>
                        </a:rPr>
                        <a:t>write()</a:t>
                      </a:r>
                      <a:r>
                        <a:rPr lang="en-US" baseline="0" dirty="0"/>
                        <a:t>s and </a:t>
                      </a:r>
                      <a:r>
                        <a:rPr lang="en-US" baseline="0" dirty="0">
                          <a:latin typeface="Consolas" panose="020B0609020204030204" pitchFamily="49" charset="0"/>
                          <a:cs typeface="Consolas" panose="020B0609020204030204" pitchFamily="49" charset="0"/>
                        </a:rPr>
                        <a:t>commit()</a:t>
                      </a:r>
                      <a:r>
                        <a:rPr lang="en-US" baseline="0" dirty="0"/>
                        <a:t>, or not. If it was, the client must resend all </a:t>
                      </a:r>
                      <a:r>
                        <a:rPr lang="en-US" baseline="0" dirty="0">
                          <a:latin typeface="Consolas" panose="020B0609020204030204" pitchFamily="49" charset="0"/>
                          <a:cs typeface="Consolas" panose="020B0609020204030204" pitchFamily="49" charset="0"/>
                        </a:rPr>
                        <a:t>write()</a:t>
                      </a:r>
                      <a:r>
                        <a:rPr lang="en-US" baseline="0" dirty="0"/>
                        <a:t>s.</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03387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487377403"/>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36085718"/>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546516120"/>
              </p:ext>
            </p:extLst>
          </p:nvPr>
        </p:nvGraphicFramePr>
        <p:xfrm>
          <a:off x="0" y="365761"/>
          <a:ext cx="12192000" cy="164592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Stateless server and issues with</a:t>
                      </a:r>
                      <a:r>
                        <a:rPr lang="ru-RU" sz="2400" dirty="0"/>
                        <a:t> </a:t>
                      </a:r>
                      <a:r>
                        <a:rPr lang="en-US" sz="2400" dirty="0"/>
                        <a:t>POSIX FS </a:t>
                      </a:r>
                      <a:r>
                        <a:rPr lang="en-US" sz="2400" dirty="0" err="1"/>
                        <a:t>behaviours</a:t>
                      </a:r>
                      <a:endParaRPr lang="ru-RU" sz="2400" dirty="0"/>
                    </a:p>
                  </a:txBody>
                  <a:tcPr/>
                </a:tc>
                <a:extLst>
                  <a:ext uri="{0D108BD9-81ED-4DB2-BD59-A6C34878D82A}">
                    <a16:rowId xmlns:a16="http://schemas.microsoft.com/office/drawing/2014/main" val="10000"/>
                  </a:ext>
                </a:extLst>
              </a:tr>
              <a:tr h="370840">
                <a:tc>
                  <a:txBody>
                    <a:bodyPr/>
                    <a:lstStyle/>
                    <a:p>
                      <a:pPr marL="0" indent="0">
                        <a:buFont typeface="Arial" panose="020B0604020202020204" pitchFamily="34" charset="0"/>
                        <a:buNone/>
                      </a:pPr>
                      <a:r>
                        <a:rPr lang="en-US" baseline="0" dirty="0"/>
                        <a:t>There may be files without a name. They exist as long as they have an open file descriptor.</a:t>
                      </a:r>
                    </a:p>
                    <a:p>
                      <a:pPr marL="0" indent="0">
                        <a:buFont typeface="Arial" panose="020B0604020202020204" pitchFamily="34" charset="0"/>
                        <a:buNone/>
                      </a:pPr>
                      <a:endParaRPr lang="ru-RU" baseline="0" dirty="0"/>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63473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531588896"/>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50490320"/>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349318562"/>
              </p:ext>
            </p:extLst>
          </p:nvPr>
        </p:nvGraphicFramePr>
        <p:xfrm>
          <a:off x="0" y="365761"/>
          <a:ext cx="12192000" cy="164592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Stateless server and issues with</a:t>
                      </a:r>
                      <a:r>
                        <a:rPr lang="ru-RU" sz="2400" dirty="0"/>
                        <a:t> </a:t>
                      </a:r>
                      <a:r>
                        <a:rPr lang="en-US" sz="2400" dirty="0"/>
                        <a:t>POSIX FS </a:t>
                      </a:r>
                      <a:r>
                        <a:rPr lang="en-US" sz="2400" dirty="0" err="1"/>
                        <a:t>behaviours</a:t>
                      </a:r>
                      <a:endParaRPr lang="ru-RU" sz="2400" dirty="0"/>
                    </a:p>
                  </a:txBody>
                  <a:tcPr/>
                </a:tc>
                <a:extLst>
                  <a:ext uri="{0D108BD9-81ED-4DB2-BD59-A6C34878D82A}">
                    <a16:rowId xmlns:a16="http://schemas.microsoft.com/office/drawing/2014/main" val="10000"/>
                  </a:ext>
                </a:extLst>
              </a:tr>
              <a:tr h="370840">
                <a:tc>
                  <a:txBody>
                    <a:bodyPr/>
                    <a:lstStyle/>
                    <a:p>
                      <a:pPr marL="0" indent="0">
                        <a:buFont typeface="Arial" panose="020B0604020202020204" pitchFamily="34" charset="0"/>
                        <a:buNone/>
                      </a:pPr>
                      <a:r>
                        <a:rPr lang="en-US" baseline="0" dirty="0"/>
                        <a:t>There may be files without a name. They exist as long as they have an open file descriptor.</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1" baseline="0" dirty="0"/>
                        <a:t>Problem</a:t>
                      </a:r>
                      <a:r>
                        <a:rPr lang="ru-RU" baseline="0" dirty="0"/>
                        <a:t>: </a:t>
                      </a:r>
                      <a:r>
                        <a:rPr lang="en-US" baseline="0" dirty="0"/>
                        <a:t>if a NFS server exits, its open file descriptors are closed, and all unnamed files are deleted automatically. Unnamed files cannot persist across NFS server restarts.</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13641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600900182"/>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94612019"/>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304304984"/>
              </p:ext>
            </p:extLst>
          </p:nvPr>
        </p:nvGraphicFramePr>
        <p:xfrm>
          <a:off x="0" y="365761"/>
          <a:ext cx="12192000" cy="310896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Stateless server and issues with</a:t>
                      </a:r>
                      <a:r>
                        <a:rPr lang="ru-RU" sz="2400" dirty="0"/>
                        <a:t> </a:t>
                      </a:r>
                      <a:r>
                        <a:rPr lang="en-US" sz="2400" dirty="0"/>
                        <a:t>POSIX FS </a:t>
                      </a:r>
                      <a:r>
                        <a:rPr lang="en-US" sz="2400" dirty="0" err="1"/>
                        <a:t>behaviours</a:t>
                      </a:r>
                      <a:endParaRPr lang="ru-RU" sz="2400" dirty="0"/>
                    </a:p>
                  </a:txBody>
                  <a:tcPr/>
                </a:tc>
                <a:extLst>
                  <a:ext uri="{0D108BD9-81ED-4DB2-BD59-A6C34878D82A}">
                    <a16:rowId xmlns:a16="http://schemas.microsoft.com/office/drawing/2014/main" val="10000"/>
                  </a:ext>
                </a:extLst>
              </a:tr>
              <a:tr h="370840">
                <a:tc>
                  <a:txBody>
                    <a:bodyPr/>
                    <a:lstStyle/>
                    <a:p>
                      <a:pPr marL="0" indent="0">
                        <a:buFont typeface="Arial" panose="020B0604020202020204" pitchFamily="34" charset="0"/>
                        <a:buNone/>
                      </a:pPr>
                      <a:r>
                        <a:rPr lang="en-US" baseline="0" dirty="0"/>
                        <a:t>There may be files without a name. They exist as long as they have an open file descriptor.</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1" baseline="0" dirty="0"/>
                        <a:t>Problem</a:t>
                      </a:r>
                      <a:r>
                        <a:rPr lang="ru-RU" baseline="0" dirty="0"/>
                        <a:t>: </a:t>
                      </a:r>
                      <a:r>
                        <a:rPr lang="en-US" baseline="0" dirty="0"/>
                        <a:t>if a NFS server exits, its open file descriptors are closed, and all unnamed files are deleted automatically. Unnamed files cannot persist across NFS server restarts.</a:t>
                      </a:r>
                    </a:p>
                  </a:txBody>
                  <a:tcPr/>
                </a:tc>
                <a:extLst>
                  <a:ext uri="{0D108BD9-81ED-4DB2-BD59-A6C34878D82A}">
                    <a16:rowId xmlns:a16="http://schemas.microsoft.com/office/drawing/2014/main" val="10001"/>
                  </a:ext>
                </a:extLst>
              </a:tr>
              <a:tr h="370840">
                <a:tc>
                  <a:txBody>
                    <a:bodyPr/>
                    <a:lstStyle/>
                    <a:p>
                      <a:pPr marL="0" indent="0">
                        <a:buFont typeface="Arial" panose="020B0604020202020204" pitchFamily="34" charset="0"/>
                        <a:buNone/>
                      </a:pPr>
                      <a:r>
                        <a:rPr lang="en-US" baseline="0" dirty="0"/>
                        <a:t>This issue is solved by NFS clients</a:t>
                      </a:r>
                      <a:r>
                        <a:rPr lang="ru-RU" baseline="0" dirty="0"/>
                        <a:t> (</a:t>
                      </a:r>
                      <a:r>
                        <a:rPr lang="en-US" baseline="0" dirty="0"/>
                        <a:t>silly rename)</a:t>
                      </a:r>
                      <a:r>
                        <a:rPr lang="ru-RU" baseline="0" dirty="0"/>
                        <a:t>:</a:t>
                      </a:r>
                    </a:p>
                    <a:p>
                      <a:pPr marL="285750" indent="-285750">
                        <a:buFont typeface="Arial" panose="020B0604020202020204" pitchFamily="34" charset="0"/>
                        <a:buChar char="•"/>
                      </a:pPr>
                      <a:r>
                        <a:rPr lang="en-US" baseline="0" dirty="0"/>
                        <a:t>when an open file is unlink()ed,</a:t>
                      </a:r>
                      <a:r>
                        <a:rPr lang="ru-RU" baseline="0" dirty="0"/>
                        <a:t> </a:t>
                      </a:r>
                      <a:r>
                        <a:rPr lang="en-US" baseline="0" dirty="0"/>
                        <a:t>a NFS client renames that file to</a:t>
                      </a:r>
                      <a:r>
                        <a:rPr lang="ru-RU" baseline="0" dirty="0"/>
                        <a:t> </a:t>
                      </a:r>
                      <a:r>
                        <a:rPr lang="en-US" baseline="0" dirty="0"/>
                        <a:t>“.</a:t>
                      </a:r>
                      <a:r>
                        <a:rPr lang="en-US" baseline="0" dirty="0" err="1"/>
                        <a:t>nfs_random_suffix</a:t>
                      </a:r>
                      <a:r>
                        <a:rPr lang="en-US" baseline="0" dirty="0"/>
                        <a:t>”</a:t>
                      </a:r>
                      <a:r>
                        <a:rPr lang="ru-RU" baseline="0" dirty="0"/>
                        <a:t>,</a:t>
                      </a:r>
                    </a:p>
                    <a:p>
                      <a:pPr marL="285750" indent="-285750">
                        <a:buFont typeface="Arial" panose="020B0604020202020204" pitchFamily="34" charset="0"/>
                        <a:buChar char="•"/>
                      </a:pPr>
                      <a:r>
                        <a:rPr lang="en-US" baseline="0" dirty="0"/>
                        <a:t>the client removes those files when they no longer have open file descriptors.</a:t>
                      </a:r>
                      <a:endParaRPr lang="ru-RU" baseline="0" dirty="0"/>
                    </a:p>
                    <a:p>
                      <a:pPr marL="285750" indent="-285750">
                        <a:buFont typeface="Arial" panose="020B0604020202020204" pitchFamily="34" charset="0"/>
                        <a:buChar char="•"/>
                      </a:pPr>
                      <a:endParaRPr lang="ru-RU" baseline="0" dirty="0"/>
                    </a:p>
                    <a:p>
                      <a:pPr marL="0" indent="0">
                        <a:buFont typeface="Arial" panose="020B0604020202020204" pitchFamily="34" charset="0"/>
                        <a:buNone/>
                      </a:pPr>
                      <a:r>
                        <a:rPr lang="en-US" baseline="0" dirty="0"/>
                        <a:t>If a client crashes or abruptly disconnects from the network, these files remain as garbage.</a:t>
                      </a:r>
                    </a:p>
                  </a:txBody>
                  <a:tcPr/>
                </a:tc>
                <a:extLst>
                  <a:ext uri="{0D108BD9-81ED-4DB2-BD59-A6C34878D82A}">
                    <a16:rowId xmlns:a16="http://schemas.microsoft.com/office/drawing/2014/main" val="288634031"/>
                  </a:ext>
                </a:extLst>
              </a:tr>
            </a:tbl>
          </a:graphicData>
        </a:graphic>
      </p:graphicFrame>
    </p:spTree>
    <p:extLst>
      <p:ext uri="{BB962C8B-B14F-4D97-AF65-F5344CB8AC3E}">
        <p14:creationId xmlns:p14="http://schemas.microsoft.com/office/powerpoint/2010/main" val="325411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736067982"/>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51294163"/>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565022976"/>
              </p:ext>
            </p:extLst>
          </p:nvPr>
        </p:nvGraphicFramePr>
        <p:xfrm>
          <a:off x="0" y="365761"/>
          <a:ext cx="12192000" cy="5308600"/>
        </p:xfrm>
        <a:graphic>
          <a:graphicData uri="http://schemas.openxmlformats.org/drawingml/2006/table">
            <a:tbl>
              <a:tblPr firstRow="1" bandRow="1">
                <a:tableStyleId>{3B4B98B0-60AC-42C2-AFA5-B58CD77FA1E5}</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4256364917"/>
                    </a:ext>
                  </a:extLst>
                </a:gridCol>
                <a:gridCol w="4064000">
                  <a:extLst>
                    <a:ext uri="{9D8B030D-6E8A-4147-A177-3AD203B41FA5}">
                      <a16:colId xmlns:a16="http://schemas.microsoft.com/office/drawing/2014/main" val="106283342"/>
                    </a:ext>
                  </a:extLst>
                </a:gridCol>
              </a:tblGrid>
              <a:tr h="370840">
                <a:tc gridSpan="3">
                  <a:txBody>
                    <a:bodyPr/>
                    <a:lstStyle/>
                    <a:p>
                      <a:r>
                        <a:rPr lang="en-US" sz="2400" dirty="0"/>
                        <a:t>Issues related to non-idempotency of requests</a:t>
                      </a:r>
                      <a:endParaRPr lang="ru-RU" sz="2400" dirty="0"/>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0"/>
                  </a:ext>
                </a:extLst>
              </a:tr>
              <a:tr h="370840">
                <a:tc>
                  <a:txBody>
                    <a:bodyPr/>
                    <a:lstStyle/>
                    <a:p>
                      <a:pPr algn="ctr"/>
                      <a:r>
                        <a:rPr lang="en-US" sz="1800" dirty="0"/>
                        <a:t>Client</a:t>
                      </a:r>
                      <a:endParaRPr lang="ru-RU" sz="1800" dirty="0"/>
                    </a:p>
                  </a:txBody>
                  <a:tcPr/>
                </a:tc>
                <a:tc>
                  <a:txBody>
                    <a:bodyPr/>
                    <a:lstStyle/>
                    <a:p>
                      <a:pPr algn="ctr"/>
                      <a:r>
                        <a:rPr lang="en-US" sz="1800" dirty="0"/>
                        <a:t>Network</a:t>
                      </a:r>
                      <a:endParaRPr lang="ru-RU" sz="1800" dirty="0"/>
                    </a:p>
                  </a:txBody>
                  <a:tcPr/>
                </a:tc>
                <a:tc>
                  <a:txBody>
                    <a:bodyPr/>
                    <a:lstStyle/>
                    <a:p>
                      <a:pPr algn="ctr"/>
                      <a:r>
                        <a:rPr lang="en-US" sz="1800" dirty="0"/>
                        <a:t>Server</a:t>
                      </a:r>
                      <a:endParaRPr lang="ru-RU" sz="1800" dirty="0"/>
                    </a:p>
                  </a:txBody>
                  <a:tcPr/>
                </a:tc>
                <a:extLst>
                  <a:ext uri="{0D108BD9-81ED-4DB2-BD59-A6C34878D82A}">
                    <a16:rowId xmlns:a16="http://schemas.microsoft.com/office/drawing/2014/main" val="1045207657"/>
                  </a:ext>
                </a:extLst>
              </a:tr>
              <a:tr h="370840">
                <a:tc gridSpan="3">
                  <a:txBody>
                    <a:bodyPr/>
                    <a:lstStyle/>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ru-RU" sz="1800" dirty="0"/>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4185559800"/>
                  </a:ext>
                </a:extLst>
              </a:tr>
            </a:tbl>
          </a:graphicData>
        </a:graphic>
      </p:graphicFrame>
      <p:sp>
        <p:nvSpPr>
          <p:cNvPr id="7" name="TextBox 6">
            <a:extLst>
              <a:ext uri="{FF2B5EF4-FFF2-40B4-BE49-F238E27FC236}">
                <a16:creationId xmlns:a16="http://schemas.microsoft.com/office/drawing/2014/main" id="{F994FC2C-A88A-3A4B-A5F3-CE6BDA9B83AC}"/>
              </a:ext>
            </a:extLst>
          </p:cNvPr>
          <p:cNvSpPr txBox="1"/>
          <p:nvPr/>
        </p:nvSpPr>
        <p:spPr>
          <a:xfrm>
            <a:off x="1262742" y="1224004"/>
            <a:ext cx="10232572" cy="584775"/>
          </a:xfrm>
          <a:prstGeom prst="rect">
            <a:avLst/>
          </a:prstGeom>
          <a:noFill/>
        </p:spPr>
        <p:txBody>
          <a:bodyPr wrap="square" rtlCol="0">
            <a:spAutoFit/>
          </a:bodyPr>
          <a:lstStyle/>
          <a:p>
            <a:r>
              <a:rPr lang="en-US" sz="1600" dirty="0">
                <a:latin typeface="Consolas" panose="020B0609020204030204" pitchFamily="49" charset="0"/>
                <a:cs typeface="Consolas" panose="020B0609020204030204" pitchFamily="49" charset="0"/>
              </a:rPr>
              <a:t>                                         req</a:t>
            </a:r>
          </a:p>
          <a:p>
            <a:r>
              <a:rPr lang="en-US" sz="1600" dirty="0" err="1">
                <a:latin typeface="Consolas" panose="020B0609020204030204" pitchFamily="49" charset="0"/>
                <a:cs typeface="Consolas" panose="020B0609020204030204" pitchFamily="49" charset="0"/>
              </a:rPr>
              <a:t>rmdir</a:t>
            </a:r>
            <a:r>
              <a:rPr lang="en-US" sz="1600" dirty="0">
                <a:latin typeface="Consolas" panose="020B0609020204030204" pitchFamily="49" charset="0"/>
                <a:cs typeface="Consolas" panose="020B0609020204030204" pitchFamily="49" charset="0"/>
              </a:rPr>
              <a:t>(“/path/to/</a:t>
            </a:r>
            <a:r>
              <a:rPr lang="en-US" sz="1600" dirty="0" err="1">
                <a:latin typeface="Consolas" panose="020B0609020204030204" pitchFamily="49" charset="0"/>
                <a:cs typeface="Consolas" panose="020B0609020204030204" pitchFamily="49" charset="0"/>
              </a:rPr>
              <a:t>dir</a:t>
            </a:r>
            <a:r>
              <a:rPr lang="en-US" sz="1600" dirty="0">
                <a:latin typeface="Consolas" panose="020B0609020204030204" pitchFamily="49" charset="0"/>
                <a:cs typeface="Consolas" panose="020B0609020204030204" pitchFamily="49" charset="0"/>
              </a:rPr>
              <a:t>”)                   ----&gt;</a:t>
            </a:r>
          </a:p>
        </p:txBody>
      </p:sp>
      <p:sp>
        <p:nvSpPr>
          <p:cNvPr id="8" name="Down Arrow 7">
            <a:extLst>
              <a:ext uri="{FF2B5EF4-FFF2-40B4-BE49-F238E27FC236}">
                <a16:creationId xmlns:a16="http://schemas.microsoft.com/office/drawing/2014/main" id="{75335D92-0B78-4144-91E7-DD0CBA241095}"/>
              </a:ext>
            </a:extLst>
          </p:cNvPr>
          <p:cNvSpPr/>
          <p:nvPr/>
        </p:nvSpPr>
        <p:spPr>
          <a:xfrm>
            <a:off x="923680" y="1367343"/>
            <a:ext cx="164892" cy="33054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7E746AF-1FCF-AB40-8395-818E1AE454B3}"/>
              </a:ext>
            </a:extLst>
          </p:cNvPr>
          <p:cNvSpPr txBox="1"/>
          <p:nvPr/>
        </p:nvSpPr>
        <p:spPr>
          <a:xfrm>
            <a:off x="462015" y="1687999"/>
            <a:ext cx="461665" cy="1477328"/>
          </a:xfrm>
          <a:prstGeom prst="rect">
            <a:avLst/>
          </a:prstGeom>
          <a:noFill/>
        </p:spPr>
        <p:txBody>
          <a:bodyPr vert="vert270" wrap="square" rtlCol="0">
            <a:spAutoFit/>
          </a:bodyPr>
          <a:lstStyle/>
          <a:p>
            <a:r>
              <a:rPr lang="en-US" dirty="0"/>
              <a:t>time</a:t>
            </a:r>
            <a:endParaRPr lang="ru-RU" dirty="0"/>
          </a:p>
        </p:txBody>
      </p:sp>
    </p:spTree>
    <p:extLst>
      <p:ext uri="{BB962C8B-B14F-4D97-AF65-F5344CB8AC3E}">
        <p14:creationId xmlns:p14="http://schemas.microsoft.com/office/powerpoint/2010/main" val="1773552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60884076"/>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0967113"/>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589249968"/>
              </p:ext>
            </p:extLst>
          </p:nvPr>
        </p:nvGraphicFramePr>
        <p:xfrm>
          <a:off x="0" y="365761"/>
          <a:ext cx="12192000" cy="5308600"/>
        </p:xfrm>
        <a:graphic>
          <a:graphicData uri="http://schemas.openxmlformats.org/drawingml/2006/table">
            <a:tbl>
              <a:tblPr firstRow="1" bandRow="1">
                <a:tableStyleId>{3B4B98B0-60AC-42C2-AFA5-B58CD77FA1E5}</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4256364917"/>
                    </a:ext>
                  </a:extLst>
                </a:gridCol>
                <a:gridCol w="4064000">
                  <a:extLst>
                    <a:ext uri="{9D8B030D-6E8A-4147-A177-3AD203B41FA5}">
                      <a16:colId xmlns:a16="http://schemas.microsoft.com/office/drawing/2014/main" val="106283342"/>
                    </a:ext>
                  </a:extLst>
                </a:gridCol>
              </a:tblGrid>
              <a:tr h="370840">
                <a:tc gridSpan="3">
                  <a:txBody>
                    <a:bodyPr/>
                    <a:lstStyle/>
                    <a:p>
                      <a:r>
                        <a:rPr lang="en-US" sz="2400" dirty="0"/>
                        <a:t>Issues related to non-idempotency of requests</a:t>
                      </a:r>
                      <a:endParaRPr lang="ru-RU" sz="2400" dirty="0"/>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0"/>
                  </a:ext>
                </a:extLst>
              </a:tr>
              <a:tr h="370840">
                <a:tc>
                  <a:txBody>
                    <a:bodyPr/>
                    <a:lstStyle/>
                    <a:p>
                      <a:pPr algn="ctr"/>
                      <a:r>
                        <a:rPr lang="en-US" sz="1800" dirty="0"/>
                        <a:t>Client</a:t>
                      </a:r>
                      <a:endParaRPr lang="ru-RU" sz="1800" dirty="0"/>
                    </a:p>
                  </a:txBody>
                  <a:tcPr/>
                </a:tc>
                <a:tc>
                  <a:txBody>
                    <a:bodyPr/>
                    <a:lstStyle/>
                    <a:p>
                      <a:pPr algn="ctr"/>
                      <a:r>
                        <a:rPr lang="en-US" sz="1800" dirty="0"/>
                        <a:t>Network</a:t>
                      </a:r>
                      <a:endParaRPr lang="ru-RU" sz="1800" dirty="0"/>
                    </a:p>
                  </a:txBody>
                  <a:tcPr/>
                </a:tc>
                <a:tc>
                  <a:txBody>
                    <a:bodyPr/>
                    <a:lstStyle/>
                    <a:p>
                      <a:pPr algn="ctr"/>
                      <a:r>
                        <a:rPr lang="en-US" sz="1800" dirty="0"/>
                        <a:t>Server</a:t>
                      </a:r>
                      <a:endParaRPr lang="ru-RU" sz="1800" dirty="0"/>
                    </a:p>
                  </a:txBody>
                  <a:tcPr/>
                </a:tc>
                <a:extLst>
                  <a:ext uri="{0D108BD9-81ED-4DB2-BD59-A6C34878D82A}">
                    <a16:rowId xmlns:a16="http://schemas.microsoft.com/office/drawing/2014/main" val="1045207657"/>
                  </a:ext>
                </a:extLst>
              </a:tr>
              <a:tr h="370840">
                <a:tc gridSpan="3">
                  <a:txBody>
                    <a:bodyPr/>
                    <a:lstStyle/>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ru-RU" sz="1800" dirty="0"/>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4185559800"/>
                  </a:ext>
                </a:extLst>
              </a:tr>
            </a:tbl>
          </a:graphicData>
        </a:graphic>
      </p:graphicFrame>
      <p:sp>
        <p:nvSpPr>
          <p:cNvPr id="7" name="TextBox 6">
            <a:extLst>
              <a:ext uri="{FF2B5EF4-FFF2-40B4-BE49-F238E27FC236}">
                <a16:creationId xmlns:a16="http://schemas.microsoft.com/office/drawing/2014/main" id="{F994FC2C-A88A-3A4B-A5F3-CE6BDA9B83AC}"/>
              </a:ext>
            </a:extLst>
          </p:cNvPr>
          <p:cNvSpPr txBox="1"/>
          <p:nvPr/>
        </p:nvSpPr>
        <p:spPr>
          <a:xfrm>
            <a:off x="1262742" y="1224004"/>
            <a:ext cx="10232572" cy="1323439"/>
          </a:xfrm>
          <a:prstGeom prst="rect">
            <a:avLst/>
          </a:prstGeom>
          <a:noFill/>
        </p:spPr>
        <p:txBody>
          <a:bodyPr wrap="square" rtlCol="0">
            <a:spAutoFit/>
          </a:bodyPr>
          <a:lstStyle/>
          <a:p>
            <a:r>
              <a:rPr lang="en-US" sz="1600" dirty="0">
                <a:latin typeface="Consolas" panose="020B0609020204030204" pitchFamily="49" charset="0"/>
                <a:cs typeface="Consolas" panose="020B0609020204030204" pitchFamily="49" charset="0"/>
              </a:rPr>
              <a:t>                                         req</a:t>
            </a:r>
          </a:p>
          <a:p>
            <a:r>
              <a:rPr lang="en-US" sz="1600" dirty="0" err="1">
                <a:latin typeface="Consolas" panose="020B0609020204030204" pitchFamily="49" charset="0"/>
                <a:cs typeface="Consolas" panose="020B0609020204030204" pitchFamily="49" charset="0"/>
              </a:rPr>
              <a:t>rmdir</a:t>
            </a:r>
            <a:r>
              <a:rPr lang="en-US" sz="1600" dirty="0">
                <a:latin typeface="Consolas" panose="020B0609020204030204" pitchFamily="49" charset="0"/>
                <a:cs typeface="Consolas" panose="020B0609020204030204" pitchFamily="49" charset="0"/>
              </a:rPr>
              <a:t>(“/path/to/</a:t>
            </a:r>
            <a:r>
              <a:rPr lang="en-US" sz="1600" dirty="0" err="1">
                <a:latin typeface="Consolas" panose="020B0609020204030204" pitchFamily="49" charset="0"/>
                <a:cs typeface="Consolas" panose="020B0609020204030204" pitchFamily="49" charset="0"/>
              </a:rPr>
              <a:t>dir</a:t>
            </a:r>
            <a:r>
              <a:rPr lang="en-US" sz="1600" dirty="0">
                <a:latin typeface="Consolas" panose="020B0609020204030204" pitchFamily="49" charset="0"/>
                <a:cs typeface="Consolas" panose="020B0609020204030204" pitchFamily="49" charset="0"/>
              </a:rPr>
              <a:t>”)                   ----&gt;</a:t>
            </a: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rmdir</a:t>
            </a:r>
            <a:r>
              <a:rPr lang="en-US" sz="1600" dirty="0">
                <a:latin typeface="Consolas" panose="020B0609020204030204" pitchFamily="49" charset="0"/>
                <a:cs typeface="Consolas" panose="020B0609020204030204" pitchFamily="49" charset="0"/>
              </a:rPr>
              <a:t>(“/prefix/path/to/</a:t>
            </a:r>
            <a:r>
              <a:rPr lang="en-US" sz="1600" dirty="0" err="1">
                <a:latin typeface="Consolas" panose="020B0609020204030204" pitchFamily="49" charset="0"/>
                <a:cs typeface="Consolas" panose="020B0609020204030204" pitchFamily="49" charset="0"/>
              </a:rPr>
              <a:t>dir</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&lt;----</a:t>
            </a:r>
          </a:p>
          <a:p>
            <a:r>
              <a:rPr lang="en-US" sz="1600" dirty="0">
                <a:latin typeface="Consolas" panose="020B0609020204030204" pitchFamily="49" charset="0"/>
                <a:cs typeface="Consolas" panose="020B0609020204030204" pitchFamily="49" charset="0"/>
              </a:rPr>
              <a:t>                                       resp(ok)</a:t>
            </a:r>
          </a:p>
        </p:txBody>
      </p:sp>
      <p:sp>
        <p:nvSpPr>
          <p:cNvPr id="8" name="Down Arrow 7">
            <a:extLst>
              <a:ext uri="{FF2B5EF4-FFF2-40B4-BE49-F238E27FC236}">
                <a16:creationId xmlns:a16="http://schemas.microsoft.com/office/drawing/2014/main" id="{75335D92-0B78-4144-91E7-DD0CBA241095}"/>
              </a:ext>
            </a:extLst>
          </p:cNvPr>
          <p:cNvSpPr/>
          <p:nvPr/>
        </p:nvSpPr>
        <p:spPr>
          <a:xfrm>
            <a:off x="923680" y="1367343"/>
            <a:ext cx="164892" cy="33054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7E746AF-1FCF-AB40-8395-818E1AE454B3}"/>
              </a:ext>
            </a:extLst>
          </p:cNvPr>
          <p:cNvSpPr txBox="1"/>
          <p:nvPr/>
        </p:nvSpPr>
        <p:spPr>
          <a:xfrm>
            <a:off x="462015" y="1687999"/>
            <a:ext cx="461665" cy="1477328"/>
          </a:xfrm>
          <a:prstGeom prst="rect">
            <a:avLst/>
          </a:prstGeom>
          <a:noFill/>
        </p:spPr>
        <p:txBody>
          <a:bodyPr vert="vert270" wrap="square" rtlCol="0">
            <a:spAutoFit/>
          </a:bodyPr>
          <a:lstStyle/>
          <a:p>
            <a:r>
              <a:rPr lang="en-US" dirty="0"/>
              <a:t>time</a:t>
            </a:r>
            <a:endParaRPr lang="ru-RU" dirty="0"/>
          </a:p>
        </p:txBody>
      </p:sp>
    </p:spTree>
    <p:extLst>
      <p:ext uri="{BB962C8B-B14F-4D97-AF65-F5344CB8AC3E}">
        <p14:creationId xmlns:p14="http://schemas.microsoft.com/office/powerpoint/2010/main" val="16719520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586516137"/>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25650759"/>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354218122"/>
              </p:ext>
            </p:extLst>
          </p:nvPr>
        </p:nvGraphicFramePr>
        <p:xfrm>
          <a:off x="0" y="365761"/>
          <a:ext cx="12192000" cy="5308600"/>
        </p:xfrm>
        <a:graphic>
          <a:graphicData uri="http://schemas.openxmlformats.org/drawingml/2006/table">
            <a:tbl>
              <a:tblPr firstRow="1" bandRow="1">
                <a:tableStyleId>{3B4B98B0-60AC-42C2-AFA5-B58CD77FA1E5}</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4256364917"/>
                    </a:ext>
                  </a:extLst>
                </a:gridCol>
                <a:gridCol w="4064000">
                  <a:extLst>
                    <a:ext uri="{9D8B030D-6E8A-4147-A177-3AD203B41FA5}">
                      <a16:colId xmlns:a16="http://schemas.microsoft.com/office/drawing/2014/main" val="106283342"/>
                    </a:ext>
                  </a:extLst>
                </a:gridCol>
              </a:tblGrid>
              <a:tr h="370840">
                <a:tc gridSpan="3">
                  <a:txBody>
                    <a:bodyPr/>
                    <a:lstStyle/>
                    <a:p>
                      <a:r>
                        <a:rPr lang="en-US" sz="2400" dirty="0"/>
                        <a:t>Issues related to non-idempotency of requests</a:t>
                      </a:r>
                      <a:endParaRPr lang="ru-RU" sz="2400" dirty="0"/>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0"/>
                  </a:ext>
                </a:extLst>
              </a:tr>
              <a:tr h="370840">
                <a:tc>
                  <a:txBody>
                    <a:bodyPr/>
                    <a:lstStyle/>
                    <a:p>
                      <a:pPr algn="ctr"/>
                      <a:r>
                        <a:rPr lang="en-US" sz="1800" dirty="0"/>
                        <a:t>Client</a:t>
                      </a:r>
                      <a:endParaRPr lang="ru-RU" sz="1800" dirty="0"/>
                    </a:p>
                  </a:txBody>
                  <a:tcPr/>
                </a:tc>
                <a:tc>
                  <a:txBody>
                    <a:bodyPr/>
                    <a:lstStyle/>
                    <a:p>
                      <a:pPr algn="ctr"/>
                      <a:r>
                        <a:rPr lang="en-US" sz="1800" dirty="0"/>
                        <a:t>Network</a:t>
                      </a:r>
                      <a:endParaRPr lang="ru-RU" sz="1800" dirty="0"/>
                    </a:p>
                  </a:txBody>
                  <a:tcPr/>
                </a:tc>
                <a:tc>
                  <a:txBody>
                    <a:bodyPr/>
                    <a:lstStyle/>
                    <a:p>
                      <a:pPr algn="ctr"/>
                      <a:r>
                        <a:rPr lang="en-US" sz="1800" dirty="0"/>
                        <a:t>Server</a:t>
                      </a:r>
                      <a:endParaRPr lang="ru-RU" sz="1800" dirty="0"/>
                    </a:p>
                  </a:txBody>
                  <a:tcPr/>
                </a:tc>
                <a:extLst>
                  <a:ext uri="{0D108BD9-81ED-4DB2-BD59-A6C34878D82A}">
                    <a16:rowId xmlns:a16="http://schemas.microsoft.com/office/drawing/2014/main" val="1045207657"/>
                  </a:ext>
                </a:extLst>
              </a:tr>
              <a:tr h="370840">
                <a:tc gridSpan="3">
                  <a:txBody>
                    <a:bodyPr/>
                    <a:lstStyle/>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ru-RU" sz="1800" dirty="0"/>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4185559800"/>
                  </a:ext>
                </a:extLst>
              </a:tr>
            </a:tbl>
          </a:graphicData>
        </a:graphic>
      </p:graphicFrame>
      <p:sp>
        <p:nvSpPr>
          <p:cNvPr id="7" name="TextBox 6">
            <a:extLst>
              <a:ext uri="{FF2B5EF4-FFF2-40B4-BE49-F238E27FC236}">
                <a16:creationId xmlns:a16="http://schemas.microsoft.com/office/drawing/2014/main" id="{F994FC2C-A88A-3A4B-A5F3-CE6BDA9B83AC}"/>
              </a:ext>
            </a:extLst>
          </p:cNvPr>
          <p:cNvSpPr txBox="1"/>
          <p:nvPr/>
        </p:nvSpPr>
        <p:spPr>
          <a:xfrm>
            <a:off x="1262742" y="1224004"/>
            <a:ext cx="10232572" cy="1815882"/>
          </a:xfrm>
          <a:prstGeom prst="rect">
            <a:avLst/>
          </a:prstGeom>
          <a:noFill/>
        </p:spPr>
        <p:txBody>
          <a:bodyPr wrap="square" rtlCol="0">
            <a:spAutoFit/>
          </a:bodyPr>
          <a:lstStyle/>
          <a:p>
            <a:r>
              <a:rPr lang="en-US" sz="1600" dirty="0">
                <a:latin typeface="Consolas" panose="020B0609020204030204" pitchFamily="49" charset="0"/>
                <a:cs typeface="Consolas" panose="020B0609020204030204" pitchFamily="49" charset="0"/>
              </a:rPr>
              <a:t>                                         req</a:t>
            </a:r>
          </a:p>
          <a:p>
            <a:r>
              <a:rPr lang="en-US" sz="1600" dirty="0" err="1">
                <a:latin typeface="Consolas" panose="020B0609020204030204" pitchFamily="49" charset="0"/>
                <a:cs typeface="Consolas" panose="020B0609020204030204" pitchFamily="49" charset="0"/>
              </a:rPr>
              <a:t>rmdir</a:t>
            </a:r>
            <a:r>
              <a:rPr lang="en-US" sz="1600" dirty="0">
                <a:latin typeface="Consolas" panose="020B0609020204030204" pitchFamily="49" charset="0"/>
                <a:cs typeface="Consolas" panose="020B0609020204030204" pitchFamily="49" charset="0"/>
              </a:rPr>
              <a:t>(“/path/to/</a:t>
            </a:r>
            <a:r>
              <a:rPr lang="en-US" sz="1600" dirty="0" err="1">
                <a:latin typeface="Consolas" panose="020B0609020204030204" pitchFamily="49" charset="0"/>
                <a:cs typeface="Consolas" panose="020B0609020204030204" pitchFamily="49" charset="0"/>
              </a:rPr>
              <a:t>dir</a:t>
            </a:r>
            <a:r>
              <a:rPr lang="en-US" sz="1600" dirty="0">
                <a:latin typeface="Consolas" panose="020B0609020204030204" pitchFamily="49" charset="0"/>
                <a:cs typeface="Consolas" panose="020B0609020204030204" pitchFamily="49" charset="0"/>
              </a:rPr>
              <a:t>”)                   ----&gt;</a:t>
            </a: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rmdir</a:t>
            </a:r>
            <a:r>
              <a:rPr lang="en-US" sz="1600" dirty="0">
                <a:latin typeface="Consolas" panose="020B0609020204030204" pitchFamily="49" charset="0"/>
                <a:cs typeface="Consolas" panose="020B0609020204030204" pitchFamily="49" charset="0"/>
              </a:rPr>
              <a:t>(“/prefix/path/to/</a:t>
            </a:r>
            <a:r>
              <a:rPr lang="en-US" sz="1600" dirty="0" err="1">
                <a:latin typeface="Consolas" panose="020B0609020204030204" pitchFamily="49" charset="0"/>
                <a:cs typeface="Consolas" panose="020B0609020204030204" pitchFamily="49" charset="0"/>
              </a:rPr>
              <a:t>dir</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&lt;----</a:t>
            </a:r>
          </a:p>
          <a:p>
            <a:r>
              <a:rPr lang="en-US" sz="1600" dirty="0">
                <a:latin typeface="Consolas" panose="020B0609020204030204" pitchFamily="49" charset="0"/>
                <a:cs typeface="Consolas" panose="020B0609020204030204" pitchFamily="49" charset="0"/>
              </a:rPr>
              <a:t>                                       resp(ok)</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a:solidFill>
                  <a:srgbClr val="FF0000"/>
                </a:solidFill>
                <a:latin typeface="Consolas" panose="020B0609020204030204" pitchFamily="49" charset="0"/>
                <a:cs typeface="Consolas" panose="020B0609020204030204" pitchFamily="49" charset="0"/>
              </a:rPr>
              <a:t>connection lost</a:t>
            </a:r>
          </a:p>
        </p:txBody>
      </p:sp>
      <p:sp>
        <p:nvSpPr>
          <p:cNvPr id="8" name="Down Arrow 7">
            <a:extLst>
              <a:ext uri="{FF2B5EF4-FFF2-40B4-BE49-F238E27FC236}">
                <a16:creationId xmlns:a16="http://schemas.microsoft.com/office/drawing/2014/main" id="{75335D92-0B78-4144-91E7-DD0CBA241095}"/>
              </a:ext>
            </a:extLst>
          </p:cNvPr>
          <p:cNvSpPr/>
          <p:nvPr/>
        </p:nvSpPr>
        <p:spPr>
          <a:xfrm>
            <a:off x="923680" y="1367343"/>
            <a:ext cx="164892" cy="33054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7E746AF-1FCF-AB40-8395-818E1AE454B3}"/>
              </a:ext>
            </a:extLst>
          </p:cNvPr>
          <p:cNvSpPr txBox="1"/>
          <p:nvPr/>
        </p:nvSpPr>
        <p:spPr>
          <a:xfrm>
            <a:off x="462015" y="1687999"/>
            <a:ext cx="461665" cy="1477328"/>
          </a:xfrm>
          <a:prstGeom prst="rect">
            <a:avLst/>
          </a:prstGeom>
          <a:noFill/>
        </p:spPr>
        <p:txBody>
          <a:bodyPr vert="vert270" wrap="square" rtlCol="0">
            <a:spAutoFit/>
          </a:bodyPr>
          <a:lstStyle/>
          <a:p>
            <a:r>
              <a:rPr lang="en-US" dirty="0"/>
              <a:t>time</a:t>
            </a:r>
            <a:endParaRPr lang="ru-RU" dirty="0"/>
          </a:p>
        </p:txBody>
      </p:sp>
    </p:spTree>
    <p:extLst>
      <p:ext uri="{BB962C8B-B14F-4D97-AF65-F5344CB8AC3E}">
        <p14:creationId xmlns:p14="http://schemas.microsoft.com/office/powerpoint/2010/main" val="2021557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994213058"/>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646977393"/>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757827123"/>
              </p:ext>
            </p:extLst>
          </p:nvPr>
        </p:nvGraphicFramePr>
        <p:xfrm>
          <a:off x="0" y="365761"/>
          <a:ext cx="12192000" cy="1097280"/>
        </p:xfrm>
        <a:graphic>
          <a:graphicData uri="http://schemas.openxmlformats.org/drawingml/2006/table">
            <a:tbl>
              <a:tblPr firstRow="1" bandRow="1">
                <a:tableStyleId>{BC89EF96-8CEA-46FF-86C4-4CE0E7609802}</a:tableStyleId>
              </a:tblPr>
              <a:tblGrid>
                <a:gridCol w="12192000">
                  <a:extLst>
                    <a:ext uri="{9D8B030D-6E8A-4147-A177-3AD203B41FA5}">
                      <a16:colId xmlns:a16="http://schemas.microsoft.com/office/drawing/2014/main" val="20000"/>
                    </a:ext>
                  </a:extLst>
                </a:gridCol>
              </a:tblGrid>
              <a:tr h="370840">
                <a:tc>
                  <a:txBody>
                    <a:bodyPr/>
                    <a:lstStyle/>
                    <a:p>
                      <a:r>
                        <a:rPr lang="en-US" sz="2400" dirty="0"/>
                        <a:t>Design requirements</a:t>
                      </a:r>
                      <a:endParaRPr lang="ru-RU" sz="2400" dirty="0"/>
                    </a:p>
                  </a:txBody>
                  <a:tcPr/>
                </a:tc>
                <a:extLst>
                  <a:ext uri="{0D108BD9-81ED-4DB2-BD59-A6C34878D82A}">
                    <a16:rowId xmlns:a16="http://schemas.microsoft.com/office/drawing/2014/main" val="10000"/>
                  </a:ext>
                </a:extLst>
              </a:tr>
              <a:tr h="370840">
                <a:tc>
                  <a:txBody>
                    <a:bodyPr/>
                    <a:lstStyle/>
                    <a:p>
                      <a:pPr marL="285750" indent="-285750">
                        <a:buFont typeface="Arial" panose="020B0604020202020204" pitchFamily="34" charset="0"/>
                        <a:buChar char="•"/>
                      </a:pPr>
                      <a:r>
                        <a:rPr lang="en-US" dirty="0"/>
                        <a:t>Accessing a FS over the network must work the same way as accessing a local FS, even from the point of view of the OS kernel</a:t>
                      </a:r>
                      <a:r>
                        <a:rPr lang="ru-RU" dirty="0"/>
                        <a:t>.</a:t>
                      </a:r>
                      <a:br>
                        <a:rPr lang="en-US" dirty="0"/>
                      </a:br>
                      <a:endParaRPr lang="ru-RU"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380636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630642126"/>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8583341"/>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585680801"/>
              </p:ext>
            </p:extLst>
          </p:nvPr>
        </p:nvGraphicFramePr>
        <p:xfrm>
          <a:off x="0" y="365761"/>
          <a:ext cx="12192000" cy="5308600"/>
        </p:xfrm>
        <a:graphic>
          <a:graphicData uri="http://schemas.openxmlformats.org/drawingml/2006/table">
            <a:tbl>
              <a:tblPr firstRow="1" bandRow="1">
                <a:tableStyleId>{3B4B98B0-60AC-42C2-AFA5-B58CD77FA1E5}</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4256364917"/>
                    </a:ext>
                  </a:extLst>
                </a:gridCol>
                <a:gridCol w="4064000">
                  <a:extLst>
                    <a:ext uri="{9D8B030D-6E8A-4147-A177-3AD203B41FA5}">
                      <a16:colId xmlns:a16="http://schemas.microsoft.com/office/drawing/2014/main" val="106283342"/>
                    </a:ext>
                  </a:extLst>
                </a:gridCol>
              </a:tblGrid>
              <a:tr h="370840">
                <a:tc gridSpan="3">
                  <a:txBody>
                    <a:bodyPr/>
                    <a:lstStyle/>
                    <a:p>
                      <a:r>
                        <a:rPr lang="en-US" sz="2400" dirty="0"/>
                        <a:t>Issues related to non-idempotency of requests</a:t>
                      </a:r>
                      <a:endParaRPr lang="ru-RU" sz="2400" dirty="0"/>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0"/>
                  </a:ext>
                </a:extLst>
              </a:tr>
              <a:tr h="370840">
                <a:tc>
                  <a:txBody>
                    <a:bodyPr/>
                    <a:lstStyle/>
                    <a:p>
                      <a:pPr algn="ctr"/>
                      <a:r>
                        <a:rPr lang="en-US" sz="1800" dirty="0"/>
                        <a:t>Client</a:t>
                      </a:r>
                      <a:endParaRPr lang="ru-RU" sz="1800" dirty="0"/>
                    </a:p>
                  </a:txBody>
                  <a:tcPr/>
                </a:tc>
                <a:tc>
                  <a:txBody>
                    <a:bodyPr/>
                    <a:lstStyle/>
                    <a:p>
                      <a:pPr algn="ctr"/>
                      <a:r>
                        <a:rPr lang="en-US" sz="1800" dirty="0"/>
                        <a:t>Network</a:t>
                      </a:r>
                      <a:endParaRPr lang="ru-RU" sz="1800" dirty="0"/>
                    </a:p>
                  </a:txBody>
                  <a:tcPr/>
                </a:tc>
                <a:tc>
                  <a:txBody>
                    <a:bodyPr/>
                    <a:lstStyle/>
                    <a:p>
                      <a:pPr algn="ctr"/>
                      <a:r>
                        <a:rPr lang="en-US" sz="1800" dirty="0"/>
                        <a:t>Server</a:t>
                      </a:r>
                      <a:endParaRPr lang="ru-RU" sz="1800" dirty="0"/>
                    </a:p>
                  </a:txBody>
                  <a:tcPr/>
                </a:tc>
                <a:extLst>
                  <a:ext uri="{0D108BD9-81ED-4DB2-BD59-A6C34878D82A}">
                    <a16:rowId xmlns:a16="http://schemas.microsoft.com/office/drawing/2014/main" val="1045207657"/>
                  </a:ext>
                </a:extLst>
              </a:tr>
              <a:tr h="370840">
                <a:tc gridSpan="3">
                  <a:txBody>
                    <a:bodyPr/>
                    <a:lstStyle/>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ru-RU" sz="1800" dirty="0"/>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4185559800"/>
                  </a:ext>
                </a:extLst>
              </a:tr>
            </a:tbl>
          </a:graphicData>
        </a:graphic>
      </p:graphicFrame>
      <p:sp>
        <p:nvSpPr>
          <p:cNvPr id="7" name="TextBox 6">
            <a:extLst>
              <a:ext uri="{FF2B5EF4-FFF2-40B4-BE49-F238E27FC236}">
                <a16:creationId xmlns:a16="http://schemas.microsoft.com/office/drawing/2014/main" id="{F994FC2C-A88A-3A4B-A5F3-CE6BDA9B83AC}"/>
              </a:ext>
            </a:extLst>
          </p:cNvPr>
          <p:cNvSpPr txBox="1"/>
          <p:nvPr/>
        </p:nvSpPr>
        <p:spPr>
          <a:xfrm>
            <a:off x="1262742" y="1224004"/>
            <a:ext cx="10232572" cy="2062103"/>
          </a:xfrm>
          <a:prstGeom prst="rect">
            <a:avLst/>
          </a:prstGeom>
          <a:noFill/>
        </p:spPr>
        <p:txBody>
          <a:bodyPr wrap="square" rtlCol="0">
            <a:spAutoFit/>
          </a:bodyPr>
          <a:lstStyle/>
          <a:p>
            <a:r>
              <a:rPr lang="en-US" sz="1600" dirty="0">
                <a:latin typeface="Consolas" panose="020B0609020204030204" pitchFamily="49" charset="0"/>
                <a:cs typeface="Consolas" panose="020B0609020204030204" pitchFamily="49" charset="0"/>
              </a:rPr>
              <a:t>                                         req</a:t>
            </a:r>
          </a:p>
          <a:p>
            <a:r>
              <a:rPr lang="en-US" sz="1600" dirty="0" err="1">
                <a:latin typeface="Consolas" panose="020B0609020204030204" pitchFamily="49" charset="0"/>
                <a:cs typeface="Consolas" panose="020B0609020204030204" pitchFamily="49" charset="0"/>
              </a:rPr>
              <a:t>rmdir</a:t>
            </a:r>
            <a:r>
              <a:rPr lang="en-US" sz="1600" dirty="0">
                <a:latin typeface="Consolas" panose="020B0609020204030204" pitchFamily="49" charset="0"/>
                <a:cs typeface="Consolas" panose="020B0609020204030204" pitchFamily="49" charset="0"/>
              </a:rPr>
              <a:t>(“/path/to/</a:t>
            </a:r>
            <a:r>
              <a:rPr lang="en-US" sz="1600" dirty="0" err="1">
                <a:latin typeface="Consolas" panose="020B0609020204030204" pitchFamily="49" charset="0"/>
                <a:cs typeface="Consolas" panose="020B0609020204030204" pitchFamily="49" charset="0"/>
              </a:rPr>
              <a:t>dir</a:t>
            </a:r>
            <a:r>
              <a:rPr lang="en-US" sz="1600" dirty="0">
                <a:latin typeface="Consolas" panose="020B0609020204030204" pitchFamily="49" charset="0"/>
                <a:cs typeface="Consolas" panose="020B0609020204030204" pitchFamily="49" charset="0"/>
              </a:rPr>
              <a:t>”)                   ----&gt;</a:t>
            </a: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rmdir</a:t>
            </a:r>
            <a:r>
              <a:rPr lang="en-US" sz="1600" dirty="0">
                <a:latin typeface="Consolas" panose="020B0609020204030204" pitchFamily="49" charset="0"/>
                <a:cs typeface="Consolas" panose="020B0609020204030204" pitchFamily="49" charset="0"/>
              </a:rPr>
              <a:t>(“/prefix/path/to/</a:t>
            </a:r>
            <a:r>
              <a:rPr lang="en-US" sz="1600" dirty="0" err="1">
                <a:latin typeface="Consolas" panose="020B0609020204030204" pitchFamily="49" charset="0"/>
                <a:cs typeface="Consolas" panose="020B0609020204030204" pitchFamily="49" charset="0"/>
              </a:rPr>
              <a:t>dir</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&lt;----</a:t>
            </a:r>
          </a:p>
          <a:p>
            <a:r>
              <a:rPr lang="en-US" sz="1600" dirty="0">
                <a:latin typeface="Consolas" panose="020B0609020204030204" pitchFamily="49" charset="0"/>
                <a:cs typeface="Consolas" panose="020B0609020204030204" pitchFamily="49" charset="0"/>
              </a:rPr>
              <a:t>                                       resp(ok)</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a:solidFill>
                  <a:srgbClr val="FF0000"/>
                </a:solidFill>
                <a:latin typeface="Consolas" panose="020B0609020204030204" pitchFamily="49" charset="0"/>
                <a:cs typeface="Consolas" panose="020B0609020204030204" pitchFamily="49" charset="0"/>
              </a:rPr>
              <a:t>connection lost</a:t>
            </a:r>
          </a:p>
          <a:p>
            <a:r>
              <a:rPr lang="en-US" sz="1600" dirty="0">
                <a:solidFill>
                  <a:srgbClr val="FF0000"/>
                </a:solidFill>
                <a:latin typeface="Consolas" panose="020B0609020204030204" pitchFamily="49" charset="0"/>
                <a:cs typeface="Consolas" panose="020B0609020204030204" pitchFamily="49" charset="0"/>
              </a:rPr>
              <a:t>timeout</a:t>
            </a:r>
          </a:p>
        </p:txBody>
      </p:sp>
      <p:sp>
        <p:nvSpPr>
          <p:cNvPr id="8" name="Down Arrow 7">
            <a:extLst>
              <a:ext uri="{FF2B5EF4-FFF2-40B4-BE49-F238E27FC236}">
                <a16:creationId xmlns:a16="http://schemas.microsoft.com/office/drawing/2014/main" id="{75335D92-0B78-4144-91E7-DD0CBA241095}"/>
              </a:ext>
            </a:extLst>
          </p:cNvPr>
          <p:cNvSpPr/>
          <p:nvPr/>
        </p:nvSpPr>
        <p:spPr>
          <a:xfrm>
            <a:off x="923680" y="1367343"/>
            <a:ext cx="164892" cy="33054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7E746AF-1FCF-AB40-8395-818E1AE454B3}"/>
              </a:ext>
            </a:extLst>
          </p:cNvPr>
          <p:cNvSpPr txBox="1"/>
          <p:nvPr/>
        </p:nvSpPr>
        <p:spPr>
          <a:xfrm>
            <a:off x="462015" y="1687999"/>
            <a:ext cx="461665" cy="1477328"/>
          </a:xfrm>
          <a:prstGeom prst="rect">
            <a:avLst/>
          </a:prstGeom>
          <a:noFill/>
        </p:spPr>
        <p:txBody>
          <a:bodyPr vert="vert270" wrap="square" rtlCol="0">
            <a:spAutoFit/>
          </a:bodyPr>
          <a:lstStyle/>
          <a:p>
            <a:r>
              <a:rPr lang="en-US" dirty="0"/>
              <a:t>time</a:t>
            </a:r>
            <a:endParaRPr lang="ru-RU" dirty="0"/>
          </a:p>
        </p:txBody>
      </p:sp>
    </p:spTree>
    <p:extLst>
      <p:ext uri="{BB962C8B-B14F-4D97-AF65-F5344CB8AC3E}">
        <p14:creationId xmlns:p14="http://schemas.microsoft.com/office/powerpoint/2010/main" val="36170497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087652398"/>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4770549"/>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583931938"/>
              </p:ext>
            </p:extLst>
          </p:nvPr>
        </p:nvGraphicFramePr>
        <p:xfrm>
          <a:off x="0" y="365761"/>
          <a:ext cx="12192000" cy="5308600"/>
        </p:xfrm>
        <a:graphic>
          <a:graphicData uri="http://schemas.openxmlformats.org/drawingml/2006/table">
            <a:tbl>
              <a:tblPr firstRow="1" bandRow="1">
                <a:tableStyleId>{3B4B98B0-60AC-42C2-AFA5-B58CD77FA1E5}</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4256364917"/>
                    </a:ext>
                  </a:extLst>
                </a:gridCol>
                <a:gridCol w="4064000">
                  <a:extLst>
                    <a:ext uri="{9D8B030D-6E8A-4147-A177-3AD203B41FA5}">
                      <a16:colId xmlns:a16="http://schemas.microsoft.com/office/drawing/2014/main" val="106283342"/>
                    </a:ext>
                  </a:extLst>
                </a:gridCol>
              </a:tblGrid>
              <a:tr h="370840">
                <a:tc gridSpan="3">
                  <a:txBody>
                    <a:bodyPr/>
                    <a:lstStyle/>
                    <a:p>
                      <a:r>
                        <a:rPr lang="en-US" sz="2400" dirty="0"/>
                        <a:t>Issues related to non-idempotency of requests</a:t>
                      </a:r>
                      <a:endParaRPr lang="ru-RU" sz="2400" dirty="0"/>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0"/>
                  </a:ext>
                </a:extLst>
              </a:tr>
              <a:tr h="370840">
                <a:tc>
                  <a:txBody>
                    <a:bodyPr/>
                    <a:lstStyle/>
                    <a:p>
                      <a:pPr algn="ctr"/>
                      <a:r>
                        <a:rPr lang="en-US" sz="1800" dirty="0"/>
                        <a:t>Client</a:t>
                      </a:r>
                      <a:endParaRPr lang="ru-RU" sz="1800" dirty="0"/>
                    </a:p>
                  </a:txBody>
                  <a:tcPr/>
                </a:tc>
                <a:tc>
                  <a:txBody>
                    <a:bodyPr/>
                    <a:lstStyle/>
                    <a:p>
                      <a:pPr algn="ctr"/>
                      <a:r>
                        <a:rPr lang="en-US" sz="1800" dirty="0"/>
                        <a:t>Network</a:t>
                      </a:r>
                      <a:endParaRPr lang="ru-RU" sz="1800" dirty="0"/>
                    </a:p>
                  </a:txBody>
                  <a:tcPr/>
                </a:tc>
                <a:tc>
                  <a:txBody>
                    <a:bodyPr/>
                    <a:lstStyle/>
                    <a:p>
                      <a:pPr algn="ctr"/>
                      <a:r>
                        <a:rPr lang="en-US" sz="1800" dirty="0"/>
                        <a:t>Server</a:t>
                      </a:r>
                      <a:endParaRPr lang="ru-RU" sz="1800" dirty="0"/>
                    </a:p>
                  </a:txBody>
                  <a:tcPr/>
                </a:tc>
                <a:extLst>
                  <a:ext uri="{0D108BD9-81ED-4DB2-BD59-A6C34878D82A}">
                    <a16:rowId xmlns:a16="http://schemas.microsoft.com/office/drawing/2014/main" val="1045207657"/>
                  </a:ext>
                </a:extLst>
              </a:tr>
              <a:tr h="370840">
                <a:tc gridSpan="3">
                  <a:txBody>
                    <a:bodyPr/>
                    <a:lstStyle/>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ru-RU" sz="1800" dirty="0"/>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4185559800"/>
                  </a:ext>
                </a:extLst>
              </a:tr>
            </a:tbl>
          </a:graphicData>
        </a:graphic>
      </p:graphicFrame>
      <p:sp>
        <p:nvSpPr>
          <p:cNvPr id="7" name="TextBox 6">
            <a:extLst>
              <a:ext uri="{FF2B5EF4-FFF2-40B4-BE49-F238E27FC236}">
                <a16:creationId xmlns:a16="http://schemas.microsoft.com/office/drawing/2014/main" id="{F994FC2C-A88A-3A4B-A5F3-CE6BDA9B83AC}"/>
              </a:ext>
            </a:extLst>
          </p:cNvPr>
          <p:cNvSpPr txBox="1"/>
          <p:nvPr/>
        </p:nvSpPr>
        <p:spPr>
          <a:xfrm>
            <a:off x="1262742" y="1224004"/>
            <a:ext cx="10232572" cy="2800767"/>
          </a:xfrm>
          <a:prstGeom prst="rect">
            <a:avLst/>
          </a:prstGeom>
          <a:noFill/>
        </p:spPr>
        <p:txBody>
          <a:bodyPr wrap="square" rtlCol="0">
            <a:spAutoFit/>
          </a:bodyPr>
          <a:lstStyle/>
          <a:p>
            <a:r>
              <a:rPr lang="en-US" sz="1600" dirty="0">
                <a:latin typeface="Consolas" panose="020B0609020204030204" pitchFamily="49" charset="0"/>
                <a:cs typeface="Consolas" panose="020B0609020204030204" pitchFamily="49" charset="0"/>
              </a:rPr>
              <a:t>                                         req</a:t>
            </a:r>
          </a:p>
          <a:p>
            <a:r>
              <a:rPr lang="en-US" sz="1600" dirty="0" err="1">
                <a:latin typeface="Consolas" panose="020B0609020204030204" pitchFamily="49" charset="0"/>
                <a:cs typeface="Consolas" panose="020B0609020204030204" pitchFamily="49" charset="0"/>
              </a:rPr>
              <a:t>rmdir</a:t>
            </a:r>
            <a:r>
              <a:rPr lang="en-US" sz="1600" dirty="0">
                <a:latin typeface="Consolas" panose="020B0609020204030204" pitchFamily="49" charset="0"/>
                <a:cs typeface="Consolas" panose="020B0609020204030204" pitchFamily="49" charset="0"/>
              </a:rPr>
              <a:t>(“/path/to/</a:t>
            </a:r>
            <a:r>
              <a:rPr lang="en-US" sz="1600" dirty="0" err="1">
                <a:latin typeface="Consolas" panose="020B0609020204030204" pitchFamily="49" charset="0"/>
                <a:cs typeface="Consolas" panose="020B0609020204030204" pitchFamily="49" charset="0"/>
              </a:rPr>
              <a:t>dir</a:t>
            </a:r>
            <a:r>
              <a:rPr lang="en-US" sz="1600" dirty="0">
                <a:latin typeface="Consolas" panose="020B0609020204030204" pitchFamily="49" charset="0"/>
                <a:cs typeface="Consolas" panose="020B0609020204030204" pitchFamily="49" charset="0"/>
              </a:rPr>
              <a:t>”)                   ----&gt;</a:t>
            </a: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rmdir</a:t>
            </a:r>
            <a:r>
              <a:rPr lang="en-US" sz="1600" dirty="0">
                <a:latin typeface="Consolas" panose="020B0609020204030204" pitchFamily="49" charset="0"/>
                <a:cs typeface="Consolas" panose="020B0609020204030204" pitchFamily="49" charset="0"/>
              </a:rPr>
              <a:t>(“/prefix/path/to/</a:t>
            </a:r>
            <a:r>
              <a:rPr lang="en-US" sz="1600" dirty="0" err="1">
                <a:latin typeface="Consolas" panose="020B0609020204030204" pitchFamily="49" charset="0"/>
                <a:cs typeface="Consolas" panose="020B0609020204030204" pitchFamily="49" charset="0"/>
              </a:rPr>
              <a:t>dir</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&lt;----</a:t>
            </a:r>
          </a:p>
          <a:p>
            <a:r>
              <a:rPr lang="en-US" sz="1600" dirty="0">
                <a:latin typeface="Consolas" panose="020B0609020204030204" pitchFamily="49" charset="0"/>
                <a:cs typeface="Consolas" panose="020B0609020204030204" pitchFamily="49" charset="0"/>
              </a:rPr>
              <a:t>                                       resp(ok)</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a:solidFill>
                  <a:srgbClr val="FF0000"/>
                </a:solidFill>
                <a:latin typeface="Consolas" panose="020B0609020204030204" pitchFamily="49" charset="0"/>
                <a:cs typeface="Consolas" panose="020B0609020204030204" pitchFamily="49" charset="0"/>
              </a:rPr>
              <a:t>connection lost</a:t>
            </a:r>
          </a:p>
          <a:p>
            <a:r>
              <a:rPr lang="en-US" sz="1600" dirty="0">
                <a:solidFill>
                  <a:srgbClr val="FF0000"/>
                </a:solidFill>
                <a:latin typeface="Consolas" panose="020B0609020204030204" pitchFamily="49" charset="0"/>
                <a:cs typeface="Consolas" panose="020B0609020204030204" pitchFamily="49" charset="0"/>
              </a:rPr>
              <a:t>timeout</a:t>
            </a:r>
          </a:p>
          <a:p>
            <a:endParaRPr lang="en-US" sz="1600" dirty="0">
              <a:solidFill>
                <a:srgbClr val="FF0000"/>
              </a:solidFill>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retry </a:t>
            </a:r>
            <a:r>
              <a:rPr lang="en-US" sz="1600" dirty="0" err="1">
                <a:latin typeface="Consolas" panose="020B0609020204030204" pitchFamily="49" charset="0"/>
                <a:cs typeface="Consolas" panose="020B0609020204030204" pitchFamily="49" charset="0"/>
              </a:rPr>
              <a:t>rmdir</a:t>
            </a:r>
            <a:r>
              <a:rPr lang="en-US" sz="1600" dirty="0">
                <a:latin typeface="Consolas" panose="020B0609020204030204" pitchFamily="49" charset="0"/>
                <a:cs typeface="Consolas" panose="020B0609020204030204" pitchFamily="49" charset="0"/>
              </a:rPr>
              <a:t>(“/path/to/</a:t>
            </a:r>
            <a:r>
              <a:rPr lang="en-US" sz="1600" dirty="0" err="1">
                <a:latin typeface="Consolas" panose="020B0609020204030204" pitchFamily="49" charset="0"/>
                <a:cs typeface="Consolas" panose="020B0609020204030204" pitchFamily="49" charset="0"/>
              </a:rPr>
              <a:t>dir</a:t>
            </a:r>
            <a:r>
              <a:rPr lang="en-US" sz="1600" dirty="0">
                <a:latin typeface="Consolas" panose="020B0609020204030204" pitchFamily="49" charset="0"/>
                <a:cs typeface="Consolas" panose="020B0609020204030204" pitchFamily="49" charset="0"/>
              </a:rPr>
              <a:t>”)             ----&gt;</a:t>
            </a: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rmdir</a:t>
            </a:r>
            <a:r>
              <a:rPr lang="en-US" sz="1600" dirty="0">
                <a:latin typeface="Consolas" panose="020B0609020204030204" pitchFamily="49" charset="0"/>
                <a:cs typeface="Consolas" panose="020B0609020204030204" pitchFamily="49" charset="0"/>
              </a:rPr>
              <a:t>(“/prefix/path/to/</a:t>
            </a:r>
            <a:r>
              <a:rPr lang="en-US" sz="1600" dirty="0" err="1">
                <a:latin typeface="Consolas" panose="020B0609020204030204" pitchFamily="49" charset="0"/>
                <a:cs typeface="Consolas" panose="020B0609020204030204" pitchFamily="49" charset="0"/>
              </a:rPr>
              <a:t>dir</a:t>
            </a:r>
            <a:r>
              <a:rPr lang="en-US" sz="1600" dirty="0">
                <a:latin typeface="Consolas" panose="020B0609020204030204" pitchFamily="49" charset="0"/>
                <a:cs typeface="Consolas" panose="020B0609020204030204" pitchFamily="49" charset="0"/>
              </a:rPr>
              <a:t>”)</a:t>
            </a:r>
          </a:p>
        </p:txBody>
      </p:sp>
      <p:sp>
        <p:nvSpPr>
          <p:cNvPr id="8" name="Down Arrow 7">
            <a:extLst>
              <a:ext uri="{FF2B5EF4-FFF2-40B4-BE49-F238E27FC236}">
                <a16:creationId xmlns:a16="http://schemas.microsoft.com/office/drawing/2014/main" id="{75335D92-0B78-4144-91E7-DD0CBA241095}"/>
              </a:ext>
            </a:extLst>
          </p:cNvPr>
          <p:cNvSpPr/>
          <p:nvPr/>
        </p:nvSpPr>
        <p:spPr>
          <a:xfrm>
            <a:off x="923680" y="1367343"/>
            <a:ext cx="164892" cy="33054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7E746AF-1FCF-AB40-8395-818E1AE454B3}"/>
              </a:ext>
            </a:extLst>
          </p:cNvPr>
          <p:cNvSpPr txBox="1"/>
          <p:nvPr/>
        </p:nvSpPr>
        <p:spPr>
          <a:xfrm>
            <a:off x="462015" y="1687999"/>
            <a:ext cx="461665" cy="1477328"/>
          </a:xfrm>
          <a:prstGeom prst="rect">
            <a:avLst/>
          </a:prstGeom>
          <a:noFill/>
        </p:spPr>
        <p:txBody>
          <a:bodyPr vert="vert270" wrap="square" rtlCol="0">
            <a:spAutoFit/>
          </a:bodyPr>
          <a:lstStyle/>
          <a:p>
            <a:r>
              <a:rPr lang="en-US" dirty="0"/>
              <a:t>time</a:t>
            </a:r>
            <a:endParaRPr lang="ru-RU" dirty="0"/>
          </a:p>
        </p:txBody>
      </p:sp>
    </p:spTree>
    <p:extLst>
      <p:ext uri="{BB962C8B-B14F-4D97-AF65-F5344CB8AC3E}">
        <p14:creationId xmlns:p14="http://schemas.microsoft.com/office/powerpoint/2010/main" val="16862214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148353072"/>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23721146"/>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028174804"/>
              </p:ext>
            </p:extLst>
          </p:nvPr>
        </p:nvGraphicFramePr>
        <p:xfrm>
          <a:off x="0" y="365761"/>
          <a:ext cx="12192000" cy="5308600"/>
        </p:xfrm>
        <a:graphic>
          <a:graphicData uri="http://schemas.openxmlformats.org/drawingml/2006/table">
            <a:tbl>
              <a:tblPr firstRow="1" bandRow="1">
                <a:tableStyleId>{3B4B98B0-60AC-42C2-AFA5-B58CD77FA1E5}</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4256364917"/>
                    </a:ext>
                  </a:extLst>
                </a:gridCol>
                <a:gridCol w="4064000">
                  <a:extLst>
                    <a:ext uri="{9D8B030D-6E8A-4147-A177-3AD203B41FA5}">
                      <a16:colId xmlns:a16="http://schemas.microsoft.com/office/drawing/2014/main" val="106283342"/>
                    </a:ext>
                  </a:extLst>
                </a:gridCol>
              </a:tblGrid>
              <a:tr h="370840">
                <a:tc gridSpan="3">
                  <a:txBody>
                    <a:bodyPr/>
                    <a:lstStyle/>
                    <a:p>
                      <a:r>
                        <a:rPr lang="en-US" sz="2400" dirty="0"/>
                        <a:t>Issues related to non-idempotency of requests</a:t>
                      </a:r>
                      <a:endParaRPr lang="ru-RU" sz="2400" dirty="0"/>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0"/>
                  </a:ext>
                </a:extLst>
              </a:tr>
              <a:tr h="370840">
                <a:tc>
                  <a:txBody>
                    <a:bodyPr/>
                    <a:lstStyle/>
                    <a:p>
                      <a:pPr algn="ctr"/>
                      <a:r>
                        <a:rPr lang="en-US" sz="1800" dirty="0"/>
                        <a:t>Client</a:t>
                      </a:r>
                      <a:endParaRPr lang="ru-RU" sz="1800" dirty="0"/>
                    </a:p>
                  </a:txBody>
                  <a:tcPr/>
                </a:tc>
                <a:tc>
                  <a:txBody>
                    <a:bodyPr/>
                    <a:lstStyle/>
                    <a:p>
                      <a:pPr algn="ctr"/>
                      <a:r>
                        <a:rPr lang="en-US" sz="1800" dirty="0"/>
                        <a:t>Network</a:t>
                      </a:r>
                      <a:endParaRPr lang="ru-RU" sz="1800" dirty="0"/>
                    </a:p>
                  </a:txBody>
                  <a:tcPr/>
                </a:tc>
                <a:tc>
                  <a:txBody>
                    <a:bodyPr/>
                    <a:lstStyle/>
                    <a:p>
                      <a:pPr algn="ctr"/>
                      <a:r>
                        <a:rPr lang="en-US" sz="1800" dirty="0"/>
                        <a:t>Server</a:t>
                      </a:r>
                      <a:endParaRPr lang="ru-RU" sz="1800" dirty="0"/>
                    </a:p>
                  </a:txBody>
                  <a:tcPr/>
                </a:tc>
                <a:extLst>
                  <a:ext uri="{0D108BD9-81ED-4DB2-BD59-A6C34878D82A}">
                    <a16:rowId xmlns:a16="http://schemas.microsoft.com/office/drawing/2014/main" val="1045207657"/>
                  </a:ext>
                </a:extLst>
              </a:tr>
              <a:tr h="370840">
                <a:tc gridSpan="3">
                  <a:txBody>
                    <a:bodyPr/>
                    <a:lstStyle/>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ru-RU" sz="1800" dirty="0"/>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4185559800"/>
                  </a:ext>
                </a:extLst>
              </a:tr>
            </a:tbl>
          </a:graphicData>
        </a:graphic>
      </p:graphicFrame>
      <p:sp>
        <p:nvSpPr>
          <p:cNvPr id="7" name="TextBox 6">
            <a:extLst>
              <a:ext uri="{FF2B5EF4-FFF2-40B4-BE49-F238E27FC236}">
                <a16:creationId xmlns:a16="http://schemas.microsoft.com/office/drawing/2014/main" id="{F994FC2C-A88A-3A4B-A5F3-CE6BDA9B83AC}"/>
              </a:ext>
            </a:extLst>
          </p:cNvPr>
          <p:cNvSpPr txBox="1"/>
          <p:nvPr/>
        </p:nvSpPr>
        <p:spPr>
          <a:xfrm>
            <a:off x="1262742" y="1224004"/>
            <a:ext cx="10232572" cy="3293209"/>
          </a:xfrm>
          <a:prstGeom prst="rect">
            <a:avLst/>
          </a:prstGeom>
          <a:noFill/>
        </p:spPr>
        <p:txBody>
          <a:bodyPr wrap="square" rtlCol="0">
            <a:spAutoFit/>
          </a:bodyPr>
          <a:lstStyle/>
          <a:p>
            <a:r>
              <a:rPr lang="en-US" sz="1600" dirty="0">
                <a:latin typeface="Consolas" panose="020B0609020204030204" pitchFamily="49" charset="0"/>
                <a:cs typeface="Consolas" panose="020B0609020204030204" pitchFamily="49" charset="0"/>
              </a:rPr>
              <a:t>                                         req</a:t>
            </a:r>
          </a:p>
          <a:p>
            <a:r>
              <a:rPr lang="en-US" sz="1600" dirty="0" err="1">
                <a:latin typeface="Consolas" panose="020B0609020204030204" pitchFamily="49" charset="0"/>
                <a:cs typeface="Consolas" panose="020B0609020204030204" pitchFamily="49" charset="0"/>
              </a:rPr>
              <a:t>rmdir</a:t>
            </a:r>
            <a:r>
              <a:rPr lang="en-US" sz="1600" dirty="0">
                <a:latin typeface="Consolas" panose="020B0609020204030204" pitchFamily="49" charset="0"/>
                <a:cs typeface="Consolas" panose="020B0609020204030204" pitchFamily="49" charset="0"/>
              </a:rPr>
              <a:t>(“/path/to/</a:t>
            </a:r>
            <a:r>
              <a:rPr lang="en-US" sz="1600" dirty="0" err="1">
                <a:latin typeface="Consolas" panose="020B0609020204030204" pitchFamily="49" charset="0"/>
                <a:cs typeface="Consolas" panose="020B0609020204030204" pitchFamily="49" charset="0"/>
              </a:rPr>
              <a:t>dir</a:t>
            </a:r>
            <a:r>
              <a:rPr lang="en-US" sz="1600" dirty="0">
                <a:latin typeface="Consolas" panose="020B0609020204030204" pitchFamily="49" charset="0"/>
                <a:cs typeface="Consolas" panose="020B0609020204030204" pitchFamily="49" charset="0"/>
              </a:rPr>
              <a:t>”)                   ----&gt;</a:t>
            </a: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rmdir</a:t>
            </a:r>
            <a:r>
              <a:rPr lang="en-US" sz="1600" dirty="0">
                <a:latin typeface="Consolas" panose="020B0609020204030204" pitchFamily="49" charset="0"/>
                <a:cs typeface="Consolas" panose="020B0609020204030204" pitchFamily="49" charset="0"/>
              </a:rPr>
              <a:t>(“/prefix/path/to/</a:t>
            </a:r>
            <a:r>
              <a:rPr lang="en-US" sz="1600" dirty="0" err="1">
                <a:latin typeface="Consolas" panose="020B0609020204030204" pitchFamily="49" charset="0"/>
                <a:cs typeface="Consolas" panose="020B0609020204030204" pitchFamily="49" charset="0"/>
              </a:rPr>
              <a:t>dir</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&lt;----</a:t>
            </a:r>
          </a:p>
          <a:p>
            <a:r>
              <a:rPr lang="en-US" sz="1600" dirty="0">
                <a:latin typeface="Consolas" panose="020B0609020204030204" pitchFamily="49" charset="0"/>
                <a:cs typeface="Consolas" panose="020B0609020204030204" pitchFamily="49" charset="0"/>
              </a:rPr>
              <a:t>                                       resp(ok)</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a:solidFill>
                  <a:srgbClr val="FF0000"/>
                </a:solidFill>
                <a:latin typeface="Consolas" panose="020B0609020204030204" pitchFamily="49" charset="0"/>
                <a:cs typeface="Consolas" panose="020B0609020204030204" pitchFamily="49" charset="0"/>
              </a:rPr>
              <a:t>connection lost</a:t>
            </a:r>
          </a:p>
          <a:p>
            <a:r>
              <a:rPr lang="en-US" sz="1600" dirty="0">
                <a:solidFill>
                  <a:srgbClr val="FF0000"/>
                </a:solidFill>
                <a:latin typeface="Consolas" panose="020B0609020204030204" pitchFamily="49" charset="0"/>
                <a:cs typeface="Consolas" panose="020B0609020204030204" pitchFamily="49" charset="0"/>
              </a:rPr>
              <a:t>timeout</a:t>
            </a:r>
          </a:p>
          <a:p>
            <a:endParaRPr lang="en-US" sz="1600" dirty="0">
              <a:solidFill>
                <a:srgbClr val="FF0000"/>
              </a:solidFill>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retry </a:t>
            </a:r>
            <a:r>
              <a:rPr lang="en-US" sz="1600" dirty="0" err="1">
                <a:latin typeface="Consolas" panose="020B0609020204030204" pitchFamily="49" charset="0"/>
                <a:cs typeface="Consolas" panose="020B0609020204030204" pitchFamily="49" charset="0"/>
              </a:rPr>
              <a:t>rmdir</a:t>
            </a:r>
            <a:r>
              <a:rPr lang="en-US" sz="1600" dirty="0">
                <a:latin typeface="Consolas" panose="020B0609020204030204" pitchFamily="49" charset="0"/>
                <a:cs typeface="Consolas" panose="020B0609020204030204" pitchFamily="49" charset="0"/>
              </a:rPr>
              <a:t>(“/path/to/</a:t>
            </a:r>
            <a:r>
              <a:rPr lang="en-US" sz="1600" dirty="0" err="1">
                <a:latin typeface="Consolas" panose="020B0609020204030204" pitchFamily="49" charset="0"/>
                <a:cs typeface="Consolas" panose="020B0609020204030204" pitchFamily="49" charset="0"/>
              </a:rPr>
              <a:t>dir</a:t>
            </a:r>
            <a:r>
              <a:rPr lang="en-US" sz="1600" dirty="0">
                <a:latin typeface="Consolas" panose="020B0609020204030204" pitchFamily="49" charset="0"/>
                <a:cs typeface="Consolas" panose="020B0609020204030204" pitchFamily="49" charset="0"/>
              </a:rPr>
              <a:t>”)             ----&gt;</a:t>
            </a: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rmdir</a:t>
            </a:r>
            <a:r>
              <a:rPr lang="en-US" sz="1600" dirty="0">
                <a:latin typeface="Consolas" panose="020B0609020204030204" pitchFamily="49" charset="0"/>
                <a:cs typeface="Consolas" panose="020B0609020204030204" pitchFamily="49" charset="0"/>
              </a:rPr>
              <a:t>(“/prefix/path/to/</a:t>
            </a:r>
            <a:r>
              <a:rPr lang="en-US" sz="1600" dirty="0" err="1">
                <a:latin typeface="Consolas" panose="020B0609020204030204" pitchFamily="49" charset="0"/>
                <a:cs typeface="Consolas" panose="020B0609020204030204" pitchFamily="49" charset="0"/>
              </a:rPr>
              <a:t>dir</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&lt;----</a:t>
            </a:r>
          </a:p>
          <a:p>
            <a:r>
              <a:rPr lang="en-US" sz="1600" dirty="0">
                <a:latin typeface="Consolas" panose="020B0609020204030204" pitchFamily="49" charset="0"/>
                <a:cs typeface="Consolas" panose="020B0609020204030204" pitchFamily="49" charset="0"/>
              </a:rPr>
              <a:t>                                    resp(</a:t>
            </a:r>
            <a:r>
              <a:rPr lang="en-US" sz="1600" dirty="0">
                <a:solidFill>
                  <a:srgbClr val="FF0000"/>
                </a:solidFill>
                <a:latin typeface="Consolas" panose="020B0609020204030204" pitchFamily="49" charset="0"/>
                <a:cs typeface="Consolas" panose="020B0609020204030204" pitchFamily="49" charset="0"/>
              </a:rPr>
              <a:t>not found</a:t>
            </a:r>
            <a:r>
              <a:rPr lang="en-US" sz="1600" dirty="0">
                <a:latin typeface="Consolas" panose="020B0609020204030204" pitchFamily="49" charset="0"/>
                <a:cs typeface="Consolas" panose="020B0609020204030204" pitchFamily="49" charset="0"/>
              </a:rPr>
              <a:t>)</a:t>
            </a:r>
            <a:endParaRPr lang="ru-RU" sz="1600" dirty="0">
              <a:latin typeface="Consolas" panose="020B0609020204030204" pitchFamily="49" charset="0"/>
              <a:cs typeface="Consolas" panose="020B0609020204030204" pitchFamily="49" charset="0"/>
            </a:endParaRPr>
          </a:p>
        </p:txBody>
      </p:sp>
      <p:sp>
        <p:nvSpPr>
          <p:cNvPr id="8" name="Down Arrow 7">
            <a:extLst>
              <a:ext uri="{FF2B5EF4-FFF2-40B4-BE49-F238E27FC236}">
                <a16:creationId xmlns:a16="http://schemas.microsoft.com/office/drawing/2014/main" id="{75335D92-0B78-4144-91E7-DD0CBA241095}"/>
              </a:ext>
            </a:extLst>
          </p:cNvPr>
          <p:cNvSpPr/>
          <p:nvPr/>
        </p:nvSpPr>
        <p:spPr>
          <a:xfrm>
            <a:off x="923680" y="1367343"/>
            <a:ext cx="164892" cy="33054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7E746AF-1FCF-AB40-8395-818E1AE454B3}"/>
              </a:ext>
            </a:extLst>
          </p:cNvPr>
          <p:cNvSpPr txBox="1"/>
          <p:nvPr/>
        </p:nvSpPr>
        <p:spPr>
          <a:xfrm>
            <a:off x="462015" y="1687999"/>
            <a:ext cx="461665" cy="1477328"/>
          </a:xfrm>
          <a:prstGeom prst="rect">
            <a:avLst/>
          </a:prstGeom>
          <a:noFill/>
        </p:spPr>
        <p:txBody>
          <a:bodyPr vert="vert270" wrap="square" rtlCol="0">
            <a:spAutoFit/>
          </a:bodyPr>
          <a:lstStyle/>
          <a:p>
            <a:r>
              <a:rPr lang="en-US" dirty="0"/>
              <a:t>time</a:t>
            </a:r>
            <a:endParaRPr lang="ru-RU" dirty="0"/>
          </a:p>
        </p:txBody>
      </p:sp>
    </p:spTree>
    <p:extLst>
      <p:ext uri="{BB962C8B-B14F-4D97-AF65-F5344CB8AC3E}">
        <p14:creationId xmlns:p14="http://schemas.microsoft.com/office/powerpoint/2010/main" val="16485514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732325833"/>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40277318"/>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362765086"/>
              </p:ext>
            </p:extLst>
          </p:nvPr>
        </p:nvGraphicFramePr>
        <p:xfrm>
          <a:off x="0" y="365761"/>
          <a:ext cx="12192000" cy="3017520"/>
        </p:xfrm>
        <a:graphic>
          <a:graphicData uri="http://schemas.openxmlformats.org/drawingml/2006/table">
            <a:tbl>
              <a:tblPr firstRow="1" bandRow="1">
                <a:tableStyleId>{3B4B98B0-60AC-42C2-AFA5-B58CD77FA1E5}</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1121439352"/>
                    </a:ext>
                  </a:extLst>
                </a:gridCol>
              </a:tblGrid>
              <a:tr h="370840">
                <a:tc gridSpan="2">
                  <a:txBody>
                    <a:bodyPr/>
                    <a:lstStyle/>
                    <a:p>
                      <a:r>
                        <a:rPr lang="en-US" sz="2400" dirty="0"/>
                        <a:t>More networking-related issues</a:t>
                      </a:r>
                      <a:endParaRPr lang="ru-RU" sz="2400" dirty="0"/>
                    </a:p>
                  </a:txBody>
                  <a:tcPr/>
                </a:tc>
                <a:tc hMerge="1">
                  <a:txBody>
                    <a:bodyPr/>
                    <a:lstStyle/>
                    <a:p>
                      <a:endParaRPr lang="ru-RU"/>
                    </a:p>
                  </a:txBody>
                  <a:tcPr/>
                </a:tc>
                <a:extLst>
                  <a:ext uri="{0D108BD9-81ED-4DB2-BD59-A6C34878D82A}">
                    <a16:rowId xmlns:a16="http://schemas.microsoft.com/office/drawing/2014/main" val="10000"/>
                  </a:ext>
                </a:extLst>
              </a:tr>
              <a:tr h="370840">
                <a:tc>
                  <a:txBody>
                    <a:bodyPr/>
                    <a:lstStyle/>
                    <a:p>
                      <a:r>
                        <a:rPr lang="en-US" sz="1800" dirty="0"/>
                        <a:t>How much time does a</a:t>
                      </a:r>
                      <a:r>
                        <a:rPr lang="ru-RU" sz="1800" dirty="0"/>
                        <a:t> </a:t>
                      </a:r>
                      <a:r>
                        <a:rPr lang="en-US" sz="1800" dirty="0">
                          <a:latin typeface="Consolas" panose="020B0609020204030204" pitchFamily="49" charset="0"/>
                          <a:cs typeface="Consolas" panose="020B0609020204030204" pitchFamily="49" charset="0"/>
                        </a:rPr>
                        <a:t>lookup()</a:t>
                      </a:r>
                      <a:r>
                        <a:rPr lang="en-US" sz="1800" dirty="0"/>
                        <a:t> take locally and in</a:t>
                      </a:r>
                      <a:r>
                        <a:rPr lang="ru-RU" sz="1800" dirty="0"/>
                        <a:t> </a:t>
                      </a:r>
                      <a:r>
                        <a:rPr lang="en-US" sz="1800" dirty="0"/>
                        <a:t>NFS</a:t>
                      </a:r>
                      <a:r>
                        <a:rPr lang="ru-RU" sz="1800" dirty="0"/>
                        <a:t>?</a:t>
                      </a:r>
                    </a:p>
                  </a:txBody>
                  <a:tcPr/>
                </a:tc>
                <a:tc>
                  <a:txBody>
                    <a:bodyPr/>
                    <a:lstStyle/>
                    <a:p>
                      <a:endParaRPr lang="ru-RU" sz="1800" dirty="0"/>
                    </a:p>
                    <a:p>
                      <a:endParaRPr lang="ru-RU" sz="1800" dirty="0"/>
                    </a:p>
                    <a:p>
                      <a:endParaRPr lang="ru-RU" sz="1800" dirty="0"/>
                    </a:p>
                    <a:p>
                      <a:endParaRPr lang="ru-RU" sz="1800" dirty="0"/>
                    </a:p>
                    <a:p>
                      <a:endParaRPr lang="en-US" sz="1800" dirty="0"/>
                    </a:p>
                    <a:p>
                      <a:endParaRPr lang="en-US" sz="1800" dirty="0"/>
                    </a:p>
                    <a:p>
                      <a:endParaRPr lang="ru-RU" sz="1800" dirty="0"/>
                    </a:p>
                    <a:p>
                      <a:endParaRPr lang="ru-RU" sz="1800" dirty="0"/>
                    </a:p>
                    <a:p>
                      <a:endParaRPr lang="en-US" sz="1800" dirty="0"/>
                    </a:p>
                  </a:txBody>
                  <a:tcPr/>
                </a:tc>
                <a:extLst>
                  <a:ext uri="{0D108BD9-81ED-4DB2-BD59-A6C34878D82A}">
                    <a16:rowId xmlns:a16="http://schemas.microsoft.com/office/drawing/2014/main" val="4067406741"/>
                  </a:ext>
                </a:extLst>
              </a:tr>
            </a:tbl>
          </a:graphicData>
        </a:graphic>
      </p:graphicFrame>
    </p:spTree>
    <p:extLst>
      <p:ext uri="{BB962C8B-B14F-4D97-AF65-F5344CB8AC3E}">
        <p14:creationId xmlns:p14="http://schemas.microsoft.com/office/powerpoint/2010/main" val="16236734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272392134"/>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44163652"/>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748916823"/>
              </p:ext>
            </p:extLst>
          </p:nvPr>
        </p:nvGraphicFramePr>
        <p:xfrm>
          <a:off x="0" y="365761"/>
          <a:ext cx="12192000" cy="3017520"/>
        </p:xfrm>
        <a:graphic>
          <a:graphicData uri="http://schemas.openxmlformats.org/drawingml/2006/table">
            <a:tbl>
              <a:tblPr firstRow="1" bandRow="1">
                <a:tableStyleId>{3B4B98B0-60AC-42C2-AFA5-B58CD77FA1E5}</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1121439352"/>
                    </a:ext>
                  </a:extLst>
                </a:gridCol>
              </a:tblGrid>
              <a:tr h="370840">
                <a:tc gridSpan="2">
                  <a:txBody>
                    <a:bodyPr/>
                    <a:lstStyle/>
                    <a:p>
                      <a:r>
                        <a:rPr lang="en-US" sz="2400" dirty="0"/>
                        <a:t>More networking-related issues</a:t>
                      </a:r>
                      <a:endParaRPr lang="ru-RU" sz="2400" dirty="0"/>
                    </a:p>
                  </a:txBody>
                  <a:tcPr/>
                </a:tc>
                <a:tc hMerge="1">
                  <a:txBody>
                    <a:bodyPr/>
                    <a:lstStyle/>
                    <a:p>
                      <a:endParaRPr lang="ru-RU"/>
                    </a:p>
                  </a:txBody>
                  <a:tcPr/>
                </a:tc>
                <a:extLst>
                  <a:ext uri="{0D108BD9-81ED-4DB2-BD59-A6C34878D82A}">
                    <a16:rowId xmlns:a16="http://schemas.microsoft.com/office/drawing/2014/main" val="10000"/>
                  </a:ext>
                </a:extLst>
              </a:tr>
              <a:tr h="370840">
                <a:tc>
                  <a:txBody>
                    <a:bodyPr/>
                    <a:lstStyle/>
                    <a:p>
                      <a:r>
                        <a:rPr lang="en-US" sz="1800" dirty="0"/>
                        <a:t>How much time does a</a:t>
                      </a:r>
                      <a:r>
                        <a:rPr lang="ru-RU" sz="1800" dirty="0"/>
                        <a:t> </a:t>
                      </a:r>
                      <a:r>
                        <a:rPr lang="en-US" sz="1800" dirty="0">
                          <a:latin typeface="Consolas" panose="020B0609020204030204" pitchFamily="49" charset="0"/>
                          <a:cs typeface="Consolas" panose="020B0609020204030204" pitchFamily="49" charset="0"/>
                        </a:rPr>
                        <a:t>lookup()</a:t>
                      </a:r>
                      <a:r>
                        <a:rPr lang="en-US" sz="1800" dirty="0"/>
                        <a:t> take locally and in</a:t>
                      </a:r>
                      <a:r>
                        <a:rPr lang="ru-RU" sz="1800" dirty="0"/>
                        <a:t> </a:t>
                      </a:r>
                      <a:r>
                        <a:rPr lang="en-US" sz="1800" dirty="0"/>
                        <a:t>NFS</a:t>
                      </a:r>
                      <a:r>
                        <a:rPr lang="ru-RU" sz="1800" dirty="0"/>
                        <a:t>?</a:t>
                      </a:r>
                    </a:p>
                  </a:txBody>
                  <a:tcPr/>
                </a:tc>
                <a:tc>
                  <a:txBody>
                    <a:bodyPr/>
                    <a:lstStyle/>
                    <a:p>
                      <a:r>
                        <a:rPr lang="en-US" sz="1800" dirty="0">
                          <a:latin typeface="Consolas" panose="020B0609020204030204" pitchFamily="49" charset="0"/>
                          <a:cs typeface="Consolas" panose="020B0609020204030204" pitchFamily="49" charset="0"/>
                        </a:rPr>
                        <a:t>lookup()</a:t>
                      </a:r>
                      <a:r>
                        <a:rPr lang="en-US" sz="1800" dirty="0"/>
                        <a:t> in NFS cannot take less time than 1 RTT between the client and the server</a:t>
                      </a:r>
                      <a:r>
                        <a:rPr lang="ru-RU" sz="1800" dirty="0"/>
                        <a:t>.</a:t>
                      </a:r>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txBody>
                  <a:tcPr/>
                </a:tc>
                <a:extLst>
                  <a:ext uri="{0D108BD9-81ED-4DB2-BD59-A6C34878D82A}">
                    <a16:rowId xmlns:a16="http://schemas.microsoft.com/office/drawing/2014/main" val="4067406741"/>
                  </a:ext>
                </a:extLst>
              </a:tr>
            </a:tbl>
          </a:graphicData>
        </a:graphic>
      </p:graphicFrame>
    </p:spTree>
    <p:extLst>
      <p:ext uri="{BB962C8B-B14F-4D97-AF65-F5344CB8AC3E}">
        <p14:creationId xmlns:p14="http://schemas.microsoft.com/office/powerpoint/2010/main" val="4263974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90866777"/>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9964187"/>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mc:AlternateContent xmlns:mc="http://schemas.openxmlformats.org/markup-compatibility/2006">
        <mc:Choice xmlns:a14="http://schemas.microsoft.com/office/drawing/2010/main" Requires="a14">
          <p:graphicFrame>
            <p:nvGraphicFramePr>
              <p:cNvPr id="2" name="Table 1"/>
              <p:cNvGraphicFramePr>
                <a:graphicFrameLocks noGrp="1"/>
              </p:cNvGraphicFramePr>
              <p:nvPr>
                <p:extLst>
                  <p:ext uri="{D42A27DB-BD31-4B8C-83A1-F6EECF244321}">
                    <p14:modId xmlns:p14="http://schemas.microsoft.com/office/powerpoint/2010/main" val="3109463714"/>
                  </p:ext>
                </p:extLst>
              </p:nvPr>
            </p:nvGraphicFramePr>
            <p:xfrm>
              <a:off x="0" y="365761"/>
              <a:ext cx="12192000" cy="3017520"/>
            </p:xfrm>
            <a:graphic>
              <a:graphicData uri="http://schemas.openxmlformats.org/drawingml/2006/table">
                <a:tbl>
                  <a:tblPr firstRow="1" bandRow="1">
                    <a:tableStyleId>{3B4B98B0-60AC-42C2-AFA5-B58CD77FA1E5}</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1121439352"/>
                        </a:ext>
                      </a:extLst>
                    </a:gridCol>
                  </a:tblGrid>
                  <a:tr h="370840">
                    <a:tc gridSpan="2">
                      <a:txBody>
                        <a:bodyPr/>
                        <a:lstStyle/>
                        <a:p>
                          <a:r>
                            <a:rPr lang="en-US" sz="2400" dirty="0"/>
                            <a:t>More networking-related issues</a:t>
                          </a:r>
                          <a:endParaRPr lang="ru-RU" sz="2400" dirty="0"/>
                        </a:p>
                      </a:txBody>
                      <a:tcPr/>
                    </a:tc>
                    <a:tc hMerge="1">
                      <a:txBody>
                        <a:bodyPr/>
                        <a:lstStyle/>
                        <a:p>
                          <a:endParaRPr lang="ru-RU"/>
                        </a:p>
                      </a:txBody>
                      <a:tcPr/>
                    </a:tc>
                    <a:extLst>
                      <a:ext uri="{0D108BD9-81ED-4DB2-BD59-A6C34878D82A}">
                        <a16:rowId xmlns:a16="http://schemas.microsoft.com/office/drawing/2014/main" val="10000"/>
                      </a:ext>
                    </a:extLst>
                  </a:tr>
                  <a:tr h="370840">
                    <a:tc>
                      <a:txBody>
                        <a:bodyPr/>
                        <a:lstStyle/>
                        <a:p>
                          <a:r>
                            <a:rPr lang="en-US" sz="1800" dirty="0"/>
                            <a:t>How much time does a</a:t>
                          </a:r>
                          <a:r>
                            <a:rPr lang="ru-RU" sz="1800" dirty="0"/>
                            <a:t> </a:t>
                          </a:r>
                          <a:r>
                            <a:rPr lang="en-US" sz="1800" dirty="0">
                              <a:latin typeface="Consolas" panose="020B0609020204030204" pitchFamily="49" charset="0"/>
                              <a:cs typeface="Consolas" panose="020B0609020204030204" pitchFamily="49" charset="0"/>
                            </a:rPr>
                            <a:t>lookup()</a:t>
                          </a:r>
                          <a:r>
                            <a:rPr lang="en-US" sz="1800" dirty="0"/>
                            <a:t> take locally and in</a:t>
                          </a:r>
                          <a:r>
                            <a:rPr lang="ru-RU" sz="1800" dirty="0"/>
                            <a:t> </a:t>
                          </a:r>
                          <a:r>
                            <a:rPr lang="en-US" sz="1800" dirty="0"/>
                            <a:t>NFS</a:t>
                          </a:r>
                          <a:r>
                            <a:rPr lang="ru-RU" sz="1800" dirty="0"/>
                            <a:t>?</a:t>
                          </a:r>
                        </a:p>
                      </a:txBody>
                      <a:tcPr/>
                    </a:tc>
                    <a:tc>
                      <a:txBody>
                        <a:bodyPr/>
                        <a:lstStyle/>
                        <a:p>
                          <a:r>
                            <a:rPr lang="en-US" sz="1800" dirty="0">
                              <a:latin typeface="Consolas" panose="020B0609020204030204" pitchFamily="49" charset="0"/>
                              <a:cs typeface="Consolas" panose="020B0609020204030204" pitchFamily="49" charset="0"/>
                            </a:rPr>
                            <a:t>lookup()</a:t>
                          </a:r>
                          <a:r>
                            <a:rPr lang="en-US" sz="1800" dirty="0"/>
                            <a:t> in NFS cannot take less time than 1 RTT between the client and the server</a:t>
                          </a:r>
                          <a:r>
                            <a:rPr lang="ru-RU" sz="1800" dirty="0"/>
                            <a:t>.</a:t>
                          </a:r>
                          <a:endParaRPr lang="en-US" sz="1800" dirty="0"/>
                        </a:p>
                        <a:p>
                          <a:endParaRPr lang="en-US" sz="1800" dirty="0"/>
                        </a:p>
                        <a:p>
                          <a:r>
                            <a:rPr lang="en-US" sz="1800" dirty="0"/>
                            <a:t>Figures for reference</a:t>
                          </a:r>
                          <a:r>
                            <a:rPr lang="ru-RU" sz="1800" dirty="0"/>
                            <a:t>:</a:t>
                          </a:r>
                        </a:p>
                        <a:p>
                          <a:pPr marL="285750" indent="-285750">
                            <a:buFont typeface="Arial" panose="020B0604020202020204" pitchFamily="34" charset="0"/>
                            <a:buChar char="•"/>
                          </a:pPr>
                          <a:r>
                            <a:rPr lang="en-US" sz="1800" dirty="0"/>
                            <a:t>reading (a random) 6KB from a</a:t>
                          </a:r>
                          <a:r>
                            <a:rPr lang="ru-RU" sz="1800" dirty="0"/>
                            <a:t> </a:t>
                          </a:r>
                          <a:r>
                            <a:rPr lang="en-US" sz="1800" dirty="0"/>
                            <a:t>2ch DDR4 RAM</a:t>
                          </a:r>
                          <a:r>
                            <a:rPr lang="ru-RU" sz="1800" dirty="0"/>
                            <a:t> </a:t>
                          </a:r>
                          <a:r>
                            <a:rPr lang="en-US" sz="1800" dirty="0"/>
                            <a:t>@ 3.6Ghz takes ≈</a:t>
                          </a:r>
                          <a:r>
                            <a:rPr lang="ru-RU" sz="1800" dirty="0"/>
                            <a:t>1</a:t>
                          </a:r>
                          <a14:m>
                            <m:oMath xmlns:m="http://schemas.openxmlformats.org/officeDocument/2006/math">
                              <m:r>
                                <a:rPr lang="en-US" sz="1800" i="1" smtClean="0">
                                  <a:latin typeface="Cambria Math" panose="02040503050406030204" pitchFamily="18" charset="0"/>
                                  <a:ea typeface="Cambria Math" panose="02040503050406030204" pitchFamily="18" charset="0"/>
                                </a:rPr>
                                <m:t>𝜇</m:t>
                              </m:r>
                            </m:oMath>
                          </a14:m>
                          <a:r>
                            <a:rPr lang="en-US" sz="1800" dirty="0"/>
                            <a:t>s,</a:t>
                          </a:r>
                          <a:endParaRPr lang="ru-RU" sz="1800" dirty="0"/>
                        </a:p>
                        <a:p>
                          <a:pPr marL="285750" indent="-285750">
                            <a:buFont typeface="Arial" panose="020B0604020202020204" pitchFamily="34" charset="0"/>
                            <a:buChar char="•"/>
                          </a:pPr>
                          <a:r>
                            <a:rPr lang="en-US" sz="1800" dirty="0"/>
                            <a:t>RTT between machines connected to the same 10Gbps switch is</a:t>
                          </a:r>
                          <a:r>
                            <a:rPr lang="ru-RU" sz="1800" dirty="0"/>
                            <a:t> </a:t>
                          </a:r>
                          <a:r>
                            <a:rPr lang="en-US" sz="1800" dirty="0"/>
                            <a:t>≈</a:t>
                          </a:r>
                          <a:r>
                            <a:rPr lang="ru-RU" sz="1800" dirty="0"/>
                            <a:t>50</a:t>
                          </a:r>
                          <a14:m>
                            <m:oMath xmlns:m="http://schemas.openxmlformats.org/officeDocument/2006/math">
                              <m:r>
                                <a:rPr lang="en-US" sz="1800" i="1" smtClean="0">
                                  <a:latin typeface="Cambria Math" panose="02040503050406030204" pitchFamily="18" charset="0"/>
                                  <a:ea typeface="Cambria Math" panose="02040503050406030204" pitchFamily="18" charset="0"/>
                                </a:rPr>
                                <m:t>𝜇</m:t>
                              </m:r>
                            </m:oMath>
                          </a14:m>
                          <a:r>
                            <a:rPr lang="en-US" sz="1800" dirty="0"/>
                            <a:t>s,</a:t>
                          </a:r>
                        </a:p>
                        <a:p>
                          <a:pPr marL="285750" indent="-285750">
                            <a:buFont typeface="Arial" panose="020B0604020202020204" pitchFamily="34" charset="0"/>
                            <a:buChar char="•"/>
                          </a:pPr>
                          <a:r>
                            <a:rPr lang="en-US" sz="1800" dirty="0"/>
                            <a:t>RTT between Limassol and Warsaw is</a:t>
                          </a:r>
                          <a:r>
                            <a:rPr lang="ru-RU" sz="1800" dirty="0"/>
                            <a:t> </a:t>
                          </a:r>
                          <a:r>
                            <a:rPr lang="en-US" sz="1800" dirty="0"/>
                            <a:t>≈80</a:t>
                          </a:r>
                          <a:r>
                            <a:rPr lang="en-US" sz="1800" dirty="0">
                              <a:solidFill>
                                <a:srgbClr val="FF0000"/>
                              </a:solidFill>
                            </a:rPr>
                            <a:t>m</a:t>
                          </a:r>
                          <a:r>
                            <a:rPr lang="en-US" sz="1800" dirty="0"/>
                            <a:t>s.</a:t>
                          </a:r>
                        </a:p>
                      </a:txBody>
                      <a:tcPr/>
                    </a:tc>
                    <a:extLst>
                      <a:ext uri="{0D108BD9-81ED-4DB2-BD59-A6C34878D82A}">
                        <a16:rowId xmlns:a16="http://schemas.microsoft.com/office/drawing/2014/main" val="4067406741"/>
                      </a:ext>
                    </a:extLst>
                  </a:tr>
                </a:tbl>
              </a:graphicData>
            </a:graphic>
          </p:graphicFrame>
        </mc:Choice>
        <mc:Fallback>
          <p:graphicFrame>
            <p:nvGraphicFramePr>
              <p:cNvPr id="2" name="Table 1"/>
              <p:cNvGraphicFramePr>
                <a:graphicFrameLocks noGrp="1"/>
              </p:cNvGraphicFramePr>
              <p:nvPr>
                <p:extLst>
                  <p:ext uri="{D42A27DB-BD31-4B8C-83A1-F6EECF244321}">
                    <p14:modId xmlns:p14="http://schemas.microsoft.com/office/powerpoint/2010/main" val="3109463714"/>
                  </p:ext>
                </p:extLst>
              </p:nvPr>
            </p:nvGraphicFramePr>
            <p:xfrm>
              <a:off x="0" y="365761"/>
              <a:ext cx="12192000" cy="3017520"/>
            </p:xfrm>
            <a:graphic>
              <a:graphicData uri="http://schemas.openxmlformats.org/drawingml/2006/table">
                <a:tbl>
                  <a:tblPr firstRow="1" bandRow="1">
                    <a:tableStyleId>{3B4B98B0-60AC-42C2-AFA5-B58CD77FA1E5}</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1121439352"/>
                        </a:ext>
                      </a:extLst>
                    </a:gridCol>
                  </a:tblGrid>
                  <a:tr h="457200">
                    <a:tc gridSpan="2">
                      <a:txBody>
                        <a:bodyPr/>
                        <a:lstStyle/>
                        <a:p>
                          <a:r>
                            <a:rPr lang="en-US" sz="2400" dirty="0"/>
                            <a:t>More networking-related issues</a:t>
                          </a:r>
                          <a:endParaRPr lang="ru-RU" sz="2400" dirty="0"/>
                        </a:p>
                      </a:txBody>
                      <a:tcPr/>
                    </a:tc>
                    <a:tc hMerge="1">
                      <a:txBody>
                        <a:bodyPr/>
                        <a:lstStyle/>
                        <a:p>
                          <a:endParaRPr lang="ru-RU"/>
                        </a:p>
                      </a:txBody>
                      <a:tcPr/>
                    </a:tc>
                    <a:extLst>
                      <a:ext uri="{0D108BD9-81ED-4DB2-BD59-A6C34878D82A}">
                        <a16:rowId xmlns:a16="http://schemas.microsoft.com/office/drawing/2014/main" val="10000"/>
                      </a:ext>
                    </a:extLst>
                  </a:tr>
                  <a:tr h="2560320">
                    <a:tc>
                      <a:txBody>
                        <a:bodyPr/>
                        <a:lstStyle/>
                        <a:p>
                          <a:r>
                            <a:rPr lang="en-US" sz="1800" dirty="0"/>
                            <a:t>How much time does a</a:t>
                          </a:r>
                          <a:r>
                            <a:rPr lang="ru-RU" sz="1800" dirty="0"/>
                            <a:t> </a:t>
                          </a:r>
                          <a:r>
                            <a:rPr lang="en-US" sz="1800" dirty="0">
                              <a:latin typeface="Consolas" panose="020B0609020204030204" pitchFamily="49" charset="0"/>
                              <a:cs typeface="Consolas" panose="020B0609020204030204" pitchFamily="49" charset="0"/>
                            </a:rPr>
                            <a:t>lookup()</a:t>
                          </a:r>
                          <a:r>
                            <a:rPr lang="en-US" sz="1800" dirty="0"/>
                            <a:t> take locally and in</a:t>
                          </a:r>
                          <a:r>
                            <a:rPr lang="ru-RU" sz="1800" dirty="0"/>
                            <a:t> </a:t>
                          </a:r>
                          <a:r>
                            <a:rPr lang="en-US" sz="1800" dirty="0"/>
                            <a:t>NFS</a:t>
                          </a:r>
                          <a:r>
                            <a:rPr lang="ru-RU" sz="1800" dirty="0"/>
                            <a:t>?</a:t>
                          </a:r>
                        </a:p>
                      </a:txBody>
                      <a:tcPr/>
                    </a:tc>
                    <a:tc>
                      <a:txBody>
                        <a:bodyPr/>
                        <a:lstStyle/>
                        <a:p>
                          <a:endParaRPr lang="en-CY"/>
                        </a:p>
                      </a:txBody>
                      <a:tcPr>
                        <a:blipFill>
                          <a:blip r:embed="rId3"/>
                          <a:stretch>
                            <a:fillRect l="-100000" t="-19704" r="-208" b="-3941"/>
                          </a:stretch>
                        </a:blipFill>
                      </a:tcPr>
                    </a:tc>
                    <a:extLst>
                      <a:ext uri="{0D108BD9-81ED-4DB2-BD59-A6C34878D82A}">
                        <a16:rowId xmlns:a16="http://schemas.microsoft.com/office/drawing/2014/main" val="4067406741"/>
                      </a:ext>
                    </a:extLst>
                  </a:tr>
                </a:tbl>
              </a:graphicData>
            </a:graphic>
          </p:graphicFrame>
        </mc:Fallback>
      </mc:AlternateContent>
    </p:spTree>
    <p:extLst>
      <p:ext uri="{BB962C8B-B14F-4D97-AF65-F5344CB8AC3E}">
        <p14:creationId xmlns:p14="http://schemas.microsoft.com/office/powerpoint/2010/main" val="4600106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283051142"/>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57394334"/>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mc:AlternateContent xmlns:mc="http://schemas.openxmlformats.org/markup-compatibility/2006">
        <mc:Choice xmlns:a14="http://schemas.microsoft.com/office/drawing/2010/main" Requires="a14">
          <p:graphicFrame>
            <p:nvGraphicFramePr>
              <p:cNvPr id="2" name="Table 1"/>
              <p:cNvGraphicFramePr>
                <a:graphicFrameLocks noGrp="1"/>
              </p:cNvGraphicFramePr>
              <p:nvPr>
                <p:extLst>
                  <p:ext uri="{D42A27DB-BD31-4B8C-83A1-F6EECF244321}">
                    <p14:modId xmlns:p14="http://schemas.microsoft.com/office/powerpoint/2010/main" val="2594978913"/>
                  </p:ext>
                </p:extLst>
              </p:nvPr>
            </p:nvGraphicFramePr>
            <p:xfrm>
              <a:off x="0" y="365761"/>
              <a:ext cx="12192000" cy="3657600"/>
            </p:xfrm>
            <a:graphic>
              <a:graphicData uri="http://schemas.openxmlformats.org/drawingml/2006/table">
                <a:tbl>
                  <a:tblPr firstRow="1" bandRow="1">
                    <a:tableStyleId>{3B4B98B0-60AC-42C2-AFA5-B58CD77FA1E5}</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1121439352"/>
                        </a:ext>
                      </a:extLst>
                    </a:gridCol>
                  </a:tblGrid>
                  <a:tr h="370840">
                    <a:tc gridSpan="2">
                      <a:txBody>
                        <a:bodyPr/>
                        <a:lstStyle/>
                        <a:p>
                          <a:r>
                            <a:rPr lang="en-US" sz="2400" dirty="0"/>
                            <a:t>More networking-related issues</a:t>
                          </a:r>
                          <a:endParaRPr lang="ru-RU" sz="2400" dirty="0"/>
                        </a:p>
                      </a:txBody>
                      <a:tcPr/>
                    </a:tc>
                    <a:tc hMerge="1">
                      <a:txBody>
                        <a:bodyPr/>
                        <a:lstStyle/>
                        <a:p>
                          <a:endParaRPr lang="ru-RU"/>
                        </a:p>
                      </a:txBody>
                      <a:tcPr/>
                    </a:tc>
                    <a:extLst>
                      <a:ext uri="{0D108BD9-81ED-4DB2-BD59-A6C34878D82A}">
                        <a16:rowId xmlns:a16="http://schemas.microsoft.com/office/drawing/2014/main" val="10000"/>
                      </a:ext>
                    </a:extLst>
                  </a:tr>
                  <a:tr h="370840">
                    <a:tc>
                      <a:txBody>
                        <a:bodyPr/>
                        <a:lstStyle/>
                        <a:p>
                          <a:r>
                            <a:rPr lang="en-US" sz="1800" dirty="0"/>
                            <a:t>How much time does a</a:t>
                          </a:r>
                          <a:r>
                            <a:rPr lang="ru-RU" sz="1800" dirty="0"/>
                            <a:t> </a:t>
                          </a:r>
                          <a:r>
                            <a:rPr lang="en-US" sz="1800" dirty="0">
                              <a:latin typeface="Consolas" panose="020B0609020204030204" pitchFamily="49" charset="0"/>
                              <a:cs typeface="Consolas" panose="020B0609020204030204" pitchFamily="49" charset="0"/>
                            </a:rPr>
                            <a:t>lookup()</a:t>
                          </a:r>
                          <a:r>
                            <a:rPr lang="en-US" sz="1800" dirty="0"/>
                            <a:t> take locally and in</a:t>
                          </a:r>
                          <a:r>
                            <a:rPr lang="ru-RU" sz="1800" dirty="0"/>
                            <a:t> </a:t>
                          </a:r>
                          <a:r>
                            <a:rPr lang="en-US" sz="1800" dirty="0"/>
                            <a:t>NFS</a:t>
                          </a:r>
                          <a:r>
                            <a:rPr lang="ru-RU" sz="1800" dirty="0"/>
                            <a:t>?</a:t>
                          </a:r>
                        </a:p>
                      </a:txBody>
                      <a:tcPr/>
                    </a:tc>
                    <a:tc>
                      <a:txBody>
                        <a:bodyPr/>
                        <a:lstStyle/>
                        <a:p>
                          <a:r>
                            <a:rPr lang="en-US" sz="1800" dirty="0">
                              <a:latin typeface="Consolas" panose="020B0609020204030204" pitchFamily="49" charset="0"/>
                              <a:cs typeface="Consolas" panose="020B0609020204030204" pitchFamily="49" charset="0"/>
                            </a:rPr>
                            <a:t>lookup()</a:t>
                          </a:r>
                          <a:r>
                            <a:rPr lang="en-US" sz="1800" dirty="0"/>
                            <a:t> in NFS cannot take less time than 1 RTT between the client and the server</a:t>
                          </a:r>
                          <a:r>
                            <a:rPr lang="ru-RU" sz="1800" dirty="0"/>
                            <a:t>.</a:t>
                          </a:r>
                          <a:endParaRPr lang="en-US" sz="1800" dirty="0"/>
                        </a:p>
                        <a:p>
                          <a:endParaRPr lang="en-US" sz="1800" dirty="0"/>
                        </a:p>
                        <a:p>
                          <a:r>
                            <a:rPr lang="en-US" sz="1800" dirty="0"/>
                            <a:t>Figures for reference</a:t>
                          </a:r>
                          <a:r>
                            <a:rPr lang="ru-RU" sz="1800" dirty="0"/>
                            <a:t>:</a:t>
                          </a:r>
                        </a:p>
                        <a:p>
                          <a:pPr marL="285750" indent="-285750">
                            <a:buFont typeface="Arial" panose="020B0604020202020204" pitchFamily="34" charset="0"/>
                            <a:buChar char="•"/>
                          </a:pPr>
                          <a:r>
                            <a:rPr lang="en-US" sz="1800" dirty="0"/>
                            <a:t>reading (a random) 6KB from a</a:t>
                          </a:r>
                          <a:r>
                            <a:rPr lang="ru-RU" sz="1800" dirty="0"/>
                            <a:t> </a:t>
                          </a:r>
                          <a:r>
                            <a:rPr lang="en-US" sz="1800" dirty="0"/>
                            <a:t>2ch DDR4 RAM</a:t>
                          </a:r>
                          <a:r>
                            <a:rPr lang="ru-RU" sz="1800" dirty="0"/>
                            <a:t> </a:t>
                          </a:r>
                          <a:r>
                            <a:rPr lang="en-US" sz="1800" dirty="0"/>
                            <a:t>@ 3.6Ghz takes ≈</a:t>
                          </a:r>
                          <a:r>
                            <a:rPr lang="ru-RU" sz="1800" dirty="0"/>
                            <a:t>1</a:t>
                          </a:r>
                          <a14:m>
                            <m:oMath xmlns:m="http://schemas.openxmlformats.org/officeDocument/2006/math">
                              <m:r>
                                <a:rPr lang="en-US" sz="1800" i="1" smtClean="0">
                                  <a:latin typeface="Cambria Math" panose="02040503050406030204" pitchFamily="18" charset="0"/>
                                  <a:ea typeface="Cambria Math" panose="02040503050406030204" pitchFamily="18" charset="0"/>
                                </a:rPr>
                                <m:t>𝜇</m:t>
                              </m:r>
                            </m:oMath>
                          </a14:m>
                          <a:r>
                            <a:rPr lang="en-US" sz="1800" dirty="0"/>
                            <a:t>s,</a:t>
                          </a:r>
                          <a:endParaRPr lang="ru-RU" sz="1800" dirty="0"/>
                        </a:p>
                        <a:p>
                          <a:pPr marL="285750" indent="-285750">
                            <a:buFont typeface="Arial" panose="020B0604020202020204" pitchFamily="34" charset="0"/>
                            <a:buChar char="•"/>
                          </a:pPr>
                          <a:r>
                            <a:rPr lang="en-US" sz="1800" dirty="0"/>
                            <a:t>RTT between machines connected to the same 10Gbps switch is</a:t>
                          </a:r>
                          <a:r>
                            <a:rPr lang="ru-RU" sz="1800" dirty="0"/>
                            <a:t> </a:t>
                          </a:r>
                          <a:r>
                            <a:rPr lang="en-US" sz="1800" dirty="0"/>
                            <a:t>≈</a:t>
                          </a:r>
                          <a:r>
                            <a:rPr lang="ru-RU" sz="1800" dirty="0"/>
                            <a:t>50</a:t>
                          </a:r>
                          <a14:m>
                            <m:oMath xmlns:m="http://schemas.openxmlformats.org/officeDocument/2006/math">
                              <m:r>
                                <a:rPr lang="en-US" sz="1800" i="1" smtClean="0">
                                  <a:latin typeface="Cambria Math" panose="02040503050406030204" pitchFamily="18" charset="0"/>
                                  <a:ea typeface="Cambria Math" panose="02040503050406030204" pitchFamily="18" charset="0"/>
                                </a:rPr>
                                <m:t>𝜇</m:t>
                              </m:r>
                            </m:oMath>
                          </a14:m>
                          <a:r>
                            <a:rPr lang="en-US" sz="1800" dirty="0"/>
                            <a:t>s,</a:t>
                          </a:r>
                        </a:p>
                        <a:p>
                          <a:pPr marL="285750" indent="-285750">
                            <a:buFont typeface="Arial" panose="020B0604020202020204" pitchFamily="34" charset="0"/>
                            <a:buChar char="•"/>
                          </a:pPr>
                          <a:r>
                            <a:rPr lang="en-US" sz="1800" dirty="0"/>
                            <a:t>RTT between Limassol and Warsaw is</a:t>
                          </a:r>
                          <a:r>
                            <a:rPr lang="ru-RU" sz="1800" dirty="0"/>
                            <a:t> </a:t>
                          </a:r>
                          <a:r>
                            <a:rPr lang="en-US" sz="1800" dirty="0"/>
                            <a:t>≈80</a:t>
                          </a:r>
                          <a:r>
                            <a:rPr lang="en-US" sz="1800" dirty="0">
                              <a:solidFill>
                                <a:srgbClr val="FF0000"/>
                              </a:solidFill>
                            </a:rPr>
                            <a:t>m</a:t>
                          </a:r>
                          <a:r>
                            <a:rPr lang="en-US" sz="1800" dirty="0"/>
                            <a:t>s.</a:t>
                          </a:r>
                        </a:p>
                      </a:txBody>
                      <a:tcPr/>
                    </a:tc>
                    <a:extLst>
                      <a:ext uri="{0D108BD9-81ED-4DB2-BD59-A6C34878D82A}">
                        <a16:rowId xmlns:a16="http://schemas.microsoft.com/office/drawing/2014/main" val="4067406741"/>
                      </a:ext>
                    </a:extLst>
                  </a:tr>
                  <a:tr h="370840">
                    <a:tc>
                      <a:txBody>
                        <a:bodyPr/>
                        <a:lstStyle/>
                        <a:p>
                          <a:r>
                            <a:rPr lang="en-US" sz="1800" dirty="0" err="1"/>
                            <a:t>sunrpc</a:t>
                          </a:r>
                          <a:r>
                            <a:rPr lang="en-US" sz="1800" dirty="0"/>
                            <a:t> </a:t>
                          </a:r>
                          <a:r>
                            <a:rPr lang="en-US" sz="1800" dirty="0" err="1"/>
                            <a:t>portmap</a:t>
                          </a:r>
                          <a:r>
                            <a:rPr lang="en-US" sz="1800" dirty="0"/>
                            <a:t> service</a:t>
                          </a:r>
                          <a:r>
                            <a:rPr lang="ru-RU" sz="1800" dirty="0"/>
                            <a:t> </a:t>
                          </a:r>
                          <a:r>
                            <a:rPr lang="en-US" sz="1800" dirty="0"/>
                            <a:t>uses</a:t>
                          </a:r>
                          <a:r>
                            <a:rPr lang="ru-RU" sz="1800" dirty="0"/>
                            <a:t> </a:t>
                          </a:r>
                          <a:r>
                            <a:rPr lang="en-US" sz="1800" dirty="0"/>
                            <a:t>UDP and a response to a request may be much longer than the request itself.</a:t>
                          </a:r>
                          <a:endParaRPr lang="ru-RU" sz="1800" dirty="0"/>
                        </a:p>
                      </a:txBody>
                      <a:tcPr/>
                    </a:tc>
                    <a:tc>
                      <a:txBody>
                        <a:bodyPr/>
                        <a:lstStyle/>
                        <a:p>
                          <a:pPr marL="0" indent="0">
                            <a:buFont typeface="Arial" panose="020B0604020202020204" pitchFamily="34" charset="0"/>
                            <a:buNone/>
                          </a:pPr>
                          <a:endParaRPr lang="en-US" sz="1800" dirty="0"/>
                        </a:p>
                      </a:txBody>
                      <a:tcPr/>
                    </a:tc>
                    <a:extLst>
                      <a:ext uri="{0D108BD9-81ED-4DB2-BD59-A6C34878D82A}">
                        <a16:rowId xmlns:a16="http://schemas.microsoft.com/office/drawing/2014/main" val="760994005"/>
                      </a:ext>
                    </a:extLst>
                  </a:tr>
                </a:tbl>
              </a:graphicData>
            </a:graphic>
          </p:graphicFrame>
        </mc:Choice>
        <mc:Fallback>
          <p:graphicFrame>
            <p:nvGraphicFramePr>
              <p:cNvPr id="2" name="Table 1"/>
              <p:cNvGraphicFramePr>
                <a:graphicFrameLocks noGrp="1"/>
              </p:cNvGraphicFramePr>
              <p:nvPr>
                <p:extLst>
                  <p:ext uri="{D42A27DB-BD31-4B8C-83A1-F6EECF244321}">
                    <p14:modId xmlns:p14="http://schemas.microsoft.com/office/powerpoint/2010/main" val="2594978913"/>
                  </p:ext>
                </p:extLst>
              </p:nvPr>
            </p:nvGraphicFramePr>
            <p:xfrm>
              <a:off x="0" y="365761"/>
              <a:ext cx="12192000" cy="3657600"/>
            </p:xfrm>
            <a:graphic>
              <a:graphicData uri="http://schemas.openxmlformats.org/drawingml/2006/table">
                <a:tbl>
                  <a:tblPr firstRow="1" bandRow="1">
                    <a:tableStyleId>{3B4B98B0-60AC-42C2-AFA5-B58CD77FA1E5}</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1121439352"/>
                        </a:ext>
                      </a:extLst>
                    </a:gridCol>
                  </a:tblGrid>
                  <a:tr h="457200">
                    <a:tc gridSpan="2">
                      <a:txBody>
                        <a:bodyPr/>
                        <a:lstStyle/>
                        <a:p>
                          <a:r>
                            <a:rPr lang="en-US" sz="2400" dirty="0"/>
                            <a:t>More networking-related issues</a:t>
                          </a:r>
                          <a:endParaRPr lang="ru-RU" sz="2400" dirty="0"/>
                        </a:p>
                      </a:txBody>
                      <a:tcPr/>
                    </a:tc>
                    <a:tc hMerge="1">
                      <a:txBody>
                        <a:bodyPr/>
                        <a:lstStyle/>
                        <a:p>
                          <a:endParaRPr lang="ru-RU"/>
                        </a:p>
                      </a:txBody>
                      <a:tcPr/>
                    </a:tc>
                    <a:extLst>
                      <a:ext uri="{0D108BD9-81ED-4DB2-BD59-A6C34878D82A}">
                        <a16:rowId xmlns:a16="http://schemas.microsoft.com/office/drawing/2014/main" val="10000"/>
                      </a:ext>
                    </a:extLst>
                  </a:tr>
                  <a:tr h="2560320">
                    <a:tc>
                      <a:txBody>
                        <a:bodyPr/>
                        <a:lstStyle/>
                        <a:p>
                          <a:r>
                            <a:rPr lang="en-US" sz="1800" dirty="0"/>
                            <a:t>How much time does a</a:t>
                          </a:r>
                          <a:r>
                            <a:rPr lang="ru-RU" sz="1800" dirty="0"/>
                            <a:t> </a:t>
                          </a:r>
                          <a:r>
                            <a:rPr lang="en-US" sz="1800" dirty="0">
                              <a:latin typeface="Consolas" panose="020B0609020204030204" pitchFamily="49" charset="0"/>
                              <a:cs typeface="Consolas" panose="020B0609020204030204" pitchFamily="49" charset="0"/>
                            </a:rPr>
                            <a:t>lookup()</a:t>
                          </a:r>
                          <a:r>
                            <a:rPr lang="en-US" sz="1800" dirty="0"/>
                            <a:t> take locally and in</a:t>
                          </a:r>
                          <a:r>
                            <a:rPr lang="ru-RU" sz="1800" dirty="0"/>
                            <a:t> </a:t>
                          </a:r>
                          <a:r>
                            <a:rPr lang="en-US" sz="1800" dirty="0"/>
                            <a:t>NFS</a:t>
                          </a:r>
                          <a:r>
                            <a:rPr lang="ru-RU" sz="1800" dirty="0"/>
                            <a:t>?</a:t>
                          </a:r>
                        </a:p>
                      </a:txBody>
                      <a:tcPr/>
                    </a:tc>
                    <a:tc>
                      <a:txBody>
                        <a:bodyPr/>
                        <a:lstStyle/>
                        <a:p>
                          <a:endParaRPr lang="en-CY"/>
                        </a:p>
                      </a:txBody>
                      <a:tcPr>
                        <a:blipFill>
                          <a:blip r:embed="rId3"/>
                          <a:stretch>
                            <a:fillRect l="-100000" t="-19802" r="-208" b="-28713"/>
                          </a:stretch>
                        </a:blipFill>
                      </a:tcPr>
                    </a:tc>
                    <a:extLst>
                      <a:ext uri="{0D108BD9-81ED-4DB2-BD59-A6C34878D82A}">
                        <a16:rowId xmlns:a16="http://schemas.microsoft.com/office/drawing/2014/main" val="4067406741"/>
                      </a:ext>
                    </a:extLst>
                  </a:tr>
                  <a:tr h="640080">
                    <a:tc>
                      <a:txBody>
                        <a:bodyPr/>
                        <a:lstStyle/>
                        <a:p>
                          <a:r>
                            <a:rPr lang="en-US" sz="1800" dirty="0" err="1"/>
                            <a:t>sunrpc</a:t>
                          </a:r>
                          <a:r>
                            <a:rPr lang="en-US" sz="1800" dirty="0"/>
                            <a:t> </a:t>
                          </a:r>
                          <a:r>
                            <a:rPr lang="en-US" sz="1800" dirty="0" err="1"/>
                            <a:t>portmap</a:t>
                          </a:r>
                          <a:r>
                            <a:rPr lang="en-US" sz="1800" dirty="0"/>
                            <a:t> service</a:t>
                          </a:r>
                          <a:r>
                            <a:rPr lang="ru-RU" sz="1800" dirty="0"/>
                            <a:t> </a:t>
                          </a:r>
                          <a:r>
                            <a:rPr lang="en-US" sz="1800" dirty="0"/>
                            <a:t>uses</a:t>
                          </a:r>
                          <a:r>
                            <a:rPr lang="ru-RU" sz="1800" dirty="0"/>
                            <a:t> </a:t>
                          </a:r>
                          <a:r>
                            <a:rPr lang="en-US" sz="1800" dirty="0"/>
                            <a:t>UDP and a response to a request may be much longer than the request itself.</a:t>
                          </a:r>
                          <a:endParaRPr lang="ru-RU" sz="1800" dirty="0"/>
                        </a:p>
                      </a:txBody>
                      <a:tcPr/>
                    </a:tc>
                    <a:tc>
                      <a:txBody>
                        <a:bodyPr/>
                        <a:lstStyle/>
                        <a:p>
                          <a:pPr marL="0" indent="0">
                            <a:buFont typeface="Arial" panose="020B0604020202020204" pitchFamily="34" charset="0"/>
                            <a:buNone/>
                          </a:pPr>
                          <a:endParaRPr lang="en-US" sz="1800" dirty="0"/>
                        </a:p>
                      </a:txBody>
                      <a:tcPr/>
                    </a:tc>
                    <a:extLst>
                      <a:ext uri="{0D108BD9-81ED-4DB2-BD59-A6C34878D82A}">
                        <a16:rowId xmlns:a16="http://schemas.microsoft.com/office/drawing/2014/main" val="760994005"/>
                      </a:ext>
                    </a:extLst>
                  </a:tr>
                </a:tbl>
              </a:graphicData>
            </a:graphic>
          </p:graphicFrame>
        </mc:Fallback>
      </mc:AlternateContent>
    </p:spTree>
    <p:extLst>
      <p:ext uri="{BB962C8B-B14F-4D97-AF65-F5344CB8AC3E}">
        <p14:creationId xmlns:p14="http://schemas.microsoft.com/office/powerpoint/2010/main" val="41599787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041970532"/>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626375880"/>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mc:AlternateContent xmlns:mc="http://schemas.openxmlformats.org/markup-compatibility/2006">
        <mc:Choice xmlns:a14="http://schemas.microsoft.com/office/drawing/2010/main" Requires="a14">
          <p:graphicFrame>
            <p:nvGraphicFramePr>
              <p:cNvPr id="2" name="Table 1"/>
              <p:cNvGraphicFramePr>
                <a:graphicFrameLocks noGrp="1"/>
              </p:cNvGraphicFramePr>
              <p:nvPr>
                <p:extLst>
                  <p:ext uri="{D42A27DB-BD31-4B8C-83A1-F6EECF244321}">
                    <p14:modId xmlns:p14="http://schemas.microsoft.com/office/powerpoint/2010/main" val="3405336049"/>
                  </p:ext>
                </p:extLst>
              </p:nvPr>
            </p:nvGraphicFramePr>
            <p:xfrm>
              <a:off x="0" y="365761"/>
              <a:ext cx="12192000" cy="3657600"/>
            </p:xfrm>
            <a:graphic>
              <a:graphicData uri="http://schemas.openxmlformats.org/drawingml/2006/table">
                <a:tbl>
                  <a:tblPr firstRow="1" bandRow="1">
                    <a:tableStyleId>{3B4B98B0-60AC-42C2-AFA5-B58CD77FA1E5}</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1121439352"/>
                        </a:ext>
                      </a:extLst>
                    </a:gridCol>
                  </a:tblGrid>
                  <a:tr h="370840">
                    <a:tc gridSpan="2">
                      <a:txBody>
                        <a:bodyPr/>
                        <a:lstStyle/>
                        <a:p>
                          <a:r>
                            <a:rPr lang="en-US" sz="2400" dirty="0"/>
                            <a:t>More networking-related issues</a:t>
                          </a:r>
                          <a:endParaRPr lang="ru-RU" sz="2400" dirty="0"/>
                        </a:p>
                      </a:txBody>
                      <a:tcPr/>
                    </a:tc>
                    <a:tc hMerge="1">
                      <a:txBody>
                        <a:bodyPr/>
                        <a:lstStyle/>
                        <a:p>
                          <a:endParaRPr lang="ru-RU"/>
                        </a:p>
                      </a:txBody>
                      <a:tcPr/>
                    </a:tc>
                    <a:extLst>
                      <a:ext uri="{0D108BD9-81ED-4DB2-BD59-A6C34878D82A}">
                        <a16:rowId xmlns:a16="http://schemas.microsoft.com/office/drawing/2014/main" val="10000"/>
                      </a:ext>
                    </a:extLst>
                  </a:tr>
                  <a:tr h="370840">
                    <a:tc>
                      <a:txBody>
                        <a:bodyPr/>
                        <a:lstStyle/>
                        <a:p>
                          <a:r>
                            <a:rPr lang="en-US" sz="1800" dirty="0"/>
                            <a:t>How much time does a</a:t>
                          </a:r>
                          <a:r>
                            <a:rPr lang="ru-RU" sz="1800" dirty="0"/>
                            <a:t> </a:t>
                          </a:r>
                          <a:r>
                            <a:rPr lang="en-US" sz="1800" dirty="0">
                              <a:latin typeface="Consolas" panose="020B0609020204030204" pitchFamily="49" charset="0"/>
                              <a:cs typeface="Consolas" panose="020B0609020204030204" pitchFamily="49" charset="0"/>
                            </a:rPr>
                            <a:t>lookup()</a:t>
                          </a:r>
                          <a:r>
                            <a:rPr lang="en-US" sz="1800" dirty="0"/>
                            <a:t> take locally and in</a:t>
                          </a:r>
                          <a:r>
                            <a:rPr lang="ru-RU" sz="1800" dirty="0"/>
                            <a:t> </a:t>
                          </a:r>
                          <a:r>
                            <a:rPr lang="en-US" sz="1800" dirty="0"/>
                            <a:t>NFS</a:t>
                          </a:r>
                          <a:r>
                            <a:rPr lang="ru-RU" sz="1800" dirty="0"/>
                            <a:t>?</a:t>
                          </a:r>
                        </a:p>
                      </a:txBody>
                      <a:tcPr/>
                    </a:tc>
                    <a:tc>
                      <a:txBody>
                        <a:bodyPr/>
                        <a:lstStyle/>
                        <a:p>
                          <a:r>
                            <a:rPr lang="en-US" sz="1800" dirty="0">
                              <a:latin typeface="Consolas" panose="020B0609020204030204" pitchFamily="49" charset="0"/>
                              <a:cs typeface="Consolas" panose="020B0609020204030204" pitchFamily="49" charset="0"/>
                            </a:rPr>
                            <a:t>lookup()</a:t>
                          </a:r>
                          <a:r>
                            <a:rPr lang="en-US" sz="1800" dirty="0"/>
                            <a:t> in NFS cannot take less time than 1 RTT between the client and the server</a:t>
                          </a:r>
                          <a:r>
                            <a:rPr lang="ru-RU" sz="1800" dirty="0"/>
                            <a:t>.</a:t>
                          </a:r>
                          <a:endParaRPr lang="en-US" sz="1800" dirty="0"/>
                        </a:p>
                        <a:p>
                          <a:endParaRPr lang="en-US" sz="1800" dirty="0"/>
                        </a:p>
                        <a:p>
                          <a:r>
                            <a:rPr lang="en-US" sz="1800" dirty="0"/>
                            <a:t>Figures for reference</a:t>
                          </a:r>
                          <a:r>
                            <a:rPr lang="ru-RU" sz="1800" dirty="0"/>
                            <a:t>:</a:t>
                          </a:r>
                        </a:p>
                        <a:p>
                          <a:pPr marL="285750" indent="-285750">
                            <a:buFont typeface="Arial" panose="020B0604020202020204" pitchFamily="34" charset="0"/>
                            <a:buChar char="•"/>
                          </a:pPr>
                          <a:r>
                            <a:rPr lang="en-US" sz="1800" dirty="0"/>
                            <a:t>reading (a random) 6KB from a</a:t>
                          </a:r>
                          <a:r>
                            <a:rPr lang="ru-RU" sz="1800" dirty="0"/>
                            <a:t> </a:t>
                          </a:r>
                          <a:r>
                            <a:rPr lang="en-US" sz="1800" dirty="0"/>
                            <a:t>2ch DDR4 RAM</a:t>
                          </a:r>
                          <a:r>
                            <a:rPr lang="ru-RU" sz="1800" dirty="0"/>
                            <a:t> </a:t>
                          </a:r>
                          <a:r>
                            <a:rPr lang="en-US" sz="1800" dirty="0"/>
                            <a:t>@ 3.6Ghz takes ≈</a:t>
                          </a:r>
                          <a:r>
                            <a:rPr lang="ru-RU" sz="1800" dirty="0"/>
                            <a:t>1</a:t>
                          </a:r>
                          <a14:m>
                            <m:oMath xmlns:m="http://schemas.openxmlformats.org/officeDocument/2006/math">
                              <m:r>
                                <a:rPr lang="en-US" sz="1800" i="1" smtClean="0">
                                  <a:latin typeface="Cambria Math" panose="02040503050406030204" pitchFamily="18" charset="0"/>
                                  <a:ea typeface="Cambria Math" panose="02040503050406030204" pitchFamily="18" charset="0"/>
                                </a:rPr>
                                <m:t>𝜇</m:t>
                              </m:r>
                            </m:oMath>
                          </a14:m>
                          <a:r>
                            <a:rPr lang="en-US" sz="1800" dirty="0"/>
                            <a:t>s,</a:t>
                          </a:r>
                          <a:endParaRPr lang="ru-RU" sz="1800" dirty="0"/>
                        </a:p>
                        <a:p>
                          <a:pPr marL="285750" indent="-285750">
                            <a:buFont typeface="Arial" panose="020B0604020202020204" pitchFamily="34" charset="0"/>
                            <a:buChar char="•"/>
                          </a:pPr>
                          <a:r>
                            <a:rPr lang="en-US" sz="1800" dirty="0"/>
                            <a:t>RTT between machines connected to the same 10Gbps switch</a:t>
                          </a:r>
                          <a:r>
                            <a:rPr lang="en-US" sz="1800" baseline="0" dirty="0"/>
                            <a:t> </a:t>
                          </a:r>
                          <a:r>
                            <a:rPr lang="en-US" sz="1800" dirty="0"/>
                            <a:t>is</a:t>
                          </a:r>
                          <a:r>
                            <a:rPr lang="ru-RU" sz="1800" dirty="0"/>
                            <a:t> </a:t>
                          </a:r>
                          <a:r>
                            <a:rPr lang="en-US" sz="1800" dirty="0"/>
                            <a:t>≈</a:t>
                          </a:r>
                          <a:r>
                            <a:rPr lang="ru-RU" sz="1800" dirty="0"/>
                            <a:t>50</a:t>
                          </a:r>
                          <a14:m>
                            <m:oMath xmlns:m="http://schemas.openxmlformats.org/officeDocument/2006/math">
                              <m:r>
                                <a:rPr lang="en-US" sz="1800" i="1" smtClean="0">
                                  <a:latin typeface="Cambria Math" panose="02040503050406030204" pitchFamily="18" charset="0"/>
                                  <a:ea typeface="Cambria Math" panose="02040503050406030204" pitchFamily="18" charset="0"/>
                                </a:rPr>
                                <m:t>𝜇</m:t>
                              </m:r>
                            </m:oMath>
                          </a14:m>
                          <a:r>
                            <a:rPr lang="en-US" sz="1800" dirty="0"/>
                            <a:t>s,</a:t>
                          </a:r>
                        </a:p>
                        <a:p>
                          <a:pPr marL="285750" indent="-285750">
                            <a:buFont typeface="Arial" panose="020B0604020202020204" pitchFamily="34" charset="0"/>
                            <a:buChar char="•"/>
                          </a:pPr>
                          <a:r>
                            <a:rPr lang="en-US" sz="1800" dirty="0"/>
                            <a:t>RTT between Limassol and Warsaw is</a:t>
                          </a:r>
                          <a:r>
                            <a:rPr lang="ru-RU" sz="1800" dirty="0"/>
                            <a:t> </a:t>
                          </a:r>
                          <a:r>
                            <a:rPr lang="en-US" sz="1800" dirty="0"/>
                            <a:t>≈80</a:t>
                          </a:r>
                          <a:r>
                            <a:rPr lang="en-US" sz="1800" dirty="0">
                              <a:solidFill>
                                <a:srgbClr val="FF0000"/>
                              </a:solidFill>
                            </a:rPr>
                            <a:t>m</a:t>
                          </a:r>
                          <a:r>
                            <a:rPr lang="en-US" sz="1800" dirty="0"/>
                            <a:t>s.</a:t>
                          </a:r>
                        </a:p>
                      </a:txBody>
                      <a:tcPr/>
                    </a:tc>
                    <a:extLst>
                      <a:ext uri="{0D108BD9-81ED-4DB2-BD59-A6C34878D82A}">
                        <a16:rowId xmlns:a16="http://schemas.microsoft.com/office/drawing/2014/main" val="4067406741"/>
                      </a:ext>
                    </a:extLst>
                  </a:tr>
                  <a:tr h="370840">
                    <a:tc>
                      <a:txBody>
                        <a:bodyPr/>
                        <a:lstStyle/>
                        <a:p>
                          <a:r>
                            <a:rPr lang="en-US" sz="1800" dirty="0" err="1"/>
                            <a:t>sunrpc</a:t>
                          </a:r>
                          <a:r>
                            <a:rPr lang="en-US" sz="1800" dirty="0"/>
                            <a:t> </a:t>
                          </a:r>
                          <a:r>
                            <a:rPr lang="en-US" sz="1800" dirty="0" err="1"/>
                            <a:t>portmap</a:t>
                          </a:r>
                          <a:r>
                            <a:rPr lang="en-US" sz="1800" dirty="0"/>
                            <a:t> service</a:t>
                          </a:r>
                          <a:r>
                            <a:rPr lang="ru-RU" sz="1800" dirty="0"/>
                            <a:t> </a:t>
                          </a:r>
                          <a:r>
                            <a:rPr lang="en-US" sz="1800" dirty="0"/>
                            <a:t>uses</a:t>
                          </a:r>
                          <a:r>
                            <a:rPr lang="ru-RU" sz="1800" dirty="0"/>
                            <a:t> </a:t>
                          </a:r>
                          <a:r>
                            <a:rPr lang="en-US" sz="1800" dirty="0"/>
                            <a:t>UDP and a response to a request may be much longer than the request itself.</a:t>
                          </a:r>
                          <a:endParaRPr lang="ru-RU" sz="1800" dirty="0"/>
                        </a:p>
                      </a:txBody>
                      <a:tcPr/>
                    </a:tc>
                    <a:tc>
                      <a:txBody>
                        <a:bodyPr/>
                        <a:lstStyle/>
                        <a:p>
                          <a:pPr marL="0" indent="0">
                            <a:buFont typeface="Arial" panose="020B0604020202020204" pitchFamily="34" charset="0"/>
                            <a:buNone/>
                          </a:pPr>
                          <a:r>
                            <a:rPr lang="en-US" sz="1800" dirty="0"/>
                            <a:t>This enabled</a:t>
                          </a:r>
                          <a:r>
                            <a:rPr lang="ru-RU" sz="1800" dirty="0"/>
                            <a:t> </a:t>
                          </a:r>
                          <a:r>
                            <a:rPr lang="en-US" sz="1800" dirty="0"/>
                            <a:t>“traffic amplification” attacks</a:t>
                          </a:r>
                          <a:r>
                            <a:rPr lang="ru-RU" sz="1800" dirty="0"/>
                            <a:t>.</a:t>
                          </a:r>
                          <a:endParaRPr lang="en-US" sz="1800" dirty="0"/>
                        </a:p>
                      </a:txBody>
                      <a:tcPr/>
                    </a:tc>
                    <a:extLst>
                      <a:ext uri="{0D108BD9-81ED-4DB2-BD59-A6C34878D82A}">
                        <a16:rowId xmlns:a16="http://schemas.microsoft.com/office/drawing/2014/main" val="760994005"/>
                      </a:ext>
                    </a:extLst>
                  </a:tr>
                </a:tbl>
              </a:graphicData>
            </a:graphic>
          </p:graphicFrame>
        </mc:Choice>
        <mc:Fallback>
          <p:graphicFrame>
            <p:nvGraphicFramePr>
              <p:cNvPr id="2" name="Table 1"/>
              <p:cNvGraphicFramePr>
                <a:graphicFrameLocks noGrp="1"/>
              </p:cNvGraphicFramePr>
              <p:nvPr>
                <p:extLst>
                  <p:ext uri="{D42A27DB-BD31-4B8C-83A1-F6EECF244321}">
                    <p14:modId xmlns:p14="http://schemas.microsoft.com/office/powerpoint/2010/main" val="3405336049"/>
                  </p:ext>
                </p:extLst>
              </p:nvPr>
            </p:nvGraphicFramePr>
            <p:xfrm>
              <a:off x="0" y="365761"/>
              <a:ext cx="12192000" cy="3657600"/>
            </p:xfrm>
            <a:graphic>
              <a:graphicData uri="http://schemas.openxmlformats.org/drawingml/2006/table">
                <a:tbl>
                  <a:tblPr firstRow="1" bandRow="1">
                    <a:tableStyleId>{3B4B98B0-60AC-42C2-AFA5-B58CD77FA1E5}</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1121439352"/>
                        </a:ext>
                      </a:extLst>
                    </a:gridCol>
                  </a:tblGrid>
                  <a:tr h="457200">
                    <a:tc gridSpan="2">
                      <a:txBody>
                        <a:bodyPr/>
                        <a:lstStyle/>
                        <a:p>
                          <a:r>
                            <a:rPr lang="en-US" sz="2400" dirty="0"/>
                            <a:t>More networking-related issues</a:t>
                          </a:r>
                          <a:endParaRPr lang="ru-RU" sz="2400" dirty="0"/>
                        </a:p>
                      </a:txBody>
                      <a:tcPr/>
                    </a:tc>
                    <a:tc hMerge="1">
                      <a:txBody>
                        <a:bodyPr/>
                        <a:lstStyle/>
                        <a:p>
                          <a:endParaRPr lang="ru-RU"/>
                        </a:p>
                      </a:txBody>
                      <a:tcPr/>
                    </a:tc>
                    <a:extLst>
                      <a:ext uri="{0D108BD9-81ED-4DB2-BD59-A6C34878D82A}">
                        <a16:rowId xmlns:a16="http://schemas.microsoft.com/office/drawing/2014/main" val="10000"/>
                      </a:ext>
                    </a:extLst>
                  </a:tr>
                  <a:tr h="2560320">
                    <a:tc>
                      <a:txBody>
                        <a:bodyPr/>
                        <a:lstStyle/>
                        <a:p>
                          <a:r>
                            <a:rPr lang="en-US" sz="1800" dirty="0"/>
                            <a:t>How much time does a</a:t>
                          </a:r>
                          <a:r>
                            <a:rPr lang="ru-RU" sz="1800" dirty="0"/>
                            <a:t> </a:t>
                          </a:r>
                          <a:r>
                            <a:rPr lang="en-US" sz="1800" dirty="0">
                              <a:latin typeface="Consolas" panose="020B0609020204030204" pitchFamily="49" charset="0"/>
                              <a:cs typeface="Consolas" panose="020B0609020204030204" pitchFamily="49" charset="0"/>
                            </a:rPr>
                            <a:t>lookup()</a:t>
                          </a:r>
                          <a:r>
                            <a:rPr lang="en-US" sz="1800" dirty="0"/>
                            <a:t> take locally and in</a:t>
                          </a:r>
                          <a:r>
                            <a:rPr lang="ru-RU" sz="1800" dirty="0"/>
                            <a:t> </a:t>
                          </a:r>
                          <a:r>
                            <a:rPr lang="en-US" sz="1800" dirty="0"/>
                            <a:t>NFS</a:t>
                          </a:r>
                          <a:r>
                            <a:rPr lang="ru-RU" sz="1800" dirty="0"/>
                            <a:t>?</a:t>
                          </a:r>
                        </a:p>
                      </a:txBody>
                      <a:tcPr/>
                    </a:tc>
                    <a:tc>
                      <a:txBody>
                        <a:bodyPr/>
                        <a:lstStyle/>
                        <a:p>
                          <a:endParaRPr lang="en-CY"/>
                        </a:p>
                      </a:txBody>
                      <a:tcPr>
                        <a:blipFill>
                          <a:blip r:embed="rId3"/>
                          <a:stretch>
                            <a:fillRect l="-100000" t="-19802" r="-208" b="-28713"/>
                          </a:stretch>
                        </a:blipFill>
                      </a:tcPr>
                    </a:tc>
                    <a:extLst>
                      <a:ext uri="{0D108BD9-81ED-4DB2-BD59-A6C34878D82A}">
                        <a16:rowId xmlns:a16="http://schemas.microsoft.com/office/drawing/2014/main" val="4067406741"/>
                      </a:ext>
                    </a:extLst>
                  </a:tr>
                  <a:tr h="640080">
                    <a:tc>
                      <a:txBody>
                        <a:bodyPr/>
                        <a:lstStyle/>
                        <a:p>
                          <a:r>
                            <a:rPr lang="en-US" sz="1800" dirty="0" err="1"/>
                            <a:t>sunrpc</a:t>
                          </a:r>
                          <a:r>
                            <a:rPr lang="en-US" sz="1800" dirty="0"/>
                            <a:t> </a:t>
                          </a:r>
                          <a:r>
                            <a:rPr lang="en-US" sz="1800" dirty="0" err="1"/>
                            <a:t>portmap</a:t>
                          </a:r>
                          <a:r>
                            <a:rPr lang="en-US" sz="1800" dirty="0"/>
                            <a:t> service</a:t>
                          </a:r>
                          <a:r>
                            <a:rPr lang="ru-RU" sz="1800" dirty="0"/>
                            <a:t> </a:t>
                          </a:r>
                          <a:r>
                            <a:rPr lang="en-US" sz="1800" dirty="0"/>
                            <a:t>uses</a:t>
                          </a:r>
                          <a:r>
                            <a:rPr lang="ru-RU" sz="1800" dirty="0"/>
                            <a:t> </a:t>
                          </a:r>
                          <a:r>
                            <a:rPr lang="en-US" sz="1800" dirty="0"/>
                            <a:t>UDP and a response to a request may be much longer than the request itself.</a:t>
                          </a:r>
                          <a:endParaRPr lang="ru-RU" sz="1800" dirty="0"/>
                        </a:p>
                      </a:txBody>
                      <a:tcPr/>
                    </a:tc>
                    <a:tc>
                      <a:txBody>
                        <a:bodyPr/>
                        <a:lstStyle/>
                        <a:p>
                          <a:pPr marL="0" indent="0">
                            <a:buFont typeface="Arial" panose="020B0604020202020204" pitchFamily="34" charset="0"/>
                            <a:buNone/>
                          </a:pPr>
                          <a:r>
                            <a:rPr lang="en-US" sz="1800" dirty="0"/>
                            <a:t>This enabled</a:t>
                          </a:r>
                          <a:r>
                            <a:rPr lang="ru-RU" sz="1800" dirty="0"/>
                            <a:t> </a:t>
                          </a:r>
                          <a:r>
                            <a:rPr lang="en-US" sz="1800" dirty="0"/>
                            <a:t>“traffic amplification” attacks</a:t>
                          </a:r>
                          <a:r>
                            <a:rPr lang="ru-RU" sz="1800" dirty="0"/>
                            <a:t>.</a:t>
                          </a:r>
                          <a:endParaRPr lang="en-US" sz="1800" dirty="0"/>
                        </a:p>
                      </a:txBody>
                      <a:tcPr/>
                    </a:tc>
                    <a:extLst>
                      <a:ext uri="{0D108BD9-81ED-4DB2-BD59-A6C34878D82A}">
                        <a16:rowId xmlns:a16="http://schemas.microsoft.com/office/drawing/2014/main" val="760994005"/>
                      </a:ext>
                    </a:extLst>
                  </a:tr>
                </a:tbl>
              </a:graphicData>
            </a:graphic>
          </p:graphicFrame>
        </mc:Fallback>
      </mc:AlternateContent>
    </p:spTree>
    <p:extLst>
      <p:ext uri="{BB962C8B-B14F-4D97-AF65-F5344CB8AC3E}">
        <p14:creationId xmlns:p14="http://schemas.microsoft.com/office/powerpoint/2010/main" val="4529630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396820882"/>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477865406"/>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65606716"/>
              </p:ext>
            </p:extLst>
          </p:nvPr>
        </p:nvGraphicFramePr>
        <p:xfrm>
          <a:off x="0" y="365761"/>
          <a:ext cx="12192000" cy="10972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More networking-related issues: NFS over UDP</a:t>
                      </a:r>
                      <a:endParaRPr lang="ru-RU" sz="2400" dirty="0"/>
                    </a:p>
                  </a:txBody>
                  <a:tcPr/>
                </a:tc>
                <a:extLst>
                  <a:ext uri="{0D108BD9-81ED-4DB2-BD59-A6C34878D82A}">
                    <a16:rowId xmlns:a16="http://schemas.microsoft.com/office/drawing/2014/main" val="10000"/>
                  </a:ext>
                </a:extLst>
              </a:tr>
              <a:tr h="370840">
                <a:tc>
                  <a:txBody>
                    <a:bodyPr/>
                    <a:lstStyle/>
                    <a:p>
                      <a:r>
                        <a:rPr lang="en-US" sz="1800" dirty="0"/>
                        <a:t>Reads from NFS files transfer data in datagrams that are &gt;=4K long which forces UDP to fragment them. The client must reassemble those fragments.</a:t>
                      </a:r>
                    </a:p>
                  </a:txBody>
                  <a:tcPr/>
                </a:tc>
                <a:extLst>
                  <a:ext uri="{0D108BD9-81ED-4DB2-BD59-A6C34878D82A}">
                    <a16:rowId xmlns:a16="http://schemas.microsoft.com/office/drawing/2014/main" val="407466490"/>
                  </a:ext>
                </a:extLst>
              </a:tr>
            </a:tbl>
          </a:graphicData>
        </a:graphic>
      </p:graphicFrame>
    </p:spTree>
    <p:extLst>
      <p:ext uri="{BB962C8B-B14F-4D97-AF65-F5344CB8AC3E}">
        <p14:creationId xmlns:p14="http://schemas.microsoft.com/office/powerpoint/2010/main" val="31247519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FD0A8E4-D91F-EDC6-8C46-8722D5F092A7}"/>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A6CD8B5-D7A2-B0B4-C13B-EE7E7430B0FD}"/>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B103E28B-2007-6495-2AC8-391EDC9DE092}"/>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94B0B706-F30C-2CCE-4EBA-390D823197A1}"/>
              </a:ext>
            </a:extLst>
          </p:cNvPr>
          <p:cNvGraphicFramePr>
            <a:graphicFrameLocks noGrp="1"/>
          </p:cNvGraphicFramePr>
          <p:nvPr>
            <p:extLst>
              <p:ext uri="{D42A27DB-BD31-4B8C-83A1-F6EECF244321}">
                <p14:modId xmlns:p14="http://schemas.microsoft.com/office/powerpoint/2010/main" val="689643196"/>
              </p:ext>
            </p:extLst>
          </p:nvPr>
        </p:nvGraphicFramePr>
        <p:xfrm>
          <a:off x="0" y="365761"/>
          <a:ext cx="12192000" cy="164592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More networking-related issues: NFS over UDP</a:t>
                      </a:r>
                      <a:endParaRPr lang="ru-RU" sz="2400" dirty="0"/>
                    </a:p>
                  </a:txBody>
                  <a:tcPr/>
                </a:tc>
                <a:extLst>
                  <a:ext uri="{0D108BD9-81ED-4DB2-BD59-A6C34878D82A}">
                    <a16:rowId xmlns:a16="http://schemas.microsoft.com/office/drawing/2014/main" val="10000"/>
                  </a:ext>
                </a:extLst>
              </a:tr>
              <a:tr h="370840">
                <a:tc>
                  <a:txBody>
                    <a:bodyPr/>
                    <a:lstStyle/>
                    <a:p>
                      <a:r>
                        <a:rPr lang="en-US" sz="1800" dirty="0"/>
                        <a:t>Reads from NFS files transfer data in datagrams that are &gt;=4K long which forces UDP to fragment them. The client must reassemble those fragments.</a:t>
                      </a:r>
                    </a:p>
                    <a:p>
                      <a:endParaRPr lang="en-US" sz="1800" dirty="0"/>
                    </a:p>
                    <a:p>
                      <a:r>
                        <a:rPr lang="en-US" sz="1800" dirty="0"/>
                        <a:t>UDP reassembly uses a 16-bit field IP ID in packets. Packets that have the same IP ID are candidates for the reassembly.</a:t>
                      </a:r>
                    </a:p>
                  </a:txBody>
                  <a:tcPr/>
                </a:tc>
                <a:extLst>
                  <a:ext uri="{0D108BD9-81ED-4DB2-BD59-A6C34878D82A}">
                    <a16:rowId xmlns:a16="http://schemas.microsoft.com/office/drawing/2014/main" val="407466490"/>
                  </a:ext>
                </a:extLst>
              </a:tr>
            </a:tbl>
          </a:graphicData>
        </a:graphic>
      </p:graphicFrame>
    </p:spTree>
    <p:extLst>
      <p:ext uri="{BB962C8B-B14F-4D97-AF65-F5344CB8AC3E}">
        <p14:creationId xmlns:p14="http://schemas.microsoft.com/office/powerpoint/2010/main" val="4057307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885136612"/>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575245451"/>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888902805"/>
              </p:ext>
            </p:extLst>
          </p:nvPr>
        </p:nvGraphicFramePr>
        <p:xfrm>
          <a:off x="0" y="365761"/>
          <a:ext cx="12192000" cy="1097280"/>
        </p:xfrm>
        <a:graphic>
          <a:graphicData uri="http://schemas.openxmlformats.org/drawingml/2006/table">
            <a:tbl>
              <a:tblPr firstRow="1" bandRow="1">
                <a:tableStyleId>{BC89EF96-8CEA-46FF-86C4-4CE0E7609802}</a:tableStyleId>
              </a:tblPr>
              <a:tblGrid>
                <a:gridCol w="12192000">
                  <a:extLst>
                    <a:ext uri="{9D8B030D-6E8A-4147-A177-3AD203B41FA5}">
                      <a16:colId xmlns:a16="http://schemas.microsoft.com/office/drawing/2014/main" val="20000"/>
                    </a:ext>
                  </a:extLst>
                </a:gridCol>
              </a:tblGrid>
              <a:tr h="370840">
                <a:tc>
                  <a:txBody>
                    <a:bodyPr/>
                    <a:lstStyle/>
                    <a:p>
                      <a:r>
                        <a:rPr lang="en-US" sz="2400" dirty="0"/>
                        <a:t>Design requirements</a:t>
                      </a:r>
                      <a:endParaRPr lang="ru-RU" sz="2400" dirty="0"/>
                    </a:p>
                  </a:txBody>
                  <a:tcPr/>
                </a:tc>
                <a:extLst>
                  <a:ext uri="{0D108BD9-81ED-4DB2-BD59-A6C34878D82A}">
                    <a16:rowId xmlns:a16="http://schemas.microsoft.com/office/drawing/2014/main" val="10000"/>
                  </a:ext>
                </a:extLst>
              </a:tr>
              <a:tr h="370840">
                <a:tc>
                  <a:txBody>
                    <a:bodyPr/>
                    <a:lstStyle/>
                    <a:p>
                      <a:pPr marL="285750" indent="-285750">
                        <a:buFont typeface="Arial" panose="020B0604020202020204" pitchFamily="34" charset="0"/>
                        <a:buChar char="•"/>
                      </a:pPr>
                      <a:r>
                        <a:rPr lang="en-US" dirty="0"/>
                        <a:t>Accessing a FS over the network must work the same way as accessing a local FS, even from the point of view of the OS kernel</a:t>
                      </a:r>
                      <a:r>
                        <a:rPr lang="ru-RU" dirty="0"/>
                        <a:t>.</a:t>
                      </a:r>
                      <a:br>
                        <a:rPr lang="en-US" dirty="0"/>
                      </a:br>
                      <a:endParaRPr lang="ru-RU" dirty="0"/>
                    </a:p>
                  </a:txBody>
                  <a:tcPr/>
                </a:tc>
                <a:extLst>
                  <a:ext uri="{0D108BD9-81ED-4DB2-BD59-A6C34878D82A}">
                    <a16:rowId xmlns:a16="http://schemas.microsoft.com/office/drawing/2014/main" val="10001"/>
                  </a:ext>
                </a:extLst>
              </a:tr>
            </a:tbl>
          </a:graphicData>
        </a:graphic>
      </p:graphicFrame>
      <p:graphicFrame>
        <p:nvGraphicFramePr>
          <p:cNvPr id="7" name="Table 6">
            <a:extLst>
              <a:ext uri="{FF2B5EF4-FFF2-40B4-BE49-F238E27FC236}">
                <a16:creationId xmlns:a16="http://schemas.microsoft.com/office/drawing/2014/main" id="{69F8BFA8-11FA-E34E-9E81-09805A8187E9}"/>
              </a:ext>
            </a:extLst>
          </p:cNvPr>
          <p:cNvGraphicFramePr>
            <a:graphicFrameLocks noGrp="1"/>
          </p:cNvGraphicFramePr>
          <p:nvPr>
            <p:extLst>
              <p:ext uri="{D42A27DB-BD31-4B8C-83A1-F6EECF244321}">
                <p14:modId xmlns:p14="http://schemas.microsoft.com/office/powerpoint/2010/main" val="2381522134"/>
              </p:ext>
            </p:extLst>
          </p:nvPr>
        </p:nvGraphicFramePr>
        <p:xfrm>
          <a:off x="2031999" y="1937882"/>
          <a:ext cx="8128002" cy="256032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20000"/>
                    </a:ext>
                  </a:extLst>
                </a:gridCol>
                <a:gridCol w="1625601">
                  <a:extLst>
                    <a:ext uri="{9D8B030D-6E8A-4147-A177-3AD203B41FA5}">
                      <a16:colId xmlns:a16="http://schemas.microsoft.com/office/drawing/2014/main" val="439282084"/>
                    </a:ext>
                  </a:extLst>
                </a:gridCol>
                <a:gridCol w="1625600">
                  <a:extLst>
                    <a:ext uri="{9D8B030D-6E8A-4147-A177-3AD203B41FA5}">
                      <a16:colId xmlns:a16="http://schemas.microsoft.com/office/drawing/2014/main" val="4234086102"/>
                    </a:ext>
                  </a:extLst>
                </a:gridCol>
                <a:gridCol w="1625601">
                  <a:extLst>
                    <a:ext uri="{9D8B030D-6E8A-4147-A177-3AD203B41FA5}">
                      <a16:colId xmlns:a16="http://schemas.microsoft.com/office/drawing/2014/main" val="3606088616"/>
                    </a:ext>
                  </a:extLst>
                </a:gridCol>
                <a:gridCol w="1625600">
                  <a:extLst>
                    <a:ext uri="{9D8B030D-6E8A-4147-A177-3AD203B41FA5}">
                      <a16:colId xmlns:a16="http://schemas.microsoft.com/office/drawing/2014/main" val="1675534448"/>
                    </a:ext>
                  </a:extLst>
                </a:gridCol>
              </a:tblGrid>
              <a:tr h="359628">
                <a:tc>
                  <a:txBody>
                    <a:bodyPr/>
                    <a:lstStyle/>
                    <a:p>
                      <a:pPr algn="ctr"/>
                      <a:r>
                        <a:rPr lang="en-US" dirty="0"/>
                        <a:t>app</a:t>
                      </a:r>
                    </a:p>
                  </a:txBody>
                  <a:tcPr/>
                </a:tc>
                <a:tc>
                  <a:txBody>
                    <a:bodyPr/>
                    <a:lstStyle/>
                    <a:p>
                      <a:pPr algn="ctr"/>
                      <a:r>
                        <a:rPr lang="en-US" dirty="0"/>
                        <a:t>app</a:t>
                      </a:r>
                    </a:p>
                  </a:txBody>
                  <a:tcPr/>
                </a:tc>
                <a:tc>
                  <a:txBody>
                    <a:bodyPr/>
                    <a:lstStyle/>
                    <a:p>
                      <a:pPr algn="ctr"/>
                      <a:r>
                        <a:rPr lang="en-US" dirty="0"/>
                        <a:t>app</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0000"/>
                  </a:ext>
                </a:extLst>
              </a:tr>
              <a:tr h="359628">
                <a:tc gridSpan="5">
                  <a:txBody>
                    <a:bodyPr/>
                    <a:lstStyle/>
                    <a:p>
                      <a:pPr algn="ctr"/>
                      <a:endParaRPr lang="en-US"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928277195"/>
                  </a:ext>
                </a:extLst>
              </a:tr>
              <a:tr h="347636">
                <a:tc gridSpan="5">
                  <a:txBody>
                    <a:bodyPr/>
                    <a:lstStyle/>
                    <a:p>
                      <a:pPr algn="ctr"/>
                      <a:r>
                        <a:rPr lang="en-US" dirty="0" err="1"/>
                        <a:t>Pagecache</a:t>
                      </a:r>
                      <a:endParaRPr lang="en-US"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2"/>
                  </a:ext>
                </a:extLst>
              </a:tr>
              <a:tr h="326649">
                <a:tc gridSpan="5">
                  <a:txBody>
                    <a:bodyPr/>
                    <a:lstStyle/>
                    <a:p>
                      <a:pPr algn="ctr"/>
                      <a:r>
                        <a:rPr lang="en-US" dirty="0"/>
                        <a:t>VFS</a:t>
                      </a: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3"/>
                  </a:ext>
                </a:extLst>
              </a:tr>
              <a:tr h="326649">
                <a:tc>
                  <a:txBody>
                    <a:bodyPr/>
                    <a:lstStyle/>
                    <a:p>
                      <a:pPr algn="ctr"/>
                      <a:r>
                        <a:rPr lang="en-US" dirty="0"/>
                        <a:t>Sun UFS</a:t>
                      </a:r>
                    </a:p>
                  </a:txBody>
                  <a:tcPr/>
                </a:tc>
                <a:tc>
                  <a:txBody>
                    <a:bodyPr/>
                    <a:lstStyle/>
                    <a:p>
                      <a:pPr algn="ctr"/>
                      <a:r>
                        <a:rPr lang="en-US" dirty="0"/>
                        <a:t>ext2</a:t>
                      </a:r>
                    </a:p>
                  </a:txBody>
                  <a:tcPr/>
                </a:tc>
                <a:tc>
                  <a:txBody>
                    <a:bodyPr/>
                    <a:lstStyle/>
                    <a:p>
                      <a:pPr algn="ctr"/>
                      <a:r>
                        <a:rPr lang="en-US" dirty="0"/>
                        <a:t>ISO 9660</a:t>
                      </a:r>
                    </a:p>
                  </a:txBody>
                  <a:tcPr/>
                </a:tc>
                <a:tc gridSpan="2">
                  <a:txBody>
                    <a:bodyPr/>
                    <a:lstStyle/>
                    <a:p>
                      <a:pPr algn="ctr"/>
                      <a:r>
                        <a:rPr lang="en-US" dirty="0"/>
                        <a:t>...</a:t>
                      </a:r>
                    </a:p>
                  </a:txBody>
                  <a:tcPr/>
                </a:tc>
                <a:tc hMerge="1">
                  <a:txBody>
                    <a:bodyPr/>
                    <a:lstStyle/>
                    <a:p>
                      <a:pPr algn="ctr"/>
                      <a:endParaRPr lang="en-US" dirty="0"/>
                    </a:p>
                  </a:txBody>
                  <a:tcPr/>
                </a:tc>
                <a:extLst>
                  <a:ext uri="{0D108BD9-81ED-4DB2-BD59-A6C34878D82A}">
                    <a16:rowId xmlns:a16="http://schemas.microsoft.com/office/drawing/2014/main" val="3797979677"/>
                  </a:ext>
                </a:extLst>
              </a:tr>
              <a:tr h="335644">
                <a:tc gridSpan="5">
                  <a:txBody>
                    <a:bodyPr/>
                    <a:lstStyle/>
                    <a:p>
                      <a:pPr algn="ctr"/>
                      <a:r>
                        <a:rPr lang="en-US" dirty="0"/>
                        <a:t>Block IO layer (requests</a:t>
                      </a:r>
                      <a:r>
                        <a:rPr lang="en-US" baseline="0" dirty="0"/>
                        <a:t> submission &amp; </a:t>
                      </a:r>
                      <a:r>
                        <a:rPr lang="en-US" dirty="0"/>
                        <a:t>scheduling)</a:t>
                      </a: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4"/>
                  </a:ext>
                </a:extLst>
              </a:tr>
              <a:tr h="335644">
                <a:tc gridSpan="5">
                  <a:txBody>
                    <a:bodyPr/>
                    <a:lstStyle/>
                    <a:p>
                      <a:pPr algn="ctr"/>
                      <a:r>
                        <a:rPr lang="en-US" dirty="0"/>
                        <a:t>...</a:t>
                      </a: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27519998"/>
                  </a:ext>
                </a:extLst>
              </a:tr>
            </a:tbl>
          </a:graphicData>
        </a:graphic>
      </p:graphicFrame>
      <p:sp>
        <p:nvSpPr>
          <p:cNvPr id="9" name="Freeform 8">
            <a:extLst>
              <a:ext uri="{FF2B5EF4-FFF2-40B4-BE49-F238E27FC236}">
                <a16:creationId xmlns:a16="http://schemas.microsoft.com/office/drawing/2014/main" id="{0DB69E49-01F3-794F-82F8-E33D38B5E5D0}"/>
              </a:ext>
            </a:extLst>
          </p:cNvPr>
          <p:cNvSpPr/>
          <p:nvPr/>
        </p:nvSpPr>
        <p:spPr>
          <a:xfrm>
            <a:off x="1654629" y="2302423"/>
            <a:ext cx="8817428" cy="375491"/>
          </a:xfrm>
          <a:custGeom>
            <a:avLst/>
            <a:gdLst>
              <a:gd name="connsiteX0" fmla="*/ 0 w 8817428"/>
              <a:gd name="connsiteY0" fmla="*/ 190406 h 375491"/>
              <a:gd name="connsiteX1" fmla="*/ 370114 w 8817428"/>
              <a:gd name="connsiteY1" fmla="*/ 5348 h 375491"/>
              <a:gd name="connsiteX2" fmla="*/ 729342 w 8817428"/>
              <a:gd name="connsiteY2" fmla="*/ 375463 h 375491"/>
              <a:gd name="connsiteX3" fmla="*/ 1175657 w 8817428"/>
              <a:gd name="connsiteY3" fmla="*/ 27120 h 375491"/>
              <a:gd name="connsiteX4" fmla="*/ 1545771 w 8817428"/>
              <a:gd name="connsiteY4" fmla="*/ 364577 h 375491"/>
              <a:gd name="connsiteX5" fmla="*/ 1937657 w 8817428"/>
              <a:gd name="connsiteY5" fmla="*/ 5348 h 375491"/>
              <a:gd name="connsiteX6" fmla="*/ 2307771 w 8817428"/>
              <a:gd name="connsiteY6" fmla="*/ 364577 h 375491"/>
              <a:gd name="connsiteX7" fmla="*/ 2710542 w 8817428"/>
              <a:gd name="connsiteY7" fmla="*/ 5348 h 375491"/>
              <a:gd name="connsiteX8" fmla="*/ 3048000 w 8817428"/>
              <a:gd name="connsiteY8" fmla="*/ 364577 h 375491"/>
              <a:gd name="connsiteX9" fmla="*/ 3429000 w 8817428"/>
              <a:gd name="connsiteY9" fmla="*/ 16234 h 375491"/>
              <a:gd name="connsiteX10" fmla="*/ 3777342 w 8817428"/>
              <a:gd name="connsiteY10" fmla="*/ 375463 h 375491"/>
              <a:gd name="connsiteX11" fmla="*/ 4201885 w 8817428"/>
              <a:gd name="connsiteY11" fmla="*/ 5348 h 375491"/>
              <a:gd name="connsiteX12" fmla="*/ 4561114 w 8817428"/>
              <a:gd name="connsiteY12" fmla="*/ 364577 h 375491"/>
              <a:gd name="connsiteX13" fmla="*/ 4953000 w 8817428"/>
              <a:gd name="connsiteY13" fmla="*/ 5348 h 375491"/>
              <a:gd name="connsiteX14" fmla="*/ 5323114 w 8817428"/>
              <a:gd name="connsiteY14" fmla="*/ 364577 h 375491"/>
              <a:gd name="connsiteX15" fmla="*/ 5704114 w 8817428"/>
              <a:gd name="connsiteY15" fmla="*/ 5348 h 375491"/>
              <a:gd name="connsiteX16" fmla="*/ 6041571 w 8817428"/>
              <a:gd name="connsiteY16" fmla="*/ 364577 h 375491"/>
              <a:gd name="connsiteX17" fmla="*/ 6411685 w 8817428"/>
              <a:gd name="connsiteY17" fmla="*/ 5348 h 375491"/>
              <a:gd name="connsiteX18" fmla="*/ 6770914 w 8817428"/>
              <a:gd name="connsiteY18" fmla="*/ 364577 h 375491"/>
              <a:gd name="connsiteX19" fmla="*/ 7151914 w 8817428"/>
              <a:gd name="connsiteY19" fmla="*/ 5348 h 375491"/>
              <a:gd name="connsiteX20" fmla="*/ 7478485 w 8817428"/>
              <a:gd name="connsiteY20" fmla="*/ 364577 h 375491"/>
              <a:gd name="connsiteX21" fmla="*/ 7815942 w 8817428"/>
              <a:gd name="connsiteY21" fmla="*/ 5348 h 375491"/>
              <a:gd name="connsiteX22" fmla="*/ 8142514 w 8817428"/>
              <a:gd name="connsiteY22" fmla="*/ 364577 h 375491"/>
              <a:gd name="connsiteX23" fmla="*/ 8490857 w 8817428"/>
              <a:gd name="connsiteY23" fmla="*/ 16234 h 375491"/>
              <a:gd name="connsiteX24" fmla="*/ 8817428 w 8817428"/>
              <a:gd name="connsiteY24" fmla="*/ 179520 h 375491"/>
              <a:gd name="connsiteX25" fmla="*/ 8817428 w 8817428"/>
              <a:gd name="connsiteY25" fmla="*/ 179520 h 37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817428" h="375491">
                <a:moveTo>
                  <a:pt x="0" y="190406"/>
                </a:moveTo>
                <a:cubicBezTo>
                  <a:pt x="124278" y="82455"/>
                  <a:pt x="248557" y="-25495"/>
                  <a:pt x="370114" y="5348"/>
                </a:cubicBezTo>
                <a:cubicBezTo>
                  <a:pt x="491671" y="36191"/>
                  <a:pt x="595085" y="371834"/>
                  <a:pt x="729342" y="375463"/>
                </a:cubicBezTo>
                <a:cubicBezTo>
                  <a:pt x="863599" y="379092"/>
                  <a:pt x="1039586" y="28934"/>
                  <a:pt x="1175657" y="27120"/>
                </a:cubicBezTo>
                <a:cubicBezTo>
                  <a:pt x="1311728" y="25306"/>
                  <a:pt x="1418771" y="368206"/>
                  <a:pt x="1545771" y="364577"/>
                </a:cubicBezTo>
                <a:cubicBezTo>
                  <a:pt x="1672771" y="360948"/>
                  <a:pt x="1810657" y="5348"/>
                  <a:pt x="1937657" y="5348"/>
                </a:cubicBezTo>
                <a:cubicBezTo>
                  <a:pt x="2064657" y="5348"/>
                  <a:pt x="2178957" y="364577"/>
                  <a:pt x="2307771" y="364577"/>
                </a:cubicBezTo>
                <a:cubicBezTo>
                  <a:pt x="2436585" y="364577"/>
                  <a:pt x="2587171" y="5348"/>
                  <a:pt x="2710542" y="5348"/>
                </a:cubicBezTo>
                <a:cubicBezTo>
                  <a:pt x="2833913" y="5348"/>
                  <a:pt x="2928257" y="362763"/>
                  <a:pt x="3048000" y="364577"/>
                </a:cubicBezTo>
                <a:cubicBezTo>
                  <a:pt x="3167743" y="366391"/>
                  <a:pt x="3307443" y="14420"/>
                  <a:pt x="3429000" y="16234"/>
                </a:cubicBezTo>
                <a:cubicBezTo>
                  <a:pt x="3550557" y="18048"/>
                  <a:pt x="3648528" y="377277"/>
                  <a:pt x="3777342" y="375463"/>
                </a:cubicBezTo>
                <a:cubicBezTo>
                  <a:pt x="3906156" y="373649"/>
                  <a:pt x="4071256" y="7162"/>
                  <a:pt x="4201885" y="5348"/>
                </a:cubicBezTo>
                <a:cubicBezTo>
                  <a:pt x="4332514" y="3534"/>
                  <a:pt x="4435928" y="364577"/>
                  <a:pt x="4561114" y="364577"/>
                </a:cubicBezTo>
                <a:cubicBezTo>
                  <a:pt x="4686300" y="364577"/>
                  <a:pt x="4826000" y="5348"/>
                  <a:pt x="4953000" y="5348"/>
                </a:cubicBezTo>
                <a:cubicBezTo>
                  <a:pt x="5080000" y="5348"/>
                  <a:pt x="5197928" y="364577"/>
                  <a:pt x="5323114" y="364577"/>
                </a:cubicBezTo>
                <a:cubicBezTo>
                  <a:pt x="5448300" y="364577"/>
                  <a:pt x="5584371" y="5348"/>
                  <a:pt x="5704114" y="5348"/>
                </a:cubicBezTo>
                <a:cubicBezTo>
                  <a:pt x="5823857" y="5348"/>
                  <a:pt x="5923643" y="364577"/>
                  <a:pt x="6041571" y="364577"/>
                </a:cubicBezTo>
                <a:cubicBezTo>
                  <a:pt x="6159499" y="364577"/>
                  <a:pt x="6290128" y="5348"/>
                  <a:pt x="6411685" y="5348"/>
                </a:cubicBezTo>
                <a:cubicBezTo>
                  <a:pt x="6533242" y="5348"/>
                  <a:pt x="6647543" y="364577"/>
                  <a:pt x="6770914" y="364577"/>
                </a:cubicBezTo>
                <a:cubicBezTo>
                  <a:pt x="6894285" y="364577"/>
                  <a:pt x="7033986" y="5348"/>
                  <a:pt x="7151914" y="5348"/>
                </a:cubicBezTo>
                <a:cubicBezTo>
                  <a:pt x="7269842" y="5348"/>
                  <a:pt x="7367814" y="364577"/>
                  <a:pt x="7478485" y="364577"/>
                </a:cubicBezTo>
                <a:cubicBezTo>
                  <a:pt x="7589156" y="364577"/>
                  <a:pt x="7705271" y="5348"/>
                  <a:pt x="7815942" y="5348"/>
                </a:cubicBezTo>
                <a:cubicBezTo>
                  <a:pt x="7926613" y="5348"/>
                  <a:pt x="8030028" y="362763"/>
                  <a:pt x="8142514" y="364577"/>
                </a:cubicBezTo>
                <a:cubicBezTo>
                  <a:pt x="8255000" y="366391"/>
                  <a:pt x="8378371" y="47077"/>
                  <a:pt x="8490857" y="16234"/>
                </a:cubicBezTo>
                <a:cubicBezTo>
                  <a:pt x="8603343" y="-14609"/>
                  <a:pt x="8817428" y="179520"/>
                  <a:pt x="8817428" y="179520"/>
                </a:cubicBezTo>
                <a:lnTo>
                  <a:pt x="8817428" y="179520"/>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 name="TextBox 9">
            <a:extLst>
              <a:ext uri="{FF2B5EF4-FFF2-40B4-BE49-F238E27FC236}">
                <a16:creationId xmlns:a16="http://schemas.microsoft.com/office/drawing/2014/main" id="{7E9366A3-42D3-634F-96E7-2F5FE1D7FE52}"/>
              </a:ext>
            </a:extLst>
          </p:cNvPr>
          <p:cNvSpPr txBox="1"/>
          <p:nvPr/>
        </p:nvSpPr>
        <p:spPr>
          <a:xfrm>
            <a:off x="278178" y="1712433"/>
            <a:ext cx="1729648" cy="646331"/>
          </a:xfrm>
          <a:prstGeom prst="rect">
            <a:avLst/>
          </a:prstGeom>
          <a:noFill/>
        </p:spPr>
        <p:txBody>
          <a:bodyPr wrap="square" rtlCol="0">
            <a:spAutoFit/>
          </a:bodyPr>
          <a:lstStyle/>
          <a:p>
            <a:r>
              <a:rPr lang="en-US" dirty="0"/>
              <a:t>User</a:t>
            </a:r>
            <a:br>
              <a:rPr lang="en-US" dirty="0"/>
            </a:br>
            <a:r>
              <a:rPr lang="en-US" dirty="0"/>
              <a:t>space</a:t>
            </a:r>
          </a:p>
        </p:txBody>
      </p:sp>
      <p:sp>
        <p:nvSpPr>
          <p:cNvPr id="11" name="TextBox 10">
            <a:extLst>
              <a:ext uri="{FF2B5EF4-FFF2-40B4-BE49-F238E27FC236}">
                <a16:creationId xmlns:a16="http://schemas.microsoft.com/office/drawing/2014/main" id="{F785E6E1-6DE2-1041-B946-E221C7701FBF}"/>
              </a:ext>
            </a:extLst>
          </p:cNvPr>
          <p:cNvSpPr txBox="1"/>
          <p:nvPr/>
        </p:nvSpPr>
        <p:spPr>
          <a:xfrm>
            <a:off x="245128" y="3089541"/>
            <a:ext cx="1762698" cy="646331"/>
          </a:xfrm>
          <a:prstGeom prst="rect">
            <a:avLst/>
          </a:prstGeom>
          <a:noFill/>
        </p:spPr>
        <p:txBody>
          <a:bodyPr wrap="square" rtlCol="0">
            <a:spAutoFit/>
          </a:bodyPr>
          <a:lstStyle/>
          <a:p>
            <a:r>
              <a:rPr lang="en-US" dirty="0"/>
              <a:t>Kernel</a:t>
            </a:r>
            <a:br>
              <a:rPr lang="en-US" dirty="0"/>
            </a:br>
            <a:r>
              <a:rPr lang="en-US" dirty="0"/>
              <a:t>Space</a:t>
            </a:r>
          </a:p>
        </p:txBody>
      </p:sp>
      <p:sp>
        <p:nvSpPr>
          <p:cNvPr id="12" name="Down Arrow 11">
            <a:extLst>
              <a:ext uri="{FF2B5EF4-FFF2-40B4-BE49-F238E27FC236}">
                <a16:creationId xmlns:a16="http://schemas.microsoft.com/office/drawing/2014/main" id="{BAB3DE7B-E67D-1245-8DB2-381299EDEA2C}"/>
              </a:ext>
            </a:extLst>
          </p:cNvPr>
          <p:cNvSpPr/>
          <p:nvPr/>
        </p:nvSpPr>
        <p:spPr>
          <a:xfrm>
            <a:off x="1555051" y="1925321"/>
            <a:ext cx="164892" cy="33054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79257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BCDFB56-993A-0A27-FECE-FE7FF04CB9D4}"/>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97870E2-1211-0A39-5FF4-47B0BED8D2D9}"/>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348F1584-E060-F7E8-D627-0127C83AAED9}"/>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A21734C1-3D8E-0DE0-A08D-66D1BABB6BD7}"/>
              </a:ext>
            </a:extLst>
          </p:cNvPr>
          <p:cNvGraphicFramePr>
            <a:graphicFrameLocks noGrp="1"/>
          </p:cNvGraphicFramePr>
          <p:nvPr>
            <p:extLst>
              <p:ext uri="{D42A27DB-BD31-4B8C-83A1-F6EECF244321}">
                <p14:modId xmlns:p14="http://schemas.microsoft.com/office/powerpoint/2010/main" val="3263955607"/>
              </p:ext>
            </p:extLst>
          </p:nvPr>
        </p:nvGraphicFramePr>
        <p:xfrm>
          <a:off x="0" y="365761"/>
          <a:ext cx="12192000" cy="356616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More networking-related issues: NFS over UDP</a:t>
                      </a:r>
                      <a:endParaRPr lang="ru-RU" sz="2400" dirty="0"/>
                    </a:p>
                  </a:txBody>
                  <a:tcPr/>
                </a:tc>
                <a:extLst>
                  <a:ext uri="{0D108BD9-81ED-4DB2-BD59-A6C34878D82A}">
                    <a16:rowId xmlns:a16="http://schemas.microsoft.com/office/drawing/2014/main" val="10000"/>
                  </a:ext>
                </a:extLst>
              </a:tr>
              <a:tr h="370840">
                <a:tc>
                  <a:txBody>
                    <a:bodyPr/>
                    <a:lstStyle/>
                    <a:p>
                      <a:r>
                        <a:rPr lang="en-US" sz="1800" dirty="0"/>
                        <a:t>Reads from NFS files transfer data in datagrams that are &gt;=4K long which forces UDP to fragment them. The client must reassemble those fragments.</a:t>
                      </a:r>
                    </a:p>
                    <a:p>
                      <a:endParaRPr lang="en-US" sz="1800" dirty="0"/>
                    </a:p>
                    <a:p>
                      <a:r>
                        <a:rPr lang="en-US" sz="1800" dirty="0"/>
                        <a:t>UDP reassembly uses a 16-bit field IP ID in packets. Packets that have the same IP ID are candidates for the reassembly.</a:t>
                      </a:r>
                    </a:p>
                    <a:p>
                      <a:endParaRPr lang="en-US" sz="1800" dirty="0"/>
                    </a:p>
                    <a:p>
                      <a:r>
                        <a:rPr lang="en-US" sz="1800" dirty="0"/>
                        <a:t>In a fast network, a 16-bit counter may wrap around very quickly. For example, in a 1Gbps network it takes 1.5 seconds to send 64K packets, each 1.5Kbytes long. The default UDP reassembly timeout is 30 seconds so it is possible to have replies to different requests with the same IP ID. The UDP stack may reassemble them mistakenly.</a:t>
                      </a:r>
                    </a:p>
                    <a:p>
                      <a:endParaRPr lang="en-US" sz="1800" dirty="0"/>
                    </a:p>
                    <a:p>
                      <a:r>
                        <a:rPr lang="en-US" sz="1800" dirty="0"/>
                        <a:t>Some of mistaken reassemblies may be detected by the UDP checksum, but the checksum has only 16 bits. When mistaken reassemblies are frequent, it becomes very probable for them to come undetected by the checksum.</a:t>
                      </a:r>
                    </a:p>
                  </a:txBody>
                  <a:tcPr/>
                </a:tc>
                <a:extLst>
                  <a:ext uri="{0D108BD9-81ED-4DB2-BD59-A6C34878D82A}">
                    <a16:rowId xmlns:a16="http://schemas.microsoft.com/office/drawing/2014/main" val="407466490"/>
                  </a:ext>
                </a:extLst>
              </a:tr>
            </a:tbl>
          </a:graphicData>
        </a:graphic>
      </p:graphicFrame>
    </p:spTree>
    <p:extLst>
      <p:ext uri="{BB962C8B-B14F-4D97-AF65-F5344CB8AC3E}">
        <p14:creationId xmlns:p14="http://schemas.microsoft.com/office/powerpoint/2010/main" val="16482068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99EA1-548B-DA8F-1C9B-02EDF23AA942}"/>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F93C322-06D7-EE8F-D53B-5A4E4D50B1FD}"/>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30E5260A-2025-75FB-2C45-DAFE4C05E7DB}"/>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47C4999F-772D-F200-E9C2-C828955D235F}"/>
              </a:ext>
            </a:extLst>
          </p:cNvPr>
          <p:cNvGraphicFramePr>
            <a:graphicFrameLocks noGrp="1"/>
          </p:cNvGraphicFramePr>
          <p:nvPr/>
        </p:nvGraphicFramePr>
        <p:xfrm>
          <a:off x="0" y="365761"/>
          <a:ext cx="12192000" cy="82804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Single point of failure</a:t>
                      </a:r>
                      <a:endParaRPr lang="ru-RU" sz="2400" dirty="0"/>
                    </a:p>
                  </a:txBody>
                  <a:tcPr/>
                </a:tc>
                <a:extLst>
                  <a:ext uri="{0D108BD9-81ED-4DB2-BD59-A6C34878D82A}">
                    <a16:rowId xmlns:a16="http://schemas.microsoft.com/office/drawing/2014/main" val="10000"/>
                  </a:ext>
                </a:extLst>
              </a:tr>
              <a:tr h="370840">
                <a:tc>
                  <a:txBody>
                    <a:bodyPr/>
                    <a:lstStyle/>
                    <a:p>
                      <a:r>
                        <a:rPr lang="en-US" sz="1800" dirty="0"/>
                        <a:t>A NFS server is both a single point of failure, and a bottleneck because its resources need to be shared between multiple clients.</a:t>
                      </a:r>
                      <a:endParaRPr lang="ru-RU" sz="1800" dirty="0"/>
                    </a:p>
                  </a:txBody>
                  <a:tcPr/>
                </a:tc>
                <a:extLst>
                  <a:ext uri="{0D108BD9-81ED-4DB2-BD59-A6C34878D82A}">
                    <a16:rowId xmlns:a16="http://schemas.microsoft.com/office/drawing/2014/main" val="407466490"/>
                  </a:ext>
                </a:extLst>
              </a:tr>
            </a:tbl>
          </a:graphicData>
        </a:graphic>
      </p:graphicFrame>
    </p:spTree>
    <p:extLst>
      <p:ext uri="{BB962C8B-B14F-4D97-AF65-F5344CB8AC3E}">
        <p14:creationId xmlns:p14="http://schemas.microsoft.com/office/powerpoint/2010/main" val="16080219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151035916"/>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93538084"/>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757623865"/>
              </p:ext>
            </p:extLst>
          </p:nvPr>
        </p:nvGraphicFramePr>
        <p:xfrm>
          <a:off x="0" y="365761"/>
          <a:ext cx="12192000" cy="613156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Single point of failure</a:t>
                      </a:r>
                      <a:endParaRPr lang="ru-RU" sz="2400" dirty="0"/>
                    </a:p>
                  </a:txBody>
                  <a:tcPr/>
                </a:tc>
                <a:extLst>
                  <a:ext uri="{0D108BD9-81ED-4DB2-BD59-A6C34878D82A}">
                    <a16:rowId xmlns:a16="http://schemas.microsoft.com/office/drawing/2014/main" val="10000"/>
                  </a:ext>
                </a:extLst>
              </a:tr>
              <a:tr h="370840">
                <a:tc>
                  <a:txBody>
                    <a:bodyPr/>
                    <a:lstStyle/>
                    <a:p>
                      <a:r>
                        <a:rPr lang="en-US" sz="1800" dirty="0"/>
                        <a:t>A NFS server is both a single point of failure, and a bottleneck because its resources need to be shared between multiple clients.</a:t>
                      </a:r>
                      <a:endParaRPr lang="ru-RU" sz="1800" dirty="0"/>
                    </a:p>
                  </a:txBody>
                  <a:tcPr/>
                </a:tc>
                <a:extLst>
                  <a:ext uri="{0D108BD9-81ED-4DB2-BD59-A6C34878D82A}">
                    <a16:rowId xmlns:a16="http://schemas.microsoft.com/office/drawing/2014/main" val="407466490"/>
                  </a:ext>
                </a:extLst>
              </a:tr>
              <a:tr h="370840">
                <a:tc>
                  <a:txBody>
                    <a:bodyPr/>
                    <a:lstStyle/>
                    <a:p>
                      <a:r>
                        <a:rPr lang="en-US" sz="1800" dirty="0"/>
                        <a:t>Parallel NFS </a:t>
                      </a:r>
                      <a:r>
                        <a:rPr lang="ru-RU" sz="1800" dirty="0"/>
                        <a:t>в </a:t>
                      </a:r>
                      <a:r>
                        <a:rPr lang="en-US" sz="1800" dirty="0"/>
                        <a:t>NFSv4.1:</a:t>
                      </a:r>
                    </a:p>
                    <a:p>
                      <a:endParaRPr lang="en-US" sz="1800" dirty="0"/>
                    </a:p>
                    <a:p>
                      <a:endParaRPr lang="en-US" sz="1800" dirty="0"/>
                    </a:p>
                    <a:p>
                      <a:endParaRPr lang="ru-RU" sz="1800" dirty="0"/>
                    </a:p>
                    <a:p>
                      <a:endParaRPr lang="ru-RU" sz="1800" dirty="0"/>
                    </a:p>
                    <a:p>
                      <a:endParaRPr lang="ru-RU" sz="1800" dirty="0"/>
                    </a:p>
                    <a:p>
                      <a:endParaRPr lang="ru-RU"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ru-RU" sz="1800" dirty="0"/>
                    </a:p>
                  </a:txBody>
                  <a:tcPr/>
                </a:tc>
                <a:extLst>
                  <a:ext uri="{0D108BD9-81ED-4DB2-BD59-A6C34878D82A}">
                    <a16:rowId xmlns:a16="http://schemas.microsoft.com/office/drawing/2014/main" val="652821519"/>
                  </a:ext>
                </a:extLst>
              </a:tr>
            </a:tbl>
          </a:graphicData>
        </a:graphic>
      </p:graphicFrame>
      <p:pic>
        <p:nvPicPr>
          <p:cNvPr id="7" name="Picture 6">
            <a:extLst>
              <a:ext uri="{FF2B5EF4-FFF2-40B4-BE49-F238E27FC236}">
                <a16:creationId xmlns:a16="http://schemas.microsoft.com/office/drawing/2014/main" id="{D30D6DA0-A9D2-7B43-BC5D-CBCF23866463}"/>
              </a:ext>
            </a:extLst>
          </p:cNvPr>
          <p:cNvPicPr>
            <a:picLocks noChangeAspect="1"/>
          </p:cNvPicPr>
          <p:nvPr/>
        </p:nvPicPr>
        <p:blipFill>
          <a:blip r:embed="rId3"/>
          <a:stretch>
            <a:fillRect/>
          </a:stretch>
        </p:blipFill>
        <p:spPr>
          <a:xfrm>
            <a:off x="5217493" y="1299170"/>
            <a:ext cx="6276975" cy="5038725"/>
          </a:xfrm>
          <a:prstGeom prst="rect">
            <a:avLst/>
          </a:prstGeom>
        </p:spPr>
      </p:pic>
    </p:spTree>
    <p:extLst>
      <p:ext uri="{BB962C8B-B14F-4D97-AF65-F5344CB8AC3E}">
        <p14:creationId xmlns:p14="http://schemas.microsoft.com/office/powerpoint/2010/main" val="41821002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506460430"/>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257552996"/>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19335774"/>
              </p:ext>
            </p:extLst>
          </p:nvPr>
        </p:nvGraphicFramePr>
        <p:xfrm>
          <a:off x="0" y="365761"/>
          <a:ext cx="12192000" cy="613156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Single point of failure</a:t>
                      </a:r>
                      <a:endParaRPr lang="ru-RU" sz="2400" dirty="0"/>
                    </a:p>
                  </a:txBody>
                  <a:tcPr/>
                </a:tc>
                <a:extLst>
                  <a:ext uri="{0D108BD9-81ED-4DB2-BD59-A6C34878D82A}">
                    <a16:rowId xmlns:a16="http://schemas.microsoft.com/office/drawing/2014/main" val="10000"/>
                  </a:ext>
                </a:extLst>
              </a:tr>
              <a:tr h="370840">
                <a:tc>
                  <a:txBody>
                    <a:bodyPr/>
                    <a:lstStyle/>
                    <a:p>
                      <a:r>
                        <a:rPr lang="en-US" sz="1800" dirty="0"/>
                        <a:t>A NFS server is both a single point of failure, and a bottleneck because its resources need to be shared between multiple clients.</a:t>
                      </a:r>
                      <a:endParaRPr lang="ru-RU" sz="1800" dirty="0"/>
                    </a:p>
                  </a:txBody>
                  <a:tcPr/>
                </a:tc>
                <a:extLst>
                  <a:ext uri="{0D108BD9-81ED-4DB2-BD59-A6C34878D82A}">
                    <a16:rowId xmlns:a16="http://schemas.microsoft.com/office/drawing/2014/main" val="407466490"/>
                  </a:ext>
                </a:extLst>
              </a:tr>
              <a:tr h="370840">
                <a:tc>
                  <a:txBody>
                    <a:bodyPr/>
                    <a:lstStyle/>
                    <a:p>
                      <a:r>
                        <a:rPr lang="en-US" sz="1800" dirty="0"/>
                        <a:t>Parallel NFS </a:t>
                      </a:r>
                      <a:r>
                        <a:rPr lang="ru-RU" sz="1800" dirty="0"/>
                        <a:t>в </a:t>
                      </a:r>
                      <a:r>
                        <a:rPr lang="en-US" sz="1800" dirty="0"/>
                        <a:t>NFSv4.1:</a:t>
                      </a:r>
                    </a:p>
                    <a:p>
                      <a:endParaRPr lang="en-US" sz="1800" dirty="0"/>
                    </a:p>
                    <a:p>
                      <a:endParaRPr lang="en-US" sz="1800" dirty="0"/>
                    </a:p>
                    <a:p>
                      <a:r>
                        <a:rPr lang="en-US" sz="1800" dirty="0"/>
                        <a:t>It introduces interesting failure modes of its own</a:t>
                      </a:r>
                      <a:r>
                        <a:rPr lang="ru-RU" sz="1800" dirty="0"/>
                        <a:t>:</a:t>
                      </a:r>
                    </a:p>
                    <a:p>
                      <a:pPr marL="285750" indent="-285750">
                        <a:buFont typeface="Arial" panose="020B0604020202020204" pitchFamily="34" charset="0"/>
                        <a:buChar char="•"/>
                      </a:pPr>
                      <a:r>
                        <a:rPr lang="en-US" sz="1800" dirty="0"/>
                        <a:t>What happens if a client loses a connection to</a:t>
                      </a:r>
                      <a:br>
                        <a:rPr lang="en-US" sz="1800" dirty="0"/>
                      </a:br>
                      <a:r>
                        <a:rPr lang="en-US" sz="1800" dirty="0"/>
                        <a:t>the metadata server, but retains connections to</a:t>
                      </a:r>
                      <a:br>
                        <a:rPr lang="en-US" sz="1800" dirty="0"/>
                      </a:br>
                      <a:r>
                        <a:rPr lang="en-US" sz="1800" dirty="0"/>
                        <a:t>storage servers?</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ru-RU" sz="1800" dirty="0"/>
                    </a:p>
                  </a:txBody>
                  <a:tcPr/>
                </a:tc>
                <a:extLst>
                  <a:ext uri="{0D108BD9-81ED-4DB2-BD59-A6C34878D82A}">
                    <a16:rowId xmlns:a16="http://schemas.microsoft.com/office/drawing/2014/main" val="652821519"/>
                  </a:ext>
                </a:extLst>
              </a:tr>
            </a:tbl>
          </a:graphicData>
        </a:graphic>
      </p:graphicFrame>
      <p:pic>
        <p:nvPicPr>
          <p:cNvPr id="7" name="Picture 6">
            <a:extLst>
              <a:ext uri="{FF2B5EF4-FFF2-40B4-BE49-F238E27FC236}">
                <a16:creationId xmlns:a16="http://schemas.microsoft.com/office/drawing/2014/main" id="{D30D6DA0-A9D2-7B43-BC5D-CBCF23866463}"/>
              </a:ext>
            </a:extLst>
          </p:cNvPr>
          <p:cNvPicPr>
            <a:picLocks noChangeAspect="1"/>
          </p:cNvPicPr>
          <p:nvPr/>
        </p:nvPicPr>
        <p:blipFill>
          <a:blip r:embed="rId3"/>
          <a:stretch>
            <a:fillRect/>
          </a:stretch>
        </p:blipFill>
        <p:spPr>
          <a:xfrm>
            <a:off x="5217493" y="1299170"/>
            <a:ext cx="6276975" cy="5038725"/>
          </a:xfrm>
          <a:prstGeom prst="rect">
            <a:avLst/>
          </a:prstGeom>
        </p:spPr>
      </p:pic>
    </p:spTree>
    <p:extLst>
      <p:ext uri="{BB962C8B-B14F-4D97-AF65-F5344CB8AC3E}">
        <p14:creationId xmlns:p14="http://schemas.microsoft.com/office/powerpoint/2010/main" val="33650805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150911107"/>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92368082"/>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702782347"/>
              </p:ext>
            </p:extLst>
          </p:nvPr>
        </p:nvGraphicFramePr>
        <p:xfrm>
          <a:off x="0" y="365761"/>
          <a:ext cx="12192000" cy="3566160"/>
        </p:xfrm>
        <a:graphic>
          <a:graphicData uri="http://schemas.openxmlformats.org/drawingml/2006/table">
            <a:tbl>
              <a:tblPr firstRow="1" bandRow="1">
                <a:tableStyleId>{3B4B98B0-60AC-42C2-AFA5-B58CD77FA1E5}</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1934419932"/>
                    </a:ext>
                  </a:extLst>
                </a:gridCol>
              </a:tblGrid>
              <a:tr h="370840">
                <a:tc gridSpan="2">
                  <a:txBody>
                    <a:bodyPr/>
                    <a:lstStyle/>
                    <a:p>
                      <a:r>
                        <a:rPr lang="en-GB" sz="2400" b="1" i="0" u="none" strike="noStrike" kern="1200" dirty="0">
                          <a:solidFill>
                            <a:schemeClr val="tx1"/>
                          </a:solidFill>
                          <a:effectLst/>
                          <a:latin typeface="+mn-lt"/>
                          <a:ea typeface="+mn-ea"/>
                          <a:cs typeface="+mn-cs"/>
                        </a:rPr>
                        <a:t>The Fallacies of Networked Computing</a:t>
                      </a:r>
                      <a:endParaRPr lang="ru-RU" sz="2400" b="1" dirty="0"/>
                    </a:p>
                  </a:txBody>
                  <a:tcPr/>
                </a:tc>
                <a:tc hMerge="1">
                  <a:txBody>
                    <a:bodyPr/>
                    <a:lstStyle/>
                    <a:p>
                      <a:endParaRPr lang="ru-RU"/>
                    </a:p>
                  </a:txBody>
                  <a:tcPr/>
                </a:tc>
                <a:extLst>
                  <a:ext uri="{0D108BD9-81ED-4DB2-BD59-A6C34878D82A}">
                    <a16:rowId xmlns:a16="http://schemas.microsoft.com/office/drawing/2014/main" val="10000"/>
                  </a:ext>
                </a:extLst>
              </a:tr>
              <a:tr h="370840">
                <a:tc>
                  <a:txBody>
                    <a:bodyPr/>
                    <a:lstStyle/>
                    <a:p>
                      <a:pPr marL="342900" indent="-342900">
                        <a:buFont typeface="+mj-lt"/>
                        <a:buAutoNum type="arabicPeriod"/>
                      </a:pPr>
                      <a:r>
                        <a:rPr lang="en-US" sz="1800" dirty="0">
                          <a:solidFill>
                            <a:schemeClr val="tx1"/>
                          </a:solidFill>
                        </a:rPr>
                        <a:t>The network delivers messages reliably.</a:t>
                      </a:r>
                      <a:endParaRPr lang="ru-RU" sz="1800" dirty="0">
                        <a:solidFill>
                          <a:schemeClr val="tx1"/>
                        </a:solidFill>
                      </a:endParaRPr>
                    </a:p>
                    <a:p>
                      <a:pPr marL="342900" indent="-342900">
                        <a:buFont typeface="+mj-lt"/>
                        <a:buAutoNum type="arabicPeriod"/>
                      </a:pPr>
                      <a:r>
                        <a:rPr lang="en-US" sz="1800" dirty="0">
                          <a:solidFill>
                            <a:schemeClr val="tx1"/>
                          </a:solidFill>
                        </a:rPr>
                        <a:t>Messages are delivered instantly.</a:t>
                      </a:r>
                      <a:endParaRPr lang="ru-RU" sz="1800" dirty="0">
                        <a:solidFill>
                          <a:schemeClr val="tx1"/>
                        </a:solidFill>
                      </a:endParaRPr>
                    </a:p>
                    <a:p>
                      <a:pPr marL="342900" indent="-342900">
                        <a:buFont typeface="+mj-lt"/>
                        <a:buAutoNum type="arabicPeriod"/>
                      </a:pPr>
                      <a:r>
                        <a:rPr lang="en-US" sz="1800" dirty="0">
                          <a:solidFill>
                            <a:schemeClr val="tx1"/>
                          </a:solidFill>
                        </a:rPr>
                        <a:t>The bandwidth is unlimited.</a:t>
                      </a:r>
                    </a:p>
                    <a:p>
                      <a:pPr marL="342900" indent="-342900">
                        <a:buFont typeface="+mj-lt"/>
                        <a:buAutoNum type="arabicPeriod"/>
                      </a:pPr>
                      <a:r>
                        <a:rPr lang="en-US" sz="1800" dirty="0">
                          <a:solidFill>
                            <a:schemeClr val="tx1"/>
                          </a:solidFill>
                        </a:rPr>
                        <a:t>The network is secure.</a:t>
                      </a:r>
                      <a:endParaRPr lang="ru-RU" sz="1800" dirty="0">
                        <a:solidFill>
                          <a:schemeClr val="tx1"/>
                        </a:solidFill>
                      </a:endParaRPr>
                    </a:p>
                  </a:txBody>
                  <a:tcPr/>
                </a:tc>
                <a:tc>
                  <a:txBody>
                    <a:bodyPr/>
                    <a:lstStyle/>
                    <a:p>
                      <a:pPr marL="0" indent="0">
                        <a:buFont typeface="+mj-lt"/>
                        <a:buNone/>
                      </a:pPr>
                      <a:endParaRPr lang="en-US" sz="1800" dirty="0"/>
                    </a:p>
                    <a:p>
                      <a:pPr marL="0" indent="0">
                        <a:buFont typeface="+mj-lt"/>
                        <a:buNone/>
                      </a:pPr>
                      <a:endParaRPr lang="en-US" sz="1800" dirty="0"/>
                    </a:p>
                    <a:p>
                      <a:pPr marL="0" indent="0">
                        <a:buFont typeface="+mj-lt"/>
                        <a:buNone/>
                      </a:pPr>
                      <a:endParaRPr lang="en-US" sz="1800" dirty="0"/>
                    </a:p>
                    <a:p>
                      <a:pPr marL="0" indent="0">
                        <a:buFont typeface="+mj-lt"/>
                        <a:buNone/>
                      </a:pPr>
                      <a:endParaRPr lang="en-US" sz="1800" dirty="0"/>
                    </a:p>
                    <a:p>
                      <a:pPr marL="0" indent="0">
                        <a:buFont typeface="+mj-lt"/>
                        <a:buNone/>
                      </a:pPr>
                      <a:endParaRPr lang="en-US" sz="1800" dirty="0"/>
                    </a:p>
                    <a:p>
                      <a:pPr marL="0" indent="0">
                        <a:buFont typeface="+mj-lt"/>
                        <a:buNone/>
                      </a:pPr>
                      <a:endParaRPr lang="en-US" sz="1800" dirty="0"/>
                    </a:p>
                    <a:p>
                      <a:pPr marL="0" indent="0">
                        <a:buFont typeface="+mj-lt"/>
                        <a:buNone/>
                      </a:pPr>
                      <a:endParaRPr lang="en-US" sz="1800" dirty="0"/>
                    </a:p>
                    <a:p>
                      <a:pPr marL="0" indent="0">
                        <a:buFont typeface="+mj-lt"/>
                        <a:buNone/>
                      </a:pPr>
                      <a:endParaRPr lang="en-US" sz="1800" dirty="0"/>
                    </a:p>
                    <a:p>
                      <a:pPr marL="0" indent="0">
                        <a:buFont typeface="+mj-lt"/>
                        <a:buNone/>
                      </a:pPr>
                      <a:endParaRPr lang="en-US" sz="1800" dirty="0"/>
                    </a:p>
                    <a:p>
                      <a:pPr marL="0" indent="0">
                        <a:buFont typeface="+mj-lt"/>
                        <a:buNone/>
                      </a:pPr>
                      <a:endParaRPr lang="en-US" sz="1800" dirty="0"/>
                    </a:p>
                    <a:p>
                      <a:pPr marL="0" indent="0">
                        <a:buFont typeface="+mj-lt"/>
                        <a:buNone/>
                      </a:pPr>
                      <a:endParaRPr lang="ru-RU" sz="1800" dirty="0"/>
                    </a:p>
                  </a:txBody>
                  <a:tcPr/>
                </a:tc>
                <a:extLst>
                  <a:ext uri="{0D108BD9-81ED-4DB2-BD59-A6C34878D82A}">
                    <a16:rowId xmlns:a16="http://schemas.microsoft.com/office/drawing/2014/main" val="407466490"/>
                  </a:ext>
                </a:extLst>
              </a:tr>
            </a:tbl>
          </a:graphicData>
        </a:graphic>
      </p:graphicFrame>
    </p:spTree>
    <p:extLst>
      <p:ext uri="{BB962C8B-B14F-4D97-AF65-F5344CB8AC3E}">
        <p14:creationId xmlns:p14="http://schemas.microsoft.com/office/powerpoint/2010/main" val="29900893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958211806"/>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685122384"/>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971039769"/>
              </p:ext>
            </p:extLst>
          </p:nvPr>
        </p:nvGraphicFramePr>
        <p:xfrm>
          <a:off x="0" y="365761"/>
          <a:ext cx="12192000" cy="3566160"/>
        </p:xfrm>
        <a:graphic>
          <a:graphicData uri="http://schemas.openxmlformats.org/drawingml/2006/table">
            <a:tbl>
              <a:tblPr firstRow="1" bandRow="1">
                <a:tableStyleId>{3B4B98B0-60AC-42C2-AFA5-B58CD77FA1E5}</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1934419932"/>
                    </a:ext>
                  </a:extLst>
                </a:gridCol>
              </a:tblGrid>
              <a:tr h="370840">
                <a:tc gridSpan="2">
                  <a:txBody>
                    <a:bodyPr/>
                    <a:lstStyle/>
                    <a:p>
                      <a:r>
                        <a:rPr lang="en-GB" sz="2400" b="1" i="0" u="none" strike="noStrike" kern="1200" dirty="0">
                          <a:solidFill>
                            <a:schemeClr val="tx1"/>
                          </a:solidFill>
                          <a:effectLst/>
                          <a:latin typeface="+mn-lt"/>
                          <a:ea typeface="+mn-ea"/>
                          <a:cs typeface="+mn-cs"/>
                        </a:rPr>
                        <a:t>The Fallacies of Networked Computing</a:t>
                      </a:r>
                      <a:endParaRPr lang="ru-RU" sz="2400" b="1" dirty="0"/>
                    </a:p>
                  </a:txBody>
                  <a:tcPr/>
                </a:tc>
                <a:tc hMerge="1">
                  <a:txBody>
                    <a:bodyPr/>
                    <a:lstStyle/>
                    <a:p>
                      <a:endParaRPr lang="ru-RU"/>
                    </a:p>
                  </a:txBody>
                  <a:tcPr/>
                </a:tc>
                <a:extLst>
                  <a:ext uri="{0D108BD9-81ED-4DB2-BD59-A6C34878D82A}">
                    <a16:rowId xmlns:a16="http://schemas.microsoft.com/office/drawing/2014/main" val="10000"/>
                  </a:ext>
                </a:extLst>
              </a:tr>
              <a:tr h="370840">
                <a:tc>
                  <a:txBody>
                    <a:bodyPr/>
                    <a:lstStyle/>
                    <a:p>
                      <a:pPr marL="342900" indent="-342900">
                        <a:buFont typeface="+mj-lt"/>
                        <a:buAutoNum type="arabicPeriod"/>
                      </a:pPr>
                      <a:r>
                        <a:rPr lang="en-US" sz="1800" dirty="0">
                          <a:solidFill>
                            <a:schemeClr val="tx1"/>
                          </a:solidFill>
                        </a:rPr>
                        <a:t>The network delivers messages reliably.</a:t>
                      </a:r>
                      <a:endParaRPr lang="ru-RU" sz="1800" dirty="0">
                        <a:solidFill>
                          <a:schemeClr val="tx1"/>
                        </a:solidFill>
                      </a:endParaRPr>
                    </a:p>
                    <a:p>
                      <a:pPr marL="342900" indent="-342900">
                        <a:buFont typeface="+mj-lt"/>
                        <a:buAutoNum type="arabicPeriod"/>
                      </a:pPr>
                      <a:r>
                        <a:rPr lang="en-US" sz="1800" dirty="0">
                          <a:solidFill>
                            <a:schemeClr val="bg1">
                              <a:lumMod val="75000"/>
                            </a:schemeClr>
                          </a:solidFill>
                        </a:rPr>
                        <a:t>Messages are delivered instantly.</a:t>
                      </a:r>
                      <a:endParaRPr lang="ru-RU" sz="1800" dirty="0">
                        <a:solidFill>
                          <a:schemeClr val="bg1">
                            <a:lumMod val="75000"/>
                          </a:schemeClr>
                        </a:solidFill>
                      </a:endParaRPr>
                    </a:p>
                    <a:p>
                      <a:pPr marL="342900" indent="-342900">
                        <a:buFont typeface="+mj-lt"/>
                        <a:buAutoNum type="arabicPeriod"/>
                      </a:pPr>
                      <a:r>
                        <a:rPr lang="en-US" sz="1800" dirty="0">
                          <a:solidFill>
                            <a:schemeClr val="bg1">
                              <a:lumMod val="75000"/>
                            </a:schemeClr>
                          </a:solidFill>
                        </a:rPr>
                        <a:t>The bandwidth is unlimited.</a:t>
                      </a:r>
                    </a:p>
                    <a:p>
                      <a:pPr marL="342900" indent="-342900">
                        <a:buFont typeface="+mj-lt"/>
                        <a:buAutoNum type="arabicPeriod"/>
                      </a:pPr>
                      <a:r>
                        <a:rPr lang="en-US" sz="1800" dirty="0">
                          <a:solidFill>
                            <a:schemeClr val="bg1">
                              <a:lumMod val="75000"/>
                            </a:schemeClr>
                          </a:solidFill>
                        </a:rPr>
                        <a:t>The network is secure.</a:t>
                      </a:r>
                      <a:endParaRPr lang="ru-RU" sz="1800" dirty="0">
                        <a:solidFill>
                          <a:schemeClr val="bg1">
                            <a:lumMod val="7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dirty="0"/>
                        <a:t>A function in the same process may succeed or fail. The caller does not care about that function crashing because in that case the caller is killed, too.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8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dirty="0"/>
                        <a:t>The network introduces a new failure mode: a function call did something, but the caller was not notified about that.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800" dirty="0"/>
                    </a:p>
                    <a:p>
                      <a:pPr marL="0" indent="0">
                        <a:buFont typeface="+mj-lt"/>
                        <a:buNone/>
                      </a:pPr>
                      <a:r>
                        <a:rPr lang="en-US" sz="1800" dirty="0"/>
                        <a:t>Network protocols must account for requests never being delivered and being delivered multiple times due to retries.</a:t>
                      </a:r>
                    </a:p>
                    <a:p>
                      <a:pPr marL="0" indent="0">
                        <a:buFont typeface="+mj-lt"/>
                        <a:buNone/>
                      </a:pPr>
                      <a:endParaRPr lang="en-US" sz="1800" dirty="0"/>
                    </a:p>
                    <a:p>
                      <a:pPr marL="0" indent="0">
                        <a:buFont typeface="+mj-lt"/>
                        <a:buNone/>
                      </a:pPr>
                      <a:r>
                        <a:rPr lang="en-US" sz="1800" dirty="0"/>
                        <a:t>A broken connection is a norm, not an exception.</a:t>
                      </a:r>
                    </a:p>
                  </a:txBody>
                  <a:tcPr/>
                </a:tc>
                <a:extLst>
                  <a:ext uri="{0D108BD9-81ED-4DB2-BD59-A6C34878D82A}">
                    <a16:rowId xmlns:a16="http://schemas.microsoft.com/office/drawing/2014/main" val="407466490"/>
                  </a:ext>
                </a:extLst>
              </a:tr>
            </a:tbl>
          </a:graphicData>
        </a:graphic>
      </p:graphicFrame>
    </p:spTree>
    <p:extLst>
      <p:ext uri="{BB962C8B-B14F-4D97-AF65-F5344CB8AC3E}">
        <p14:creationId xmlns:p14="http://schemas.microsoft.com/office/powerpoint/2010/main" val="5608830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73054337"/>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95893523"/>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091063076"/>
              </p:ext>
            </p:extLst>
          </p:nvPr>
        </p:nvGraphicFramePr>
        <p:xfrm>
          <a:off x="0" y="365761"/>
          <a:ext cx="12192000" cy="3566160"/>
        </p:xfrm>
        <a:graphic>
          <a:graphicData uri="http://schemas.openxmlformats.org/drawingml/2006/table">
            <a:tbl>
              <a:tblPr firstRow="1" bandRow="1">
                <a:tableStyleId>{3B4B98B0-60AC-42C2-AFA5-B58CD77FA1E5}</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1934419932"/>
                    </a:ext>
                  </a:extLst>
                </a:gridCol>
              </a:tblGrid>
              <a:tr h="370840">
                <a:tc gridSpan="2">
                  <a:txBody>
                    <a:bodyPr/>
                    <a:lstStyle/>
                    <a:p>
                      <a:r>
                        <a:rPr lang="en-GB" sz="2400" b="1" i="0" u="none" strike="noStrike" kern="1200" dirty="0">
                          <a:solidFill>
                            <a:schemeClr val="tx1"/>
                          </a:solidFill>
                          <a:effectLst/>
                          <a:latin typeface="+mn-lt"/>
                          <a:ea typeface="+mn-ea"/>
                          <a:cs typeface="+mn-cs"/>
                        </a:rPr>
                        <a:t>The Fallacies of Networked Computing</a:t>
                      </a:r>
                      <a:endParaRPr lang="ru-RU" sz="2400" b="1" dirty="0"/>
                    </a:p>
                  </a:txBody>
                  <a:tcPr/>
                </a:tc>
                <a:tc hMerge="1">
                  <a:txBody>
                    <a:bodyPr/>
                    <a:lstStyle/>
                    <a:p>
                      <a:endParaRPr lang="ru-RU"/>
                    </a:p>
                  </a:txBody>
                  <a:tcPr/>
                </a:tc>
                <a:extLst>
                  <a:ext uri="{0D108BD9-81ED-4DB2-BD59-A6C34878D82A}">
                    <a16:rowId xmlns:a16="http://schemas.microsoft.com/office/drawing/2014/main" val="10000"/>
                  </a:ext>
                </a:extLst>
              </a:tr>
              <a:tr h="370840">
                <a:tc>
                  <a:txBody>
                    <a:bodyPr/>
                    <a:lstStyle/>
                    <a:p>
                      <a:pPr marL="342900" indent="-342900">
                        <a:buFont typeface="+mj-lt"/>
                        <a:buAutoNum type="arabicPeriod"/>
                      </a:pPr>
                      <a:r>
                        <a:rPr lang="en-US" sz="1800" dirty="0">
                          <a:solidFill>
                            <a:schemeClr val="bg1">
                              <a:lumMod val="75000"/>
                            </a:schemeClr>
                          </a:solidFill>
                        </a:rPr>
                        <a:t>The network delivers messages reliably.</a:t>
                      </a:r>
                      <a:endParaRPr lang="ru-RU" sz="1800" dirty="0">
                        <a:solidFill>
                          <a:schemeClr val="bg1">
                            <a:lumMod val="75000"/>
                          </a:schemeClr>
                        </a:solidFill>
                      </a:endParaRPr>
                    </a:p>
                    <a:p>
                      <a:pPr marL="342900" indent="-342900">
                        <a:buFont typeface="+mj-lt"/>
                        <a:buAutoNum type="arabicPeriod"/>
                      </a:pPr>
                      <a:r>
                        <a:rPr lang="en-US" sz="1800" dirty="0">
                          <a:solidFill>
                            <a:schemeClr val="tx1"/>
                          </a:solidFill>
                        </a:rPr>
                        <a:t>Messages are delivered instantly.</a:t>
                      </a:r>
                      <a:endParaRPr lang="ru-RU" sz="1800" dirty="0">
                        <a:solidFill>
                          <a:schemeClr val="tx1"/>
                        </a:solidFill>
                      </a:endParaRPr>
                    </a:p>
                    <a:p>
                      <a:pPr marL="342900" indent="-342900">
                        <a:buFont typeface="+mj-lt"/>
                        <a:buAutoNum type="arabicPeriod"/>
                      </a:pPr>
                      <a:r>
                        <a:rPr lang="en-US" sz="1800" dirty="0">
                          <a:solidFill>
                            <a:schemeClr val="bg1">
                              <a:lumMod val="75000"/>
                            </a:schemeClr>
                          </a:solidFill>
                        </a:rPr>
                        <a:t>The bandwidth is unlimited.</a:t>
                      </a:r>
                    </a:p>
                    <a:p>
                      <a:pPr marL="342900" indent="-342900">
                        <a:buFont typeface="+mj-lt"/>
                        <a:buAutoNum type="arabicPeriod"/>
                      </a:pPr>
                      <a:r>
                        <a:rPr lang="en-US" sz="1800" dirty="0">
                          <a:solidFill>
                            <a:schemeClr val="bg1">
                              <a:lumMod val="75000"/>
                            </a:schemeClr>
                          </a:solidFill>
                        </a:rPr>
                        <a:t>The network is secure.</a:t>
                      </a:r>
                      <a:endParaRPr lang="ru-RU" sz="1800" dirty="0">
                        <a:solidFill>
                          <a:schemeClr val="bg1">
                            <a:lumMod val="75000"/>
                          </a:schemeClr>
                        </a:solidFill>
                      </a:endParaRPr>
                    </a:p>
                  </a:txBody>
                  <a:tcPr/>
                </a:tc>
                <a:tc>
                  <a:txBody>
                    <a:bodyPr/>
                    <a:lstStyle/>
                    <a:p>
                      <a:pPr marL="0" indent="0">
                        <a:buFont typeface="+mj-lt"/>
                        <a:buNone/>
                      </a:pPr>
                      <a:r>
                        <a:rPr lang="en-US" sz="1800" dirty="0"/>
                        <a:t>The speeds of function calls and RPC calls are qualitatively different.</a:t>
                      </a:r>
                    </a:p>
                    <a:p>
                      <a:pPr marL="0" indent="0">
                        <a:buFont typeface="+mj-lt"/>
                        <a:buNone/>
                      </a:pPr>
                      <a:endParaRPr lang="en-US" sz="1800" dirty="0"/>
                    </a:p>
                    <a:p>
                      <a:pPr marL="0" indent="0">
                        <a:buFont typeface="+mj-lt"/>
                        <a:buNone/>
                      </a:pPr>
                      <a:r>
                        <a:rPr lang="en-US" sz="1800" dirty="0"/>
                        <a:t>Spilling some registers to the stack and jumping to a function is measured with 1 or 2 digits of </a:t>
                      </a:r>
                      <a:r>
                        <a:rPr lang="en-US" sz="1800" dirty="0">
                          <a:solidFill>
                            <a:srgbClr val="FF0000"/>
                          </a:solidFill>
                        </a:rPr>
                        <a:t>nano</a:t>
                      </a:r>
                      <a:r>
                        <a:rPr lang="en-US" sz="1800" dirty="0"/>
                        <a:t>seconds. An RPC call in a 10Gbps ethernet network spends dozens of </a:t>
                      </a:r>
                      <a:r>
                        <a:rPr lang="en-US" sz="1800" dirty="0">
                          <a:solidFill>
                            <a:srgbClr val="FF0000"/>
                          </a:solidFill>
                        </a:rPr>
                        <a:t>micro</a:t>
                      </a:r>
                      <a:r>
                        <a:rPr lang="en-US" sz="1800" dirty="0"/>
                        <a:t>seconds on the network RTT alone. As we move from local networks to the Internet, that becomes </a:t>
                      </a:r>
                      <a:r>
                        <a:rPr lang="en-US" sz="1800" dirty="0">
                          <a:solidFill>
                            <a:srgbClr val="FF0000"/>
                          </a:solidFill>
                        </a:rPr>
                        <a:t>milli</a:t>
                      </a:r>
                      <a:r>
                        <a:rPr lang="en-US" sz="1800" dirty="0"/>
                        <a:t>seconds.</a:t>
                      </a:r>
                      <a:endParaRPr lang="ru-RU" sz="1800" dirty="0"/>
                    </a:p>
                    <a:p>
                      <a:pPr marL="0" indent="0">
                        <a:buFont typeface="+mj-lt"/>
                        <a:buNone/>
                      </a:pPr>
                      <a:endParaRPr lang="en-US" sz="1800" dirty="0"/>
                    </a:p>
                    <a:p>
                      <a:pPr marL="0" indent="0">
                        <a:buFont typeface="+mj-lt"/>
                        <a:buNone/>
                      </a:pPr>
                      <a:endParaRPr lang="en-US" sz="1800" dirty="0"/>
                    </a:p>
                    <a:p>
                      <a:pPr marL="0" indent="0">
                        <a:buFont typeface="+mj-lt"/>
                        <a:buNone/>
                      </a:pPr>
                      <a:endParaRPr lang="en-US" sz="1800" dirty="0"/>
                    </a:p>
                  </a:txBody>
                  <a:tcPr/>
                </a:tc>
                <a:extLst>
                  <a:ext uri="{0D108BD9-81ED-4DB2-BD59-A6C34878D82A}">
                    <a16:rowId xmlns:a16="http://schemas.microsoft.com/office/drawing/2014/main" val="407466490"/>
                  </a:ext>
                </a:extLst>
              </a:tr>
            </a:tbl>
          </a:graphicData>
        </a:graphic>
      </p:graphicFrame>
    </p:spTree>
    <p:extLst>
      <p:ext uri="{BB962C8B-B14F-4D97-AF65-F5344CB8AC3E}">
        <p14:creationId xmlns:p14="http://schemas.microsoft.com/office/powerpoint/2010/main" val="21489979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42670893"/>
              </p:ext>
            </p:extLst>
          </p:nvPr>
        </p:nvGraphicFramePr>
        <p:xfrm>
          <a:off x="0" y="365761"/>
          <a:ext cx="12192000" cy="59740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GB" sz="2400" b="1" i="0" u="none" strike="noStrike" kern="1200" dirty="0">
                          <a:solidFill>
                            <a:schemeClr val="tx1"/>
                          </a:solidFill>
                          <a:effectLst/>
                          <a:latin typeface="+mn-lt"/>
                          <a:ea typeface="+mn-ea"/>
                          <a:cs typeface="+mn-cs"/>
                        </a:rPr>
                        <a:t>The Fallacies of Networked Computing</a:t>
                      </a:r>
                      <a:endParaRPr lang="ru-RU" sz="2400" b="1" dirty="0"/>
                    </a:p>
                  </a:txBody>
                  <a:tcPr/>
                </a:tc>
                <a:extLst>
                  <a:ext uri="{0D108BD9-81ED-4DB2-BD59-A6C34878D82A}">
                    <a16:rowId xmlns:a16="http://schemas.microsoft.com/office/drawing/2014/main" val="10000"/>
                  </a:ext>
                </a:extLst>
              </a:tr>
              <a:tr h="370840">
                <a:tc>
                  <a:txBody>
                    <a:bodyPr/>
                    <a:lstStyle/>
                    <a:p>
                      <a:r>
                        <a:rPr lang="en-US" dirty="0"/>
                        <a:t>Consider a naïve routine to copy a file</a:t>
                      </a:r>
                      <a:r>
                        <a:rPr lang="ru-RU" dirty="0"/>
                        <a:t>:</a:t>
                      </a:r>
                      <a:endParaRPr lang="en-US" dirty="0"/>
                    </a:p>
                    <a:p>
                      <a:endParaRPr lang="en-US" dirty="0"/>
                    </a:p>
                    <a:p>
                      <a:endParaRPr lang="en-US" dirty="0"/>
                    </a:p>
                    <a:p>
                      <a:r>
                        <a:rPr lang="en-US" sz="1600" dirty="0">
                          <a:latin typeface="Consolas" panose="020B0609020204030204" pitchFamily="49" charset="0"/>
                          <a:cs typeface="Consolas" panose="020B0609020204030204" pitchFamily="49" charset="0"/>
                        </a:rPr>
                        <a:t>while (!done) {</a:t>
                      </a:r>
                    </a:p>
                    <a:p>
                      <a:r>
                        <a:rPr lang="en-US" sz="1600" dirty="0">
                          <a:latin typeface="Consolas" panose="020B0609020204030204" pitchFamily="49" charset="0"/>
                          <a:cs typeface="Consolas" panose="020B0609020204030204" pitchFamily="49" charset="0"/>
                        </a:rPr>
                        <a:t>  r = read(</a:t>
                      </a:r>
                      <a:r>
                        <a:rPr lang="en-US" sz="1600" dirty="0" err="1">
                          <a:latin typeface="Consolas" panose="020B0609020204030204" pitchFamily="49" charset="0"/>
                          <a:cs typeface="Consolas" panose="020B0609020204030204" pitchFamily="49" charset="0"/>
                        </a:rPr>
                        <a:t>fd_in</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sizeof</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r0 = write(</a:t>
                      </a:r>
                      <a:r>
                        <a:rPr lang="en-US" sz="1600" dirty="0" err="1">
                          <a:latin typeface="Consolas" panose="020B0609020204030204" pitchFamily="49" charset="0"/>
                          <a:cs typeface="Consolas" panose="020B0609020204030204" pitchFamily="49" charset="0"/>
                        </a:rPr>
                        <a:t>fd_out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 r);</a:t>
                      </a:r>
                    </a:p>
                    <a:p>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a:t>
                      </a:r>
                      <a:endParaRPr lang="en-US" dirty="0"/>
                    </a:p>
                  </a:txBody>
                  <a:tcPr/>
                </a:tc>
                <a:extLst>
                  <a:ext uri="{0D108BD9-81ED-4DB2-BD59-A6C34878D82A}">
                    <a16:rowId xmlns:a16="http://schemas.microsoft.com/office/drawing/2014/main" val="10001"/>
                  </a:ext>
                </a:extLst>
              </a:tr>
              <a:tr h="370840">
                <a:tc>
                  <a: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txBody>
                  <a:tcPr/>
                </a:tc>
                <a:extLst>
                  <a:ext uri="{0D108BD9-81ED-4DB2-BD59-A6C34878D82A}">
                    <a16:rowId xmlns:a16="http://schemas.microsoft.com/office/drawing/2014/main" val="522237419"/>
                  </a:ext>
                </a:extLst>
              </a:tr>
            </a:tbl>
          </a:graphicData>
        </a:graphic>
      </p:graphicFrame>
      <p:sp>
        <p:nvSpPr>
          <p:cNvPr id="10" name="TextBox 9">
            <a:extLst>
              <a:ext uri="{FF2B5EF4-FFF2-40B4-BE49-F238E27FC236}">
                <a16:creationId xmlns:a16="http://schemas.microsoft.com/office/drawing/2014/main" id="{58601283-207F-0D42-83C6-E51B7678448C}"/>
              </a:ext>
            </a:extLst>
          </p:cNvPr>
          <p:cNvSpPr txBox="1"/>
          <p:nvPr/>
        </p:nvSpPr>
        <p:spPr>
          <a:xfrm>
            <a:off x="1" y="3098494"/>
            <a:ext cx="12191999" cy="3139321"/>
          </a:xfrm>
          <a:prstGeom prst="rect">
            <a:avLst/>
          </a:prstGeom>
          <a:noFill/>
        </p:spPr>
        <p:txBody>
          <a:bodyPr wrap="square" rtlCol="0">
            <a:spAutoFit/>
          </a:bodyPr>
          <a:lstStyle/>
          <a:p>
            <a:r>
              <a:rPr lang="en-US" dirty="0">
                <a:latin typeface="Consolas" charset="0"/>
                <a:ea typeface="Consolas" charset="0"/>
                <a:cs typeface="Consolas" charset="0"/>
              </a:rPr>
              <a:t>21-02-18 23:40:</a:t>
            </a:r>
            <a:r>
              <a:rPr lang="en-US" dirty="0">
                <a:solidFill>
                  <a:srgbClr val="FF0000"/>
                </a:solidFill>
                <a:latin typeface="Consolas" charset="0"/>
                <a:ea typeface="Consolas" charset="0"/>
                <a:cs typeface="Consolas" charset="0"/>
              </a:rPr>
              <a:t>38.936</a:t>
            </a:r>
            <a:r>
              <a:rPr lang="en-US" dirty="0">
                <a:latin typeface="Consolas" charset="0"/>
                <a:ea typeface="Consolas" charset="0"/>
                <a:cs typeface="Consolas" charset="0"/>
              </a:rPr>
              <a:t> s#1412709.r#6998305: </a:t>
            </a:r>
            <a:r>
              <a:rPr lang="en-US" dirty="0" err="1">
                <a:latin typeface="Consolas" charset="0"/>
                <a:ea typeface="Consolas" charset="0"/>
                <a:cs typeface="Consolas" charset="0"/>
              </a:rPr>
              <a:t>readfile</a:t>
            </a:r>
            <a:r>
              <a:rPr lang="en-US" dirty="0">
                <a:latin typeface="Consolas" charset="0"/>
                <a:ea typeface="Consolas" charset="0"/>
                <a:cs typeface="Consolas" charset="0"/>
              </a:rPr>
              <a:t> = {offset = 0x4c44d78350, length = 16}</a:t>
            </a:r>
          </a:p>
          <a:p>
            <a:r>
              <a:rPr lang="en-US" dirty="0">
                <a:latin typeface="Consolas" charset="0"/>
                <a:ea typeface="Consolas" charset="0"/>
                <a:cs typeface="Consolas" charset="0"/>
              </a:rPr>
              <a:t>21-02-18 23:40:39.191 s#1412709.r#6998305: send 16 at offset 0x4c44d78350</a:t>
            </a:r>
          </a:p>
          <a:p>
            <a:r>
              <a:rPr lang="en-US" dirty="0">
                <a:latin typeface="Consolas" charset="0"/>
                <a:ea typeface="Consolas" charset="0"/>
                <a:cs typeface="Consolas" charset="0"/>
              </a:rPr>
              <a:t>21-02-18 23:40:39.191 s#1412709.r#6998305: completed</a:t>
            </a:r>
          </a:p>
          <a:p>
            <a:endParaRPr lang="en-US" dirty="0">
              <a:latin typeface="Consolas" charset="0"/>
              <a:ea typeface="Consolas" charset="0"/>
              <a:cs typeface="Consolas" charset="0"/>
            </a:endParaRPr>
          </a:p>
          <a:p>
            <a:r>
              <a:rPr lang="en-US" dirty="0">
                <a:latin typeface="Consolas" charset="0"/>
                <a:ea typeface="Consolas" charset="0"/>
                <a:cs typeface="Consolas" charset="0"/>
              </a:rPr>
              <a:t>21-02-18 23:40:39.757 s#1412709.r#6998344: </a:t>
            </a:r>
            <a:r>
              <a:rPr lang="en-US" dirty="0" err="1">
                <a:latin typeface="Consolas" charset="0"/>
                <a:ea typeface="Consolas" charset="0"/>
                <a:cs typeface="Consolas" charset="0"/>
              </a:rPr>
              <a:t>readfile</a:t>
            </a:r>
            <a:r>
              <a:rPr lang="en-US" dirty="0">
                <a:latin typeface="Consolas" charset="0"/>
                <a:ea typeface="Consolas" charset="0"/>
                <a:cs typeface="Consolas" charset="0"/>
              </a:rPr>
              <a:t> = {offset = 0x4c44d78360, length = 944}</a:t>
            </a:r>
          </a:p>
          <a:p>
            <a:r>
              <a:rPr lang="en-US" dirty="0">
                <a:latin typeface="Consolas" charset="0"/>
                <a:ea typeface="Consolas" charset="0"/>
                <a:cs typeface="Consolas" charset="0"/>
              </a:rPr>
              <a:t>21-02-18 23:40:39.757 s#1412709.r#6998344: send 944 at offset 0x4c44d78360</a:t>
            </a:r>
          </a:p>
          <a:p>
            <a:r>
              <a:rPr lang="en-US" dirty="0">
                <a:latin typeface="Consolas" charset="0"/>
                <a:ea typeface="Consolas" charset="0"/>
                <a:cs typeface="Consolas" charset="0"/>
              </a:rPr>
              <a:t>21-02-18 23:40:39.757 s#1412709.r#6998344: completed</a:t>
            </a:r>
          </a:p>
          <a:p>
            <a:endParaRPr lang="en-US" dirty="0">
              <a:latin typeface="Consolas" charset="0"/>
              <a:ea typeface="Consolas" charset="0"/>
              <a:cs typeface="Consolas" charset="0"/>
            </a:endParaRPr>
          </a:p>
          <a:p>
            <a:r>
              <a:rPr lang="en-US" dirty="0">
                <a:latin typeface="Consolas" charset="0"/>
                <a:ea typeface="Consolas" charset="0"/>
                <a:cs typeface="Consolas" charset="0"/>
              </a:rPr>
              <a:t>21-02-18 23:40:40.242 s#1412709.r#6998358: </a:t>
            </a:r>
            <a:r>
              <a:rPr lang="en-US" dirty="0" err="1">
                <a:latin typeface="Consolas" charset="0"/>
                <a:ea typeface="Consolas" charset="0"/>
                <a:cs typeface="Consolas" charset="0"/>
              </a:rPr>
              <a:t>readfile</a:t>
            </a:r>
            <a:r>
              <a:rPr lang="en-US" dirty="0">
                <a:latin typeface="Consolas" charset="0"/>
                <a:ea typeface="Consolas" charset="0"/>
                <a:cs typeface="Consolas" charset="0"/>
              </a:rPr>
              <a:t> = {offset = 0x4c44d7e360, length = 16}</a:t>
            </a:r>
          </a:p>
          <a:p>
            <a:r>
              <a:rPr lang="en-US" dirty="0">
                <a:latin typeface="Consolas" charset="0"/>
                <a:ea typeface="Consolas" charset="0"/>
                <a:cs typeface="Consolas" charset="0"/>
              </a:rPr>
              <a:t>21-02-18 23:40:40.361 s#1412709.r#6998358: send 16 at offset 0x4c44d7e360</a:t>
            </a:r>
          </a:p>
          <a:p>
            <a:r>
              <a:rPr lang="en-US" dirty="0">
                <a:latin typeface="Consolas" charset="0"/>
                <a:ea typeface="Consolas" charset="0"/>
                <a:cs typeface="Consolas" charset="0"/>
              </a:rPr>
              <a:t>21-02-18 23:40:</a:t>
            </a:r>
            <a:r>
              <a:rPr lang="en-US" dirty="0">
                <a:solidFill>
                  <a:srgbClr val="FF0000"/>
                </a:solidFill>
                <a:latin typeface="Consolas" charset="0"/>
                <a:ea typeface="Consolas" charset="0"/>
                <a:cs typeface="Consolas" charset="0"/>
              </a:rPr>
              <a:t>40.361</a:t>
            </a:r>
            <a:r>
              <a:rPr lang="en-US" dirty="0">
                <a:latin typeface="Consolas" charset="0"/>
                <a:ea typeface="Consolas" charset="0"/>
                <a:cs typeface="Consolas" charset="0"/>
              </a:rPr>
              <a:t> s#1412709.r#6998358: completed</a:t>
            </a:r>
          </a:p>
        </p:txBody>
      </p:sp>
      <p:sp>
        <p:nvSpPr>
          <p:cNvPr id="3" name="Rounded Rectangle 2">
            <a:extLst>
              <a:ext uri="{FF2B5EF4-FFF2-40B4-BE49-F238E27FC236}">
                <a16:creationId xmlns:a16="http://schemas.microsoft.com/office/drawing/2014/main" id="{BC1F76B4-BE68-8B4D-B88D-16BC5916E76C}"/>
              </a:ext>
            </a:extLst>
          </p:cNvPr>
          <p:cNvSpPr/>
          <p:nvPr/>
        </p:nvSpPr>
        <p:spPr>
          <a:xfrm>
            <a:off x="3734717" y="2996469"/>
            <a:ext cx="4307596" cy="3241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It took approx. 1.4 seconds to download 976 bytes.</a:t>
            </a:r>
            <a:endParaRPr lang="ru-RU" sz="2400" dirty="0"/>
          </a:p>
          <a:p>
            <a:pPr algn="ctr"/>
            <a:endParaRPr lang="ru-RU" sz="2400" dirty="0"/>
          </a:p>
          <a:p>
            <a:pPr algn="ctr"/>
            <a:r>
              <a:rPr lang="en-US" sz="2400" dirty="0"/>
              <a:t>This is not a log of a transatlantic communication. Both the client and the server were in the UK.</a:t>
            </a:r>
            <a:endParaRPr lang="ru-RU" sz="2400" dirty="0"/>
          </a:p>
        </p:txBody>
      </p:sp>
      <p:cxnSp>
        <p:nvCxnSpPr>
          <p:cNvPr id="7" name="Straight Arrow Connector 6">
            <a:extLst>
              <a:ext uri="{FF2B5EF4-FFF2-40B4-BE49-F238E27FC236}">
                <a16:creationId xmlns:a16="http://schemas.microsoft.com/office/drawing/2014/main" id="{E2139799-9CE2-1B4A-8328-2E6686745530}"/>
              </a:ext>
            </a:extLst>
          </p:cNvPr>
          <p:cNvCxnSpPr>
            <a:cxnSpLocks/>
            <a:stCxn id="3" idx="1"/>
          </p:cNvCxnSpPr>
          <p:nvPr/>
        </p:nvCxnSpPr>
        <p:spPr>
          <a:xfrm flipH="1" flipV="1">
            <a:off x="2699135" y="3249976"/>
            <a:ext cx="1035582" cy="13671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BB12A0C-477E-2D49-A564-552249EF5FB2}"/>
              </a:ext>
            </a:extLst>
          </p:cNvPr>
          <p:cNvCxnSpPr>
            <a:cxnSpLocks/>
            <a:stCxn id="3" idx="1"/>
          </p:cNvCxnSpPr>
          <p:nvPr/>
        </p:nvCxnSpPr>
        <p:spPr>
          <a:xfrm flipH="1">
            <a:off x="2699135" y="4617142"/>
            <a:ext cx="1035582" cy="14311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38B7E37-3E5B-6546-9130-91EA899934A6}"/>
              </a:ext>
            </a:extLst>
          </p:cNvPr>
          <p:cNvCxnSpPr>
            <a:cxnSpLocks/>
            <a:stCxn id="3" idx="3"/>
          </p:cNvCxnSpPr>
          <p:nvPr/>
        </p:nvCxnSpPr>
        <p:spPr>
          <a:xfrm flipV="1">
            <a:off x="8042313" y="3249976"/>
            <a:ext cx="2908453" cy="13671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86826A4-26F2-9F4C-BF4D-227EC0DF3440}"/>
              </a:ext>
            </a:extLst>
          </p:cNvPr>
          <p:cNvCxnSpPr>
            <a:cxnSpLocks/>
            <a:stCxn id="3" idx="3"/>
          </p:cNvCxnSpPr>
          <p:nvPr/>
        </p:nvCxnSpPr>
        <p:spPr>
          <a:xfrm flipV="1">
            <a:off x="8042313" y="4351664"/>
            <a:ext cx="2908453" cy="2654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4037B9C-4AD4-4E4E-AEF1-4521277B31E3}"/>
              </a:ext>
            </a:extLst>
          </p:cNvPr>
          <p:cNvCxnSpPr>
            <a:cxnSpLocks/>
            <a:stCxn id="3" idx="3"/>
          </p:cNvCxnSpPr>
          <p:nvPr/>
        </p:nvCxnSpPr>
        <p:spPr>
          <a:xfrm>
            <a:off x="8042313" y="4617142"/>
            <a:ext cx="2908453" cy="9023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75027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126359414"/>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109934556"/>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081220481"/>
              </p:ext>
            </p:extLst>
          </p:nvPr>
        </p:nvGraphicFramePr>
        <p:xfrm>
          <a:off x="0" y="365761"/>
          <a:ext cx="12192000" cy="3566160"/>
        </p:xfrm>
        <a:graphic>
          <a:graphicData uri="http://schemas.openxmlformats.org/drawingml/2006/table">
            <a:tbl>
              <a:tblPr firstRow="1" bandRow="1">
                <a:tableStyleId>{3B4B98B0-60AC-42C2-AFA5-B58CD77FA1E5}</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1934419932"/>
                    </a:ext>
                  </a:extLst>
                </a:gridCol>
              </a:tblGrid>
              <a:tr h="370840">
                <a:tc gridSpan="2">
                  <a:txBody>
                    <a:bodyPr/>
                    <a:lstStyle/>
                    <a:p>
                      <a:r>
                        <a:rPr lang="en-GB" sz="2400" b="1" i="0" u="none" strike="noStrike" kern="1200" dirty="0">
                          <a:solidFill>
                            <a:schemeClr val="tx1"/>
                          </a:solidFill>
                          <a:effectLst/>
                          <a:latin typeface="+mn-lt"/>
                          <a:ea typeface="+mn-ea"/>
                          <a:cs typeface="+mn-cs"/>
                        </a:rPr>
                        <a:t>The Fallacies of Networked Computing</a:t>
                      </a:r>
                      <a:endParaRPr lang="ru-RU" sz="2400" b="1" dirty="0"/>
                    </a:p>
                  </a:txBody>
                  <a:tcPr/>
                </a:tc>
                <a:tc hMerge="1">
                  <a:txBody>
                    <a:bodyPr/>
                    <a:lstStyle/>
                    <a:p>
                      <a:endParaRPr lang="ru-RU"/>
                    </a:p>
                  </a:txBody>
                  <a:tcPr/>
                </a:tc>
                <a:extLst>
                  <a:ext uri="{0D108BD9-81ED-4DB2-BD59-A6C34878D82A}">
                    <a16:rowId xmlns:a16="http://schemas.microsoft.com/office/drawing/2014/main" val="10000"/>
                  </a:ext>
                </a:extLst>
              </a:tr>
              <a:tr h="370840">
                <a:tc>
                  <a:txBody>
                    <a:bodyPr/>
                    <a:lstStyle/>
                    <a:p>
                      <a:pPr marL="342900" indent="-342900">
                        <a:buFont typeface="+mj-lt"/>
                        <a:buAutoNum type="arabicPeriod"/>
                      </a:pPr>
                      <a:r>
                        <a:rPr lang="en-US" sz="1800" dirty="0">
                          <a:solidFill>
                            <a:schemeClr val="bg1">
                              <a:lumMod val="75000"/>
                            </a:schemeClr>
                          </a:solidFill>
                        </a:rPr>
                        <a:t>The network delivers messages reliably.</a:t>
                      </a:r>
                      <a:endParaRPr lang="ru-RU" sz="1800" dirty="0">
                        <a:solidFill>
                          <a:schemeClr val="bg1">
                            <a:lumMod val="75000"/>
                          </a:schemeClr>
                        </a:solidFill>
                      </a:endParaRPr>
                    </a:p>
                    <a:p>
                      <a:pPr marL="342900" indent="-342900">
                        <a:buFont typeface="+mj-lt"/>
                        <a:buAutoNum type="arabicPeriod"/>
                      </a:pPr>
                      <a:r>
                        <a:rPr lang="en-US" sz="1800" dirty="0">
                          <a:solidFill>
                            <a:schemeClr val="bg1">
                              <a:lumMod val="75000"/>
                            </a:schemeClr>
                          </a:solidFill>
                        </a:rPr>
                        <a:t>Messages are delivered instantly.</a:t>
                      </a:r>
                      <a:endParaRPr lang="ru-RU" sz="1800" dirty="0">
                        <a:solidFill>
                          <a:schemeClr val="bg1">
                            <a:lumMod val="75000"/>
                          </a:schemeClr>
                        </a:solidFill>
                      </a:endParaRPr>
                    </a:p>
                    <a:p>
                      <a:pPr marL="342900" indent="-342900">
                        <a:buFont typeface="+mj-lt"/>
                        <a:buAutoNum type="arabicPeriod"/>
                      </a:pPr>
                      <a:r>
                        <a:rPr lang="en-US" sz="1800" dirty="0"/>
                        <a:t>The bandwidth is unlimited.</a:t>
                      </a:r>
                    </a:p>
                    <a:p>
                      <a:pPr marL="342900" indent="-342900">
                        <a:buFont typeface="+mj-lt"/>
                        <a:buAutoNum type="arabicPeriod"/>
                      </a:pPr>
                      <a:r>
                        <a:rPr lang="en-US" sz="1800" dirty="0">
                          <a:solidFill>
                            <a:schemeClr val="bg1">
                              <a:lumMod val="75000"/>
                            </a:schemeClr>
                          </a:solidFill>
                        </a:rPr>
                        <a:t>The network is secure.</a:t>
                      </a:r>
                      <a:endParaRPr lang="ru-RU" sz="1800" dirty="0">
                        <a:solidFill>
                          <a:schemeClr val="bg1">
                            <a:lumMod val="75000"/>
                          </a:schemeClr>
                        </a:solidFill>
                      </a:endParaRPr>
                    </a:p>
                  </a:txBody>
                  <a:tcPr/>
                </a:tc>
                <a:tc>
                  <a:txBody>
                    <a:bodyPr/>
                    <a:lstStyle/>
                    <a:p>
                      <a:pPr marL="0" indent="0">
                        <a:buFont typeface="+mj-lt"/>
                        <a:buNone/>
                      </a:pPr>
                      <a:r>
                        <a:rPr lang="en-US" sz="1800" dirty="0"/>
                        <a:t>Returning huge objects from a function call is cheap. It suffices to return 1 pointer.</a:t>
                      </a:r>
                    </a:p>
                    <a:p>
                      <a:pPr marL="0" indent="0">
                        <a:buFont typeface="+mj-lt"/>
                        <a:buNone/>
                      </a:pPr>
                      <a:endParaRPr lang="en-US" sz="1800" dirty="0"/>
                    </a:p>
                    <a:p>
                      <a:pPr marL="0" indent="0">
                        <a:buFont typeface="+mj-lt"/>
                        <a:buNone/>
                      </a:pPr>
                      <a:r>
                        <a:rPr lang="en-US" sz="1800" dirty="0"/>
                        <a:t>A RPC call must transfer the whole response, and the speed of a 10Gbps network connection is much smaller than that of the RAM.</a:t>
                      </a:r>
                    </a:p>
                    <a:p>
                      <a:pPr marL="0" indent="0">
                        <a:buFont typeface="+mj-lt"/>
                        <a:buNone/>
                      </a:pPr>
                      <a:endParaRPr lang="en-US" sz="1800" dirty="0"/>
                    </a:p>
                    <a:p>
                      <a:pPr marL="0" indent="0">
                        <a:buFont typeface="+mj-lt"/>
                        <a:buNone/>
                      </a:pPr>
                      <a:r>
                        <a:rPr lang="en-US" sz="1800" dirty="0"/>
                        <a:t>In many cases one must also factor in the CPU time needed to </a:t>
                      </a:r>
                      <a:r>
                        <a:rPr lang="en-US" sz="1800" dirty="0" err="1"/>
                        <a:t>serialise</a:t>
                      </a:r>
                      <a:r>
                        <a:rPr lang="en-US" sz="1800" dirty="0"/>
                        <a:t> and </a:t>
                      </a:r>
                      <a:r>
                        <a:rPr lang="en-US" sz="1800" dirty="0" err="1"/>
                        <a:t>deserialise</a:t>
                      </a:r>
                      <a:r>
                        <a:rPr lang="en-US" sz="1800" dirty="0"/>
                        <a:t> JSONs, </a:t>
                      </a:r>
                      <a:r>
                        <a:rPr lang="en-US" sz="1800" dirty="0" err="1"/>
                        <a:t>protobufs</a:t>
                      </a:r>
                      <a:r>
                        <a:rPr lang="en-US" sz="1800" dirty="0"/>
                        <a:t>, XMLs and other transport formats.</a:t>
                      </a:r>
                    </a:p>
                    <a:p>
                      <a:pPr marL="0" indent="0">
                        <a:buFont typeface="+mj-lt"/>
                        <a:buNone/>
                      </a:pPr>
                      <a:endParaRPr lang="en-US" sz="1800" dirty="0"/>
                    </a:p>
                  </a:txBody>
                  <a:tcPr/>
                </a:tc>
                <a:extLst>
                  <a:ext uri="{0D108BD9-81ED-4DB2-BD59-A6C34878D82A}">
                    <a16:rowId xmlns:a16="http://schemas.microsoft.com/office/drawing/2014/main" val="407466490"/>
                  </a:ext>
                </a:extLst>
              </a:tr>
            </a:tbl>
          </a:graphicData>
        </a:graphic>
      </p:graphicFrame>
    </p:spTree>
    <p:extLst>
      <p:ext uri="{BB962C8B-B14F-4D97-AF65-F5344CB8AC3E}">
        <p14:creationId xmlns:p14="http://schemas.microsoft.com/office/powerpoint/2010/main" val="28679213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19128977"/>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302657309"/>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305976796"/>
              </p:ext>
            </p:extLst>
          </p:nvPr>
        </p:nvGraphicFramePr>
        <p:xfrm>
          <a:off x="0" y="365761"/>
          <a:ext cx="12192000" cy="82804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More networking-related issues</a:t>
                      </a:r>
                      <a:endParaRPr lang="ru-RU" sz="2400" dirty="0"/>
                    </a:p>
                  </a:txBody>
                  <a:tcPr/>
                </a:tc>
                <a:extLst>
                  <a:ext uri="{0D108BD9-81ED-4DB2-BD59-A6C34878D82A}">
                    <a16:rowId xmlns:a16="http://schemas.microsoft.com/office/drawing/2014/main" val="10000"/>
                  </a:ext>
                </a:extLst>
              </a:tr>
              <a:tr h="370840">
                <a:tc>
                  <a:txBody>
                    <a:bodyPr/>
                    <a:lstStyle/>
                    <a:p>
                      <a:r>
                        <a:rPr lang="en-US" sz="1800" b="0" dirty="0"/>
                        <a:t>Typically, a server divides a user request into smaller sub-requests and sends them to servers that are deeper down the system:</a:t>
                      </a:r>
                    </a:p>
                  </a:txBody>
                  <a:tcPr/>
                </a:tc>
                <a:extLst>
                  <a:ext uri="{0D108BD9-81ED-4DB2-BD59-A6C34878D82A}">
                    <a16:rowId xmlns:a16="http://schemas.microsoft.com/office/drawing/2014/main" val="3018159752"/>
                  </a:ext>
                </a:extLst>
              </a:tr>
            </a:tbl>
          </a:graphicData>
        </a:graphic>
      </p:graphicFrame>
    </p:spTree>
    <p:extLst>
      <p:ext uri="{BB962C8B-B14F-4D97-AF65-F5344CB8AC3E}">
        <p14:creationId xmlns:p14="http://schemas.microsoft.com/office/powerpoint/2010/main" val="683988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272163414"/>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45963301"/>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158334806"/>
              </p:ext>
            </p:extLst>
          </p:nvPr>
        </p:nvGraphicFramePr>
        <p:xfrm>
          <a:off x="0" y="365761"/>
          <a:ext cx="12192000" cy="1097280"/>
        </p:xfrm>
        <a:graphic>
          <a:graphicData uri="http://schemas.openxmlformats.org/drawingml/2006/table">
            <a:tbl>
              <a:tblPr firstRow="1" bandRow="1">
                <a:tableStyleId>{BC89EF96-8CEA-46FF-86C4-4CE0E7609802}</a:tableStyleId>
              </a:tblPr>
              <a:tblGrid>
                <a:gridCol w="12192000">
                  <a:extLst>
                    <a:ext uri="{9D8B030D-6E8A-4147-A177-3AD203B41FA5}">
                      <a16:colId xmlns:a16="http://schemas.microsoft.com/office/drawing/2014/main" val="20000"/>
                    </a:ext>
                  </a:extLst>
                </a:gridCol>
              </a:tblGrid>
              <a:tr h="370840">
                <a:tc>
                  <a:txBody>
                    <a:bodyPr/>
                    <a:lstStyle/>
                    <a:p>
                      <a:r>
                        <a:rPr lang="en-US" sz="2400" dirty="0"/>
                        <a:t>Design requirements</a:t>
                      </a:r>
                      <a:endParaRPr lang="ru-RU" sz="2400" dirty="0"/>
                    </a:p>
                  </a:txBody>
                  <a:tcPr/>
                </a:tc>
                <a:extLst>
                  <a:ext uri="{0D108BD9-81ED-4DB2-BD59-A6C34878D82A}">
                    <a16:rowId xmlns:a16="http://schemas.microsoft.com/office/drawing/2014/main" val="10000"/>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Accessing a FS over the network must work the same way as accessing a local FS, even from the point of view of the OS kernel.</a:t>
                      </a:r>
                      <a:br>
                        <a:rPr lang="en-US" dirty="0"/>
                      </a:br>
                      <a:r>
                        <a:rPr lang="en-US" b="1" dirty="0"/>
                        <a:t>NFS must be accessed with the same VFS callbacks as a local file system</a:t>
                      </a:r>
                      <a:r>
                        <a:rPr lang="ru-RU" dirty="0"/>
                        <a:t>.</a:t>
                      </a:r>
                    </a:p>
                  </a:txBody>
                  <a:tcPr/>
                </a:tc>
                <a:extLst>
                  <a:ext uri="{0D108BD9-81ED-4DB2-BD59-A6C34878D82A}">
                    <a16:rowId xmlns:a16="http://schemas.microsoft.com/office/drawing/2014/main" val="10001"/>
                  </a:ext>
                </a:extLst>
              </a:tr>
            </a:tbl>
          </a:graphicData>
        </a:graphic>
      </p:graphicFrame>
      <p:graphicFrame>
        <p:nvGraphicFramePr>
          <p:cNvPr id="7" name="Table 6">
            <a:extLst>
              <a:ext uri="{FF2B5EF4-FFF2-40B4-BE49-F238E27FC236}">
                <a16:creationId xmlns:a16="http://schemas.microsoft.com/office/drawing/2014/main" id="{69F8BFA8-11FA-E34E-9E81-09805A8187E9}"/>
              </a:ext>
            </a:extLst>
          </p:cNvPr>
          <p:cNvGraphicFramePr>
            <a:graphicFrameLocks noGrp="1"/>
          </p:cNvGraphicFramePr>
          <p:nvPr>
            <p:extLst>
              <p:ext uri="{D42A27DB-BD31-4B8C-83A1-F6EECF244321}">
                <p14:modId xmlns:p14="http://schemas.microsoft.com/office/powerpoint/2010/main" val="3757492742"/>
              </p:ext>
            </p:extLst>
          </p:nvPr>
        </p:nvGraphicFramePr>
        <p:xfrm>
          <a:off x="2031999" y="1937882"/>
          <a:ext cx="8128002" cy="256032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20000"/>
                    </a:ext>
                  </a:extLst>
                </a:gridCol>
                <a:gridCol w="1625601">
                  <a:extLst>
                    <a:ext uri="{9D8B030D-6E8A-4147-A177-3AD203B41FA5}">
                      <a16:colId xmlns:a16="http://schemas.microsoft.com/office/drawing/2014/main" val="439282084"/>
                    </a:ext>
                  </a:extLst>
                </a:gridCol>
                <a:gridCol w="1625600">
                  <a:extLst>
                    <a:ext uri="{9D8B030D-6E8A-4147-A177-3AD203B41FA5}">
                      <a16:colId xmlns:a16="http://schemas.microsoft.com/office/drawing/2014/main" val="4234086102"/>
                    </a:ext>
                  </a:extLst>
                </a:gridCol>
                <a:gridCol w="1625601">
                  <a:extLst>
                    <a:ext uri="{9D8B030D-6E8A-4147-A177-3AD203B41FA5}">
                      <a16:colId xmlns:a16="http://schemas.microsoft.com/office/drawing/2014/main" val="3606088616"/>
                    </a:ext>
                  </a:extLst>
                </a:gridCol>
                <a:gridCol w="1625600">
                  <a:extLst>
                    <a:ext uri="{9D8B030D-6E8A-4147-A177-3AD203B41FA5}">
                      <a16:colId xmlns:a16="http://schemas.microsoft.com/office/drawing/2014/main" val="1675534448"/>
                    </a:ext>
                  </a:extLst>
                </a:gridCol>
              </a:tblGrid>
              <a:tr h="359628">
                <a:tc>
                  <a:txBody>
                    <a:bodyPr/>
                    <a:lstStyle/>
                    <a:p>
                      <a:pPr algn="ctr"/>
                      <a:r>
                        <a:rPr lang="en-US" dirty="0">
                          <a:solidFill>
                            <a:schemeClr val="bg1">
                              <a:lumMod val="75000"/>
                            </a:schemeClr>
                          </a:solidFill>
                        </a:rPr>
                        <a:t>app</a:t>
                      </a:r>
                    </a:p>
                  </a:txBody>
                  <a:tcPr/>
                </a:tc>
                <a:tc>
                  <a:txBody>
                    <a:bodyPr/>
                    <a:lstStyle/>
                    <a:p>
                      <a:pPr algn="ctr"/>
                      <a:r>
                        <a:rPr lang="en-US" dirty="0">
                          <a:solidFill>
                            <a:schemeClr val="bg1">
                              <a:lumMod val="75000"/>
                            </a:schemeClr>
                          </a:solidFill>
                        </a:rPr>
                        <a:t>app</a:t>
                      </a:r>
                    </a:p>
                  </a:txBody>
                  <a:tcPr/>
                </a:tc>
                <a:tc>
                  <a:txBody>
                    <a:bodyPr/>
                    <a:lstStyle/>
                    <a:p>
                      <a:pPr algn="ctr"/>
                      <a:r>
                        <a:rPr lang="en-US" dirty="0">
                          <a:solidFill>
                            <a:schemeClr val="bg1">
                              <a:lumMod val="75000"/>
                            </a:schemeClr>
                          </a:solidFill>
                        </a:rPr>
                        <a:t>app</a:t>
                      </a:r>
                    </a:p>
                  </a:txBody>
                  <a:tcPr/>
                </a:tc>
                <a:tc>
                  <a:txBody>
                    <a:bodyPr/>
                    <a:lstStyle/>
                    <a:p>
                      <a:pPr algn="ctr"/>
                      <a:r>
                        <a:rPr lang="en-US" dirty="0">
                          <a:solidFill>
                            <a:schemeClr val="bg1">
                              <a:lumMod val="75000"/>
                            </a:schemeClr>
                          </a:solidFill>
                        </a:rPr>
                        <a:t>...</a:t>
                      </a:r>
                    </a:p>
                  </a:txBody>
                  <a:tcPr/>
                </a:tc>
                <a:tc>
                  <a:txBody>
                    <a:bodyPr/>
                    <a:lstStyle/>
                    <a:p>
                      <a:pPr algn="ctr"/>
                      <a:r>
                        <a:rPr lang="en-US" dirty="0">
                          <a:solidFill>
                            <a:schemeClr val="bg1">
                              <a:lumMod val="75000"/>
                            </a:schemeClr>
                          </a:solidFill>
                        </a:rPr>
                        <a:t>…</a:t>
                      </a:r>
                    </a:p>
                  </a:txBody>
                  <a:tcPr/>
                </a:tc>
                <a:extLst>
                  <a:ext uri="{0D108BD9-81ED-4DB2-BD59-A6C34878D82A}">
                    <a16:rowId xmlns:a16="http://schemas.microsoft.com/office/drawing/2014/main" val="10000"/>
                  </a:ext>
                </a:extLst>
              </a:tr>
              <a:tr h="359628">
                <a:tc gridSpan="5">
                  <a:txBody>
                    <a:bodyPr/>
                    <a:lstStyle/>
                    <a:p>
                      <a:pPr algn="ctr"/>
                      <a:endParaRPr lang="en-US"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928277195"/>
                  </a:ext>
                </a:extLst>
              </a:tr>
              <a:tr h="347636">
                <a:tc gridSpan="5">
                  <a:txBody>
                    <a:bodyPr/>
                    <a:lstStyle/>
                    <a:p>
                      <a:pPr algn="ctr"/>
                      <a:r>
                        <a:rPr lang="en-US" dirty="0" err="1">
                          <a:solidFill>
                            <a:schemeClr val="bg1">
                              <a:lumMod val="75000"/>
                            </a:schemeClr>
                          </a:solidFill>
                        </a:rPr>
                        <a:t>Pagecache</a:t>
                      </a:r>
                      <a:endParaRPr lang="en-US"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2"/>
                  </a:ext>
                </a:extLst>
              </a:tr>
              <a:tr h="326649">
                <a:tc gridSpan="5">
                  <a:txBody>
                    <a:bodyPr/>
                    <a:lstStyle/>
                    <a:p>
                      <a:pPr algn="ctr"/>
                      <a:r>
                        <a:rPr lang="en-US" dirty="0"/>
                        <a:t>VFS</a:t>
                      </a: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3"/>
                  </a:ext>
                </a:extLst>
              </a:tr>
              <a:tr h="326649">
                <a:tc>
                  <a:txBody>
                    <a:bodyPr/>
                    <a:lstStyle/>
                    <a:p>
                      <a:pPr algn="ctr"/>
                      <a:r>
                        <a:rPr lang="en-US" dirty="0">
                          <a:solidFill>
                            <a:schemeClr val="bg1">
                              <a:lumMod val="75000"/>
                            </a:schemeClr>
                          </a:solidFill>
                        </a:rPr>
                        <a:t>Sun UFS</a:t>
                      </a:r>
                    </a:p>
                  </a:txBody>
                  <a:tcPr/>
                </a:tc>
                <a:tc>
                  <a:txBody>
                    <a:bodyPr/>
                    <a:lstStyle/>
                    <a:p>
                      <a:pPr algn="ctr"/>
                      <a:r>
                        <a:rPr lang="en-US" dirty="0">
                          <a:solidFill>
                            <a:schemeClr val="bg1">
                              <a:lumMod val="75000"/>
                            </a:schemeClr>
                          </a:solidFill>
                        </a:rPr>
                        <a:t>ext2</a:t>
                      </a:r>
                    </a:p>
                  </a:txBody>
                  <a:tcPr/>
                </a:tc>
                <a:tc>
                  <a:txBody>
                    <a:bodyPr/>
                    <a:lstStyle/>
                    <a:p>
                      <a:pPr algn="ctr"/>
                      <a:r>
                        <a:rPr lang="en-US" dirty="0">
                          <a:solidFill>
                            <a:schemeClr val="bg1">
                              <a:lumMod val="75000"/>
                            </a:schemeClr>
                          </a:solidFill>
                        </a:rPr>
                        <a:t>ISO 9660</a:t>
                      </a:r>
                    </a:p>
                  </a:txBody>
                  <a:tcPr>
                    <a:lnR w="12700" cap="flat" cmpd="sng" algn="ctr">
                      <a:solidFill>
                        <a:schemeClr val="tx1"/>
                      </a:solidFill>
                      <a:prstDash val="solid"/>
                      <a:round/>
                      <a:headEnd type="none" w="med" len="med"/>
                      <a:tailEnd type="none" w="med" len="med"/>
                    </a:lnR>
                  </a:tcPr>
                </a:tc>
                <a:tc>
                  <a:txBody>
                    <a:bodyPr/>
                    <a:lstStyle/>
                    <a:p>
                      <a:pPr algn="ctr"/>
                      <a:r>
                        <a:rPr lang="en-US" dirty="0"/>
                        <a:t>NFS</a:t>
                      </a:r>
                    </a:p>
                  </a:txBody>
                  <a:tcPr marL="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797979677"/>
                  </a:ext>
                </a:extLst>
              </a:tr>
              <a:tr h="335644">
                <a:tc gridSpan="5">
                  <a:txBody>
                    <a:bodyPr/>
                    <a:lstStyle/>
                    <a:p>
                      <a:pPr algn="ctr"/>
                      <a:r>
                        <a:rPr lang="en-US" dirty="0">
                          <a:solidFill>
                            <a:schemeClr val="bg1">
                              <a:lumMod val="75000"/>
                            </a:schemeClr>
                          </a:solidFill>
                        </a:rPr>
                        <a:t>Block IO layer (requests</a:t>
                      </a:r>
                      <a:r>
                        <a:rPr lang="en-US" baseline="0" dirty="0">
                          <a:solidFill>
                            <a:schemeClr val="bg1">
                              <a:lumMod val="75000"/>
                            </a:schemeClr>
                          </a:solidFill>
                        </a:rPr>
                        <a:t> submission &amp; </a:t>
                      </a:r>
                      <a:r>
                        <a:rPr lang="en-US" dirty="0">
                          <a:solidFill>
                            <a:schemeClr val="bg1">
                              <a:lumMod val="75000"/>
                            </a:schemeClr>
                          </a:solidFill>
                        </a:rPr>
                        <a:t>scheduling)</a:t>
                      </a: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4"/>
                  </a:ext>
                </a:extLst>
              </a:tr>
              <a:tr h="335644">
                <a:tc gridSpan="5">
                  <a:txBody>
                    <a:bodyPr/>
                    <a:lstStyle/>
                    <a:p>
                      <a:pPr algn="ctr"/>
                      <a:r>
                        <a:rPr lang="en-US" dirty="0"/>
                        <a:t>...</a:t>
                      </a: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27519998"/>
                  </a:ext>
                </a:extLst>
              </a:tr>
            </a:tbl>
          </a:graphicData>
        </a:graphic>
      </p:graphicFrame>
      <p:sp>
        <p:nvSpPr>
          <p:cNvPr id="9" name="Freeform 8">
            <a:extLst>
              <a:ext uri="{FF2B5EF4-FFF2-40B4-BE49-F238E27FC236}">
                <a16:creationId xmlns:a16="http://schemas.microsoft.com/office/drawing/2014/main" id="{0DB69E49-01F3-794F-82F8-E33D38B5E5D0}"/>
              </a:ext>
            </a:extLst>
          </p:cNvPr>
          <p:cNvSpPr/>
          <p:nvPr/>
        </p:nvSpPr>
        <p:spPr>
          <a:xfrm>
            <a:off x="1654629" y="2302423"/>
            <a:ext cx="8817428" cy="375491"/>
          </a:xfrm>
          <a:custGeom>
            <a:avLst/>
            <a:gdLst>
              <a:gd name="connsiteX0" fmla="*/ 0 w 8817428"/>
              <a:gd name="connsiteY0" fmla="*/ 190406 h 375491"/>
              <a:gd name="connsiteX1" fmla="*/ 370114 w 8817428"/>
              <a:gd name="connsiteY1" fmla="*/ 5348 h 375491"/>
              <a:gd name="connsiteX2" fmla="*/ 729342 w 8817428"/>
              <a:gd name="connsiteY2" fmla="*/ 375463 h 375491"/>
              <a:gd name="connsiteX3" fmla="*/ 1175657 w 8817428"/>
              <a:gd name="connsiteY3" fmla="*/ 27120 h 375491"/>
              <a:gd name="connsiteX4" fmla="*/ 1545771 w 8817428"/>
              <a:gd name="connsiteY4" fmla="*/ 364577 h 375491"/>
              <a:gd name="connsiteX5" fmla="*/ 1937657 w 8817428"/>
              <a:gd name="connsiteY5" fmla="*/ 5348 h 375491"/>
              <a:gd name="connsiteX6" fmla="*/ 2307771 w 8817428"/>
              <a:gd name="connsiteY6" fmla="*/ 364577 h 375491"/>
              <a:gd name="connsiteX7" fmla="*/ 2710542 w 8817428"/>
              <a:gd name="connsiteY7" fmla="*/ 5348 h 375491"/>
              <a:gd name="connsiteX8" fmla="*/ 3048000 w 8817428"/>
              <a:gd name="connsiteY8" fmla="*/ 364577 h 375491"/>
              <a:gd name="connsiteX9" fmla="*/ 3429000 w 8817428"/>
              <a:gd name="connsiteY9" fmla="*/ 16234 h 375491"/>
              <a:gd name="connsiteX10" fmla="*/ 3777342 w 8817428"/>
              <a:gd name="connsiteY10" fmla="*/ 375463 h 375491"/>
              <a:gd name="connsiteX11" fmla="*/ 4201885 w 8817428"/>
              <a:gd name="connsiteY11" fmla="*/ 5348 h 375491"/>
              <a:gd name="connsiteX12" fmla="*/ 4561114 w 8817428"/>
              <a:gd name="connsiteY12" fmla="*/ 364577 h 375491"/>
              <a:gd name="connsiteX13" fmla="*/ 4953000 w 8817428"/>
              <a:gd name="connsiteY13" fmla="*/ 5348 h 375491"/>
              <a:gd name="connsiteX14" fmla="*/ 5323114 w 8817428"/>
              <a:gd name="connsiteY14" fmla="*/ 364577 h 375491"/>
              <a:gd name="connsiteX15" fmla="*/ 5704114 w 8817428"/>
              <a:gd name="connsiteY15" fmla="*/ 5348 h 375491"/>
              <a:gd name="connsiteX16" fmla="*/ 6041571 w 8817428"/>
              <a:gd name="connsiteY16" fmla="*/ 364577 h 375491"/>
              <a:gd name="connsiteX17" fmla="*/ 6411685 w 8817428"/>
              <a:gd name="connsiteY17" fmla="*/ 5348 h 375491"/>
              <a:gd name="connsiteX18" fmla="*/ 6770914 w 8817428"/>
              <a:gd name="connsiteY18" fmla="*/ 364577 h 375491"/>
              <a:gd name="connsiteX19" fmla="*/ 7151914 w 8817428"/>
              <a:gd name="connsiteY19" fmla="*/ 5348 h 375491"/>
              <a:gd name="connsiteX20" fmla="*/ 7478485 w 8817428"/>
              <a:gd name="connsiteY20" fmla="*/ 364577 h 375491"/>
              <a:gd name="connsiteX21" fmla="*/ 7815942 w 8817428"/>
              <a:gd name="connsiteY21" fmla="*/ 5348 h 375491"/>
              <a:gd name="connsiteX22" fmla="*/ 8142514 w 8817428"/>
              <a:gd name="connsiteY22" fmla="*/ 364577 h 375491"/>
              <a:gd name="connsiteX23" fmla="*/ 8490857 w 8817428"/>
              <a:gd name="connsiteY23" fmla="*/ 16234 h 375491"/>
              <a:gd name="connsiteX24" fmla="*/ 8817428 w 8817428"/>
              <a:gd name="connsiteY24" fmla="*/ 179520 h 375491"/>
              <a:gd name="connsiteX25" fmla="*/ 8817428 w 8817428"/>
              <a:gd name="connsiteY25" fmla="*/ 179520 h 37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817428" h="375491">
                <a:moveTo>
                  <a:pt x="0" y="190406"/>
                </a:moveTo>
                <a:cubicBezTo>
                  <a:pt x="124278" y="82455"/>
                  <a:pt x="248557" y="-25495"/>
                  <a:pt x="370114" y="5348"/>
                </a:cubicBezTo>
                <a:cubicBezTo>
                  <a:pt x="491671" y="36191"/>
                  <a:pt x="595085" y="371834"/>
                  <a:pt x="729342" y="375463"/>
                </a:cubicBezTo>
                <a:cubicBezTo>
                  <a:pt x="863599" y="379092"/>
                  <a:pt x="1039586" y="28934"/>
                  <a:pt x="1175657" y="27120"/>
                </a:cubicBezTo>
                <a:cubicBezTo>
                  <a:pt x="1311728" y="25306"/>
                  <a:pt x="1418771" y="368206"/>
                  <a:pt x="1545771" y="364577"/>
                </a:cubicBezTo>
                <a:cubicBezTo>
                  <a:pt x="1672771" y="360948"/>
                  <a:pt x="1810657" y="5348"/>
                  <a:pt x="1937657" y="5348"/>
                </a:cubicBezTo>
                <a:cubicBezTo>
                  <a:pt x="2064657" y="5348"/>
                  <a:pt x="2178957" y="364577"/>
                  <a:pt x="2307771" y="364577"/>
                </a:cubicBezTo>
                <a:cubicBezTo>
                  <a:pt x="2436585" y="364577"/>
                  <a:pt x="2587171" y="5348"/>
                  <a:pt x="2710542" y="5348"/>
                </a:cubicBezTo>
                <a:cubicBezTo>
                  <a:pt x="2833913" y="5348"/>
                  <a:pt x="2928257" y="362763"/>
                  <a:pt x="3048000" y="364577"/>
                </a:cubicBezTo>
                <a:cubicBezTo>
                  <a:pt x="3167743" y="366391"/>
                  <a:pt x="3307443" y="14420"/>
                  <a:pt x="3429000" y="16234"/>
                </a:cubicBezTo>
                <a:cubicBezTo>
                  <a:pt x="3550557" y="18048"/>
                  <a:pt x="3648528" y="377277"/>
                  <a:pt x="3777342" y="375463"/>
                </a:cubicBezTo>
                <a:cubicBezTo>
                  <a:pt x="3906156" y="373649"/>
                  <a:pt x="4071256" y="7162"/>
                  <a:pt x="4201885" y="5348"/>
                </a:cubicBezTo>
                <a:cubicBezTo>
                  <a:pt x="4332514" y="3534"/>
                  <a:pt x="4435928" y="364577"/>
                  <a:pt x="4561114" y="364577"/>
                </a:cubicBezTo>
                <a:cubicBezTo>
                  <a:pt x="4686300" y="364577"/>
                  <a:pt x="4826000" y="5348"/>
                  <a:pt x="4953000" y="5348"/>
                </a:cubicBezTo>
                <a:cubicBezTo>
                  <a:pt x="5080000" y="5348"/>
                  <a:pt x="5197928" y="364577"/>
                  <a:pt x="5323114" y="364577"/>
                </a:cubicBezTo>
                <a:cubicBezTo>
                  <a:pt x="5448300" y="364577"/>
                  <a:pt x="5584371" y="5348"/>
                  <a:pt x="5704114" y="5348"/>
                </a:cubicBezTo>
                <a:cubicBezTo>
                  <a:pt x="5823857" y="5348"/>
                  <a:pt x="5923643" y="364577"/>
                  <a:pt x="6041571" y="364577"/>
                </a:cubicBezTo>
                <a:cubicBezTo>
                  <a:pt x="6159499" y="364577"/>
                  <a:pt x="6290128" y="5348"/>
                  <a:pt x="6411685" y="5348"/>
                </a:cubicBezTo>
                <a:cubicBezTo>
                  <a:pt x="6533242" y="5348"/>
                  <a:pt x="6647543" y="364577"/>
                  <a:pt x="6770914" y="364577"/>
                </a:cubicBezTo>
                <a:cubicBezTo>
                  <a:pt x="6894285" y="364577"/>
                  <a:pt x="7033986" y="5348"/>
                  <a:pt x="7151914" y="5348"/>
                </a:cubicBezTo>
                <a:cubicBezTo>
                  <a:pt x="7269842" y="5348"/>
                  <a:pt x="7367814" y="364577"/>
                  <a:pt x="7478485" y="364577"/>
                </a:cubicBezTo>
                <a:cubicBezTo>
                  <a:pt x="7589156" y="364577"/>
                  <a:pt x="7705271" y="5348"/>
                  <a:pt x="7815942" y="5348"/>
                </a:cubicBezTo>
                <a:cubicBezTo>
                  <a:pt x="7926613" y="5348"/>
                  <a:pt x="8030028" y="362763"/>
                  <a:pt x="8142514" y="364577"/>
                </a:cubicBezTo>
                <a:cubicBezTo>
                  <a:pt x="8255000" y="366391"/>
                  <a:pt x="8378371" y="47077"/>
                  <a:pt x="8490857" y="16234"/>
                </a:cubicBezTo>
                <a:cubicBezTo>
                  <a:pt x="8603343" y="-14609"/>
                  <a:pt x="8817428" y="179520"/>
                  <a:pt x="8817428" y="179520"/>
                </a:cubicBezTo>
                <a:lnTo>
                  <a:pt x="8817428" y="179520"/>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 name="TextBox 9">
            <a:extLst>
              <a:ext uri="{FF2B5EF4-FFF2-40B4-BE49-F238E27FC236}">
                <a16:creationId xmlns:a16="http://schemas.microsoft.com/office/drawing/2014/main" id="{7E9366A3-42D3-634F-96E7-2F5FE1D7FE52}"/>
              </a:ext>
            </a:extLst>
          </p:cNvPr>
          <p:cNvSpPr txBox="1"/>
          <p:nvPr/>
        </p:nvSpPr>
        <p:spPr>
          <a:xfrm>
            <a:off x="278178" y="1712433"/>
            <a:ext cx="1729648" cy="646331"/>
          </a:xfrm>
          <a:prstGeom prst="rect">
            <a:avLst/>
          </a:prstGeom>
          <a:noFill/>
        </p:spPr>
        <p:txBody>
          <a:bodyPr wrap="square" rtlCol="0">
            <a:spAutoFit/>
          </a:bodyPr>
          <a:lstStyle/>
          <a:p>
            <a:r>
              <a:rPr lang="en-US" dirty="0"/>
              <a:t>User</a:t>
            </a:r>
            <a:br>
              <a:rPr lang="en-US" dirty="0"/>
            </a:br>
            <a:r>
              <a:rPr lang="en-US" dirty="0"/>
              <a:t>space</a:t>
            </a:r>
          </a:p>
        </p:txBody>
      </p:sp>
      <p:sp>
        <p:nvSpPr>
          <p:cNvPr id="11" name="TextBox 10">
            <a:extLst>
              <a:ext uri="{FF2B5EF4-FFF2-40B4-BE49-F238E27FC236}">
                <a16:creationId xmlns:a16="http://schemas.microsoft.com/office/drawing/2014/main" id="{F785E6E1-6DE2-1041-B946-E221C7701FBF}"/>
              </a:ext>
            </a:extLst>
          </p:cNvPr>
          <p:cNvSpPr txBox="1"/>
          <p:nvPr/>
        </p:nvSpPr>
        <p:spPr>
          <a:xfrm>
            <a:off x="245128" y="3089541"/>
            <a:ext cx="1762698" cy="646331"/>
          </a:xfrm>
          <a:prstGeom prst="rect">
            <a:avLst/>
          </a:prstGeom>
          <a:noFill/>
        </p:spPr>
        <p:txBody>
          <a:bodyPr wrap="square" rtlCol="0">
            <a:spAutoFit/>
          </a:bodyPr>
          <a:lstStyle/>
          <a:p>
            <a:r>
              <a:rPr lang="en-US" dirty="0"/>
              <a:t>Kernel</a:t>
            </a:r>
            <a:br>
              <a:rPr lang="en-US" dirty="0"/>
            </a:br>
            <a:r>
              <a:rPr lang="en-US" dirty="0"/>
              <a:t>Space</a:t>
            </a:r>
          </a:p>
        </p:txBody>
      </p:sp>
      <p:sp>
        <p:nvSpPr>
          <p:cNvPr id="12" name="Down Arrow 11">
            <a:extLst>
              <a:ext uri="{FF2B5EF4-FFF2-40B4-BE49-F238E27FC236}">
                <a16:creationId xmlns:a16="http://schemas.microsoft.com/office/drawing/2014/main" id="{BAB3DE7B-E67D-1245-8DB2-381299EDEA2C}"/>
              </a:ext>
            </a:extLst>
          </p:cNvPr>
          <p:cNvSpPr/>
          <p:nvPr/>
        </p:nvSpPr>
        <p:spPr>
          <a:xfrm>
            <a:off x="1555051" y="1925321"/>
            <a:ext cx="164892" cy="33054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23797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343725067"/>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454949423"/>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674877574"/>
              </p:ext>
            </p:extLst>
          </p:nvPr>
        </p:nvGraphicFramePr>
        <p:xfrm>
          <a:off x="0" y="365761"/>
          <a:ext cx="12192000" cy="5034280"/>
        </p:xfrm>
        <a:graphic>
          <a:graphicData uri="http://schemas.openxmlformats.org/drawingml/2006/table">
            <a:tbl>
              <a:tblPr firstRow="1" bandRow="1">
                <a:tableStyleId>{3B4B98B0-60AC-42C2-AFA5-B58CD77FA1E5}</a:tableStyleId>
              </a:tblPr>
              <a:tblGrid>
                <a:gridCol w="8128000">
                  <a:extLst>
                    <a:ext uri="{9D8B030D-6E8A-4147-A177-3AD203B41FA5}">
                      <a16:colId xmlns:a16="http://schemas.microsoft.com/office/drawing/2014/main" val="20000"/>
                    </a:ext>
                  </a:extLst>
                </a:gridCol>
                <a:gridCol w="4064000">
                  <a:extLst>
                    <a:ext uri="{9D8B030D-6E8A-4147-A177-3AD203B41FA5}">
                      <a16:colId xmlns:a16="http://schemas.microsoft.com/office/drawing/2014/main" val="3163975836"/>
                    </a:ext>
                  </a:extLst>
                </a:gridCol>
              </a:tblGrid>
              <a:tr h="370840">
                <a:tc gridSpan="2">
                  <a:txBody>
                    <a:bodyPr/>
                    <a:lstStyle/>
                    <a:p>
                      <a:r>
                        <a:rPr lang="en-US" sz="2400" dirty="0"/>
                        <a:t>More networking-related issues</a:t>
                      </a:r>
                      <a:endParaRPr lang="ru-RU" sz="2400" dirty="0"/>
                    </a:p>
                  </a:txBody>
                  <a:tcPr/>
                </a:tc>
                <a:tc hMerge="1">
                  <a:txBody>
                    <a:bodyPr/>
                    <a:lstStyle/>
                    <a:p>
                      <a:endParaRPr lang="ru-RU"/>
                    </a:p>
                  </a:txBody>
                  <a:tcPr/>
                </a:tc>
                <a:extLst>
                  <a:ext uri="{0D108BD9-81ED-4DB2-BD59-A6C34878D82A}">
                    <a16:rowId xmlns:a16="http://schemas.microsoft.com/office/drawing/2014/main" val="10000"/>
                  </a:ext>
                </a:extLst>
              </a:tr>
              <a:tr h="370840">
                <a:tc gridSpan="2">
                  <a:txBody>
                    <a:bodyPr/>
                    <a:lstStyle/>
                    <a:p>
                      <a:r>
                        <a:rPr lang="en-US" sz="1800" b="0" dirty="0"/>
                        <a:t>Typically, a server divides a user request into smaller sub-requests and sends them to servers that are deeper down the system:</a:t>
                      </a:r>
                    </a:p>
                  </a:txBody>
                  <a:tcPr/>
                </a:tc>
                <a:tc hMerge="1">
                  <a:txBody>
                    <a:bodyPr/>
                    <a:lstStyle/>
                    <a:p>
                      <a:endParaRPr lang="ru-RU"/>
                    </a:p>
                  </a:txBody>
                  <a:tcPr/>
                </a:tc>
                <a:extLst>
                  <a:ext uri="{0D108BD9-81ED-4DB2-BD59-A6C34878D82A}">
                    <a16:rowId xmlns:a16="http://schemas.microsoft.com/office/drawing/2014/main" val="3018159752"/>
                  </a:ext>
                </a:extLst>
              </a:tr>
              <a:tr h="370840">
                <a:tc>
                  <a:txBody>
                    <a:bodyPr/>
                    <a:lstStyle/>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txBody>
                  <a:tcPr/>
                </a:tc>
                <a:tc>
                  <a:txBody>
                    <a:bodyPr/>
                    <a:lstStyle/>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txBody>
                  <a:tcPr/>
                </a:tc>
                <a:extLst>
                  <a:ext uri="{0D108BD9-81ED-4DB2-BD59-A6C34878D82A}">
                    <a16:rowId xmlns:a16="http://schemas.microsoft.com/office/drawing/2014/main" val="1021162799"/>
                  </a:ext>
                </a:extLst>
              </a:tr>
            </a:tbl>
          </a:graphicData>
        </a:graphic>
      </p:graphicFrame>
      <p:pic>
        <p:nvPicPr>
          <p:cNvPr id="4" name="Graphic 3" descr="Laptop">
            <a:extLst>
              <a:ext uri="{FF2B5EF4-FFF2-40B4-BE49-F238E27FC236}">
                <a16:creationId xmlns:a16="http://schemas.microsoft.com/office/drawing/2014/main" id="{FEA4F998-2081-EC40-BB7F-6428A407D9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03714" y="1284514"/>
            <a:ext cx="587829" cy="587829"/>
          </a:xfrm>
          <a:prstGeom prst="rect">
            <a:avLst/>
          </a:prstGeom>
        </p:spPr>
      </p:pic>
      <p:sp>
        <p:nvSpPr>
          <p:cNvPr id="7" name="TextBox 6">
            <a:extLst>
              <a:ext uri="{FF2B5EF4-FFF2-40B4-BE49-F238E27FC236}">
                <a16:creationId xmlns:a16="http://schemas.microsoft.com/office/drawing/2014/main" id="{9C019804-6FB5-7941-8D60-7E4C90329CB6}"/>
              </a:ext>
            </a:extLst>
          </p:cNvPr>
          <p:cNvSpPr txBox="1"/>
          <p:nvPr/>
        </p:nvSpPr>
        <p:spPr>
          <a:xfrm>
            <a:off x="2237014" y="2238103"/>
            <a:ext cx="1121228" cy="369332"/>
          </a:xfrm>
          <a:prstGeom prst="rect">
            <a:avLst/>
          </a:prstGeom>
          <a:solidFill>
            <a:schemeClr val="bg1">
              <a:lumMod val="75000"/>
            </a:schemeClr>
          </a:solidFill>
        </p:spPr>
        <p:txBody>
          <a:bodyPr wrap="square" rtlCol="0">
            <a:spAutoFit/>
          </a:bodyPr>
          <a:lstStyle/>
          <a:p>
            <a:r>
              <a:rPr lang="en-US" dirty="0"/>
              <a:t>proxy / </a:t>
            </a:r>
            <a:r>
              <a:rPr lang="en-US" dirty="0" err="1"/>
              <a:t>lb</a:t>
            </a:r>
            <a:endParaRPr lang="ru-RU" dirty="0"/>
          </a:p>
        </p:txBody>
      </p:sp>
      <p:cxnSp>
        <p:nvCxnSpPr>
          <p:cNvPr id="9" name="Straight Arrow Connector 8">
            <a:extLst>
              <a:ext uri="{FF2B5EF4-FFF2-40B4-BE49-F238E27FC236}">
                <a16:creationId xmlns:a16="http://schemas.microsoft.com/office/drawing/2014/main" id="{CBB3FDCB-7022-F94C-A1BA-69314D16D8A7}"/>
              </a:ext>
            </a:extLst>
          </p:cNvPr>
          <p:cNvCxnSpPr>
            <a:endCxn id="7" idx="0"/>
          </p:cNvCxnSpPr>
          <p:nvPr/>
        </p:nvCxnSpPr>
        <p:spPr>
          <a:xfrm>
            <a:off x="2797628" y="1872343"/>
            <a:ext cx="0" cy="36576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385A052B-3EA3-FB45-8CE4-9EAE1ECA8FE9}"/>
              </a:ext>
            </a:extLst>
          </p:cNvPr>
          <p:cNvSpPr txBox="1"/>
          <p:nvPr/>
        </p:nvSpPr>
        <p:spPr>
          <a:xfrm>
            <a:off x="2895600" y="1872343"/>
            <a:ext cx="1121223" cy="338554"/>
          </a:xfrm>
          <a:prstGeom prst="rect">
            <a:avLst/>
          </a:prstGeom>
          <a:noFill/>
        </p:spPr>
        <p:txBody>
          <a:bodyPr wrap="square" rtlCol="0">
            <a:spAutoFit/>
          </a:bodyPr>
          <a:lstStyle/>
          <a:p>
            <a:r>
              <a:rPr lang="en-US" sz="1600" dirty="0">
                <a:latin typeface="Consolas" panose="020B0609020204030204" pitchFamily="49" charset="0"/>
                <a:cs typeface="Consolas" panose="020B0609020204030204" pitchFamily="49" charset="0"/>
              </a:rPr>
              <a:t>HTTP GET</a:t>
            </a:r>
            <a:endParaRPr lang="ru-RU" sz="1600" dirty="0">
              <a:latin typeface="Consolas" panose="020B0609020204030204" pitchFamily="49" charset="0"/>
              <a:cs typeface="Consolas" panose="020B0609020204030204" pitchFamily="49" charset="0"/>
            </a:endParaRPr>
          </a:p>
        </p:txBody>
      </p:sp>
      <p:sp>
        <p:nvSpPr>
          <p:cNvPr id="11" name="TextBox 10">
            <a:extLst>
              <a:ext uri="{FF2B5EF4-FFF2-40B4-BE49-F238E27FC236}">
                <a16:creationId xmlns:a16="http://schemas.microsoft.com/office/drawing/2014/main" id="{BFEBACF0-0A88-5C48-A16E-508626CBE690}"/>
              </a:ext>
            </a:extLst>
          </p:cNvPr>
          <p:cNvSpPr txBox="1"/>
          <p:nvPr/>
        </p:nvSpPr>
        <p:spPr>
          <a:xfrm>
            <a:off x="353785" y="3108961"/>
            <a:ext cx="1475015" cy="646331"/>
          </a:xfrm>
          <a:prstGeom prst="rect">
            <a:avLst/>
          </a:prstGeom>
          <a:solidFill>
            <a:schemeClr val="bg1">
              <a:lumMod val="75000"/>
            </a:schemeClr>
          </a:solidFill>
        </p:spPr>
        <p:txBody>
          <a:bodyPr wrap="square" rtlCol="0">
            <a:spAutoFit/>
          </a:bodyPr>
          <a:lstStyle/>
          <a:p>
            <a:pPr algn="ctr"/>
            <a:r>
              <a:rPr lang="en-US" dirty="0"/>
              <a:t>static content server</a:t>
            </a:r>
            <a:endParaRPr lang="ru-RU" dirty="0"/>
          </a:p>
        </p:txBody>
      </p:sp>
      <p:sp>
        <p:nvSpPr>
          <p:cNvPr id="12" name="TextBox 11">
            <a:extLst>
              <a:ext uri="{FF2B5EF4-FFF2-40B4-BE49-F238E27FC236}">
                <a16:creationId xmlns:a16="http://schemas.microsoft.com/office/drawing/2014/main" id="{C16CCB6E-53A5-A341-880F-428E8360F19F}"/>
              </a:ext>
            </a:extLst>
          </p:cNvPr>
          <p:cNvSpPr txBox="1"/>
          <p:nvPr/>
        </p:nvSpPr>
        <p:spPr>
          <a:xfrm>
            <a:off x="2237014" y="3089238"/>
            <a:ext cx="1289957" cy="646331"/>
          </a:xfrm>
          <a:prstGeom prst="rect">
            <a:avLst/>
          </a:prstGeom>
          <a:solidFill>
            <a:schemeClr val="bg1">
              <a:lumMod val="75000"/>
            </a:schemeClr>
          </a:solidFill>
        </p:spPr>
        <p:txBody>
          <a:bodyPr wrap="square" rtlCol="0">
            <a:spAutoFit/>
          </a:bodyPr>
          <a:lstStyle/>
          <a:p>
            <a:pPr algn="ctr"/>
            <a:r>
              <a:rPr lang="en-US" dirty="0"/>
              <a:t>application server</a:t>
            </a:r>
            <a:endParaRPr lang="ru-RU" dirty="0"/>
          </a:p>
        </p:txBody>
      </p:sp>
      <p:sp>
        <p:nvSpPr>
          <p:cNvPr id="13" name="TextBox 12">
            <a:extLst>
              <a:ext uri="{FF2B5EF4-FFF2-40B4-BE49-F238E27FC236}">
                <a16:creationId xmlns:a16="http://schemas.microsoft.com/office/drawing/2014/main" id="{091E4228-55C0-7345-A4C4-7895CB4FAB83}"/>
              </a:ext>
            </a:extLst>
          </p:cNvPr>
          <p:cNvSpPr txBox="1"/>
          <p:nvPr/>
        </p:nvSpPr>
        <p:spPr>
          <a:xfrm>
            <a:off x="3935185" y="3089238"/>
            <a:ext cx="1289957" cy="646331"/>
          </a:xfrm>
          <a:prstGeom prst="rect">
            <a:avLst/>
          </a:prstGeom>
          <a:solidFill>
            <a:schemeClr val="bg1">
              <a:lumMod val="75000"/>
            </a:schemeClr>
          </a:solidFill>
        </p:spPr>
        <p:txBody>
          <a:bodyPr wrap="square" rtlCol="0">
            <a:spAutoFit/>
          </a:bodyPr>
          <a:lstStyle/>
          <a:p>
            <a:pPr algn="ctr"/>
            <a:r>
              <a:rPr lang="en-US" dirty="0"/>
              <a:t>application server</a:t>
            </a:r>
            <a:endParaRPr lang="ru-RU" dirty="0"/>
          </a:p>
        </p:txBody>
      </p:sp>
      <p:sp>
        <p:nvSpPr>
          <p:cNvPr id="14" name="TextBox 13">
            <a:extLst>
              <a:ext uri="{FF2B5EF4-FFF2-40B4-BE49-F238E27FC236}">
                <a16:creationId xmlns:a16="http://schemas.microsoft.com/office/drawing/2014/main" id="{D45DC7B9-BD17-FD4C-A15D-BD1EC586DC7A}"/>
              </a:ext>
            </a:extLst>
          </p:cNvPr>
          <p:cNvSpPr txBox="1"/>
          <p:nvPr/>
        </p:nvSpPr>
        <p:spPr>
          <a:xfrm>
            <a:off x="5633356" y="3108961"/>
            <a:ext cx="1289957" cy="646331"/>
          </a:xfrm>
          <a:prstGeom prst="rect">
            <a:avLst/>
          </a:prstGeom>
          <a:solidFill>
            <a:schemeClr val="bg1">
              <a:lumMod val="75000"/>
            </a:schemeClr>
          </a:solidFill>
        </p:spPr>
        <p:txBody>
          <a:bodyPr wrap="square" rtlCol="0">
            <a:spAutoFit/>
          </a:bodyPr>
          <a:lstStyle/>
          <a:p>
            <a:pPr algn="ctr"/>
            <a:r>
              <a:rPr lang="en-US" dirty="0"/>
              <a:t>…</a:t>
            </a:r>
            <a:br>
              <a:rPr lang="en-US" dirty="0"/>
            </a:br>
            <a:endParaRPr lang="ru-RU" dirty="0"/>
          </a:p>
        </p:txBody>
      </p:sp>
      <p:sp>
        <p:nvSpPr>
          <p:cNvPr id="15" name="TextBox 14">
            <a:extLst>
              <a:ext uri="{FF2B5EF4-FFF2-40B4-BE49-F238E27FC236}">
                <a16:creationId xmlns:a16="http://schemas.microsoft.com/office/drawing/2014/main" id="{899AB7DD-89A8-F548-9059-4265605F57C8}"/>
              </a:ext>
            </a:extLst>
          </p:cNvPr>
          <p:cNvSpPr txBox="1"/>
          <p:nvPr/>
        </p:nvSpPr>
        <p:spPr>
          <a:xfrm>
            <a:off x="3091543" y="4147533"/>
            <a:ext cx="1289957" cy="646331"/>
          </a:xfrm>
          <a:prstGeom prst="rect">
            <a:avLst/>
          </a:prstGeom>
          <a:solidFill>
            <a:schemeClr val="bg1">
              <a:lumMod val="75000"/>
            </a:schemeClr>
          </a:solidFill>
        </p:spPr>
        <p:txBody>
          <a:bodyPr wrap="square" rtlCol="0">
            <a:spAutoFit/>
          </a:bodyPr>
          <a:lstStyle/>
          <a:p>
            <a:pPr algn="ctr"/>
            <a:r>
              <a:rPr lang="en-US" dirty="0"/>
              <a:t>database server</a:t>
            </a:r>
            <a:endParaRPr lang="ru-RU" dirty="0"/>
          </a:p>
        </p:txBody>
      </p:sp>
      <p:cxnSp>
        <p:nvCxnSpPr>
          <p:cNvPr id="17" name="Straight Arrow Connector 16">
            <a:extLst>
              <a:ext uri="{FF2B5EF4-FFF2-40B4-BE49-F238E27FC236}">
                <a16:creationId xmlns:a16="http://schemas.microsoft.com/office/drawing/2014/main" id="{7708E009-0324-AD47-A446-3E9AB4241103}"/>
              </a:ext>
            </a:extLst>
          </p:cNvPr>
          <p:cNvCxnSpPr>
            <a:endCxn id="11" idx="0"/>
          </p:cNvCxnSpPr>
          <p:nvPr/>
        </p:nvCxnSpPr>
        <p:spPr>
          <a:xfrm flipH="1">
            <a:off x="1091293" y="2607435"/>
            <a:ext cx="1706335" cy="5015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F8A31E1-063E-104D-93EF-EA0DDBEBA765}"/>
              </a:ext>
            </a:extLst>
          </p:cNvPr>
          <p:cNvCxnSpPr>
            <a:stCxn id="7" idx="2"/>
            <a:endCxn id="12" idx="0"/>
          </p:cNvCxnSpPr>
          <p:nvPr/>
        </p:nvCxnSpPr>
        <p:spPr>
          <a:xfrm>
            <a:off x="2797628" y="2607435"/>
            <a:ext cx="84365" cy="48180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D7FEB19-20FC-0948-BD22-0766648FA6BE}"/>
              </a:ext>
            </a:extLst>
          </p:cNvPr>
          <p:cNvCxnSpPr>
            <a:stCxn id="7" idx="2"/>
            <a:endCxn id="13" idx="0"/>
          </p:cNvCxnSpPr>
          <p:nvPr/>
        </p:nvCxnSpPr>
        <p:spPr>
          <a:xfrm>
            <a:off x="2797628" y="2607435"/>
            <a:ext cx="1782536" cy="48180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E306A95-F396-7C4B-BE73-306F64FDAE9F}"/>
              </a:ext>
            </a:extLst>
          </p:cNvPr>
          <p:cNvCxnSpPr>
            <a:stCxn id="7" idx="2"/>
          </p:cNvCxnSpPr>
          <p:nvPr/>
        </p:nvCxnSpPr>
        <p:spPr>
          <a:xfrm>
            <a:off x="2797628" y="2607435"/>
            <a:ext cx="3525611" cy="5015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B05EC0-25AF-024D-A72E-95F1097DD965}"/>
              </a:ext>
            </a:extLst>
          </p:cNvPr>
          <p:cNvCxnSpPr>
            <a:endCxn id="15" idx="0"/>
          </p:cNvCxnSpPr>
          <p:nvPr/>
        </p:nvCxnSpPr>
        <p:spPr>
          <a:xfrm>
            <a:off x="2881992" y="3735569"/>
            <a:ext cx="854530" cy="4119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98CECEF-1B53-EF4E-B8CA-7D109B2F9232}"/>
              </a:ext>
            </a:extLst>
          </p:cNvPr>
          <p:cNvCxnSpPr>
            <a:endCxn id="15" idx="0"/>
          </p:cNvCxnSpPr>
          <p:nvPr/>
        </p:nvCxnSpPr>
        <p:spPr>
          <a:xfrm flipH="1">
            <a:off x="3736522" y="3744685"/>
            <a:ext cx="843641" cy="40284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EC049EB-91F7-F243-86C1-E462075268EE}"/>
              </a:ext>
            </a:extLst>
          </p:cNvPr>
          <p:cNvCxnSpPr/>
          <p:nvPr/>
        </p:nvCxnSpPr>
        <p:spPr>
          <a:xfrm>
            <a:off x="6278334" y="3766590"/>
            <a:ext cx="854530" cy="4119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6682507-B024-1341-B0F3-C6AEBA58B6B0}"/>
              </a:ext>
            </a:extLst>
          </p:cNvPr>
          <p:cNvCxnSpPr/>
          <p:nvPr/>
        </p:nvCxnSpPr>
        <p:spPr>
          <a:xfrm flipH="1">
            <a:off x="5434693" y="3766590"/>
            <a:ext cx="843641" cy="40284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3724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62219483"/>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31643932"/>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48042801"/>
              </p:ext>
            </p:extLst>
          </p:nvPr>
        </p:nvGraphicFramePr>
        <p:xfrm>
          <a:off x="0" y="365761"/>
          <a:ext cx="12192000" cy="4759960"/>
        </p:xfrm>
        <a:graphic>
          <a:graphicData uri="http://schemas.openxmlformats.org/drawingml/2006/table">
            <a:tbl>
              <a:tblPr firstRow="1" bandRow="1">
                <a:tableStyleId>{3B4B98B0-60AC-42C2-AFA5-B58CD77FA1E5}</a:tableStyleId>
              </a:tblPr>
              <a:tblGrid>
                <a:gridCol w="8128000">
                  <a:extLst>
                    <a:ext uri="{9D8B030D-6E8A-4147-A177-3AD203B41FA5}">
                      <a16:colId xmlns:a16="http://schemas.microsoft.com/office/drawing/2014/main" val="20000"/>
                    </a:ext>
                  </a:extLst>
                </a:gridCol>
                <a:gridCol w="4064000">
                  <a:extLst>
                    <a:ext uri="{9D8B030D-6E8A-4147-A177-3AD203B41FA5}">
                      <a16:colId xmlns:a16="http://schemas.microsoft.com/office/drawing/2014/main" val="3163975836"/>
                    </a:ext>
                  </a:extLst>
                </a:gridCol>
              </a:tblGrid>
              <a:tr h="370840">
                <a:tc gridSpan="2">
                  <a:txBody>
                    <a:bodyPr/>
                    <a:lstStyle/>
                    <a:p>
                      <a:r>
                        <a:rPr lang="en-US" sz="2400" dirty="0"/>
                        <a:t>More networking-related issues</a:t>
                      </a:r>
                      <a:endParaRPr lang="ru-RU" sz="2400" dirty="0"/>
                    </a:p>
                  </a:txBody>
                  <a:tcPr/>
                </a:tc>
                <a:tc hMerge="1">
                  <a:txBody>
                    <a:bodyPr/>
                    <a:lstStyle/>
                    <a:p>
                      <a:endParaRPr lang="ru-RU"/>
                    </a:p>
                  </a:txBody>
                  <a:tcPr/>
                </a:tc>
                <a:extLst>
                  <a:ext uri="{0D108BD9-81ED-4DB2-BD59-A6C34878D82A}">
                    <a16:rowId xmlns:a16="http://schemas.microsoft.com/office/drawing/2014/main" val="10000"/>
                  </a:ext>
                </a:extLst>
              </a:tr>
              <a:tr h="370840">
                <a:tc gridSpan="2">
                  <a:txBody>
                    <a:bodyPr/>
                    <a:lstStyle/>
                    <a:p>
                      <a:r>
                        <a:rPr lang="en-US" sz="1800" b="0" dirty="0"/>
                        <a:t>Typically, a server divides a user request into smaller sub-requests and sends them to servers that are deeper down the system:</a:t>
                      </a:r>
                    </a:p>
                  </a:txBody>
                  <a:tcPr/>
                </a:tc>
                <a:tc hMerge="1">
                  <a:txBody>
                    <a:bodyPr/>
                    <a:lstStyle/>
                    <a:p>
                      <a:endParaRPr lang="ru-RU"/>
                    </a:p>
                  </a:txBody>
                  <a:tcPr/>
                </a:tc>
                <a:extLst>
                  <a:ext uri="{0D108BD9-81ED-4DB2-BD59-A6C34878D82A}">
                    <a16:rowId xmlns:a16="http://schemas.microsoft.com/office/drawing/2014/main" val="3018159752"/>
                  </a:ext>
                </a:extLst>
              </a:tr>
              <a:tr h="370840">
                <a:tc>
                  <a:txBody>
                    <a:bodyPr/>
                    <a:lstStyle/>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txBody>
                  <a:tcPr/>
                </a:tc>
                <a:tc>
                  <a:txBody>
                    <a:bodyPr/>
                    <a:lstStyle/>
                    <a:p>
                      <a:pPr marL="342900" indent="-342900">
                        <a:buFont typeface="+mj-lt"/>
                        <a:buAutoNum type="arabicPeriod"/>
                      </a:pPr>
                      <a:r>
                        <a:rPr lang="en-US" sz="1800" b="0" dirty="0"/>
                        <a:t>Suppose that every request spawns 10 sub-requests. Suppose also that the 99</a:t>
                      </a:r>
                      <a:r>
                        <a:rPr lang="en-US" sz="1800" b="0" baseline="30000" dirty="0"/>
                        <a:t>th</a:t>
                      </a:r>
                      <a:r>
                        <a:rPr lang="en-US" sz="1800" b="0" dirty="0"/>
                        <a:t> pct. of the sub-request latency is 1ms, but the rest of sub-requests take 1s. What is the distribution of latencies of top-level requests?</a:t>
                      </a:r>
                      <a:r>
                        <a:rPr lang="ru-RU" sz="1800" b="0" dirty="0"/>
                        <a:t> </a:t>
                      </a:r>
                      <a:br>
                        <a:rPr lang="ru-RU" sz="1800" b="0" dirty="0"/>
                      </a:br>
                      <a:br>
                        <a:rPr lang="ru-RU" sz="1800" b="0" dirty="0"/>
                      </a:br>
                      <a:r>
                        <a:rPr lang="en-US" sz="1800" b="0" dirty="0"/>
                        <a:t>How to bound the tail latencies of top-level requests?</a:t>
                      </a:r>
                    </a:p>
                    <a:p>
                      <a:pPr marL="342900" indent="-342900">
                        <a:buFont typeface="+mj-lt"/>
                        <a:buAutoNum type="arabicPeriod"/>
                      </a:pPr>
                      <a:endParaRPr lang="en-US" sz="1800" b="0" dirty="0"/>
                    </a:p>
                    <a:p>
                      <a:pPr marL="342900" indent="-342900">
                        <a:buFont typeface="+mj-lt"/>
                        <a:buAutoNum type="arabicPeriod"/>
                      </a:pPr>
                      <a:endParaRPr lang="en-US" sz="1800" b="0" dirty="0"/>
                    </a:p>
                    <a:p>
                      <a:pPr marL="342900" indent="-342900">
                        <a:buFont typeface="+mj-lt"/>
                        <a:buAutoNum type="arabicPeriod"/>
                      </a:pPr>
                      <a:endParaRPr lang="en-US" sz="1800" b="0" dirty="0"/>
                    </a:p>
                    <a:p>
                      <a:pPr marL="342900" indent="-342900">
                        <a:buFont typeface="+mj-lt"/>
                        <a:buAutoNum type="arabicPeriod"/>
                      </a:pPr>
                      <a:endParaRPr lang="ru-RU" sz="1800" b="0" dirty="0"/>
                    </a:p>
                  </a:txBody>
                  <a:tcPr/>
                </a:tc>
                <a:extLst>
                  <a:ext uri="{0D108BD9-81ED-4DB2-BD59-A6C34878D82A}">
                    <a16:rowId xmlns:a16="http://schemas.microsoft.com/office/drawing/2014/main" val="1021162799"/>
                  </a:ext>
                </a:extLst>
              </a:tr>
            </a:tbl>
          </a:graphicData>
        </a:graphic>
      </p:graphicFrame>
      <p:pic>
        <p:nvPicPr>
          <p:cNvPr id="4" name="Graphic 3" descr="Laptop">
            <a:extLst>
              <a:ext uri="{FF2B5EF4-FFF2-40B4-BE49-F238E27FC236}">
                <a16:creationId xmlns:a16="http://schemas.microsoft.com/office/drawing/2014/main" id="{FEA4F998-2081-EC40-BB7F-6428A407D9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03714" y="1284514"/>
            <a:ext cx="587829" cy="587829"/>
          </a:xfrm>
          <a:prstGeom prst="rect">
            <a:avLst/>
          </a:prstGeom>
        </p:spPr>
      </p:pic>
      <p:sp>
        <p:nvSpPr>
          <p:cNvPr id="7" name="TextBox 6">
            <a:extLst>
              <a:ext uri="{FF2B5EF4-FFF2-40B4-BE49-F238E27FC236}">
                <a16:creationId xmlns:a16="http://schemas.microsoft.com/office/drawing/2014/main" id="{9C019804-6FB5-7941-8D60-7E4C90329CB6}"/>
              </a:ext>
            </a:extLst>
          </p:cNvPr>
          <p:cNvSpPr txBox="1"/>
          <p:nvPr/>
        </p:nvSpPr>
        <p:spPr>
          <a:xfrm>
            <a:off x="2237014" y="2238103"/>
            <a:ext cx="1121228" cy="369332"/>
          </a:xfrm>
          <a:prstGeom prst="rect">
            <a:avLst/>
          </a:prstGeom>
          <a:solidFill>
            <a:schemeClr val="bg1">
              <a:lumMod val="75000"/>
            </a:schemeClr>
          </a:solidFill>
        </p:spPr>
        <p:txBody>
          <a:bodyPr wrap="square" rtlCol="0">
            <a:spAutoFit/>
          </a:bodyPr>
          <a:lstStyle/>
          <a:p>
            <a:r>
              <a:rPr lang="en-US" dirty="0"/>
              <a:t>proxy / </a:t>
            </a:r>
            <a:r>
              <a:rPr lang="en-US" dirty="0" err="1"/>
              <a:t>lb</a:t>
            </a:r>
            <a:endParaRPr lang="ru-RU" dirty="0"/>
          </a:p>
        </p:txBody>
      </p:sp>
      <p:cxnSp>
        <p:nvCxnSpPr>
          <p:cNvPr id="9" name="Straight Arrow Connector 8">
            <a:extLst>
              <a:ext uri="{FF2B5EF4-FFF2-40B4-BE49-F238E27FC236}">
                <a16:creationId xmlns:a16="http://schemas.microsoft.com/office/drawing/2014/main" id="{CBB3FDCB-7022-F94C-A1BA-69314D16D8A7}"/>
              </a:ext>
            </a:extLst>
          </p:cNvPr>
          <p:cNvCxnSpPr>
            <a:endCxn id="7" idx="0"/>
          </p:cNvCxnSpPr>
          <p:nvPr/>
        </p:nvCxnSpPr>
        <p:spPr>
          <a:xfrm>
            <a:off x="2797628" y="1872343"/>
            <a:ext cx="0" cy="36576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385A052B-3EA3-FB45-8CE4-9EAE1ECA8FE9}"/>
              </a:ext>
            </a:extLst>
          </p:cNvPr>
          <p:cNvSpPr txBox="1"/>
          <p:nvPr/>
        </p:nvSpPr>
        <p:spPr>
          <a:xfrm>
            <a:off x="2895600" y="1872343"/>
            <a:ext cx="1121223" cy="338554"/>
          </a:xfrm>
          <a:prstGeom prst="rect">
            <a:avLst/>
          </a:prstGeom>
          <a:noFill/>
        </p:spPr>
        <p:txBody>
          <a:bodyPr wrap="square" rtlCol="0">
            <a:spAutoFit/>
          </a:bodyPr>
          <a:lstStyle/>
          <a:p>
            <a:r>
              <a:rPr lang="en-US" sz="1600" dirty="0">
                <a:latin typeface="Consolas" panose="020B0609020204030204" pitchFamily="49" charset="0"/>
                <a:cs typeface="Consolas" panose="020B0609020204030204" pitchFamily="49" charset="0"/>
              </a:rPr>
              <a:t>HTTP GET</a:t>
            </a:r>
            <a:endParaRPr lang="ru-RU" sz="1600" dirty="0">
              <a:latin typeface="Consolas" panose="020B0609020204030204" pitchFamily="49" charset="0"/>
              <a:cs typeface="Consolas" panose="020B0609020204030204" pitchFamily="49" charset="0"/>
            </a:endParaRPr>
          </a:p>
        </p:txBody>
      </p:sp>
      <p:sp>
        <p:nvSpPr>
          <p:cNvPr id="11" name="TextBox 10">
            <a:extLst>
              <a:ext uri="{FF2B5EF4-FFF2-40B4-BE49-F238E27FC236}">
                <a16:creationId xmlns:a16="http://schemas.microsoft.com/office/drawing/2014/main" id="{BFEBACF0-0A88-5C48-A16E-508626CBE690}"/>
              </a:ext>
            </a:extLst>
          </p:cNvPr>
          <p:cNvSpPr txBox="1"/>
          <p:nvPr/>
        </p:nvSpPr>
        <p:spPr>
          <a:xfrm>
            <a:off x="353785" y="3108961"/>
            <a:ext cx="1475015" cy="646331"/>
          </a:xfrm>
          <a:prstGeom prst="rect">
            <a:avLst/>
          </a:prstGeom>
          <a:solidFill>
            <a:schemeClr val="bg1">
              <a:lumMod val="75000"/>
            </a:schemeClr>
          </a:solidFill>
        </p:spPr>
        <p:txBody>
          <a:bodyPr wrap="square" rtlCol="0">
            <a:spAutoFit/>
          </a:bodyPr>
          <a:lstStyle/>
          <a:p>
            <a:pPr algn="ctr"/>
            <a:r>
              <a:rPr lang="en-US" dirty="0"/>
              <a:t>static content server</a:t>
            </a:r>
            <a:endParaRPr lang="ru-RU" dirty="0"/>
          </a:p>
        </p:txBody>
      </p:sp>
      <p:sp>
        <p:nvSpPr>
          <p:cNvPr id="12" name="TextBox 11">
            <a:extLst>
              <a:ext uri="{FF2B5EF4-FFF2-40B4-BE49-F238E27FC236}">
                <a16:creationId xmlns:a16="http://schemas.microsoft.com/office/drawing/2014/main" id="{C16CCB6E-53A5-A341-880F-428E8360F19F}"/>
              </a:ext>
            </a:extLst>
          </p:cNvPr>
          <p:cNvSpPr txBox="1"/>
          <p:nvPr/>
        </p:nvSpPr>
        <p:spPr>
          <a:xfrm>
            <a:off x="2237014" y="3089238"/>
            <a:ext cx="1289957" cy="646331"/>
          </a:xfrm>
          <a:prstGeom prst="rect">
            <a:avLst/>
          </a:prstGeom>
          <a:solidFill>
            <a:schemeClr val="bg1">
              <a:lumMod val="75000"/>
            </a:schemeClr>
          </a:solidFill>
        </p:spPr>
        <p:txBody>
          <a:bodyPr wrap="square" rtlCol="0">
            <a:spAutoFit/>
          </a:bodyPr>
          <a:lstStyle/>
          <a:p>
            <a:pPr algn="ctr"/>
            <a:r>
              <a:rPr lang="en-US" dirty="0"/>
              <a:t>application server</a:t>
            </a:r>
            <a:endParaRPr lang="ru-RU" dirty="0"/>
          </a:p>
        </p:txBody>
      </p:sp>
      <p:sp>
        <p:nvSpPr>
          <p:cNvPr id="13" name="TextBox 12">
            <a:extLst>
              <a:ext uri="{FF2B5EF4-FFF2-40B4-BE49-F238E27FC236}">
                <a16:creationId xmlns:a16="http://schemas.microsoft.com/office/drawing/2014/main" id="{091E4228-55C0-7345-A4C4-7895CB4FAB83}"/>
              </a:ext>
            </a:extLst>
          </p:cNvPr>
          <p:cNvSpPr txBox="1"/>
          <p:nvPr/>
        </p:nvSpPr>
        <p:spPr>
          <a:xfrm>
            <a:off x="3935185" y="3089238"/>
            <a:ext cx="1289957" cy="646331"/>
          </a:xfrm>
          <a:prstGeom prst="rect">
            <a:avLst/>
          </a:prstGeom>
          <a:solidFill>
            <a:schemeClr val="bg1">
              <a:lumMod val="75000"/>
            </a:schemeClr>
          </a:solidFill>
        </p:spPr>
        <p:txBody>
          <a:bodyPr wrap="square" rtlCol="0">
            <a:spAutoFit/>
          </a:bodyPr>
          <a:lstStyle/>
          <a:p>
            <a:pPr algn="ctr"/>
            <a:r>
              <a:rPr lang="en-US" dirty="0"/>
              <a:t>application server</a:t>
            </a:r>
            <a:endParaRPr lang="ru-RU" dirty="0"/>
          </a:p>
        </p:txBody>
      </p:sp>
      <p:sp>
        <p:nvSpPr>
          <p:cNvPr id="14" name="TextBox 13">
            <a:extLst>
              <a:ext uri="{FF2B5EF4-FFF2-40B4-BE49-F238E27FC236}">
                <a16:creationId xmlns:a16="http://schemas.microsoft.com/office/drawing/2014/main" id="{D45DC7B9-BD17-FD4C-A15D-BD1EC586DC7A}"/>
              </a:ext>
            </a:extLst>
          </p:cNvPr>
          <p:cNvSpPr txBox="1"/>
          <p:nvPr/>
        </p:nvSpPr>
        <p:spPr>
          <a:xfrm>
            <a:off x="5633356" y="3108961"/>
            <a:ext cx="1289957" cy="646331"/>
          </a:xfrm>
          <a:prstGeom prst="rect">
            <a:avLst/>
          </a:prstGeom>
          <a:solidFill>
            <a:schemeClr val="bg1">
              <a:lumMod val="75000"/>
            </a:schemeClr>
          </a:solidFill>
        </p:spPr>
        <p:txBody>
          <a:bodyPr wrap="square" rtlCol="0">
            <a:spAutoFit/>
          </a:bodyPr>
          <a:lstStyle/>
          <a:p>
            <a:pPr algn="ctr"/>
            <a:r>
              <a:rPr lang="en-US" dirty="0"/>
              <a:t>…</a:t>
            </a:r>
            <a:br>
              <a:rPr lang="en-US" dirty="0"/>
            </a:br>
            <a:endParaRPr lang="ru-RU" dirty="0"/>
          </a:p>
        </p:txBody>
      </p:sp>
      <p:sp>
        <p:nvSpPr>
          <p:cNvPr id="15" name="TextBox 14">
            <a:extLst>
              <a:ext uri="{FF2B5EF4-FFF2-40B4-BE49-F238E27FC236}">
                <a16:creationId xmlns:a16="http://schemas.microsoft.com/office/drawing/2014/main" id="{899AB7DD-89A8-F548-9059-4265605F57C8}"/>
              </a:ext>
            </a:extLst>
          </p:cNvPr>
          <p:cNvSpPr txBox="1"/>
          <p:nvPr/>
        </p:nvSpPr>
        <p:spPr>
          <a:xfrm>
            <a:off x="3091543" y="4147533"/>
            <a:ext cx="1289957" cy="646331"/>
          </a:xfrm>
          <a:prstGeom prst="rect">
            <a:avLst/>
          </a:prstGeom>
          <a:solidFill>
            <a:schemeClr val="bg1">
              <a:lumMod val="75000"/>
            </a:schemeClr>
          </a:solidFill>
        </p:spPr>
        <p:txBody>
          <a:bodyPr wrap="square" rtlCol="0">
            <a:spAutoFit/>
          </a:bodyPr>
          <a:lstStyle/>
          <a:p>
            <a:pPr algn="ctr"/>
            <a:r>
              <a:rPr lang="en-US" dirty="0"/>
              <a:t>database server</a:t>
            </a:r>
            <a:endParaRPr lang="ru-RU" dirty="0"/>
          </a:p>
        </p:txBody>
      </p:sp>
      <p:cxnSp>
        <p:nvCxnSpPr>
          <p:cNvPr id="17" name="Straight Arrow Connector 16">
            <a:extLst>
              <a:ext uri="{FF2B5EF4-FFF2-40B4-BE49-F238E27FC236}">
                <a16:creationId xmlns:a16="http://schemas.microsoft.com/office/drawing/2014/main" id="{7708E009-0324-AD47-A446-3E9AB4241103}"/>
              </a:ext>
            </a:extLst>
          </p:cNvPr>
          <p:cNvCxnSpPr>
            <a:endCxn id="11" idx="0"/>
          </p:cNvCxnSpPr>
          <p:nvPr/>
        </p:nvCxnSpPr>
        <p:spPr>
          <a:xfrm flipH="1">
            <a:off x="1091293" y="2607435"/>
            <a:ext cx="1706335" cy="5015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F8A31E1-063E-104D-93EF-EA0DDBEBA765}"/>
              </a:ext>
            </a:extLst>
          </p:cNvPr>
          <p:cNvCxnSpPr>
            <a:stCxn id="7" idx="2"/>
            <a:endCxn id="12" idx="0"/>
          </p:cNvCxnSpPr>
          <p:nvPr/>
        </p:nvCxnSpPr>
        <p:spPr>
          <a:xfrm>
            <a:off x="2797628" y="2607435"/>
            <a:ext cx="84365" cy="48180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D7FEB19-20FC-0948-BD22-0766648FA6BE}"/>
              </a:ext>
            </a:extLst>
          </p:cNvPr>
          <p:cNvCxnSpPr>
            <a:stCxn id="7" idx="2"/>
            <a:endCxn id="13" idx="0"/>
          </p:cNvCxnSpPr>
          <p:nvPr/>
        </p:nvCxnSpPr>
        <p:spPr>
          <a:xfrm>
            <a:off x="2797628" y="2607435"/>
            <a:ext cx="1782536" cy="48180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E306A95-F396-7C4B-BE73-306F64FDAE9F}"/>
              </a:ext>
            </a:extLst>
          </p:cNvPr>
          <p:cNvCxnSpPr>
            <a:stCxn id="7" idx="2"/>
          </p:cNvCxnSpPr>
          <p:nvPr/>
        </p:nvCxnSpPr>
        <p:spPr>
          <a:xfrm>
            <a:off x="2797628" y="2607435"/>
            <a:ext cx="3525611" cy="5015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B05EC0-25AF-024D-A72E-95F1097DD965}"/>
              </a:ext>
            </a:extLst>
          </p:cNvPr>
          <p:cNvCxnSpPr>
            <a:endCxn id="15" idx="0"/>
          </p:cNvCxnSpPr>
          <p:nvPr/>
        </p:nvCxnSpPr>
        <p:spPr>
          <a:xfrm>
            <a:off x="2881992" y="3735569"/>
            <a:ext cx="854530" cy="4119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98CECEF-1B53-EF4E-B8CA-7D109B2F9232}"/>
              </a:ext>
            </a:extLst>
          </p:cNvPr>
          <p:cNvCxnSpPr>
            <a:endCxn id="15" idx="0"/>
          </p:cNvCxnSpPr>
          <p:nvPr/>
        </p:nvCxnSpPr>
        <p:spPr>
          <a:xfrm flipH="1">
            <a:off x="3736522" y="3744685"/>
            <a:ext cx="843641" cy="40284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EC049EB-91F7-F243-86C1-E462075268EE}"/>
              </a:ext>
            </a:extLst>
          </p:cNvPr>
          <p:cNvCxnSpPr/>
          <p:nvPr/>
        </p:nvCxnSpPr>
        <p:spPr>
          <a:xfrm>
            <a:off x="6278334" y="3766590"/>
            <a:ext cx="854530" cy="4119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6682507-B024-1341-B0F3-C6AEBA58B6B0}"/>
              </a:ext>
            </a:extLst>
          </p:cNvPr>
          <p:cNvCxnSpPr/>
          <p:nvPr/>
        </p:nvCxnSpPr>
        <p:spPr>
          <a:xfrm flipH="1">
            <a:off x="5434693" y="3766590"/>
            <a:ext cx="843641" cy="40284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5309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975904137"/>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384874930"/>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198236116"/>
              </p:ext>
            </p:extLst>
          </p:nvPr>
        </p:nvGraphicFramePr>
        <p:xfrm>
          <a:off x="0" y="365761"/>
          <a:ext cx="12192000" cy="5308600"/>
        </p:xfrm>
        <a:graphic>
          <a:graphicData uri="http://schemas.openxmlformats.org/drawingml/2006/table">
            <a:tbl>
              <a:tblPr firstRow="1" bandRow="1">
                <a:tableStyleId>{3B4B98B0-60AC-42C2-AFA5-B58CD77FA1E5}</a:tableStyleId>
              </a:tblPr>
              <a:tblGrid>
                <a:gridCol w="8128000">
                  <a:extLst>
                    <a:ext uri="{9D8B030D-6E8A-4147-A177-3AD203B41FA5}">
                      <a16:colId xmlns:a16="http://schemas.microsoft.com/office/drawing/2014/main" val="20000"/>
                    </a:ext>
                  </a:extLst>
                </a:gridCol>
                <a:gridCol w="4064000">
                  <a:extLst>
                    <a:ext uri="{9D8B030D-6E8A-4147-A177-3AD203B41FA5}">
                      <a16:colId xmlns:a16="http://schemas.microsoft.com/office/drawing/2014/main" val="3163975836"/>
                    </a:ext>
                  </a:extLst>
                </a:gridCol>
              </a:tblGrid>
              <a:tr h="370840">
                <a:tc gridSpan="2">
                  <a:txBody>
                    <a:bodyPr/>
                    <a:lstStyle/>
                    <a:p>
                      <a:r>
                        <a:rPr lang="en-US" sz="2400" dirty="0"/>
                        <a:t>More networking-related issues</a:t>
                      </a:r>
                      <a:endParaRPr lang="ru-RU" sz="2400" dirty="0"/>
                    </a:p>
                  </a:txBody>
                  <a:tcPr/>
                </a:tc>
                <a:tc hMerge="1">
                  <a:txBody>
                    <a:bodyPr/>
                    <a:lstStyle/>
                    <a:p>
                      <a:endParaRPr lang="ru-RU"/>
                    </a:p>
                  </a:txBody>
                  <a:tcPr/>
                </a:tc>
                <a:extLst>
                  <a:ext uri="{0D108BD9-81ED-4DB2-BD59-A6C34878D82A}">
                    <a16:rowId xmlns:a16="http://schemas.microsoft.com/office/drawing/2014/main" val="10000"/>
                  </a:ext>
                </a:extLst>
              </a:tr>
              <a:tr h="370840">
                <a:tc gridSpan="2">
                  <a:txBody>
                    <a:bodyPr/>
                    <a:lstStyle/>
                    <a:p>
                      <a:r>
                        <a:rPr lang="en-US" sz="1800" b="0" dirty="0"/>
                        <a:t>Typically, a server divides a user request into smaller sub-requests and sends them to servers that are deeper down the system:</a:t>
                      </a:r>
                    </a:p>
                  </a:txBody>
                  <a:tcPr/>
                </a:tc>
                <a:tc hMerge="1">
                  <a:txBody>
                    <a:bodyPr/>
                    <a:lstStyle/>
                    <a:p>
                      <a:endParaRPr lang="ru-RU"/>
                    </a:p>
                  </a:txBody>
                  <a:tcPr/>
                </a:tc>
                <a:extLst>
                  <a:ext uri="{0D108BD9-81ED-4DB2-BD59-A6C34878D82A}">
                    <a16:rowId xmlns:a16="http://schemas.microsoft.com/office/drawing/2014/main" val="3018159752"/>
                  </a:ext>
                </a:extLst>
              </a:tr>
              <a:tr h="370840">
                <a:tc>
                  <a:txBody>
                    <a:bodyPr/>
                    <a:lstStyle/>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txBody>
                  <a:tcPr/>
                </a:tc>
                <a:tc>
                  <a:txBody>
                    <a:bodyPr/>
                    <a:lstStyle/>
                    <a:p>
                      <a:pPr marL="342900" indent="-342900">
                        <a:buFont typeface="+mj-lt"/>
                        <a:buAutoNum type="arabicPeriod"/>
                      </a:pPr>
                      <a:r>
                        <a:rPr lang="en-US" sz="1800" b="0" dirty="0">
                          <a:solidFill>
                            <a:schemeClr val="bg1">
                              <a:lumMod val="75000"/>
                            </a:schemeClr>
                          </a:solidFill>
                        </a:rPr>
                        <a:t>Suppose that every request spawns 10 sub-requests. Suppose also that the 99</a:t>
                      </a:r>
                      <a:r>
                        <a:rPr lang="en-US" sz="1800" b="0" baseline="30000" dirty="0">
                          <a:solidFill>
                            <a:schemeClr val="bg1">
                              <a:lumMod val="75000"/>
                            </a:schemeClr>
                          </a:solidFill>
                        </a:rPr>
                        <a:t>th</a:t>
                      </a:r>
                      <a:r>
                        <a:rPr lang="en-US" sz="1800" b="0" dirty="0">
                          <a:solidFill>
                            <a:schemeClr val="bg1">
                              <a:lumMod val="75000"/>
                            </a:schemeClr>
                          </a:solidFill>
                        </a:rPr>
                        <a:t> pct. of the sub-request latency is 1ms, but the rest of sub-requests take 1s. What is the distribution of latencies of top-level requests?</a:t>
                      </a:r>
                      <a:r>
                        <a:rPr lang="ru-RU" sz="1800" b="0" dirty="0">
                          <a:solidFill>
                            <a:schemeClr val="bg1">
                              <a:lumMod val="75000"/>
                            </a:schemeClr>
                          </a:solidFill>
                        </a:rPr>
                        <a:t> </a:t>
                      </a:r>
                      <a:br>
                        <a:rPr lang="ru-RU" sz="1800" b="0" dirty="0">
                          <a:solidFill>
                            <a:schemeClr val="bg1">
                              <a:lumMod val="75000"/>
                            </a:schemeClr>
                          </a:solidFill>
                        </a:rPr>
                      </a:br>
                      <a:br>
                        <a:rPr lang="ru-RU" sz="1800" b="0" dirty="0">
                          <a:solidFill>
                            <a:schemeClr val="bg1">
                              <a:lumMod val="75000"/>
                            </a:schemeClr>
                          </a:solidFill>
                        </a:rPr>
                      </a:br>
                      <a:r>
                        <a:rPr lang="en-US" sz="1800" b="0" dirty="0">
                          <a:solidFill>
                            <a:schemeClr val="bg1">
                              <a:lumMod val="75000"/>
                            </a:schemeClr>
                          </a:solidFill>
                        </a:rPr>
                        <a:t>How to bound the tail latencies of top-level requests?</a:t>
                      </a:r>
                    </a:p>
                    <a:p>
                      <a:pPr marL="342900" indent="-342900">
                        <a:buFont typeface="+mj-lt"/>
                        <a:buAutoNum type="arabicPeriod"/>
                      </a:pPr>
                      <a:endParaRPr lang="ru-RU" sz="1800" b="0" dirty="0"/>
                    </a:p>
                    <a:p>
                      <a:pPr marL="342900" indent="-342900">
                        <a:buFont typeface="+mj-lt"/>
                        <a:buAutoNum type="arabicPeriod"/>
                      </a:pPr>
                      <a:r>
                        <a:rPr lang="en-US" sz="1800" b="0" dirty="0"/>
                        <a:t>How collect logs of all sub-requests together? How to </a:t>
                      </a:r>
                      <a:r>
                        <a:rPr lang="en-US" sz="1800" b="0" dirty="0" err="1"/>
                        <a:t>analyse</a:t>
                      </a:r>
                      <a:r>
                        <a:rPr lang="en-US" sz="1800" b="0" dirty="0"/>
                        <a:t> the execution trace of a top-level request? How to find reasons for requests getting blocked?</a:t>
                      </a:r>
                    </a:p>
                  </a:txBody>
                  <a:tcPr/>
                </a:tc>
                <a:extLst>
                  <a:ext uri="{0D108BD9-81ED-4DB2-BD59-A6C34878D82A}">
                    <a16:rowId xmlns:a16="http://schemas.microsoft.com/office/drawing/2014/main" val="1021162799"/>
                  </a:ext>
                </a:extLst>
              </a:tr>
            </a:tbl>
          </a:graphicData>
        </a:graphic>
      </p:graphicFrame>
      <p:pic>
        <p:nvPicPr>
          <p:cNvPr id="4" name="Graphic 3" descr="Laptop">
            <a:extLst>
              <a:ext uri="{FF2B5EF4-FFF2-40B4-BE49-F238E27FC236}">
                <a16:creationId xmlns:a16="http://schemas.microsoft.com/office/drawing/2014/main" id="{FEA4F998-2081-EC40-BB7F-6428A407D9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03714" y="1284514"/>
            <a:ext cx="587829" cy="587829"/>
          </a:xfrm>
          <a:prstGeom prst="rect">
            <a:avLst/>
          </a:prstGeom>
        </p:spPr>
      </p:pic>
      <p:sp>
        <p:nvSpPr>
          <p:cNvPr id="7" name="TextBox 6">
            <a:extLst>
              <a:ext uri="{FF2B5EF4-FFF2-40B4-BE49-F238E27FC236}">
                <a16:creationId xmlns:a16="http://schemas.microsoft.com/office/drawing/2014/main" id="{9C019804-6FB5-7941-8D60-7E4C90329CB6}"/>
              </a:ext>
            </a:extLst>
          </p:cNvPr>
          <p:cNvSpPr txBox="1"/>
          <p:nvPr/>
        </p:nvSpPr>
        <p:spPr>
          <a:xfrm>
            <a:off x="2237014" y="2238103"/>
            <a:ext cx="1121228" cy="369332"/>
          </a:xfrm>
          <a:prstGeom prst="rect">
            <a:avLst/>
          </a:prstGeom>
          <a:solidFill>
            <a:schemeClr val="bg1">
              <a:lumMod val="75000"/>
            </a:schemeClr>
          </a:solidFill>
        </p:spPr>
        <p:txBody>
          <a:bodyPr wrap="square" rtlCol="0">
            <a:spAutoFit/>
          </a:bodyPr>
          <a:lstStyle/>
          <a:p>
            <a:r>
              <a:rPr lang="en-US" dirty="0"/>
              <a:t>proxy / </a:t>
            </a:r>
            <a:r>
              <a:rPr lang="en-US" dirty="0" err="1"/>
              <a:t>lb</a:t>
            </a:r>
            <a:endParaRPr lang="ru-RU" dirty="0"/>
          </a:p>
        </p:txBody>
      </p:sp>
      <p:cxnSp>
        <p:nvCxnSpPr>
          <p:cNvPr id="9" name="Straight Arrow Connector 8">
            <a:extLst>
              <a:ext uri="{FF2B5EF4-FFF2-40B4-BE49-F238E27FC236}">
                <a16:creationId xmlns:a16="http://schemas.microsoft.com/office/drawing/2014/main" id="{CBB3FDCB-7022-F94C-A1BA-69314D16D8A7}"/>
              </a:ext>
            </a:extLst>
          </p:cNvPr>
          <p:cNvCxnSpPr>
            <a:endCxn id="7" idx="0"/>
          </p:cNvCxnSpPr>
          <p:nvPr/>
        </p:nvCxnSpPr>
        <p:spPr>
          <a:xfrm>
            <a:off x="2797628" y="1872343"/>
            <a:ext cx="0" cy="36576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385A052B-3EA3-FB45-8CE4-9EAE1ECA8FE9}"/>
              </a:ext>
            </a:extLst>
          </p:cNvPr>
          <p:cNvSpPr txBox="1"/>
          <p:nvPr/>
        </p:nvSpPr>
        <p:spPr>
          <a:xfrm>
            <a:off x="2895600" y="1872343"/>
            <a:ext cx="1121223" cy="338554"/>
          </a:xfrm>
          <a:prstGeom prst="rect">
            <a:avLst/>
          </a:prstGeom>
          <a:noFill/>
        </p:spPr>
        <p:txBody>
          <a:bodyPr wrap="square" rtlCol="0">
            <a:spAutoFit/>
          </a:bodyPr>
          <a:lstStyle/>
          <a:p>
            <a:r>
              <a:rPr lang="en-US" sz="1600" dirty="0">
                <a:latin typeface="Consolas" panose="020B0609020204030204" pitchFamily="49" charset="0"/>
                <a:cs typeface="Consolas" panose="020B0609020204030204" pitchFamily="49" charset="0"/>
              </a:rPr>
              <a:t>HTTP GET</a:t>
            </a:r>
            <a:endParaRPr lang="ru-RU" sz="1600" dirty="0">
              <a:latin typeface="Consolas" panose="020B0609020204030204" pitchFamily="49" charset="0"/>
              <a:cs typeface="Consolas" panose="020B0609020204030204" pitchFamily="49" charset="0"/>
            </a:endParaRPr>
          </a:p>
        </p:txBody>
      </p:sp>
      <p:sp>
        <p:nvSpPr>
          <p:cNvPr id="11" name="TextBox 10">
            <a:extLst>
              <a:ext uri="{FF2B5EF4-FFF2-40B4-BE49-F238E27FC236}">
                <a16:creationId xmlns:a16="http://schemas.microsoft.com/office/drawing/2014/main" id="{BFEBACF0-0A88-5C48-A16E-508626CBE690}"/>
              </a:ext>
            </a:extLst>
          </p:cNvPr>
          <p:cNvSpPr txBox="1"/>
          <p:nvPr/>
        </p:nvSpPr>
        <p:spPr>
          <a:xfrm>
            <a:off x="353785" y="3108961"/>
            <a:ext cx="1475015" cy="646331"/>
          </a:xfrm>
          <a:prstGeom prst="rect">
            <a:avLst/>
          </a:prstGeom>
          <a:solidFill>
            <a:schemeClr val="bg1">
              <a:lumMod val="75000"/>
            </a:schemeClr>
          </a:solidFill>
        </p:spPr>
        <p:txBody>
          <a:bodyPr wrap="square" rtlCol="0">
            <a:spAutoFit/>
          </a:bodyPr>
          <a:lstStyle/>
          <a:p>
            <a:pPr algn="ctr"/>
            <a:r>
              <a:rPr lang="en-US" dirty="0"/>
              <a:t>static content server</a:t>
            </a:r>
            <a:endParaRPr lang="ru-RU" dirty="0"/>
          </a:p>
        </p:txBody>
      </p:sp>
      <p:sp>
        <p:nvSpPr>
          <p:cNvPr id="12" name="TextBox 11">
            <a:extLst>
              <a:ext uri="{FF2B5EF4-FFF2-40B4-BE49-F238E27FC236}">
                <a16:creationId xmlns:a16="http://schemas.microsoft.com/office/drawing/2014/main" id="{C16CCB6E-53A5-A341-880F-428E8360F19F}"/>
              </a:ext>
            </a:extLst>
          </p:cNvPr>
          <p:cNvSpPr txBox="1"/>
          <p:nvPr/>
        </p:nvSpPr>
        <p:spPr>
          <a:xfrm>
            <a:off x="2237014" y="3089238"/>
            <a:ext cx="1289957" cy="646331"/>
          </a:xfrm>
          <a:prstGeom prst="rect">
            <a:avLst/>
          </a:prstGeom>
          <a:solidFill>
            <a:schemeClr val="bg1">
              <a:lumMod val="75000"/>
            </a:schemeClr>
          </a:solidFill>
        </p:spPr>
        <p:txBody>
          <a:bodyPr wrap="square" rtlCol="0">
            <a:spAutoFit/>
          </a:bodyPr>
          <a:lstStyle/>
          <a:p>
            <a:pPr algn="ctr"/>
            <a:r>
              <a:rPr lang="en-US" dirty="0"/>
              <a:t>application server</a:t>
            </a:r>
            <a:endParaRPr lang="ru-RU" dirty="0"/>
          </a:p>
        </p:txBody>
      </p:sp>
      <p:sp>
        <p:nvSpPr>
          <p:cNvPr id="13" name="TextBox 12">
            <a:extLst>
              <a:ext uri="{FF2B5EF4-FFF2-40B4-BE49-F238E27FC236}">
                <a16:creationId xmlns:a16="http://schemas.microsoft.com/office/drawing/2014/main" id="{091E4228-55C0-7345-A4C4-7895CB4FAB83}"/>
              </a:ext>
            </a:extLst>
          </p:cNvPr>
          <p:cNvSpPr txBox="1"/>
          <p:nvPr/>
        </p:nvSpPr>
        <p:spPr>
          <a:xfrm>
            <a:off x="3935185" y="3089238"/>
            <a:ext cx="1289957" cy="646331"/>
          </a:xfrm>
          <a:prstGeom prst="rect">
            <a:avLst/>
          </a:prstGeom>
          <a:solidFill>
            <a:schemeClr val="bg1">
              <a:lumMod val="75000"/>
            </a:schemeClr>
          </a:solidFill>
        </p:spPr>
        <p:txBody>
          <a:bodyPr wrap="square" rtlCol="0">
            <a:spAutoFit/>
          </a:bodyPr>
          <a:lstStyle/>
          <a:p>
            <a:pPr algn="ctr"/>
            <a:r>
              <a:rPr lang="en-US" dirty="0"/>
              <a:t>application server</a:t>
            </a:r>
            <a:endParaRPr lang="ru-RU" dirty="0"/>
          </a:p>
        </p:txBody>
      </p:sp>
      <p:sp>
        <p:nvSpPr>
          <p:cNvPr id="14" name="TextBox 13">
            <a:extLst>
              <a:ext uri="{FF2B5EF4-FFF2-40B4-BE49-F238E27FC236}">
                <a16:creationId xmlns:a16="http://schemas.microsoft.com/office/drawing/2014/main" id="{D45DC7B9-BD17-FD4C-A15D-BD1EC586DC7A}"/>
              </a:ext>
            </a:extLst>
          </p:cNvPr>
          <p:cNvSpPr txBox="1"/>
          <p:nvPr/>
        </p:nvSpPr>
        <p:spPr>
          <a:xfrm>
            <a:off x="5633356" y="3108961"/>
            <a:ext cx="1289957" cy="646331"/>
          </a:xfrm>
          <a:prstGeom prst="rect">
            <a:avLst/>
          </a:prstGeom>
          <a:solidFill>
            <a:schemeClr val="bg1">
              <a:lumMod val="75000"/>
            </a:schemeClr>
          </a:solidFill>
        </p:spPr>
        <p:txBody>
          <a:bodyPr wrap="square" rtlCol="0">
            <a:spAutoFit/>
          </a:bodyPr>
          <a:lstStyle/>
          <a:p>
            <a:pPr algn="ctr"/>
            <a:r>
              <a:rPr lang="en-US" dirty="0"/>
              <a:t>…</a:t>
            </a:r>
            <a:br>
              <a:rPr lang="en-US" dirty="0"/>
            </a:br>
            <a:endParaRPr lang="ru-RU" dirty="0"/>
          </a:p>
        </p:txBody>
      </p:sp>
      <p:sp>
        <p:nvSpPr>
          <p:cNvPr id="15" name="TextBox 14">
            <a:extLst>
              <a:ext uri="{FF2B5EF4-FFF2-40B4-BE49-F238E27FC236}">
                <a16:creationId xmlns:a16="http://schemas.microsoft.com/office/drawing/2014/main" id="{899AB7DD-89A8-F548-9059-4265605F57C8}"/>
              </a:ext>
            </a:extLst>
          </p:cNvPr>
          <p:cNvSpPr txBox="1"/>
          <p:nvPr/>
        </p:nvSpPr>
        <p:spPr>
          <a:xfrm>
            <a:off x="3091543" y="4147533"/>
            <a:ext cx="1289957" cy="646331"/>
          </a:xfrm>
          <a:prstGeom prst="rect">
            <a:avLst/>
          </a:prstGeom>
          <a:solidFill>
            <a:schemeClr val="bg1">
              <a:lumMod val="75000"/>
            </a:schemeClr>
          </a:solidFill>
        </p:spPr>
        <p:txBody>
          <a:bodyPr wrap="square" rtlCol="0">
            <a:spAutoFit/>
          </a:bodyPr>
          <a:lstStyle/>
          <a:p>
            <a:pPr algn="ctr"/>
            <a:r>
              <a:rPr lang="en-US" dirty="0"/>
              <a:t>database server</a:t>
            </a:r>
            <a:endParaRPr lang="ru-RU" dirty="0"/>
          </a:p>
        </p:txBody>
      </p:sp>
      <p:cxnSp>
        <p:nvCxnSpPr>
          <p:cNvPr id="17" name="Straight Arrow Connector 16">
            <a:extLst>
              <a:ext uri="{FF2B5EF4-FFF2-40B4-BE49-F238E27FC236}">
                <a16:creationId xmlns:a16="http://schemas.microsoft.com/office/drawing/2014/main" id="{7708E009-0324-AD47-A446-3E9AB4241103}"/>
              </a:ext>
            </a:extLst>
          </p:cNvPr>
          <p:cNvCxnSpPr>
            <a:endCxn id="11" idx="0"/>
          </p:cNvCxnSpPr>
          <p:nvPr/>
        </p:nvCxnSpPr>
        <p:spPr>
          <a:xfrm flipH="1">
            <a:off x="1091293" y="2607435"/>
            <a:ext cx="1706335" cy="5015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F8A31E1-063E-104D-93EF-EA0DDBEBA765}"/>
              </a:ext>
            </a:extLst>
          </p:cNvPr>
          <p:cNvCxnSpPr>
            <a:stCxn id="7" idx="2"/>
            <a:endCxn id="12" idx="0"/>
          </p:cNvCxnSpPr>
          <p:nvPr/>
        </p:nvCxnSpPr>
        <p:spPr>
          <a:xfrm>
            <a:off x="2797628" y="2607435"/>
            <a:ext cx="84365" cy="48180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D7FEB19-20FC-0948-BD22-0766648FA6BE}"/>
              </a:ext>
            </a:extLst>
          </p:cNvPr>
          <p:cNvCxnSpPr>
            <a:stCxn id="7" idx="2"/>
            <a:endCxn id="13" idx="0"/>
          </p:cNvCxnSpPr>
          <p:nvPr/>
        </p:nvCxnSpPr>
        <p:spPr>
          <a:xfrm>
            <a:off x="2797628" y="2607435"/>
            <a:ext cx="1782536" cy="48180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E306A95-F396-7C4B-BE73-306F64FDAE9F}"/>
              </a:ext>
            </a:extLst>
          </p:cNvPr>
          <p:cNvCxnSpPr>
            <a:stCxn id="7" idx="2"/>
          </p:cNvCxnSpPr>
          <p:nvPr/>
        </p:nvCxnSpPr>
        <p:spPr>
          <a:xfrm>
            <a:off x="2797628" y="2607435"/>
            <a:ext cx="3525611" cy="5015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B05EC0-25AF-024D-A72E-95F1097DD965}"/>
              </a:ext>
            </a:extLst>
          </p:cNvPr>
          <p:cNvCxnSpPr>
            <a:endCxn id="15" idx="0"/>
          </p:cNvCxnSpPr>
          <p:nvPr/>
        </p:nvCxnSpPr>
        <p:spPr>
          <a:xfrm>
            <a:off x="2881992" y="3735569"/>
            <a:ext cx="854530" cy="4119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98CECEF-1B53-EF4E-B8CA-7D109B2F9232}"/>
              </a:ext>
            </a:extLst>
          </p:cNvPr>
          <p:cNvCxnSpPr>
            <a:endCxn id="15" idx="0"/>
          </p:cNvCxnSpPr>
          <p:nvPr/>
        </p:nvCxnSpPr>
        <p:spPr>
          <a:xfrm flipH="1">
            <a:off x="3736522" y="3744685"/>
            <a:ext cx="843641" cy="40284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EC049EB-91F7-F243-86C1-E462075268EE}"/>
              </a:ext>
            </a:extLst>
          </p:cNvPr>
          <p:cNvCxnSpPr/>
          <p:nvPr/>
        </p:nvCxnSpPr>
        <p:spPr>
          <a:xfrm>
            <a:off x="6278334" y="3766590"/>
            <a:ext cx="854530" cy="4119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6682507-B024-1341-B0F3-C6AEBA58B6B0}"/>
              </a:ext>
            </a:extLst>
          </p:cNvPr>
          <p:cNvCxnSpPr/>
          <p:nvPr/>
        </p:nvCxnSpPr>
        <p:spPr>
          <a:xfrm flipH="1">
            <a:off x="5434693" y="3766590"/>
            <a:ext cx="843641" cy="40284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26957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550993079"/>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98823165"/>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143386343"/>
              </p:ext>
            </p:extLst>
          </p:nvPr>
        </p:nvGraphicFramePr>
        <p:xfrm>
          <a:off x="0" y="365761"/>
          <a:ext cx="12192000" cy="137160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b="1" i="0" u="none" strike="noStrike" kern="1200" dirty="0">
                          <a:solidFill>
                            <a:schemeClr val="tx1"/>
                          </a:solidFill>
                          <a:effectLst/>
                          <a:latin typeface="+mn-lt"/>
                          <a:ea typeface="+mn-ea"/>
                          <a:cs typeface="+mn-cs"/>
                        </a:rPr>
                        <a:t>Logging in a distributed system and the birthdays problem</a:t>
                      </a:r>
                      <a:endParaRPr lang="ru-RU" sz="2400" b="1" dirty="0"/>
                    </a:p>
                  </a:txBody>
                  <a:tcPr/>
                </a:tc>
                <a:extLst>
                  <a:ext uri="{0D108BD9-81ED-4DB2-BD59-A6C34878D82A}">
                    <a16:rowId xmlns:a16="http://schemas.microsoft.com/office/drawing/2014/main" val="10000"/>
                  </a:ext>
                </a:extLst>
              </a:tr>
              <a:tr h="370840">
                <a:tc>
                  <a:txBody>
                    <a:bodyPr/>
                    <a:lstStyle/>
                    <a:p>
                      <a:r>
                        <a:rPr lang="en-US" sz="1800" b="0" dirty="0"/>
                        <a:t>How to match logs from multiple services in a distributed system</a:t>
                      </a:r>
                      <a:r>
                        <a:rPr lang="ru-RU" sz="1800" b="0" dirty="0"/>
                        <a:t>?</a:t>
                      </a:r>
                    </a:p>
                    <a:p>
                      <a:endParaRPr lang="ru-RU" sz="1800" b="0" dirty="0"/>
                    </a:p>
                    <a:p>
                      <a:endParaRPr lang="ru-RU" sz="1800" b="0" dirty="0"/>
                    </a:p>
                  </a:txBody>
                  <a:tcPr/>
                </a:tc>
                <a:extLst>
                  <a:ext uri="{0D108BD9-81ED-4DB2-BD59-A6C34878D82A}">
                    <a16:rowId xmlns:a16="http://schemas.microsoft.com/office/drawing/2014/main" val="3018159752"/>
                  </a:ext>
                </a:extLst>
              </a:tr>
            </a:tbl>
          </a:graphicData>
        </a:graphic>
      </p:graphicFrame>
    </p:spTree>
    <p:extLst>
      <p:ext uri="{BB962C8B-B14F-4D97-AF65-F5344CB8AC3E}">
        <p14:creationId xmlns:p14="http://schemas.microsoft.com/office/powerpoint/2010/main" val="30522789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280479051"/>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25973634"/>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957957851"/>
              </p:ext>
            </p:extLst>
          </p:nvPr>
        </p:nvGraphicFramePr>
        <p:xfrm>
          <a:off x="0" y="365761"/>
          <a:ext cx="12192000" cy="192024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b="1" i="0" u="none" strike="noStrike" kern="1200" dirty="0">
                          <a:solidFill>
                            <a:schemeClr val="tx1"/>
                          </a:solidFill>
                          <a:effectLst/>
                          <a:latin typeface="+mn-lt"/>
                          <a:ea typeface="+mn-ea"/>
                          <a:cs typeface="+mn-cs"/>
                        </a:rPr>
                        <a:t>Logging in a distributed system and the birthdays problem</a:t>
                      </a:r>
                      <a:endParaRPr lang="ru-RU" sz="2400" b="1" dirty="0"/>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t>How to match logs from multiple services in a distributed system</a:t>
                      </a:r>
                      <a:r>
                        <a:rPr lang="ru-RU" sz="1800" b="0" dirty="0"/>
                        <a:t>?</a:t>
                      </a:r>
                    </a:p>
                    <a:p>
                      <a:endParaRPr lang="en-US" sz="1800" b="0" dirty="0"/>
                    </a:p>
                    <a:p>
                      <a:r>
                        <a:rPr lang="en-US" sz="1800" b="0" dirty="0"/>
                        <a:t>Let us assign a unique ID to each top-level request and propagate it into every sub-request. Now every log message related to a sub-request contains the ID of the top-level request. One can now scan logs of all services and filter those that contain a needed top-level request ID.</a:t>
                      </a:r>
                      <a:endParaRPr lang="ru-RU" sz="1800" b="0" dirty="0"/>
                    </a:p>
                  </a:txBody>
                  <a:tcPr/>
                </a:tc>
                <a:extLst>
                  <a:ext uri="{0D108BD9-81ED-4DB2-BD59-A6C34878D82A}">
                    <a16:rowId xmlns:a16="http://schemas.microsoft.com/office/drawing/2014/main" val="3018159752"/>
                  </a:ext>
                </a:extLst>
              </a:tr>
            </a:tbl>
          </a:graphicData>
        </a:graphic>
      </p:graphicFrame>
    </p:spTree>
    <p:extLst>
      <p:ext uri="{BB962C8B-B14F-4D97-AF65-F5344CB8AC3E}">
        <p14:creationId xmlns:p14="http://schemas.microsoft.com/office/powerpoint/2010/main" val="32669035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981047194"/>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77138847"/>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248467801"/>
              </p:ext>
            </p:extLst>
          </p:nvPr>
        </p:nvGraphicFramePr>
        <p:xfrm>
          <a:off x="0" y="365761"/>
          <a:ext cx="12192000" cy="6126480"/>
        </p:xfrm>
        <a:graphic>
          <a:graphicData uri="http://schemas.openxmlformats.org/drawingml/2006/table">
            <a:tbl>
              <a:tblPr firstRow="1" bandRow="1">
                <a:tableStyleId>{3B4B98B0-60AC-42C2-AFA5-B58CD77FA1E5}</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1166188608"/>
                    </a:ext>
                  </a:extLst>
                </a:gridCol>
              </a:tblGrid>
              <a:tr h="370840">
                <a:tc gridSpan="2">
                  <a:txBody>
                    <a:bodyPr/>
                    <a:lstStyle/>
                    <a:p>
                      <a:r>
                        <a:rPr lang="en-US" sz="2400" b="1" i="0" u="none" strike="noStrike" kern="1200" dirty="0">
                          <a:solidFill>
                            <a:schemeClr val="tx1"/>
                          </a:solidFill>
                          <a:effectLst/>
                          <a:latin typeface="+mn-lt"/>
                          <a:ea typeface="+mn-ea"/>
                          <a:cs typeface="+mn-cs"/>
                        </a:rPr>
                        <a:t>Logging in a distributed system and the birthdays problem</a:t>
                      </a:r>
                      <a:endParaRPr lang="ru-RU" sz="2400" b="1" dirty="0"/>
                    </a:p>
                  </a:txBody>
                  <a:tcPr/>
                </a:tc>
                <a:tc hMerge="1">
                  <a:txBody>
                    <a:bodyPr/>
                    <a:lstStyle/>
                    <a:p>
                      <a:endParaRPr lang="ru-RU"/>
                    </a:p>
                  </a:txBody>
                  <a:tcPr/>
                </a:tc>
                <a:extLst>
                  <a:ext uri="{0D108BD9-81ED-4DB2-BD59-A6C34878D82A}">
                    <a16:rowId xmlns:a16="http://schemas.microsoft.com/office/drawing/2014/main" val="10000"/>
                  </a:ext>
                </a:extLst>
              </a:tr>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bg1">
                              <a:lumMod val="75000"/>
                            </a:schemeClr>
                          </a:solidFill>
                        </a:rPr>
                        <a:t>How to match logs from multiple services in a distributed system</a:t>
                      </a:r>
                      <a:r>
                        <a:rPr lang="ru-RU" sz="1800" b="0" dirty="0">
                          <a:solidFill>
                            <a:schemeClr val="bg1">
                              <a:lumMod val="75000"/>
                            </a:schemeClr>
                          </a:solidFill>
                        </a:rPr>
                        <a:t>?</a:t>
                      </a:r>
                    </a:p>
                    <a:p>
                      <a:endParaRPr lang="en-US" sz="1800" b="0" dirty="0">
                        <a:solidFill>
                          <a:schemeClr val="bg1">
                            <a:lumMod val="75000"/>
                          </a:schemeClr>
                        </a:solidFill>
                      </a:endParaRPr>
                    </a:p>
                    <a:p>
                      <a:r>
                        <a:rPr lang="en-US" sz="1800" b="0" dirty="0">
                          <a:solidFill>
                            <a:schemeClr val="bg1">
                              <a:lumMod val="75000"/>
                            </a:schemeClr>
                          </a:solidFill>
                        </a:rPr>
                        <a:t>Let us assign a unique ID to each top-level request and propagate it into every sub-request. Now every log message related to a sub-request contains the ID of the top-level request. One can now scan logs of all services and filter those that contain a needed top-level request ID.</a:t>
                      </a:r>
                      <a:endParaRPr lang="ru-RU" sz="1800" b="0" dirty="0">
                        <a:solidFill>
                          <a:schemeClr val="bg1">
                            <a:lumMod val="75000"/>
                          </a:schemeClr>
                        </a:solidFill>
                      </a:endParaRPr>
                    </a:p>
                  </a:txBody>
                  <a:tcPr/>
                </a:tc>
                <a:tc hMerge="1">
                  <a:txBody>
                    <a:bodyPr/>
                    <a:lstStyle/>
                    <a:p>
                      <a:endParaRPr lang="ru-RU"/>
                    </a:p>
                  </a:txBody>
                  <a:tcPr/>
                </a:tc>
                <a:extLst>
                  <a:ext uri="{0D108BD9-81ED-4DB2-BD59-A6C34878D82A}">
                    <a16:rowId xmlns:a16="http://schemas.microsoft.com/office/drawing/2014/main" val="3018159752"/>
                  </a:ext>
                </a:extLst>
              </a:tr>
              <a:tr h="370840">
                <a:tc>
                  <a:txBody>
                    <a:bodyPr/>
                    <a:lstStyle/>
                    <a:p>
                      <a:r>
                        <a:rPr lang="en-US" sz="1800" b="0" dirty="0"/>
                        <a:t>How can we generate globally unique IDs? We must do this without incurring any </a:t>
                      </a:r>
                      <a:r>
                        <a:rPr lang="en-US" sz="1800" b="0" dirty="0" err="1"/>
                        <a:t>synchronisation</a:t>
                      </a:r>
                      <a:r>
                        <a:rPr lang="en-US" sz="1800" b="0" dirty="0"/>
                        <a:t> between nodes of our system.</a:t>
                      </a:r>
                    </a:p>
                    <a:p>
                      <a:endParaRPr lang="en-US" sz="1800" b="0" dirty="0"/>
                    </a:p>
                    <a:p>
                      <a:endParaRPr lang="ru-RU" sz="1800" b="0" dirty="0"/>
                    </a:p>
                  </a:txBody>
                  <a:tcPr/>
                </a:tc>
                <a:tc>
                  <a:txBody>
                    <a:bodyPr/>
                    <a:lstStyle/>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ru-RU" sz="1800" b="0" dirty="0"/>
                    </a:p>
                  </a:txBody>
                  <a:tcPr/>
                </a:tc>
                <a:extLst>
                  <a:ext uri="{0D108BD9-81ED-4DB2-BD59-A6C34878D82A}">
                    <a16:rowId xmlns:a16="http://schemas.microsoft.com/office/drawing/2014/main" val="2257718605"/>
                  </a:ext>
                </a:extLst>
              </a:tr>
            </a:tbl>
          </a:graphicData>
        </a:graphic>
      </p:graphicFrame>
    </p:spTree>
    <p:extLst>
      <p:ext uri="{BB962C8B-B14F-4D97-AF65-F5344CB8AC3E}">
        <p14:creationId xmlns:p14="http://schemas.microsoft.com/office/powerpoint/2010/main" val="12654241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804687775"/>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6891190"/>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11115262"/>
              </p:ext>
            </p:extLst>
          </p:nvPr>
        </p:nvGraphicFramePr>
        <p:xfrm>
          <a:off x="0" y="365761"/>
          <a:ext cx="12192000" cy="6126480"/>
        </p:xfrm>
        <a:graphic>
          <a:graphicData uri="http://schemas.openxmlformats.org/drawingml/2006/table">
            <a:tbl>
              <a:tblPr firstRow="1" bandRow="1">
                <a:tableStyleId>{3B4B98B0-60AC-42C2-AFA5-B58CD77FA1E5}</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1166188608"/>
                    </a:ext>
                  </a:extLst>
                </a:gridCol>
              </a:tblGrid>
              <a:tr h="370840">
                <a:tc gridSpan="2">
                  <a:txBody>
                    <a:bodyPr/>
                    <a:lstStyle/>
                    <a:p>
                      <a:r>
                        <a:rPr lang="en-US" sz="2400" b="1" i="0" u="none" strike="noStrike" kern="1200" dirty="0">
                          <a:solidFill>
                            <a:schemeClr val="tx1"/>
                          </a:solidFill>
                          <a:effectLst/>
                          <a:latin typeface="+mn-lt"/>
                          <a:ea typeface="+mn-ea"/>
                          <a:cs typeface="+mn-cs"/>
                        </a:rPr>
                        <a:t>Logging in a distributed system and the birthdays problem</a:t>
                      </a:r>
                      <a:endParaRPr lang="ru-RU" sz="2400" b="1" dirty="0"/>
                    </a:p>
                  </a:txBody>
                  <a:tcPr/>
                </a:tc>
                <a:tc hMerge="1">
                  <a:txBody>
                    <a:bodyPr/>
                    <a:lstStyle/>
                    <a:p>
                      <a:endParaRPr lang="ru-RU"/>
                    </a:p>
                  </a:txBody>
                  <a:tcPr/>
                </a:tc>
                <a:extLst>
                  <a:ext uri="{0D108BD9-81ED-4DB2-BD59-A6C34878D82A}">
                    <a16:rowId xmlns:a16="http://schemas.microsoft.com/office/drawing/2014/main" val="10000"/>
                  </a:ext>
                </a:extLst>
              </a:tr>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bg1">
                              <a:lumMod val="75000"/>
                            </a:schemeClr>
                          </a:solidFill>
                        </a:rPr>
                        <a:t>How to match logs from multiple services in a distributed system</a:t>
                      </a:r>
                      <a:r>
                        <a:rPr lang="ru-RU" sz="1800" b="0" dirty="0">
                          <a:solidFill>
                            <a:schemeClr val="bg1">
                              <a:lumMod val="75000"/>
                            </a:schemeClr>
                          </a:solidFill>
                        </a:rPr>
                        <a:t>?</a:t>
                      </a:r>
                    </a:p>
                    <a:p>
                      <a:endParaRPr lang="en-US" sz="1800" b="0" dirty="0">
                        <a:solidFill>
                          <a:schemeClr val="bg1">
                            <a:lumMod val="75000"/>
                          </a:schemeClr>
                        </a:solidFill>
                      </a:endParaRPr>
                    </a:p>
                    <a:p>
                      <a:r>
                        <a:rPr lang="en-US" sz="1800" b="0" dirty="0">
                          <a:solidFill>
                            <a:schemeClr val="bg1">
                              <a:lumMod val="75000"/>
                            </a:schemeClr>
                          </a:solidFill>
                        </a:rPr>
                        <a:t>Let us assign a unique ID to each top-level request and propagate it into every sub-request. Now every log message related to a sub-request contains the ID of the top-level request. One can now scan logs of all services and filter those that contain a needed top-level request ID.</a:t>
                      </a:r>
                      <a:endParaRPr lang="ru-RU" sz="1800" b="0" dirty="0">
                        <a:solidFill>
                          <a:schemeClr val="bg1">
                            <a:lumMod val="75000"/>
                          </a:schemeClr>
                        </a:solidFill>
                      </a:endParaRPr>
                    </a:p>
                  </a:txBody>
                  <a:tcPr/>
                </a:tc>
                <a:tc hMerge="1">
                  <a:txBody>
                    <a:bodyPr/>
                    <a:lstStyle/>
                    <a:p>
                      <a:endParaRPr lang="ru-RU"/>
                    </a:p>
                  </a:txBody>
                  <a:tcPr/>
                </a:tc>
                <a:extLst>
                  <a:ext uri="{0D108BD9-81ED-4DB2-BD59-A6C34878D82A}">
                    <a16:rowId xmlns:a16="http://schemas.microsoft.com/office/drawing/2014/main" val="3018159752"/>
                  </a:ext>
                </a:extLst>
              </a:tr>
              <a:tr h="370840">
                <a:tc>
                  <a:txBody>
                    <a:bodyPr/>
                    <a:lstStyle/>
                    <a:p>
                      <a:r>
                        <a:rPr lang="en-US" sz="1800" b="0" dirty="0"/>
                        <a:t>How can we generate globally unique IDs? We must do this without incurring any </a:t>
                      </a:r>
                      <a:r>
                        <a:rPr lang="en-US" sz="1800" b="0" dirty="0" err="1"/>
                        <a:t>synchronisation</a:t>
                      </a:r>
                      <a:r>
                        <a:rPr lang="en-US" sz="1800" b="0" dirty="0"/>
                        <a:t> between nodes of our system.</a:t>
                      </a:r>
                    </a:p>
                    <a:p>
                      <a:endParaRPr lang="en-US" sz="1800" b="0" dirty="0"/>
                    </a:p>
                    <a:p>
                      <a:r>
                        <a:rPr lang="en-US" sz="1800" b="0" dirty="0"/>
                        <a:t>Can choose globally unique IDs randomly?</a:t>
                      </a:r>
                      <a:endParaRPr lang="ru-RU" sz="1800" b="0" dirty="0"/>
                    </a:p>
                  </a:txBody>
                  <a:tcPr/>
                </a:tc>
                <a:tc>
                  <a:txBody>
                    <a:bodyPr/>
                    <a:lstStyle/>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ru-RU" sz="1800" b="0" dirty="0"/>
                    </a:p>
                  </a:txBody>
                  <a:tcPr/>
                </a:tc>
                <a:extLst>
                  <a:ext uri="{0D108BD9-81ED-4DB2-BD59-A6C34878D82A}">
                    <a16:rowId xmlns:a16="http://schemas.microsoft.com/office/drawing/2014/main" val="2257718605"/>
                  </a:ext>
                </a:extLst>
              </a:tr>
            </a:tbl>
          </a:graphicData>
        </a:graphic>
      </p:graphicFrame>
    </p:spTree>
    <p:extLst>
      <p:ext uri="{BB962C8B-B14F-4D97-AF65-F5344CB8AC3E}">
        <p14:creationId xmlns:p14="http://schemas.microsoft.com/office/powerpoint/2010/main" val="15471885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425730331"/>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35353965"/>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mc:AlternateContent xmlns:mc="http://schemas.openxmlformats.org/markup-compatibility/2006">
        <mc:Choice xmlns:a14="http://schemas.microsoft.com/office/drawing/2010/main" Requires="a14">
          <p:graphicFrame>
            <p:nvGraphicFramePr>
              <p:cNvPr id="2" name="Table 1"/>
              <p:cNvGraphicFramePr>
                <a:graphicFrameLocks noGrp="1"/>
              </p:cNvGraphicFramePr>
              <p:nvPr>
                <p:extLst>
                  <p:ext uri="{D42A27DB-BD31-4B8C-83A1-F6EECF244321}">
                    <p14:modId xmlns:p14="http://schemas.microsoft.com/office/powerpoint/2010/main" val="2807743082"/>
                  </p:ext>
                </p:extLst>
              </p:nvPr>
            </p:nvGraphicFramePr>
            <p:xfrm>
              <a:off x="0" y="365761"/>
              <a:ext cx="12192000" cy="6126480"/>
            </p:xfrm>
            <a:graphic>
              <a:graphicData uri="http://schemas.openxmlformats.org/drawingml/2006/table">
                <a:tbl>
                  <a:tblPr firstRow="1" bandRow="1">
                    <a:tableStyleId>{3B4B98B0-60AC-42C2-AFA5-B58CD77FA1E5}</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1166188608"/>
                        </a:ext>
                      </a:extLst>
                    </a:gridCol>
                  </a:tblGrid>
                  <a:tr h="370840">
                    <a:tc gridSpan="2">
                      <a:txBody>
                        <a:bodyPr/>
                        <a:lstStyle/>
                        <a:p>
                          <a:r>
                            <a:rPr lang="en-US" sz="2400" b="1" i="0" u="none" strike="noStrike" kern="1200" dirty="0">
                              <a:solidFill>
                                <a:schemeClr val="tx1"/>
                              </a:solidFill>
                              <a:effectLst/>
                              <a:latin typeface="+mn-lt"/>
                              <a:ea typeface="+mn-ea"/>
                              <a:cs typeface="+mn-cs"/>
                            </a:rPr>
                            <a:t>Logging in a distributed system and the birthdays problem</a:t>
                          </a:r>
                          <a:endParaRPr lang="ru-RU" sz="2400" b="1" dirty="0"/>
                        </a:p>
                      </a:txBody>
                      <a:tcPr/>
                    </a:tc>
                    <a:tc hMerge="1">
                      <a:txBody>
                        <a:bodyPr/>
                        <a:lstStyle/>
                        <a:p>
                          <a:endParaRPr lang="ru-RU"/>
                        </a:p>
                      </a:txBody>
                      <a:tcPr/>
                    </a:tc>
                    <a:extLst>
                      <a:ext uri="{0D108BD9-81ED-4DB2-BD59-A6C34878D82A}">
                        <a16:rowId xmlns:a16="http://schemas.microsoft.com/office/drawing/2014/main" val="10000"/>
                      </a:ext>
                    </a:extLst>
                  </a:tr>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bg1">
                                  <a:lumMod val="75000"/>
                                </a:schemeClr>
                              </a:solidFill>
                            </a:rPr>
                            <a:t>How to match logs from multiple services in a distributed system</a:t>
                          </a:r>
                          <a:r>
                            <a:rPr lang="ru-RU" sz="1800" b="0" dirty="0">
                              <a:solidFill>
                                <a:schemeClr val="bg1">
                                  <a:lumMod val="75000"/>
                                </a:schemeClr>
                              </a:solidFill>
                            </a:rPr>
                            <a:t>?</a:t>
                          </a:r>
                        </a:p>
                        <a:p>
                          <a:endParaRPr lang="en-US" sz="1800" b="0" dirty="0">
                            <a:solidFill>
                              <a:schemeClr val="bg1">
                                <a:lumMod val="75000"/>
                              </a:schemeClr>
                            </a:solidFill>
                          </a:endParaRPr>
                        </a:p>
                        <a:p>
                          <a:r>
                            <a:rPr lang="en-US" sz="1800" b="0" dirty="0">
                              <a:solidFill>
                                <a:schemeClr val="bg1">
                                  <a:lumMod val="75000"/>
                                </a:schemeClr>
                              </a:solidFill>
                            </a:rPr>
                            <a:t>Let us assign a unique ID to each top-level request and propagate it into every sub-request. Now every log message related to a sub-request contains the ID of the top-level request. One can now scan logs of all services and filter those that contain a needed top-level request ID.</a:t>
                          </a:r>
                          <a:endParaRPr lang="ru-RU" sz="1800" b="0" dirty="0">
                            <a:solidFill>
                              <a:schemeClr val="bg1">
                                <a:lumMod val="75000"/>
                              </a:schemeClr>
                            </a:solidFill>
                          </a:endParaRPr>
                        </a:p>
                      </a:txBody>
                      <a:tcPr/>
                    </a:tc>
                    <a:tc hMerge="1">
                      <a:txBody>
                        <a:bodyPr/>
                        <a:lstStyle/>
                        <a:p>
                          <a:endParaRPr lang="ru-RU"/>
                        </a:p>
                      </a:txBody>
                      <a:tcPr/>
                    </a:tc>
                    <a:extLst>
                      <a:ext uri="{0D108BD9-81ED-4DB2-BD59-A6C34878D82A}">
                        <a16:rowId xmlns:a16="http://schemas.microsoft.com/office/drawing/2014/main" val="3018159752"/>
                      </a:ext>
                    </a:extLst>
                  </a:tr>
                  <a:tr h="370840">
                    <a:tc>
                      <a:txBody>
                        <a:bodyPr/>
                        <a:lstStyle/>
                        <a:p>
                          <a:r>
                            <a:rPr lang="en-US" sz="1800" b="0" dirty="0">
                              <a:solidFill>
                                <a:schemeClr val="bg1">
                                  <a:lumMod val="75000"/>
                                </a:schemeClr>
                              </a:solidFill>
                            </a:rPr>
                            <a:t>How can we generate globally unique IDs? We must do this without incurring any </a:t>
                          </a:r>
                          <a:r>
                            <a:rPr lang="en-US" sz="1800" b="0" dirty="0" err="1">
                              <a:solidFill>
                                <a:schemeClr val="bg1">
                                  <a:lumMod val="75000"/>
                                </a:schemeClr>
                              </a:solidFill>
                            </a:rPr>
                            <a:t>synchronisation</a:t>
                          </a:r>
                          <a:r>
                            <a:rPr lang="en-US" sz="1800" b="0" dirty="0">
                              <a:solidFill>
                                <a:schemeClr val="bg1">
                                  <a:lumMod val="75000"/>
                                </a:schemeClr>
                              </a:solidFill>
                            </a:rPr>
                            <a:t> between nodes of our system.</a:t>
                          </a:r>
                        </a:p>
                        <a:p>
                          <a:endParaRPr lang="en-US" sz="1800" b="0" dirty="0"/>
                        </a:p>
                        <a:p>
                          <a:r>
                            <a:rPr lang="en-US" sz="1800" b="0" dirty="0"/>
                            <a:t>Can choose globally unique IDs randomly?</a:t>
                          </a:r>
                          <a:endParaRPr lang="ru-RU" sz="1800" b="0" dirty="0"/>
                        </a:p>
                      </a:txBody>
                      <a:tcPr/>
                    </a:tc>
                    <a:tc>
                      <a:txBody>
                        <a:bodyPr/>
                        <a:lstStyle/>
                        <a:p>
                          <a:r>
                            <a:rPr lang="en-US" sz="1800" b="0" dirty="0"/>
                            <a:t>The birthdays problem:</a:t>
                          </a:r>
                          <a:r>
                            <a:rPr lang="en-US" sz="1800" b="0" baseline="0" dirty="0"/>
                            <a:t> </a:t>
                          </a:r>
                          <a:r>
                            <a:rPr lang="en-US" sz="1800" b="0" dirty="0"/>
                            <a:t>let us have</a:t>
                          </a:r>
                          <a:r>
                            <a:rPr lang="ru-RU" sz="1800" b="0" dirty="0"/>
                            <a:t> </a:t>
                          </a:r>
                          <a:r>
                            <a:rPr lang="en-US" sz="1800" b="0" dirty="0"/>
                            <a:t>n samples</a:t>
                          </a:r>
                          <a:r>
                            <a:rPr lang="en-US" sz="1800" b="0" baseline="0" dirty="0"/>
                            <a:t> of a random integer value that is uniformly distributed in the interval</a:t>
                          </a:r>
                          <a:r>
                            <a:rPr lang="ru-RU" sz="1800" b="0" dirty="0"/>
                            <a:t> </a:t>
                          </a:r>
                          <a:r>
                            <a:rPr lang="en-US" sz="1800" b="0" dirty="0"/>
                            <a:t>[1, d]</a:t>
                          </a:r>
                          <a:r>
                            <a:rPr lang="ru-RU" sz="1800" b="0" dirty="0"/>
                            <a:t>. </a:t>
                          </a:r>
                          <a:r>
                            <a:rPr lang="en-US" sz="1800" b="0" dirty="0"/>
                            <a:t>What is the probability </a:t>
                          </a:r>
                          <a14:m>
                            <m:oMath xmlns:m="http://schemas.openxmlformats.org/officeDocument/2006/math">
                              <m:r>
                                <a:rPr lang="en-US" sz="1800" b="0" i="1" dirty="0" smtClean="0">
                                  <a:latin typeface="Cambria Math" panose="02040503050406030204" pitchFamily="18" charset="0"/>
                                </a:rPr>
                                <m:t>𝑝</m:t>
                              </m:r>
                              <m:r>
                                <a:rPr lang="en-US" sz="1800" b="0" i="1" dirty="0" smtClean="0">
                                  <a:latin typeface="Cambria Math" panose="02040503050406030204" pitchFamily="18" charset="0"/>
                                </a:rPr>
                                <m:t>(</m:t>
                              </m:r>
                              <m:r>
                                <a:rPr lang="en-US" sz="1800" b="0" i="1" dirty="0" smtClean="0">
                                  <a:latin typeface="Cambria Math" panose="02040503050406030204" pitchFamily="18" charset="0"/>
                                </a:rPr>
                                <m:t>𝑛</m:t>
                              </m:r>
                              <m:r>
                                <a:rPr lang="en-US" sz="1800" b="0" i="1" dirty="0" smtClean="0">
                                  <a:latin typeface="Cambria Math" panose="02040503050406030204" pitchFamily="18" charset="0"/>
                                </a:rPr>
                                <m:t>, </m:t>
                              </m:r>
                              <m:r>
                                <a:rPr lang="en-US" sz="1800" b="0" i="1" dirty="0" smtClean="0">
                                  <a:latin typeface="Cambria Math" panose="02040503050406030204" pitchFamily="18" charset="0"/>
                                </a:rPr>
                                <m:t>𝑑</m:t>
                              </m:r>
                              <m:r>
                                <a:rPr lang="en-US" sz="1800" b="0" i="1" dirty="0" smtClean="0">
                                  <a:latin typeface="Cambria Math" panose="02040503050406030204" pitchFamily="18" charset="0"/>
                                </a:rPr>
                                <m:t>)</m:t>
                              </m:r>
                            </m:oMath>
                          </a14:m>
                          <a:r>
                            <a:rPr lang="en-US" sz="1800" b="0" dirty="0"/>
                            <a:t> of at</a:t>
                          </a:r>
                          <a:r>
                            <a:rPr lang="en-US" sz="1800" b="0" baseline="0" dirty="0"/>
                            <a:t> least 2 samples being equal</a:t>
                          </a:r>
                          <a:r>
                            <a:rPr lang="ru-RU" sz="1800" b="0" dirty="0"/>
                            <a:t>?</a:t>
                          </a:r>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ru-RU" sz="1800" b="0" dirty="0"/>
                        </a:p>
                      </a:txBody>
                      <a:tcPr/>
                    </a:tc>
                    <a:extLst>
                      <a:ext uri="{0D108BD9-81ED-4DB2-BD59-A6C34878D82A}">
                        <a16:rowId xmlns:a16="http://schemas.microsoft.com/office/drawing/2014/main" val="2257718605"/>
                      </a:ext>
                    </a:extLst>
                  </a:tr>
                </a:tbl>
              </a:graphicData>
            </a:graphic>
          </p:graphicFrame>
        </mc:Choice>
        <mc:Fallback>
          <p:graphicFrame>
            <p:nvGraphicFramePr>
              <p:cNvPr id="2" name="Table 1"/>
              <p:cNvGraphicFramePr>
                <a:graphicFrameLocks noGrp="1"/>
              </p:cNvGraphicFramePr>
              <p:nvPr>
                <p:extLst>
                  <p:ext uri="{D42A27DB-BD31-4B8C-83A1-F6EECF244321}">
                    <p14:modId xmlns:p14="http://schemas.microsoft.com/office/powerpoint/2010/main" val="2807743082"/>
                  </p:ext>
                </p:extLst>
              </p:nvPr>
            </p:nvGraphicFramePr>
            <p:xfrm>
              <a:off x="0" y="365761"/>
              <a:ext cx="12192000" cy="6126480"/>
            </p:xfrm>
            <a:graphic>
              <a:graphicData uri="http://schemas.openxmlformats.org/drawingml/2006/table">
                <a:tbl>
                  <a:tblPr firstRow="1" bandRow="1">
                    <a:tableStyleId>{3B4B98B0-60AC-42C2-AFA5-B58CD77FA1E5}</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1166188608"/>
                        </a:ext>
                      </a:extLst>
                    </a:gridCol>
                  </a:tblGrid>
                  <a:tr h="457200">
                    <a:tc gridSpan="2">
                      <a:txBody>
                        <a:bodyPr/>
                        <a:lstStyle/>
                        <a:p>
                          <a:r>
                            <a:rPr lang="en-US" sz="2400" b="1" i="0" u="none" strike="noStrike" kern="1200" dirty="0">
                              <a:solidFill>
                                <a:schemeClr val="tx1"/>
                              </a:solidFill>
                              <a:effectLst/>
                              <a:latin typeface="+mn-lt"/>
                              <a:ea typeface="+mn-ea"/>
                              <a:cs typeface="+mn-cs"/>
                            </a:rPr>
                            <a:t>Logging in a distributed system and the birthdays problem</a:t>
                          </a:r>
                          <a:endParaRPr lang="ru-RU" sz="2400" b="1" dirty="0"/>
                        </a:p>
                      </a:txBody>
                      <a:tcPr/>
                    </a:tc>
                    <a:tc hMerge="1">
                      <a:txBody>
                        <a:bodyPr/>
                        <a:lstStyle/>
                        <a:p>
                          <a:endParaRPr lang="ru-RU"/>
                        </a:p>
                      </a:txBody>
                      <a:tcPr/>
                    </a:tc>
                    <a:extLst>
                      <a:ext uri="{0D108BD9-81ED-4DB2-BD59-A6C34878D82A}">
                        <a16:rowId xmlns:a16="http://schemas.microsoft.com/office/drawing/2014/main" val="10000"/>
                      </a:ext>
                    </a:extLst>
                  </a:tr>
                  <a:tr h="14630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bg1">
                                  <a:lumMod val="75000"/>
                                </a:schemeClr>
                              </a:solidFill>
                            </a:rPr>
                            <a:t>How to match logs from multiple services in a distributed system</a:t>
                          </a:r>
                          <a:r>
                            <a:rPr lang="ru-RU" sz="1800" b="0" dirty="0">
                              <a:solidFill>
                                <a:schemeClr val="bg1">
                                  <a:lumMod val="75000"/>
                                </a:schemeClr>
                              </a:solidFill>
                            </a:rPr>
                            <a:t>?</a:t>
                          </a:r>
                        </a:p>
                        <a:p>
                          <a:endParaRPr lang="en-US" sz="1800" b="0" dirty="0">
                            <a:solidFill>
                              <a:schemeClr val="bg1">
                                <a:lumMod val="75000"/>
                              </a:schemeClr>
                            </a:solidFill>
                          </a:endParaRPr>
                        </a:p>
                        <a:p>
                          <a:r>
                            <a:rPr lang="en-US" sz="1800" b="0" dirty="0">
                              <a:solidFill>
                                <a:schemeClr val="bg1">
                                  <a:lumMod val="75000"/>
                                </a:schemeClr>
                              </a:solidFill>
                            </a:rPr>
                            <a:t>Let us assign a unique ID to each top-level request and propagate it into every sub-request. Now every log message related to a sub-request contains the ID of the top-level request. One can now scan logs of all services and filter those that contain a needed top-level request ID.</a:t>
                          </a:r>
                          <a:endParaRPr lang="ru-RU" sz="1800" b="0" dirty="0">
                            <a:solidFill>
                              <a:schemeClr val="bg1">
                                <a:lumMod val="75000"/>
                              </a:schemeClr>
                            </a:solidFill>
                          </a:endParaRPr>
                        </a:p>
                      </a:txBody>
                      <a:tcPr/>
                    </a:tc>
                    <a:tc hMerge="1">
                      <a:txBody>
                        <a:bodyPr/>
                        <a:lstStyle/>
                        <a:p>
                          <a:endParaRPr lang="ru-RU"/>
                        </a:p>
                      </a:txBody>
                      <a:tcPr/>
                    </a:tc>
                    <a:extLst>
                      <a:ext uri="{0D108BD9-81ED-4DB2-BD59-A6C34878D82A}">
                        <a16:rowId xmlns:a16="http://schemas.microsoft.com/office/drawing/2014/main" val="3018159752"/>
                      </a:ext>
                    </a:extLst>
                  </a:tr>
                  <a:tr h="4206240">
                    <a:tc>
                      <a:txBody>
                        <a:bodyPr/>
                        <a:lstStyle/>
                        <a:p>
                          <a:r>
                            <a:rPr lang="en-US" sz="1800" b="0" dirty="0">
                              <a:solidFill>
                                <a:schemeClr val="bg1">
                                  <a:lumMod val="75000"/>
                                </a:schemeClr>
                              </a:solidFill>
                            </a:rPr>
                            <a:t>How can we generate globally unique IDs? We must do this without incurring any </a:t>
                          </a:r>
                          <a:r>
                            <a:rPr lang="en-US" sz="1800" b="0" dirty="0" err="1">
                              <a:solidFill>
                                <a:schemeClr val="bg1">
                                  <a:lumMod val="75000"/>
                                </a:schemeClr>
                              </a:solidFill>
                            </a:rPr>
                            <a:t>synchronisation</a:t>
                          </a:r>
                          <a:r>
                            <a:rPr lang="en-US" sz="1800" b="0" dirty="0">
                              <a:solidFill>
                                <a:schemeClr val="bg1">
                                  <a:lumMod val="75000"/>
                                </a:schemeClr>
                              </a:solidFill>
                            </a:rPr>
                            <a:t> between nodes of our system.</a:t>
                          </a:r>
                        </a:p>
                        <a:p>
                          <a:endParaRPr lang="en-US" sz="1800" b="0" dirty="0"/>
                        </a:p>
                        <a:p>
                          <a:r>
                            <a:rPr lang="en-US" sz="1800" b="0" dirty="0"/>
                            <a:t>Can choose globally unique IDs randomly?</a:t>
                          </a:r>
                          <a:endParaRPr lang="ru-RU" sz="1800" b="0" dirty="0"/>
                        </a:p>
                      </a:txBody>
                      <a:tcPr/>
                    </a:tc>
                    <a:tc>
                      <a:txBody>
                        <a:bodyPr/>
                        <a:lstStyle/>
                        <a:p>
                          <a:endParaRPr lang="en-CY"/>
                        </a:p>
                      </a:txBody>
                      <a:tcPr>
                        <a:blipFill>
                          <a:blip r:embed="rId3"/>
                          <a:stretch>
                            <a:fillRect l="-100000" t="-46988" r="-208" b="-301"/>
                          </a:stretch>
                        </a:blipFill>
                      </a:tcPr>
                    </a:tc>
                    <a:extLst>
                      <a:ext uri="{0D108BD9-81ED-4DB2-BD59-A6C34878D82A}">
                        <a16:rowId xmlns:a16="http://schemas.microsoft.com/office/drawing/2014/main" val="2257718605"/>
                      </a:ext>
                    </a:extLst>
                  </a:tr>
                </a:tbl>
              </a:graphicData>
            </a:graphic>
          </p:graphicFrame>
        </mc:Fallback>
      </mc:AlternateContent>
    </p:spTree>
    <p:extLst>
      <p:ext uri="{BB962C8B-B14F-4D97-AF65-F5344CB8AC3E}">
        <p14:creationId xmlns:p14="http://schemas.microsoft.com/office/powerpoint/2010/main" val="12019789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124822856"/>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60564460"/>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mc:AlternateContent xmlns:mc="http://schemas.openxmlformats.org/markup-compatibility/2006">
        <mc:Choice xmlns:a14="http://schemas.microsoft.com/office/drawing/2010/main" Requires="a14">
          <p:graphicFrame>
            <p:nvGraphicFramePr>
              <p:cNvPr id="2" name="Table 1"/>
              <p:cNvGraphicFramePr>
                <a:graphicFrameLocks noGrp="1"/>
              </p:cNvGraphicFramePr>
              <p:nvPr>
                <p:extLst>
                  <p:ext uri="{D42A27DB-BD31-4B8C-83A1-F6EECF244321}">
                    <p14:modId xmlns:p14="http://schemas.microsoft.com/office/powerpoint/2010/main" val="1913984940"/>
                  </p:ext>
                </p:extLst>
              </p:nvPr>
            </p:nvGraphicFramePr>
            <p:xfrm>
              <a:off x="0" y="365761"/>
              <a:ext cx="12192000" cy="5971032"/>
            </p:xfrm>
            <a:graphic>
              <a:graphicData uri="http://schemas.openxmlformats.org/drawingml/2006/table">
                <a:tbl>
                  <a:tblPr firstRow="1" bandRow="1">
                    <a:tableStyleId>{3B4B98B0-60AC-42C2-AFA5-B58CD77FA1E5}</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1166188608"/>
                        </a:ext>
                      </a:extLst>
                    </a:gridCol>
                  </a:tblGrid>
                  <a:tr h="370840">
                    <a:tc gridSpan="2">
                      <a:txBody>
                        <a:bodyPr/>
                        <a:lstStyle/>
                        <a:p>
                          <a:r>
                            <a:rPr lang="en-US" sz="2400" b="1" i="0" u="none" strike="noStrike" kern="1200" dirty="0">
                              <a:solidFill>
                                <a:schemeClr val="tx1"/>
                              </a:solidFill>
                              <a:effectLst/>
                              <a:latin typeface="+mn-lt"/>
                              <a:ea typeface="+mn-ea"/>
                              <a:cs typeface="+mn-cs"/>
                            </a:rPr>
                            <a:t>Logging in a distributed system and the birthdays problem</a:t>
                          </a:r>
                          <a:endParaRPr lang="ru-RU" sz="2400" b="1" dirty="0"/>
                        </a:p>
                      </a:txBody>
                      <a:tcPr/>
                    </a:tc>
                    <a:tc hMerge="1">
                      <a:txBody>
                        <a:bodyPr/>
                        <a:lstStyle/>
                        <a:p>
                          <a:endParaRPr lang="ru-RU"/>
                        </a:p>
                      </a:txBody>
                      <a:tcPr/>
                    </a:tc>
                    <a:extLst>
                      <a:ext uri="{0D108BD9-81ED-4DB2-BD59-A6C34878D82A}">
                        <a16:rowId xmlns:a16="http://schemas.microsoft.com/office/drawing/2014/main" val="10000"/>
                      </a:ext>
                    </a:extLst>
                  </a:tr>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bg1">
                                  <a:lumMod val="75000"/>
                                </a:schemeClr>
                              </a:solidFill>
                            </a:rPr>
                            <a:t>How to match logs from multiple services in a distributed system</a:t>
                          </a:r>
                          <a:r>
                            <a:rPr lang="ru-RU" sz="1800" b="0" dirty="0">
                              <a:solidFill>
                                <a:schemeClr val="bg1">
                                  <a:lumMod val="75000"/>
                                </a:schemeClr>
                              </a:solidFill>
                            </a:rPr>
                            <a:t>?</a:t>
                          </a:r>
                        </a:p>
                        <a:p>
                          <a:endParaRPr lang="en-US" sz="1800" b="0" dirty="0">
                            <a:solidFill>
                              <a:schemeClr val="bg1">
                                <a:lumMod val="75000"/>
                              </a:schemeClr>
                            </a:solidFill>
                          </a:endParaRPr>
                        </a:p>
                        <a:p>
                          <a:r>
                            <a:rPr lang="en-US" sz="1800" b="0" dirty="0">
                              <a:solidFill>
                                <a:schemeClr val="bg1">
                                  <a:lumMod val="75000"/>
                                </a:schemeClr>
                              </a:solidFill>
                            </a:rPr>
                            <a:t>Let us assign a unique ID to each top-level request and propagate it into every sub-request. Now every log message related to a sub-request contains the ID of the top-level request. One can now scan logs of all services and filter those that contain a needed top-level request ID.</a:t>
                          </a:r>
                          <a:endParaRPr lang="ru-RU" sz="1800" b="0" dirty="0">
                            <a:solidFill>
                              <a:schemeClr val="bg1">
                                <a:lumMod val="75000"/>
                              </a:schemeClr>
                            </a:solidFill>
                          </a:endParaRPr>
                        </a:p>
                      </a:txBody>
                      <a:tcPr/>
                    </a:tc>
                    <a:tc hMerge="1">
                      <a:txBody>
                        <a:bodyPr/>
                        <a:lstStyle/>
                        <a:p>
                          <a:endParaRPr lang="ru-RU"/>
                        </a:p>
                      </a:txBody>
                      <a:tcPr/>
                    </a:tc>
                    <a:extLst>
                      <a:ext uri="{0D108BD9-81ED-4DB2-BD59-A6C34878D82A}">
                        <a16:rowId xmlns:a16="http://schemas.microsoft.com/office/drawing/2014/main" val="3018159752"/>
                      </a:ext>
                    </a:extLst>
                  </a:tr>
                  <a:tr h="370840">
                    <a:tc>
                      <a:txBody>
                        <a:bodyPr/>
                        <a:lstStyle/>
                        <a:p>
                          <a:r>
                            <a:rPr lang="en-US" sz="1800" b="0" dirty="0">
                              <a:solidFill>
                                <a:schemeClr val="bg1">
                                  <a:lumMod val="75000"/>
                                </a:schemeClr>
                              </a:solidFill>
                            </a:rPr>
                            <a:t>How can we generate globally unique IDs? We must do this without incurring any </a:t>
                          </a:r>
                          <a:r>
                            <a:rPr lang="en-US" sz="1800" b="0" dirty="0" err="1">
                              <a:solidFill>
                                <a:schemeClr val="bg1">
                                  <a:lumMod val="75000"/>
                                </a:schemeClr>
                              </a:solidFill>
                            </a:rPr>
                            <a:t>synchronisation</a:t>
                          </a:r>
                          <a:r>
                            <a:rPr lang="en-US" sz="1800" b="0" dirty="0">
                              <a:solidFill>
                                <a:schemeClr val="bg1">
                                  <a:lumMod val="75000"/>
                                </a:schemeClr>
                              </a:solidFill>
                            </a:rPr>
                            <a:t> between nodes of our system.</a:t>
                          </a:r>
                        </a:p>
                        <a:p>
                          <a:endParaRPr lang="en-US" sz="1800" b="0" dirty="0"/>
                        </a:p>
                        <a:p>
                          <a:r>
                            <a:rPr lang="en-US" sz="1800" b="0" dirty="0"/>
                            <a:t>Can choose globally unique IDs randomly?</a:t>
                          </a:r>
                          <a:endParaRPr lang="ru-RU" sz="1800" b="0" dirty="0"/>
                        </a:p>
                      </a:txBody>
                      <a:tcPr/>
                    </a:tc>
                    <a:tc>
                      <a:txBody>
                        <a:bodyPr/>
                        <a:lstStyle/>
                        <a:p>
                          <a:r>
                            <a:rPr lang="en-US" sz="1800" b="0" dirty="0"/>
                            <a:t>The birthdays problem:</a:t>
                          </a:r>
                          <a:r>
                            <a:rPr lang="en-US" sz="1800" b="0" baseline="0" dirty="0"/>
                            <a:t> </a:t>
                          </a:r>
                          <a:r>
                            <a:rPr lang="en-US" sz="1800" b="0" dirty="0"/>
                            <a:t>let us have</a:t>
                          </a:r>
                          <a:r>
                            <a:rPr lang="ru-RU" sz="1800" b="0" dirty="0"/>
                            <a:t> </a:t>
                          </a:r>
                          <a:r>
                            <a:rPr lang="en-US" sz="1800" b="0" dirty="0"/>
                            <a:t>n samples</a:t>
                          </a:r>
                          <a:r>
                            <a:rPr lang="en-US" sz="1800" b="0" baseline="0" dirty="0"/>
                            <a:t> of a random integer value that is uniformly distributed in the interval</a:t>
                          </a:r>
                          <a:r>
                            <a:rPr lang="ru-RU" sz="1800" b="0" dirty="0"/>
                            <a:t> </a:t>
                          </a:r>
                          <a:r>
                            <a:rPr lang="en-US" sz="1800" b="0" dirty="0"/>
                            <a:t>[1, d]</a:t>
                          </a:r>
                          <a:r>
                            <a:rPr lang="ru-RU" sz="1800" b="0" dirty="0"/>
                            <a:t>. </a:t>
                          </a:r>
                          <a:r>
                            <a:rPr lang="en-US" sz="1800" b="0" dirty="0"/>
                            <a:t>What is the probability </a:t>
                          </a:r>
                          <a14:m>
                            <m:oMath xmlns:m="http://schemas.openxmlformats.org/officeDocument/2006/math">
                              <m:r>
                                <a:rPr lang="en-US" sz="1800" b="0" i="1" dirty="0" smtClean="0">
                                  <a:latin typeface="Cambria Math" panose="02040503050406030204" pitchFamily="18" charset="0"/>
                                </a:rPr>
                                <m:t>𝑝</m:t>
                              </m:r>
                              <m:r>
                                <a:rPr lang="en-US" sz="1800" b="0" i="1" dirty="0" smtClean="0">
                                  <a:latin typeface="Cambria Math" panose="02040503050406030204" pitchFamily="18" charset="0"/>
                                </a:rPr>
                                <m:t>(</m:t>
                              </m:r>
                              <m:r>
                                <a:rPr lang="en-US" sz="1800" b="0" i="1" dirty="0" smtClean="0">
                                  <a:latin typeface="Cambria Math" panose="02040503050406030204" pitchFamily="18" charset="0"/>
                                </a:rPr>
                                <m:t>𝑛</m:t>
                              </m:r>
                              <m:r>
                                <a:rPr lang="en-US" sz="1800" b="0" i="1" dirty="0" smtClean="0">
                                  <a:latin typeface="Cambria Math" panose="02040503050406030204" pitchFamily="18" charset="0"/>
                                </a:rPr>
                                <m:t>, </m:t>
                              </m:r>
                              <m:r>
                                <a:rPr lang="en-US" sz="1800" b="0" i="1" dirty="0" smtClean="0">
                                  <a:latin typeface="Cambria Math" panose="02040503050406030204" pitchFamily="18" charset="0"/>
                                </a:rPr>
                                <m:t>𝑑</m:t>
                              </m:r>
                              <m:r>
                                <a:rPr lang="en-US" sz="1800" b="0" i="1" dirty="0" smtClean="0">
                                  <a:latin typeface="Cambria Math" panose="02040503050406030204" pitchFamily="18" charset="0"/>
                                </a:rPr>
                                <m:t>)</m:t>
                              </m:r>
                            </m:oMath>
                          </a14:m>
                          <a:r>
                            <a:rPr lang="en-US" sz="1800" b="0" dirty="0"/>
                            <a:t> of at</a:t>
                          </a:r>
                          <a:r>
                            <a:rPr lang="en-US" sz="1800" b="0" baseline="0" dirty="0"/>
                            <a:t> least 2 samples being equal</a:t>
                          </a:r>
                          <a:r>
                            <a:rPr lang="ru-RU" sz="1800" b="0" dirty="0"/>
                            <a:t>?</a:t>
                          </a:r>
                          <a:endParaRPr lang="en-US" sz="1800" b="0" dirty="0"/>
                        </a:p>
                        <a:p>
                          <a:endParaRPr lang="en-US" sz="1800" b="0" dirty="0"/>
                        </a:p>
                        <a:p>
                          <a:r>
                            <a:rPr lang="en-US" sz="1800" b="0" dirty="0"/>
                            <a:t>The answer is</a:t>
                          </a:r>
                          <a:r>
                            <a:rPr lang="ru-RU" sz="1800" b="0" dirty="0"/>
                            <a:t>:</a:t>
                          </a:r>
                          <a:endParaRPr lang="en-US" sz="1800" b="0" dirty="0"/>
                        </a:p>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𝑛</m:t>
                                    </m:r>
                                    <m:r>
                                      <a:rPr lang="en-US" sz="1800" b="0" i="1" smtClean="0">
                                        <a:latin typeface="Cambria Math" panose="02040503050406030204" pitchFamily="18" charset="0"/>
                                      </a:rPr>
                                      <m:t>, </m:t>
                                    </m:r>
                                    <m:r>
                                      <a:rPr lang="en-US" sz="1800" b="0" i="1" smtClean="0">
                                        <a:latin typeface="Cambria Math" panose="02040503050406030204" pitchFamily="18" charset="0"/>
                                      </a:rPr>
                                      <m:t>𝑑</m:t>
                                    </m:r>
                                  </m:e>
                                </m:d>
                                <m:r>
                                  <a:rPr lang="en-US" sz="1800" b="0" i="1" smtClean="0">
                                    <a:latin typeface="Cambria Math" panose="02040503050406030204" pitchFamily="18" charset="0"/>
                                  </a:rPr>
                                  <m:t>=</m:t>
                                </m:r>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d>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eqArr>
                                      <m:eqArrPr>
                                        <m:ctrlPr>
                                          <a:rPr lang="en-US" sz="1800" b="0" i="1" smtClean="0">
                                            <a:latin typeface="Cambria Math" panose="02040503050406030204" pitchFamily="18" charset="0"/>
                                          </a:rPr>
                                        </m:ctrlPr>
                                      </m:eqArrPr>
                                      <m:e>
                                        <m:r>
                                          <a:rPr lang="en-US" sz="1800" b="0" i="1" smtClean="0">
                                            <a:latin typeface="Cambria Math" panose="02040503050406030204" pitchFamily="18" charset="0"/>
                                          </a:rPr>
                                          <m:t>1 − </m:t>
                                        </m:r>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𝑘</m:t>
                                            </m:r>
                                            <m:r>
                                              <a:rPr lang="en-US" sz="1800" b="0" i="1" smtClean="0">
                                                <a:latin typeface="Cambria Math" panose="02040503050406030204" pitchFamily="18" charset="0"/>
                                              </a:rPr>
                                              <m:t>=1</m:t>
                                            </m:r>
                                          </m:sub>
                                          <m:sup>
                                            <m:r>
                                              <a:rPr lang="en-US" sz="1800" b="0" i="1" smtClean="0">
                                                <a:latin typeface="Cambria Math" panose="02040503050406030204" pitchFamily="18" charset="0"/>
                                              </a:rPr>
                                              <m:t>𝑛</m:t>
                                            </m:r>
                                            <m:r>
                                              <a:rPr lang="en-US" sz="1800" b="0" i="1" smtClean="0">
                                                <a:latin typeface="Cambria Math" panose="02040503050406030204" pitchFamily="18" charset="0"/>
                                              </a:rPr>
                                              <m:t>−1</m:t>
                                            </m:r>
                                          </m:sup>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1−</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𝑘</m:t>
                                                    </m:r>
                                                  </m:num>
                                                  <m:den>
                                                    <m:r>
                                                      <a:rPr lang="en-US" sz="1800" b="0" i="1" smtClean="0">
                                                        <a:latin typeface="Cambria Math" panose="02040503050406030204" pitchFamily="18" charset="0"/>
                                                      </a:rPr>
                                                      <m:t>𝑑</m:t>
                                                    </m:r>
                                                  </m:den>
                                                </m:f>
                                              </m:e>
                                            </m:d>
                                          </m:e>
                                        </m:nary>
                                        <m:r>
                                          <a:rPr lang="en-US" sz="1800" b="0" i="1" smtClean="0">
                                            <a:latin typeface="Cambria Math" panose="02040503050406030204" pitchFamily="18" charset="0"/>
                                          </a:rPr>
                                          <m:t>,  </m:t>
                                        </m:r>
                                        <m:r>
                                          <a:rPr lang="en-US" sz="1800" b="0" i="1" smtClean="0">
                                            <a:latin typeface="Cambria Math" panose="02040503050406030204" pitchFamily="18" charset="0"/>
                                          </a:rPr>
                                          <m:t>𝑛</m:t>
                                        </m:r>
                                        <m:r>
                                          <a:rPr lang="en-US" sz="1800" b="0" i="1" smtClean="0">
                                            <a:latin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𝑑</m:t>
                                        </m:r>
                                      </m:e>
                                      <m:e>
                                        <m:r>
                                          <a:rPr lang="en-US" sz="1800" b="0" i="1" smtClean="0">
                                            <a:latin typeface="Cambria Math" panose="02040503050406030204" pitchFamily="18" charset="0"/>
                                          </a:rPr>
                                          <m:t>&amp;1,                                 </m:t>
                                        </m:r>
                                        <m:r>
                                          <a:rPr lang="en-US" sz="1800" b="0" i="1" smtClean="0">
                                            <a:latin typeface="Cambria Math" panose="02040503050406030204" pitchFamily="18" charset="0"/>
                                          </a:rPr>
                                          <m:t>𝑛</m:t>
                                        </m:r>
                                        <m:r>
                                          <a:rPr lang="en-US" sz="1800" b="0" i="1" smtClean="0">
                                            <a:latin typeface="Cambria Math" panose="02040503050406030204" pitchFamily="18" charset="0"/>
                                          </a:rPr>
                                          <m:t>&gt;</m:t>
                                        </m:r>
                                        <m:r>
                                          <a:rPr lang="en-US" sz="1800" b="0" i="1" smtClean="0">
                                            <a:latin typeface="Cambria Math" panose="02040503050406030204" pitchFamily="18" charset="0"/>
                                          </a:rPr>
                                          <m:t>𝑑</m:t>
                                        </m:r>
                                      </m:e>
                                    </m:eqArr>
                                  </m:e>
                                </m:d>
                              </m:oMath>
                            </m:oMathPara>
                          </a14:m>
                          <a:endParaRPr lang="en-US" sz="1800" b="0" dirty="0"/>
                        </a:p>
                        <a:p>
                          <a:endParaRPr lang="en-US" sz="1800" b="0" dirty="0"/>
                        </a:p>
                        <a:p>
                          <a:r>
                            <a:rPr lang="en-US" sz="1800" b="0" dirty="0"/>
                            <a:t>When</a:t>
                          </a:r>
                          <a:r>
                            <a:rPr lang="ru-RU" sz="1800" b="0" dirty="0"/>
                            <a:t> </a:t>
                          </a:r>
                          <a14:m>
                            <m:oMath xmlns:m="http://schemas.openxmlformats.org/officeDocument/2006/math">
                              <m:r>
                                <a:rPr lang="en-US" sz="1800" b="0" i="1" smtClean="0">
                                  <a:latin typeface="Cambria Math" panose="02040503050406030204" pitchFamily="18" charset="0"/>
                                </a:rPr>
                                <m:t>𝑛</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rPr>
                                <m:t>𝑑</m:t>
                              </m:r>
                            </m:oMath>
                          </a14:m>
                          <a:r>
                            <a:rPr lang="en-US" sz="1800" b="0" dirty="0"/>
                            <a:t> we get</a:t>
                          </a:r>
                        </a:p>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𝑛</m:t>
                                    </m:r>
                                    <m:r>
                                      <a:rPr lang="en-US" sz="1800" b="0" i="1" smtClean="0">
                                        <a:latin typeface="Cambria Math" panose="02040503050406030204" pitchFamily="18" charset="0"/>
                                      </a:rPr>
                                      <m:t>,</m:t>
                                    </m:r>
                                    <m:r>
                                      <a:rPr lang="en-US" sz="1800" b="0" i="1" smtClean="0">
                                        <a:latin typeface="Cambria Math" panose="02040503050406030204" pitchFamily="18" charset="0"/>
                                      </a:rPr>
                                      <m:t>𝑑</m:t>
                                    </m:r>
                                  </m:e>
                                </m:d>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rPr>
                                  <m:t>1 −</m:t>
                                </m:r>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exp</m:t>
                                    </m:r>
                                  </m:fName>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𝑛</m:t>
                                            </m:r>
                                            <m:r>
                                              <a:rPr lang="en-US" sz="1800" b="0" i="1" smtClean="0">
                                                <a:latin typeface="Cambria Math" panose="02040503050406030204" pitchFamily="18" charset="0"/>
                                              </a:rPr>
                                              <m:t>(</m:t>
                                            </m:r>
                                            <m:r>
                                              <a:rPr lang="en-US" sz="1800" b="0" i="1" smtClean="0">
                                                <a:latin typeface="Cambria Math" panose="02040503050406030204" pitchFamily="18" charset="0"/>
                                              </a:rPr>
                                              <m:t>𝑛</m:t>
                                            </m:r>
                                            <m:r>
                                              <a:rPr lang="en-US" sz="1800" b="0" i="1" smtClean="0">
                                                <a:latin typeface="Cambria Math" panose="02040503050406030204" pitchFamily="18" charset="0"/>
                                              </a:rPr>
                                              <m:t>−1)</m:t>
                                            </m:r>
                                          </m:num>
                                          <m:den>
                                            <m:r>
                                              <a:rPr lang="en-US" sz="1800" b="0" i="1" smtClean="0">
                                                <a:latin typeface="Cambria Math" panose="02040503050406030204" pitchFamily="18" charset="0"/>
                                              </a:rPr>
                                              <m:t>2</m:t>
                                            </m:r>
                                            <m:r>
                                              <a:rPr lang="en-US" sz="1800" b="0" i="1" smtClean="0">
                                                <a:latin typeface="Cambria Math" panose="02040503050406030204" pitchFamily="18" charset="0"/>
                                              </a:rPr>
                                              <m:t>𝑑</m:t>
                                            </m:r>
                                          </m:den>
                                        </m:f>
                                      </m:e>
                                    </m:d>
                                  </m:e>
                                </m:func>
                              </m:oMath>
                            </m:oMathPara>
                          </a14:m>
                          <a:endParaRPr lang="ru-RU" sz="1800" b="0" dirty="0"/>
                        </a:p>
                      </a:txBody>
                      <a:tcPr/>
                    </a:tc>
                    <a:extLst>
                      <a:ext uri="{0D108BD9-81ED-4DB2-BD59-A6C34878D82A}">
                        <a16:rowId xmlns:a16="http://schemas.microsoft.com/office/drawing/2014/main" val="2257718605"/>
                      </a:ext>
                    </a:extLst>
                  </a:tr>
                </a:tbl>
              </a:graphicData>
            </a:graphic>
          </p:graphicFrame>
        </mc:Choice>
        <mc:Fallback>
          <p:graphicFrame>
            <p:nvGraphicFramePr>
              <p:cNvPr id="2" name="Table 1"/>
              <p:cNvGraphicFramePr>
                <a:graphicFrameLocks noGrp="1"/>
              </p:cNvGraphicFramePr>
              <p:nvPr>
                <p:extLst>
                  <p:ext uri="{D42A27DB-BD31-4B8C-83A1-F6EECF244321}">
                    <p14:modId xmlns:p14="http://schemas.microsoft.com/office/powerpoint/2010/main" val="1913984940"/>
                  </p:ext>
                </p:extLst>
              </p:nvPr>
            </p:nvGraphicFramePr>
            <p:xfrm>
              <a:off x="0" y="365761"/>
              <a:ext cx="12192000" cy="5971032"/>
            </p:xfrm>
            <a:graphic>
              <a:graphicData uri="http://schemas.openxmlformats.org/drawingml/2006/table">
                <a:tbl>
                  <a:tblPr firstRow="1" bandRow="1">
                    <a:tableStyleId>{3B4B98B0-60AC-42C2-AFA5-B58CD77FA1E5}</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1166188608"/>
                        </a:ext>
                      </a:extLst>
                    </a:gridCol>
                  </a:tblGrid>
                  <a:tr h="457200">
                    <a:tc gridSpan="2">
                      <a:txBody>
                        <a:bodyPr/>
                        <a:lstStyle/>
                        <a:p>
                          <a:r>
                            <a:rPr lang="en-US" sz="2400" b="1" i="0" u="none" strike="noStrike" kern="1200" dirty="0">
                              <a:solidFill>
                                <a:schemeClr val="tx1"/>
                              </a:solidFill>
                              <a:effectLst/>
                              <a:latin typeface="+mn-lt"/>
                              <a:ea typeface="+mn-ea"/>
                              <a:cs typeface="+mn-cs"/>
                            </a:rPr>
                            <a:t>Logging in a distributed system and the birthdays problem</a:t>
                          </a:r>
                          <a:endParaRPr lang="ru-RU" sz="2400" b="1" dirty="0"/>
                        </a:p>
                      </a:txBody>
                      <a:tcPr/>
                    </a:tc>
                    <a:tc hMerge="1">
                      <a:txBody>
                        <a:bodyPr/>
                        <a:lstStyle/>
                        <a:p>
                          <a:endParaRPr lang="ru-RU"/>
                        </a:p>
                      </a:txBody>
                      <a:tcPr/>
                    </a:tc>
                    <a:extLst>
                      <a:ext uri="{0D108BD9-81ED-4DB2-BD59-A6C34878D82A}">
                        <a16:rowId xmlns:a16="http://schemas.microsoft.com/office/drawing/2014/main" val="10000"/>
                      </a:ext>
                    </a:extLst>
                  </a:tr>
                  <a:tr h="14630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bg1">
                                  <a:lumMod val="75000"/>
                                </a:schemeClr>
                              </a:solidFill>
                            </a:rPr>
                            <a:t>How to match logs from multiple services in a distributed system</a:t>
                          </a:r>
                          <a:r>
                            <a:rPr lang="ru-RU" sz="1800" b="0" dirty="0">
                              <a:solidFill>
                                <a:schemeClr val="bg1">
                                  <a:lumMod val="75000"/>
                                </a:schemeClr>
                              </a:solidFill>
                            </a:rPr>
                            <a:t>?</a:t>
                          </a:r>
                        </a:p>
                        <a:p>
                          <a:endParaRPr lang="en-US" sz="1800" b="0" dirty="0">
                            <a:solidFill>
                              <a:schemeClr val="bg1">
                                <a:lumMod val="75000"/>
                              </a:schemeClr>
                            </a:solidFill>
                          </a:endParaRPr>
                        </a:p>
                        <a:p>
                          <a:r>
                            <a:rPr lang="en-US" sz="1800" b="0" dirty="0">
                              <a:solidFill>
                                <a:schemeClr val="bg1">
                                  <a:lumMod val="75000"/>
                                </a:schemeClr>
                              </a:solidFill>
                            </a:rPr>
                            <a:t>Let us assign a unique ID to each top-level request and propagate it into every sub-request. Now every log message related to a sub-request contains the ID of the top-level request. One can now scan logs of all services and filter those that contain a needed top-level request ID.</a:t>
                          </a:r>
                          <a:endParaRPr lang="ru-RU" sz="1800" b="0" dirty="0">
                            <a:solidFill>
                              <a:schemeClr val="bg1">
                                <a:lumMod val="75000"/>
                              </a:schemeClr>
                            </a:solidFill>
                          </a:endParaRPr>
                        </a:p>
                      </a:txBody>
                      <a:tcPr/>
                    </a:tc>
                    <a:tc hMerge="1">
                      <a:txBody>
                        <a:bodyPr/>
                        <a:lstStyle/>
                        <a:p>
                          <a:endParaRPr lang="ru-RU"/>
                        </a:p>
                      </a:txBody>
                      <a:tcPr/>
                    </a:tc>
                    <a:extLst>
                      <a:ext uri="{0D108BD9-81ED-4DB2-BD59-A6C34878D82A}">
                        <a16:rowId xmlns:a16="http://schemas.microsoft.com/office/drawing/2014/main" val="3018159752"/>
                      </a:ext>
                    </a:extLst>
                  </a:tr>
                  <a:tr h="4050792">
                    <a:tc>
                      <a:txBody>
                        <a:bodyPr/>
                        <a:lstStyle/>
                        <a:p>
                          <a:r>
                            <a:rPr lang="en-US" sz="1800" b="0" dirty="0">
                              <a:solidFill>
                                <a:schemeClr val="bg1">
                                  <a:lumMod val="75000"/>
                                </a:schemeClr>
                              </a:solidFill>
                            </a:rPr>
                            <a:t>How can we generate globally unique IDs? We must do this without incurring any </a:t>
                          </a:r>
                          <a:r>
                            <a:rPr lang="en-US" sz="1800" b="0" dirty="0" err="1">
                              <a:solidFill>
                                <a:schemeClr val="bg1">
                                  <a:lumMod val="75000"/>
                                </a:schemeClr>
                              </a:solidFill>
                            </a:rPr>
                            <a:t>synchronisation</a:t>
                          </a:r>
                          <a:r>
                            <a:rPr lang="en-US" sz="1800" b="0" dirty="0">
                              <a:solidFill>
                                <a:schemeClr val="bg1">
                                  <a:lumMod val="75000"/>
                                </a:schemeClr>
                              </a:solidFill>
                            </a:rPr>
                            <a:t> between nodes of our system.</a:t>
                          </a:r>
                        </a:p>
                        <a:p>
                          <a:endParaRPr lang="en-US" sz="1800" b="0" dirty="0"/>
                        </a:p>
                        <a:p>
                          <a:r>
                            <a:rPr lang="en-US" sz="1800" b="0" dirty="0"/>
                            <a:t>Can choose globally unique IDs randomly?</a:t>
                          </a:r>
                          <a:endParaRPr lang="ru-RU" sz="1800" b="0" dirty="0"/>
                        </a:p>
                      </a:txBody>
                      <a:tcPr/>
                    </a:tc>
                    <a:tc>
                      <a:txBody>
                        <a:bodyPr/>
                        <a:lstStyle/>
                        <a:p>
                          <a:endParaRPr lang="en-CY"/>
                        </a:p>
                      </a:txBody>
                      <a:tcPr>
                        <a:blipFill>
                          <a:blip r:embed="rId3"/>
                          <a:stretch>
                            <a:fillRect l="-100000" t="-48438" r="-208" b="-938"/>
                          </a:stretch>
                        </a:blipFill>
                      </a:tcPr>
                    </a:tc>
                    <a:extLst>
                      <a:ext uri="{0D108BD9-81ED-4DB2-BD59-A6C34878D82A}">
                        <a16:rowId xmlns:a16="http://schemas.microsoft.com/office/drawing/2014/main" val="2257718605"/>
                      </a:ext>
                    </a:extLst>
                  </a:tr>
                </a:tbl>
              </a:graphicData>
            </a:graphic>
          </p:graphicFrame>
        </mc:Fallback>
      </mc:AlternateContent>
    </p:spTree>
    <p:extLst>
      <p:ext uri="{BB962C8B-B14F-4D97-AF65-F5344CB8AC3E}">
        <p14:creationId xmlns:p14="http://schemas.microsoft.com/office/powerpoint/2010/main" val="34776478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311112725"/>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75466859"/>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mc:AlternateContent xmlns:mc="http://schemas.openxmlformats.org/markup-compatibility/2006">
        <mc:Choice xmlns:a14="http://schemas.microsoft.com/office/drawing/2010/main" Requires="a14">
          <p:graphicFrame>
            <p:nvGraphicFramePr>
              <p:cNvPr id="2" name="Table 1"/>
              <p:cNvGraphicFramePr>
                <a:graphicFrameLocks noGrp="1"/>
              </p:cNvGraphicFramePr>
              <p:nvPr>
                <p:extLst>
                  <p:ext uri="{D42A27DB-BD31-4B8C-83A1-F6EECF244321}">
                    <p14:modId xmlns:p14="http://schemas.microsoft.com/office/powerpoint/2010/main" val="648546985"/>
                  </p:ext>
                </p:extLst>
              </p:nvPr>
            </p:nvGraphicFramePr>
            <p:xfrm>
              <a:off x="0" y="365761"/>
              <a:ext cx="12192000" cy="5971032"/>
            </p:xfrm>
            <a:graphic>
              <a:graphicData uri="http://schemas.openxmlformats.org/drawingml/2006/table">
                <a:tbl>
                  <a:tblPr firstRow="1" bandRow="1">
                    <a:tableStyleId>{3B4B98B0-60AC-42C2-AFA5-B58CD77FA1E5}</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1166188608"/>
                        </a:ext>
                      </a:extLst>
                    </a:gridCol>
                  </a:tblGrid>
                  <a:tr h="370840">
                    <a:tc gridSpan="2">
                      <a:txBody>
                        <a:bodyPr/>
                        <a:lstStyle/>
                        <a:p>
                          <a:r>
                            <a:rPr lang="en-US" sz="2400" b="1" i="0" u="none" strike="noStrike" kern="1200" dirty="0">
                              <a:solidFill>
                                <a:schemeClr val="tx1"/>
                              </a:solidFill>
                              <a:effectLst/>
                              <a:latin typeface="+mn-lt"/>
                              <a:ea typeface="+mn-ea"/>
                              <a:cs typeface="+mn-cs"/>
                            </a:rPr>
                            <a:t>Logging in a distributed system and the birthdays problem</a:t>
                          </a:r>
                          <a:endParaRPr lang="ru-RU" sz="2400" b="1" dirty="0"/>
                        </a:p>
                      </a:txBody>
                      <a:tcPr/>
                    </a:tc>
                    <a:tc hMerge="1">
                      <a:txBody>
                        <a:bodyPr/>
                        <a:lstStyle/>
                        <a:p>
                          <a:endParaRPr lang="ru-RU"/>
                        </a:p>
                      </a:txBody>
                      <a:tcPr/>
                    </a:tc>
                    <a:extLst>
                      <a:ext uri="{0D108BD9-81ED-4DB2-BD59-A6C34878D82A}">
                        <a16:rowId xmlns:a16="http://schemas.microsoft.com/office/drawing/2014/main" val="10000"/>
                      </a:ext>
                    </a:extLst>
                  </a:tr>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bg1">
                                  <a:lumMod val="75000"/>
                                </a:schemeClr>
                              </a:solidFill>
                            </a:rPr>
                            <a:t>How to match logs from multiple services in a distributed system</a:t>
                          </a:r>
                          <a:r>
                            <a:rPr lang="ru-RU" sz="1800" b="0" dirty="0">
                              <a:solidFill>
                                <a:schemeClr val="bg1">
                                  <a:lumMod val="75000"/>
                                </a:schemeClr>
                              </a:solidFill>
                            </a:rPr>
                            <a:t>?</a:t>
                          </a:r>
                        </a:p>
                        <a:p>
                          <a:endParaRPr lang="en-US" sz="1800" b="0" dirty="0">
                            <a:solidFill>
                              <a:schemeClr val="bg1">
                                <a:lumMod val="75000"/>
                              </a:schemeClr>
                            </a:solidFill>
                          </a:endParaRPr>
                        </a:p>
                        <a:p>
                          <a:r>
                            <a:rPr lang="en-US" sz="1800" b="0" dirty="0">
                              <a:solidFill>
                                <a:schemeClr val="bg1">
                                  <a:lumMod val="75000"/>
                                </a:schemeClr>
                              </a:solidFill>
                            </a:rPr>
                            <a:t>Let us assign a unique ID to each top-level request and propagate it into every sub-request. Now every log message related to a sub-request contains the ID of the top-level request. One can now scan logs of all services and filter those that contain a needed top-level request ID.</a:t>
                          </a:r>
                          <a:endParaRPr lang="ru-RU" sz="1800" b="0" dirty="0">
                            <a:solidFill>
                              <a:schemeClr val="bg1">
                                <a:lumMod val="75000"/>
                              </a:schemeClr>
                            </a:solidFill>
                          </a:endParaRPr>
                        </a:p>
                      </a:txBody>
                      <a:tcPr/>
                    </a:tc>
                    <a:tc hMerge="1">
                      <a:txBody>
                        <a:bodyPr/>
                        <a:lstStyle/>
                        <a:p>
                          <a:endParaRPr lang="ru-RU"/>
                        </a:p>
                      </a:txBody>
                      <a:tcPr/>
                    </a:tc>
                    <a:extLst>
                      <a:ext uri="{0D108BD9-81ED-4DB2-BD59-A6C34878D82A}">
                        <a16:rowId xmlns:a16="http://schemas.microsoft.com/office/drawing/2014/main" val="3018159752"/>
                      </a:ext>
                    </a:extLst>
                  </a:tr>
                  <a:tr h="370840">
                    <a:tc>
                      <a:txBody>
                        <a:bodyPr/>
                        <a:lstStyle/>
                        <a:p>
                          <a:r>
                            <a:rPr lang="en-US" sz="1800" b="0" dirty="0"/>
                            <a:t>How can we generate globally unique IDs? We must do this without incurring any </a:t>
                          </a:r>
                          <a:r>
                            <a:rPr lang="en-US" sz="1800" b="0" dirty="0" err="1"/>
                            <a:t>synchronisation</a:t>
                          </a:r>
                          <a:r>
                            <a:rPr lang="en-US" sz="1800" b="0" dirty="0"/>
                            <a:t> between nodes of our system.</a:t>
                          </a:r>
                        </a:p>
                        <a:p>
                          <a:endParaRPr lang="en-US" sz="1800" b="0" dirty="0"/>
                        </a:p>
                        <a:p>
                          <a:r>
                            <a:rPr lang="en-US" sz="1800" b="0" dirty="0"/>
                            <a:t>Can choose globally unique IDs randomly?</a:t>
                          </a:r>
                          <a:endParaRPr lang="ru-RU" sz="1800" b="0" dirty="0"/>
                        </a:p>
                        <a:p>
                          <a:endParaRPr lang="en-US" sz="1800" b="0" dirty="0"/>
                        </a:p>
                        <a:p>
                          <a:r>
                            <a:rPr lang="en-US" sz="1800" b="0" dirty="0"/>
                            <a:t>If we generate</a:t>
                          </a:r>
                          <a:r>
                            <a:rPr lang="ru-RU" sz="1800" b="0" dirty="0"/>
                            <a:t> </a:t>
                          </a:r>
                          <a14:m>
                            <m:oMath xmlns:m="http://schemas.openxmlformats.org/officeDocument/2006/math">
                              <m:sSup>
                                <m:sSupPr>
                                  <m:ctrlPr>
                                    <a:rPr lang="ru-RU" sz="1800" b="0" i="1" smtClean="0">
                                      <a:latin typeface="Cambria Math" panose="02040503050406030204" pitchFamily="18" charset="0"/>
                                    </a:rPr>
                                  </m:ctrlPr>
                                </m:sSupPr>
                                <m:e>
                                  <m:r>
                                    <a:rPr lang="ru-RU" sz="1800" b="0" i="1" smtClean="0">
                                      <a:latin typeface="Cambria Math" panose="02040503050406030204" pitchFamily="18" charset="0"/>
                                    </a:rPr>
                                    <m:t>2</m:t>
                                  </m:r>
                                </m:e>
                                <m:sup>
                                  <m:r>
                                    <a:rPr lang="ru-RU" sz="1800" b="0" i="1" smtClean="0">
                                      <a:latin typeface="Cambria Math" panose="02040503050406030204" pitchFamily="18" charset="0"/>
                                    </a:rPr>
                                    <m:t>32</m:t>
                                  </m:r>
                                </m:sup>
                              </m:sSup>
                            </m:oMath>
                          </a14:m>
                          <a:r>
                            <a:rPr lang="ru-RU" sz="1800" b="0" dirty="0"/>
                            <a:t> </a:t>
                          </a:r>
                          <a:r>
                            <a:rPr lang="en-US" sz="1800" b="0" dirty="0"/>
                            <a:t>random IDs that are</a:t>
                          </a:r>
                          <a:r>
                            <a:rPr lang="ru-RU" sz="1800" b="0" dirty="0"/>
                            <a:t> 128</a:t>
                          </a:r>
                          <a:r>
                            <a:rPr lang="en-US" sz="1800" b="0" dirty="0"/>
                            <a:t> bits long then the probability to have a duplicate ID is</a:t>
                          </a:r>
                        </a:p>
                        <a:p>
                          <a:endParaRPr lang="en-US" sz="1800" b="0" dirty="0"/>
                        </a:p>
                        <a:p>
                          <a14:m>
                            <m:oMath xmlns:m="http://schemas.openxmlformats.org/officeDocument/2006/math">
                              <m:r>
                                <a:rPr lang="en-US" sz="1800" b="0" i="1" smtClean="0">
                                  <a:latin typeface="Cambria Math" panose="02040503050406030204" pitchFamily="18" charset="0"/>
                                </a:rPr>
                                <m:t>      </m:t>
                              </m:r>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2</m:t>
                                      </m:r>
                                    </m:e>
                                    <m:sup>
                                      <m:r>
                                        <a:rPr lang="en-US" sz="1800" b="0" i="1" smtClean="0">
                                          <a:latin typeface="Cambria Math" panose="02040503050406030204" pitchFamily="18" charset="0"/>
                                        </a:rPr>
                                        <m:t>32</m:t>
                                      </m:r>
                                    </m:sup>
                                  </m:sSup>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2</m:t>
                                      </m:r>
                                    </m:e>
                                    <m:sup>
                                      <m:r>
                                        <a:rPr lang="en-US" sz="1800" b="0" i="1" smtClean="0">
                                          <a:latin typeface="Cambria Math" panose="02040503050406030204" pitchFamily="18" charset="0"/>
                                        </a:rPr>
                                        <m:t>128</m:t>
                                      </m:r>
                                    </m:sup>
                                  </m:sSup>
                                </m:e>
                              </m:d>
                              <m:r>
                                <a:rPr lang="en-US" sz="1800" b="0" i="1" smtClean="0">
                                  <a:latin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≈1 − </m:t>
                              </m:r>
                              <m:func>
                                <m:funcPr>
                                  <m:ctrlPr>
                                    <a:rPr lang="en-US" sz="1800" b="0" i="1" smtClean="0">
                                      <a:latin typeface="Cambria Math" panose="02040503050406030204" pitchFamily="18" charset="0"/>
                                      <a:ea typeface="Cambria Math" panose="02040503050406030204" pitchFamily="18" charset="0"/>
                                    </a:rPr>
                                  </m:ctrlPr>
                                </m:funcPr>
                                <m:fName>
                                  <m:r>
                                    <m:rPr>
                                      <m:sty m:val="p"/>
                                    </m:rPr>
                                    <a:rPr lang="en-US" sz="1800" b="0" i="0" smtClean="0">
                                      <a:latin typeface="Cambria Math" panose="02040503050406030204" pitchFamily="18" charset="0"/>
                                      <a:ea typeface="Cambria Math" panose="02040503050406030204" pitchFamily="18" charset="0"/>
                                    </a:rPr>
                                    <m:t>exp</m:t>
                                  </m:r>
                                </m:fName>
                                <m:e>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m:t>
                                      </m:r>
                                      <m:f>
                                        <m:fPr>
                                          <m:ctrlPr>
                                            <a:rPr lang="en-US" sz="1800" b="0" i="1" smtClean="0">
                                              <a:latin typeface="Cambria Math" panose="02040503050406030204" pitchFamily="18" charset="0"/>
                                              <a:ea typeface="Cambria Math" panose="02040503050406030204" pitchFamily="18" charset="0"/>
                                            </a:rPr>
                                          </m:ctrlPr>
                                        </m:fPr>
                                        <m:num>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2</m:t>
                                              </m:r>
                                            </m:e>
                                            <m:sup>
                                              <m:r>
                                                <a:rPr lang="en-US" sz="1800" b="0" i="1" smtClean="0">
                                                  <a:latin typeface="Cambria Math" panose="02040503050406030204" pitchFamily="18" charset="0"/>
                                                  <a:ea typeface="Cambria Math" panose="02040503050406030204" pitchFamily="18" charset="0"/>
                                                </a:rPr>
                                                <m:t>32</m:t>
                                              </m:r>
                                            </m:sup>
                                          </m:sSup>
                                          <m:r>
                                            <a:rPr lang="en-US" sz="1800" b="0" i="1" smtClean="0">
                                              <a:latin typeface="Cambria Math" panose="02040503050406030204" pitchFamily="18" charset="0"/>
                                              <a:ea typeface="Cambria Math" panose="02040503050406030204" pitchFamily="18" charset="0"/>
                                            </a:rPr>
                                            <m:t>⋅</m:t>
                                          </m:r>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2</m:t>
                                              </m:r>
                                            </m:e>
                                            <m:sup>
                                              <m:r>
                                                <a:rPr lang="en-US" sz="1800" b="0" i="1" smtClean="0">
                                                  <a:latin typeface="Cambria Math" panose="02040503050406030204" pitchFamily="18" charset="0"/>
                                                  <a:ea typeface="Cambria Math" panose="02040503050406030204" pitchFamily="18" charset="0"/>
                                                </a:rPr>
                                                <m:t>32</m:t>
                                              </m:r>
                                            </m:sup>
                                          </m:sSup>
                                        </m:num>
                                        <m:den>
                                          <m:r>
                                            <a:rPr lang="en-US" sz="1800" b="0" i="1" smtClean="0">
                                              <a:latin typeface="Cambria Math" panose="02040503050406030204" pitchFamily="18" charset="0"/>
                                              <a:ea typeface="Cambria Math" panose="02040503050406030204" pitchFamily="18" charset="0"/>
                                            </a:rPr>
                                            <m:t>2⋅</m:t>
                                          </m:r>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2</m:t>
                                              </m:r>
                                            </m:e>
                                            <m:sup>
                                              <m:r>
                                                <a:rPr lang="en-US" sz="1800" b="0" i="1" smtClean="0">
                                                  <a:latin typeface="Cambria Math" panose="02040503050406030204" pitchFamily="18" charset="0"/>
                                                  <a:ea typeface="Cambria Math" panose="02040503050406030204" pitchFamily="18" charset="0"/>
                                                </a:rPr>
                                                <m:t>128</m:t>
                                              </m:r>
                                            </m:sup>
                                          </m:sSup>
                                        </m:den>
                                      </m:f>
                                    </m:e>
                                  </m:d>
                                </m:e>
                              </m:func>
                            </m:oMath>
                          </a14:m>
                          <a:r>
                            <a:rPr lang="en-US" sz="1800" b="0" dirty="0"/>
                            <a:t> =</a:t>
                          </a:r>
                        </a:p>
                        <a:p>
                          <a:pPr/>
                          <a:br>
                            <a:rPr lang="en-US" sz="1800" b="0" dirty="0"/>
                          </a:b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=1 − </m:t>
                                </m:r>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exp</m:t>
                                    </m:r>
                                  </m:fName>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2</m:t>
                                            </m:r>
                                          </m:e>
                                          <m:sup>
                                            <m:r>
                                              <a:rPr lang="en-US" sz="1800" b="0" i="1" smtClean="0">
                                                <a:latin typeface="Cambria Math" panose="02040503050406030204" pitchFamily="18" charset="0"/>
                                              </a:rPr>
                                              <m:t>−65</m:t>
                                            </m:r>
                                          </m:sup>
                                        </m:sSup>
                                      </m:e>
                                    </m:d>
                                    <m:r>
                                      <a:rPr lang="en-US" sz="1800" b="0" i="1" smtClean="0">
                                        <a:latin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 </m:t>
                                    </m:r>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2</m:t>
                                        </m:r>
                                      </m:e>
                                      <m:sup>
                                        <m:r>
                                          <a:rPr lang="en-US" sz="1800" b="0" i="1" smtClean="0">
                                            <a:latin typeface="Cambria Math" panose="02040503050406030204" pitchFamily="18" charset="0"/>
                                            <a:ea typeface="Cambria Math" panose="02040503050406030204" pitchFamily="18" charset="0"/>
                                          </a:rPr>
                                          <m:t>−65</m:t>
                                        </m:r>
                                      </m:sup>
                                    </m:sSup>
                                  </m:e>
                                </m:func>
                              </m:oMath>
                            </m:oMathPara>
                          </a14:m>
                          <a:endParaRPr lang="ru-RU" sz="1800" b="0" dirty="0"/>
                        </a:p>
                      </a:txBody>
                      <a:tcPr/>
                    </a:tc>
                    <a:tc>
                      <a:txBody>
                        <a:bodyPr/>
                        <a:lstStyle/>
                        <a:p>
                          <a:r>
                            <a:rPr lang="en-US" sz="1800" b="0" dirty="0">
                              <a:solidFill>
                                <a:schemeClr val="bg1">
                                  <a:lumMod val="75000"/>
                                </a:schemeClr>
                              </a:solidFill>
                            </a:rPr>
                            <a:t>The birthdays problem:</a:t>
                          </a:r>
                          <a:r>
                            <a:rPr lang="en-US" sz="1800" b="0" baseline="0" dirty="0">
                              <a:solidFill>
                                <a:schemeClr val="bg1">
                                  <a:lumMod val="75000"/>
                                </a:schemeClr>
                              </a:solidFill>
                            </a:rPr>
                            <a:t> </a:t>
                          </a:r>
                          <a:r>
                            <a:rPr lang="en-US" sz="1800" b="0" dirty="0">
                              <a:solidFill>
                                <a:schemeClr val="bg1">
                                  <a:lumMod val="75000"/>
                                </a:schemeClr>
                              </a:solidFill>
                            </a:rPr>
                            <a:t>let us have</a:t>
                          </a:r>
                          <a:r>
                            <a:rPr lang="ru-RU" sz="1800" b="0" dirty="0">
                              <a:solidFill>
                                <a:schemeClr val="bg1">
                                  <a:lumMod val="75000"/>
                                </a:schemeClr>
                              </a:solidFill>
                            </a:rPr>
                            <a:t> </a:t>
                          </a:r>
                          <a:r>
                            <a:rPr lang="en-US" sz="1800" b="0" dirty="0">
                              <a:solidFill>
                                <a:schemeClr val="bg1">
                                  <a:lumMod val="75000"/>
                                </a:schemeClr>
                              </a:solidFill>
                            </a:rPr>
                            <a:t>n samples</a:t>
                          </a:r>
                          <a:r>
                            <a:rPr lang="en-US" sz="1800" b="0" baseline="0" dirty="0">
                              <a:solidFill>
                                <a:schemeClr val="bg1">
                                  <a:lumMod val="75000"/>
                                </a:schemeClr>
                              </a:solidFill>
                            </a:rPr>
                            <a:t> of a random integer value that is uniformly distributed in the interval</a:t>
                          </a:r>
                          <a:r>
                            <a:rPr lang="ru-RU" sz="1800" b="0" dirty="0">
                              <a:solidFill>
                                <a:schemeClr val="bg1">
                                  <a:lumMod val="75000"/>
                                </a:schemeClr>
                              </a:solidFill>
                            </a:rPr>
                            <a:t> </a:t>
                          </a:r>
                          <a:r>
                            <a:rPr lang="en-US" sz="1800" b="0" dirty="0">
                              <a:solidFill>
                                <a:schemeClr val="bg1">
                                  <a:lumMod val="75000"/>
                                </a:schemeClr>
                              </a:solidFill>
                            </a:rPr>
                            <a:t>[1, d]</a:t>
                          </a:r>
                          <a:r>
                            <a:rPr lang="ru-RU" sz="1800" b="0" dirty="0">
                              <a:solidFill>
                                <a:schemeClr val="bg1">
                                  <a:lumMod val="75000"/>
                                </a:schemeClr>
                              </a:solidFill>
                            </a:rPr>
                            <a:t>. </a:t>
                          </a:r>
                          <a:r>
                            <a:rPr lang="en-US" sz="1800" b="0" dirty="0">
                              <a:solidFill>
                                <a:schemeClr val="bg1">
                                  <a:lumMod val="75000"/>
                                </a:schemeClr>
                              </a:solidFill>
                            </a:rPr>
                            <a:t>What is the probability </a:t>
                          </a:r>
                          <a14:m>
                            <m:oMath xmlns:m="http://schemas.openxmlformats.org/officeDocument/2006/math">
                              <m:r>
                                <a:rPr lang="en-US" sz="1800" b="0" i="1" dirty="0" smtClean="0">
                                  <a:solidFill>
                                    <a:schemeClr val="bg1">
                                      <a:lumMod val="75000"/>
                                    </a:schemeClr>
                                  </a:solidFill>
                                  <a:latin typeface="Cambria Math" panose="02040503050406030204" pitchFamily="18" charset="0"/>
                                </a:rPr>
                                <m:t>𝑝</m:t>
                              </m:r>
                              <m:r>
                                <a:rPr lang="en-US" sz="1800" b="0" i="1" dirty="0" smtClean="0">
                                  <a:solidFill>
                                    <a:schemeClr val="bg1">
                                      <a:lumMod val="75000"/>
                                    </a:schemeClr>
                                  </a:solidFill>
                                  <a:latin typeface="Cambria Math" panose="02040503050406030204" pitchFamily="18" charset="0"/>
                                </a:rPr>
                                <m:t>(</m:t>
                              </m:r>
                              <m:r>
                                <a:rPr lang="en-US" sz="1800" b="0" i="1" dirty="0" smtClean="0">
                                  <a:solidFill>
                                    <a:schemeClr val="bg1">
                                      <a:lumMod val="75000"/>
                                    </a:schemeClr>
                                  </a:solidFill>
                                  <a:latin typeface="Cambria Math" panose="02040503050406030204" pitchFamily="18" charset="0"/>
                                </a:rPr>
                                <m:t>𝑛</m:t>
                              </m:r>
                              <m:r>
                                <a:rPr lang="en-US" sz="1800" b="0" i="1" dirty="0" smtClean="0">
                                  <a:solidFill>
                                    <a:schemeClr val="bg1">
                                      <a:lumMod val="75000"/>
                                    </a:schemeClr>
                                  </a:solidFill>
                                  <a:latin typeface="Cambria Math" panose="02040503050406030204" pitchFamily="18" charset="0"/>
                                </a:rPr>
                                <m:t>, </m:t>
                              </m:r>
                              <m:r>
                                <a:rPr lang="en-US" sz="1800" b="0" i="1" dirty="0" smtClean="0">
                                  <a:solidFill>
                                    <a:schemeClr val="bg1">
                                      <a:lumMod val="75000"/>
                                    </a:schemeClr>
                                  </a:solidFill>
                                  <a:latin typeface="Cambria Math" panose="02040503050406030204" pitchFamily="18" charset="0"/>
                                </a:rPr>
                                <m:t>𝑑</m:t>
                              </m:r>
                              <m:r>
                                <a:rPr lang="en-US" sz="1800" b="0" i="1" dirty="0" smtClean="0">
                                  <a:solidFill>
                                    <a:schemeClr val="bg1">
                                      <a:lumMod val="75000"/>
                                    </a:schemeClr>
                                  </a:solidFill>
                                  <a:latin typeface="Cambria Math" panose="02040503050406030204" pitchFamily="18" charset="0"/>
                                </a:rPr>
                                <m:t>)</m:t>
                              </m:r>
                            </m:oMath>
                          </a14:m>
                          <a:r>
                            <a:rPr lang="en-US" sz="1800" b="0" dirty="0">
                              <a:solidFill>
                                <a:schemeClr val="bg1">
                                  <a:lumMod val="75000"/>
                                </a:schemeClr>
                              </a:solidFill>
                            </a:rPr>
                            <a:t> of at</a:t>
                          </a:r>
                          <a:r>
                            <a:rPr lang="en-US" sz="1800" b="0" baseline="0" dirty="0">
                              <a:solidFill>
                                <a:schemeClr val="bg1">
                                  <a:lumMod val="75000"/>
                                </a:schemeClr>
                              </a:solidFill>
                            </a:rPr>
                            <a:t> least 2 samples being equal</a:t>
                          </a:r>
                          <a:r>
                            <a:rPr lang="ru-RU" sz="1800" b="0" dirty="0">
                              <a:solidFill>
                                <a:schemeClr val="bg1">
                                  <a:lumMod val="75000"/>
                                </a:schemeClr>
                              </a:solidFill>
                            </a:rPr>
                            <a:t>?</a:t>
                          </a:r>
                          <a:endParaRPr lang="en-US" sz="1800" b="0" dirty="0">
                            <a:solidFill>
                              <a:schemeClr val="bg1">
                                <a:lumMod val="75000"/>
                              </a:schemeClr>
                            </a:solidFill>
                          </a:endParaRPr>
                        </a:p>
                        <a:p>
                          <a:endParaRPr lang="en-US" sz="1800" b="0" dirty="0">
                            <a:solidFill>
                              <a:schemeClr val="bg1">
                                <a:lumMod val="75000"/>
                              </a:schemeClr>
                            </a:solidFill>
                          </a:endParaRPr>
                        </a:p>
                        <a:p>
                          <a:r>
                            <a:rPr lang="en-US" sz="1800" b="0" dirty="0">
                              <a:solidFill>
                                <a:schemeClr val="bg1">
                                  <a:lumMod val="75000"/>
                                </a:schemeClr>
                              </a:solidFill>
                            </a:rPr>
                            <a:t>The answer is</a:t>
                          </a:r>
                          <a:r>
                            <a:rPr lang="ru-RU" sz="1800" b="0" dirty="0">
                              <a:solidFill>
                                <a:schemeClr val="bg1">
                                  <a:lumMod val="75000"/>
                                </a:schemeClr>
                              </a:solidFill>
                            </a:rPr>
                            <a:t>:</a:t>
                          </a:r>
                          <a:endParaRPr lang="en-US" sz="1800" b="0" dirty="0">
                            <a:solidFill>
                              <a:schemeClr val="bg1">
                                <a:lumMod val="75000"/>
                              </a:schemeClr>
                            </a:solidFill>
                          </a:endParaRPr>
                        </a:p>
                        <a:p>
                          <a:pPr/>
                          <a14:m>
                            <m:oMathPara xmlns:m="http://schemas.openxmlformats.org/officeDocument/2006/math">
                              <m:oMathParaPr>
                                <m:jc m:val="centerGroup"/>
                              </m:oMathParaPr>
                              <m:oMath xmlns:m="http://schemas.openxmlformats.org/officeDocument/2006/math">
                                <m:r>
                                  <a:rPr lang="en-US" sz="1800" b="0" i="1" smtClean="0">
                                    <a:solidFill>
                                      <a:schemeClr val="bg1">
                                        <a:lumMod val="75000"/>
                                      </a:schemeClr>
                                    </a:solidFill>
                                    <a:latin typeface="Cambria Math" panose="02040503050406030204" pitchFamily="18" charset="0"/>
                                  </a:rPr>
                                  <m:t>𝑝</m:t>
                                </m:r>
                                <m:d>
                                  <m:dPr>
                                    <m:ctrlPr>
                                      <a:rPr lang="en-US" sz="1800" b="0" i="1" smtClean="0">
                                        <a:solidFill>
                                          <a:schemeClr val="bg1">
                                            <a:lumMod val="75000"/>
                                          </a:schemeClr>
                                        </a:solidFill>
                                        <a:latin typeface="Cambria Math" panose="02040503050406030204" pitchFamily="18" charset="0"/>
                                      </a:rPr>
                                    </m:ctrlPr>
                                  </m:dPr>
                                  <m:e>
                                    <m:r>
                                      <a:rPr lang="en-US" sz="1800" b="0" i="1" smtClean="0">
                                        <a:solidFill>
                                          <a:schemeClr val="bg1">
                                            <a:lumMod val="75000"/>
                                          </a:schemeClr>
                                        </a:solidFill>
                                        <a:latin typeface="Cambria Math" panose="02040503050406030204" pitchFamily="18" charset="0"/>
                                      </a:rPr>
                                      <m:t>𝑛</m:t>
                                    </m:r>
                                    <m:r>
                                      <a:rPr lang="en-US" sz="1800" b="0" i="1" smtClean="0">
                                        <a:solidFill>
                                          <a:schemeClr val="bg1">
                                            <a:lumMod val="75000"/>
                                          </a:schemeClr>
                                        </a:solidFill>
                                        <a:latin typeface="Cambria Math" panose="02040503050406030204" pitchFamily="18" charset="0"/>
                                      </a:rPr>
                                      <m:t>, </m:t>
                                    </m:r>
                                    <m:r>
                                      <a:rPr lang="en-US" sz="1800" b="0" i="1" smtClean="0">
                                        <a:solidFill>
                                          <a:schemeClr val="bg1">
                                            <a:lumMod val="75000"/>
                                          </a:schemeClr>
                                        </a:solidFill>
                                        <a:latin typeface="Cambria Math" panose="02040503050406030204" pitchFamily="18" charset="0"/>
                                      </a:rPr>
                                      <m:t>𝑑</m:t>
                                    </m:r>
                                  </m:e>
                                </m:d>
                                <m:r>
                                  <a:rPr lang="en-US" sz="1800" b="0" i="1" smtClean="0">
                                    <a:solidFill>
                                      <a:schemeClr val="bg1">
                                        <a:lumMod val="75000"/>
                                      </a:schemeClr>
                                    </a:solidFill>
                                    <a:latin typeface="Cambria Math" panose="02040503050406030204" pitchFamily="18" charset="0"/>
                                  </a:rPr>
                                  <m:t>=</m:t>
                                </m:r>
                                <m:r>
                                  <a:rPr lang="en-US" sz="1800" b="0" i="1" smtClean="0">
                                    <a:solidFill>
                                      <a:schemeClr val="bg1">
                                        <a:lumMod val="75000"/>
                                      </a:schemeClr>
                                    </a:solidFill>
                                    <a:latin typeface="Cambria Math" panose="02040503050406030204" pitchFamily="18" charset="0"/>
                                  </a:rPr>
                                  <m:t>𝑓</m:t>
                                </m:r>
                                <m:d>
                                  <m:dPr>
                                    <m:ctrlPr>
                                      <a:rPr lang="en-US" sz="1800" b="0" i="1" smtClean="0">
                                        <a:solidFill>
                                          <a:schemeClr val="bg1">
                                            <a:lumMod val="75000"/>
                                          </a:schemeClr>
                                        </a:solidFill>
                                        <a:latin typeface="Cambria Math" panose="02040503050406030204" pitchFamily="18" charset="0"/>
                                      </a:rPr>
                                    </m:ctrlPr>
                                  </m:dPr>
                                  <m:e>
                                    <m:r>
                                      <a:rPr lang="en-US" sz="1800" b="0" i="1" smtClean="0">
                                        <a:solidFill>
                                          <a:schemeClr val="bg1">
                                            <a:lumMod val="75000"/>
                                          </a:schemeClr>
                                        </a:solidFill>
                                        <a:latin typeface="Cambria Math" panose="02040503050406030204" pitchFamily="18" charset="0"/>
                                      </a:rPr>
                                      <m:t>𝑥</m:t>
                                    </m:r>
                                  </m:e>
                                </m:d>
                                <m:r>
                                  <a:rPr lang="en-US" sz="1800" b="0" i="1" smtClean="0">
                                    <a:solidFill>
                                      <a:schemeClr val="bg1">
                                        <a:lumMod val="75000"/>
                                      </a:schemeClr>
                                    </a:solidFill>
                                    <a:latin typeface="Cambria Math" panose="02040503050406030204" pitchFamily="18" charset="0"/>
                                  </a:rPr>
                                  <m:t>=</m:t>
                                </m:r>
                                <m:d>
                                  <m:dPr>
                                    <m:begChr m:val="{"/>
                                    <m:endChr m:val=""/>
                                    <m:ctrlPr>
                                      <a:rPr lang="en-US" sz="1800" b="0" i="1" smtClean="0">
                                        <a:solidFill>
                                          <a:schemeClr val="bg1">
                                            <a:lumMod val="75000"/>
                                          </a:schemeClr>
                                        </a:solidFill>
                                        <a:latin typeface="Cambria Math" panose="02040503050406030204" pitchFamily="18" charset="0"/>
                                      </a:rPr>
                                    </m:ctrlPr>
                                  </m:dPr>
                                  <m:e>
                                    <m:eqArr>
                                      <m:eqArrPr>
                                        <m:ctrlPr>
                                          <a:rPr lang="en-US" sz="1800" b="0" i="1" smtClean="0">
                                            <a:solidFill>
                                              <a:schemeClr val="bg1">
                                                <a:lumMod val="75000"/>
                                              </a:schemeClr>
                                            </a:solidFill>
                                            <a:latin typeface="Cambria Math" panose="02040503050406030204" pitchFamily="18" charset="0"/>
                                          </a:rPr>
                                        </m:ctrlPr>
                                      </m:eqArrPr>
                                      <m:e>
                                        <m:r>
                                          <a:rPr lang="en-US" sz="1800" b="0" i="1" smtClean="0">
                                            <a:solidFill>
                                              <a:schemeClr val="bg1">
                                                <a:lumMod val="75000"/>
                                              </a:schemeClr>
                                            </a:solidFill>
                                            <a:latin typeface="Cambria Math" panose="02040503050406030204" pitchFamily="18" charset="0"/>
                                          </a:rPr>
                                          <m:t>1 − </m:t>
                                        </m:r>
                                        <m:nary>
                                          <m:naryPr>
                                            <m:chr m:val="∏"/>
                                            <m:ctrlPr>
                                              <a:rPr lang="en-US" sz="1800" b="0" i="1" smtClean="0">
                                                <a:solidFill>
                                                  <a:schemeClr val="bg1">
                                                    <a:lumMod val="75000"/>
                                                  </a:schemeClr>
                                                </a:solidFill>
                                                <a:latin typeface="Cambria Math" panose="02040503050406030204" pitchFamily="18" charset="0"/>
                                              </a:rPr>
                                            </m:ctrlPr>
                                          </m:naryPr>
                                          <m:sub>
                                            <m:r>
                                              <m:rPr>
                                                <m:brk m:alnAt="23"/>
                                              </m:rPr>
                                              <a:rPr lang="en-US" sz="1800" b="0" i="1" smtClean="0">
                                                <a:solidFill>
                                                  <a:schemeClr val="bg1">
                                                    <a:lumMod val="75000"/>
                                                  </a:schemeClr>
                                                </a:solidFill>
                                                <a:latin typeface="Cambria Math" panose="02040503050406030204" pitchFamily="18" charset="0"/>
                                              </a:rPr>
                                              <m:t>𝑘</m:t>
                                            </m:r>
                                            <m:r>
                                              <a:rPr lang="en-US" sz="1800" b="0" i="1" smtClean="0">
                                                <a:solidFill>
                                                  <a:schemeClr val="bg1">
                                                    <a:lumMod val="75000"/>
                                                  </a:schemeClr>
                                                </a:solidFill>
                                                <a:latin typeface="Cambria Math" panose="02040503050406030204" pitchFamily="18" charset="0"/>
                                              </a:rPr>
                                              <m:t>=1</m:t>
                                            </m:r>
                                          </m:sub>
                                          <m:sup>
                                            <m:r>
                                              <a:rPr lang="en-US" sz="1800" b="0" i="1" smtClean="0">
                                                <a:solidFill>
                                                  <a:schemeClr val="bg1">
                                                    <a:lumMod val="75000"/>
                                                  </a:schemeClr>
                                                </a:solidFill>
                                                <a:latin typeface="Cambria Math" panose="02040503050406030204" pitchFamily="18" charset="0"/>
                                              </a:rPr>
                                              <m:t>𝑛</m:t>
                                            </m:r>
                                            <m:r>
                                              <a:rPr lang="en-US" sz="1800" b="0" i="1" smtClean="0">
                                                <a:solidFill>
                                                  <a:schemeClr val="bg1">
                                                    <a:lumMod val="75000"/>
                                                  </a:schemeClr>
                                                </a:solidFill>
                                                <a:latin typeface="Cambria Math" panose="02040503050406030204" pitchFamily="18" charset="0"/>
                                              </a:rPr>
                                              <m:t>−1</m:t>
                                            </m:r>
                                          </m:sup>
                                          <m:e>
                                            <m:d>
                                              <m:dPr>
                                                <m:ctrlPr>
                                                  <a:rPr lang="en-US" sz="1800" b="0" i="1" smtClean="0">
                                                    <a:solidFill>
                                                      <a:schemeClr val="bg1">
                                                        <a:lumMod val="75000"/>
                                                      </a:schemeClr>
                                                    </a:solidFill>
                                                    <a:latin typeface="Cambria Math" panose="02040503050406030204" pitchFamily="18" charset="0"/>
                                                  </a:rPr>
                                                </m:ctrlPr>
                                              </m:dPr>
                                              <m:e>
                                                <m:r>
                                                  <a:rPr lang="en-US" sz="1800" b="0" i="1" smtClean="0">
                                                    <a:solidFill>
                                                      <a:schemeClr val="bg1">
                                                        <a:lumMod val="75000"/>
                                                      </a:schemeClr>
                                                    </a:solidFill>
                                                    <a:latin typeface="Cambria Math" panose="02040503050406030204" pitchFamily="18" charset="0"/>
                                                  </a:rPr>
                                                  <m:t>1−</m:t>
                                                </m:r>
                                                <m:f>
                                                  <m:fPr>
                                                    <m:ctrlPr>
                                                      <a:rPr lang="en-US" sz="1800" b="0" i="1" smtClean="0">
                                                        <a:solidFill>
                                                          <a:schemeClr val="bg1">
                                                            <a:lumMod val="75000"/>
                                                          </a:schemeClr>
                                                        </a:solidFill>
                                                        <a:latin typeface="Cambria Math" panose="02040503050406030204" pitchFamily="18" charset="0"/>
                                                      </a:rPr>
                                                    </m:ctrlPr>
                                                  </m:fPr>
                                                  <m:num>
                                                    <m:r>
                                                      <a:rPr lang="en-US" sz="1800" b="0" i="1" smtClean="0">
                                                        <a:solidFill>
                                                          <a:schemeClr val="bg1">
                                                            <a:lumMod val="75000"/>
                                                          </a:schemeClr>
                                                        </a:solidFill>
                                                        <a:latin typeface="Cambria Math" panose="02040503050406030204" pitchFamily="18" charset="0"/>
                                                      </a:rPr>
                                                      <m:t>𝑘</m:t>
                                                    </m:r>
                                                  </m:num>
                                                  <m:den>
                                                    <m:r>
                                                      <a:rPr lang="en-US" sz="1800" b="0" i="1" smtClean="0">
                                                        <a:solidFill>
                                                          <a:schemeClr val="bg1">
                                                            <a:lumMod val="75000"/>
                                                          </a:schemeClr>
                                                        </a:solidFill>
                                                        <a:latin typeface="Cambria Math" panose="02040503050406030204" pitchFamily="18" charset="0"/>
                                                      </a:rPr>
                                                      <m:t>𝑑</m:t>
                                                    </m:r>
                                                  </m:den>
                                                </m:f>
                                              </m:e>
                                            </m:d>
                                          </m:e>
                                        </m:nary>
                                        <m:r>
                                          <a:rPr lang="en-US" sz="1800" b="0" i="1" smtClean="0">
                                            <a:solidFill>
                                              <a:schemeClr val="bg1">
                                                <a:lumMod val="75000"/>
                                              </a:schemeClr>
                                            </a:solidFill>
                                            <a:latin typeface="Cambria Math" panose="02040503050406030204" pitchFamily="18" charset="0"/>
                                          </a:rPr>
                                          <m:t>,  </m:t>
                                        </m:r>
                                        <m:r>
                                          <a:rPr lang="en-US" sz="1800" b="0" i="1" smtClean="0">
                                            <a:solidFill>
                                              <a:schemeClr val="bg1">
                                                <a:lumMod val="75000"/>
                                              </a:schemeClr>
                                            </a:solidFill>
                                            <a:latin typeface="Cambria Math" panose="02040503050406030204" pitchFamily="18" charset="0"/>
                                          </a:rPr>
                                          <m:t>𝑛</m:t>
                                        </m:r>
                                        <m:r>
                                          <a:rPr lang="en-US" sz="1800" b="0" i="1" smtClean="0">
                                            <a:solidFill>
                                              <a:schemeClr val="bg1">
                                                <a:lumMod val="75000"/>
                                              </a:schemeClr>
                                            </a:solidFill>
                                            <a:latin typeface="Cambria Math" panose="02040503050406030204" pitchFamily="18" charset="0"/>
                                          </a:rPr>
                                          <m:t> ≤</m:t>
                                        </m:r>
                                        <m:r>
                                          <a:rPr lang="en-US" sz="1800" b="0" i="1" smtClean="0">
                                            <a:solidFill>
                                              <a:schemeClr val="bg1">
                                                <a:lumMod val="75000"/>
                                              </a:schemeClr>
                                            </a:solidFill>
                                            <a:latin typeface="Cambria Math" panose="02040503050406030204" pitchFamily="18" charset="0"/>
                                            <a:ea typeface="Cambria Math" panose="02040503050406030204" pitchFamily="18" charset="0"/>
                                          </a:rPr>
                                          <m:t>𝑑</m:t>
                                        </m:r>
                                      </m:e>
                                      <m:e>
                                        <m:r>
                                          <a:rPr lang="en-US" sz="1800" b="0" i="1" smtClean="0">
                                            <a:solidFill>
                                              <a:schemeClr val="bg1">
                                                <a:lumMod val="75000"/>
                                              </a:schemeClr>
                                            </a:solidFill>
                                            <a:latin typeface="Cambria Math" panose="02040503050406030204" pitchFamily="18" charset="0"/>
                                          </a:rPr>
                                          <m:t>&amp;1,                                 </m:t>
                                        </m:r>
                                        <m:r>
                                          <a:rPr lang="en-US" sz="1800" b="0" i="1" smtClean="0">
                                            <a:solidFill>
                                              <a:schemeClr val="bg1">
                                                <a:lumMod val="75000"/>
                                              </a:schemeClr>
                                            </a:solidFill>
                                            <a:latin typeface="Cambria Math" panose="02040503050406030204" pitchFamily="18" charset="0"/>
                                          </a:rPr>
                                          <m:t>𝑛</m:t>
                                        </m:r>
                                        <m:r>
                                          <a:rPr lang="en-US" sz="1800" b="0" i="1" smtClean="0">
                                            <a:solidFill>
                                              <a:schemeClr val="bg1">
                                                <a:lumMod val="75000"/>
                                              </a:schemeClr>
                                            </a:solidFill>
                                            <a:latin typeface="Cambria Math" panose="02040503050406030204" pitchFamily="18" charset="0"/>
                                          </a:rPr>
                                          <m:t>&gt;</m:t>
                                        </m:r>
                                        <m:r>
                                          <a:rPr lang="en-US" sz="1800" b="0" i="1" smtClean="0">
                                            <a:solidFill>
                                              <a:schemeClr val="bg1">
                                                <a:lumMod val="75000"/>
                                              </a:schemeClr>
                                            </a:solidFill>
                                            <a:latin typeface="Cambria Math" panose="02040503050406030204" pitchFamily="18" charset="0"/>
                                          </a:rPr>
                                          <m:t>𝑑</m:t>
                                        </m:r>
                                      </m:e>
                                    </m:eqArr>
                                  </m:e>
                                </m:d>
                              </m:oMath>
                            </m:oMathPara>
                          </a14:m>
                          <a:endParaRPr lang="en-US" sz="1800" b="0" dirty="0">
                            <a:solidFill>
                              <a:schemeClr val="bg1">
                                <a:lumMod val="75000"/>
                              </a:schemeClr>
                            </a:solidFill>
                          </a:endParaRPr>
                        </a:p>
                        <a:p>
                          <a:endParaRPr lang="en-US" sz="1800" b="0" dirty="0"/>
                        </a:p>
                        <a:p>
                          <a:r>
                            <a:rPr lang="en-US" sz="1800" b="0" dirty="0"/>
                            <a:t>When</a:t>
                          </a:r>
                          <a:r>
                            <a:rPr lang="ru-RU" sz="1800" b="0" dirty="0"/>
                            <a:t> </a:t>
                          </a:r>
                          <a14:m>
                            <m:oMath xmlns:m="http://schemas.openxmlformats.org/officeDocument/2006/math">
                              <m:r>
                                <a:rPr lang="en-US" sz="1800" b="0" i="1" smtClean="0">
                                  <a:latin typeface="Cambria Math" panose="02040503050406030204" pitchFamily="18" charset="0"/>
                                </a:rPr>
                                <m:t>𝑛</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rPr>
                                <m:t>𝑑</m:t>
                              </m:r>
                            </m:oMath>
                          </a14:m>
                          <a:r>
                            <a:rPr lang="en-US" sz="1800" b="0" dirty="0"/>
                            <a:t> we get</a:t>
                          </a:r>
                        </a:p>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𝑛</m:t>
                                    </m:r>
                                    <m:r>
                                      <a:rPr lang="en-US" sz="1800" b="0" i="1" smtClean="0">
                                        <a:latin typeface="Cambria Math" panose="02040503050406030204" pitchFamily="18" charset="0"/>
                                      </a:rPr>
                                      <m:t>,</m:t>
                                    </m:r>
                                    <m:r>
                                      <a:rPr lang="en-US" sz="1800" b="0" i="1" smtClean="0">
                                        <a:latin typeface="Cambria Math" panose="02040503050406030204" pitchFamily="18" charset="0"/>
                                      </a:rPr>
                                      <m:t>𝑑</m:t>
                                    </m:r>
                                  </m:e>
                                </m:d>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rPr>
                                  <m:t>1 −</m:t>
                                </m:r>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exp</m:t>
                                    </m:r>
                                  </m:fName>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𝑛</m:t>
                                            </m:r>
                                            <m:r>
                                              <a:rPr lang="en-US" sz="1800" b="0" i="1" smtClean="0">
                                                <a:latin typeface="Cambria Math" panose="02040503050406030204" pitchFamily="18" charset="0"/>
                                              </a:rPr>
                                              <m:t>(</m:t>
                                            </m:r>
                                            <m:r>
                                              <a:rPr lang="en-US" sz="1800" b="0" i="1" smtClean="0">
                                                <a:latin typeface="Cambria Math" panose="02040503050406030204" pitchFamily="18" charset="0"/>
                                              </a:rPr>
                                              <m:t>𝑛</m:t>
                                            </m:r>
                                            <m:r>
                                              <a:rPr lang="en-US" sz="1800" b="0" i="1" smtClean="0">
                                                <a:latin typeface="Cambria Math" panose="02040503050406030204" pitchFamily="18" charset="0"/>
                                              </a:rPr>
                                              <m:t>−1)</m:t>
                                            </m:r>
                                          </m:num>
                                          <m:den>
                                            <m:r>
                                              <a:rPr lang="en-US" sz="1800" b="0" i="1" smtClean="0">
                                                <a:latin typeface="Cambria Math" panose="02040503050406030204" pitchFamily="18" charset="0"/>
                                              </a:rPr>
                                              <m:t>2</m:t>
                                            </m:r>
                                            <m:r>
                                              <a:rPr lang="en-US" sz="1800" b="0" i="1" smtClean="0">
                                                <a:latin typeface="Cambria Math" panose="02040503050406030204" pitchFamily="18" charset="0"/>
                                              </a:rPr>
                                              <m:t>𝑑</m:t>
                                            </m:r>
                                          </m:den>
                                        </m:f>
                                      </m:e>
                                    </m:d>
                                  </m:e>
                                </m:func>
                              </m:oMath>
                            </m:oMathPara>
                          </a14:m>
                          <a:endParaRPr lang="ru-RU" sz="1800" b="0" dirty="0"/>
                        </a:p>
                      </a:txBody>
                      <a:tcPr/>
                    </a:tc>
                    <a:extLst>
                      <a:ext uri="{0D108BD9-81ED-4DB2-BD59-A6C34878D82A}">
                        <a16:rowId xmlns:a16="http://schemas.microsoft.com/office/drawing/2014/main" val="2257718605"/>
                      </a:ext>
                    </a:extLst>
                  </a:tr>
                </a:tbl>
              </a:graphicData>
            </a:graphic>
          </p:graphicFrame>
        </mc:Choice>
        <mc:Fallback>
          <p:graphicFrame>
            <p:nvGraphicFramePr>
              <p:cNvPr id="2" name="Table 1"/>
              <p:cNvGraphicFramePr>
                <a:graphicFrameLocks noGrp="1"/>
              </p:cNvGraphicFramePr>
              <p:nvPr>
                <p:extLst>
                  <p:ext uri="{D42A27DB-BD31-4B8C-83A1-F6EECF244321}">
                    <p14:modId xmlns:p14="http://schemas.microsoft.com/office/powerpoint/2010/main" val="648546985"/>
                  </p:ext>
                </p:extLst>
              </p:nvPr>
            </p:nvGraphicFramePr>
            <p:xfrm>
              <a:off x="0" y="365761"/>
              <a:ext cx="12192000" cy="5971032"/>
            </p:xfrm>
            <a:graphic>
              <a:graphicData uri="http://schemas.openxmlformats.org/drawingml/2006/table">
                <a:tbl>
                  <a:tblPr firstRow="1" bandRow="1">
                    <a:tableStyleId>{3B4B98B0-60AC-42C2-AFA5-B58CD77FA1E5}</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1166188608"/>
                        </a:ext>
                      </a:extLst>
                    </a:gridCol>
                  </a:tblGrid>
                  <a:tr h="457200">
                    <a:tc gridSpan="2">
                      <a:txBody>
                        <a:bodyPr/>
                        <a:lstStyle/>
                        <a:p>
                          <a:r>
                            <a:rPr lang="en-US" sz="2400" b="1" i="0" u="none" strike="noStrike" kern="1200" dirty="0">
                              <a:solidFill>
                                <a:schemeClr val="tx1"/>
                              </a:solidFill>
                              <a:effectLst/>
                              <a:latin typeface="+mn-lt"/>
                              <a:ea typeface="+mn-ea"/>
                              <a:cs typeface="+mn-cs"/>
                            </a:rPr>
                            <a:t>Logging in a distributed system and the birthdays problem</a:t>
                          </a:r>
                          <a:endParaRPr lang="ru-RU" sz="2400" b="1" dirty="0"/>
                        </a:p>
                      </a:txBody>
                      <a:tcPr/>
                    </a:tc>
                    <a:tc hMerge="1">
                      <a:txBody>
                        <a:bodyPr/>
                        <a:lstStyle/>
                        <a:p>
                          <a:endParaRPr lang="ru-RU"/>
                        </a:p>
                      </a:txBody>
                      <a:tcPr/>
                    </a:tc>
                    <a:extLst>
                      <a:ext uri="{0D108BD9-81ED-4DB2-BD59-A6C34878D82A}">
                        <a16:rowId xmlns:a16="http://schemas.microsoft.com/office/drawing/2014/main" val="10000"/>
                      </a:ext>
                    </a:extLst>
                  </a:tr>
                  <a:tr h="14630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bg1">
                                  <a:lumMod val="75000"/>
                                </a:schemeClr>
                              </a:solidFill>
                            </a:rPr>
                            <a:t>How to match logs from multiple services in a distributed system</a:t>
                          </a:r>
                          <a:r>
                            <a:rPr lang="ru-RU" sz="1800" b="0" dirty="0">
                              <a:solidFill>
                                <a:schemeClr val="bg1">
                                  <a:lumMod val="75000"/>
                                </a:schemeClr>
                              </a:solidFill>
                            </a:rPr>
                            <a:t>?</a:t>
                          </a:r>
                        </a:p>
                        <a:p>
                          <a:endParaRPr lang="en-US" sz="1800" b="0" dirty="0">
                            <a:solidFill>
                              <a:schemeClr val="bg1">
                                <a:lumMod val="75000"/>
                              </a:schemeClr>
                            </a:solidFill>
                          </a:endParaRPr>
                        </a:p>
                        <a:p>
                          <a:r>
                            <a:rPr lang="en-US" sz="1800" b="0" dirty="0">
                              <a:solidFill>
                                <a:schemeClr val="bg1">
                                  <a:lumMod val="75000"/>
                                </a:schemeClr>
                              </a:solidFill>
                            </a:rPr>
                            <a:t>Let us assign a unique ID to each top-level request and propagate it into every sub-request. Now every log message related to a sub-request contains the ID of the top-level request. One can now scan logs of all services and filter those that contain a needed top-level request ID.</a:t>
                          </a:r>
                          <a:endParaRPr lang="ru-RU" sz="1800" b="0" dirty="0">
                            <a:solidFill>
                              <a:schemeClr val="bg1">
                                <a:lumMod val="75000"/>
                              </a:schemeClr>
                            </a:solidFill>
                          </a:endParaRPr>
                        </a:p>
                      </a:txBody>
                      <a:tcPr/>
                    </a:tc>
                    <a:tc hMerge="1">
                      <a:txBody>
                        <a:bodyPr/>
                        <a:lstStyle/>
                        <a:p>
                          <a:endParaRPr lang="ru-RU"/>
                        </a:p>
                      </a:txBody>
                      <a:tcPr/>
                    </a:tc>
                    <a:extLst>
                      <a:ext uri="{0D108BD9-81ED-4DB2-BD59-A6C34878D82A}">
                        <a16:rowId xmlns:a16="http://schemas.microsoft.com/office/drawing/2014/main" val="3018159752"/>
                      </a:ext>
                    </a:extLst>
                  </a:tr>
                  <a:tr h="4050792">
                    <a:tc>
                      <a:txBody>
                        <a:bodyPr/>
                        <a:lstStyle/>
                        <a:p>
                          <a:endParaRPr lang="en-CY"/>
                        </a:p>
                      </a:txBody>
                      <a:tcPr>
                        <a:blipFill>
                          <a:blip r:embed="rId3"/>
                          <a:stretch>
                            <a:fillRect t="-48438" r="-100208" b="-938"/>
                          </a:stretch>
                        </a:blipFill>
                      </a:tcPr>
                    </a:tc>
                    <a:tc>
                      <a:txBody>
                        <a:bodyPr/>
                        <a:lstStyle/>
                        <a:p>
                          <a:endParaRPr lang="en-CY"/>
                        </a:p>
                      </a:txBody>
                      <a:tcPr>
                        <a:blipFill>
                          <a:blip r:embed="rId3"/>
                          <a:stretch>
                            <a:fillRect l="-100000" t="-48438" r="-208" b="-938"/>
                          </a:stretch>
                        </a:blipFill>
                      </a:tcPr>
                    </a:tc>
                    <a:extLst>
                      <a:ext uri="{0D108BD9-81ED-4DB2-BD59-A6C34878D82A}">
                        <a16:rowId xmlns:a16="http://schemas.microsoft.com/office/drawing/2014/main" val="2257718605"/>
                      </a:ext>
                    </a:extLst>
                  </a:tr>
                </a:tbl>
              </a:graphicData>
            </a:graphic>
          </p:graphicFrame>
        </mc:Fallback>
      </mc:AlternateContent>
    </p:spTree>
    <p:extLst>
      <p:ext uri="{BB962C8B-B14F-4D97-AF65-F5344CB8AC3E}">
        <p14:creationId xmlns:p14="http://schemas.microsoft.com/office/powerpoint/2010/main" val="780890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67167320"/>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676155865"/>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942084049"/>
              </p:ext>
            </p:extLst>
          </p:nvPr>
        </p:nvGraphicFramePr>
        <p:xfrm>
          <a:off x="0" y="365761"/>
          <a:ext cx="12192000" cy="4485640"/>
        </p:xfrm>
        <a:graphic>
          <a:graphicData uri="http://schemas.openxmlformats.org/drawingml/2006/table">
            <a:tbl>
              <a:tblPr firstRow="1" bandRow="1">
                <a:tableStyleId>{BC89EF96-8CEA-46FF-86C4-4CE0E7609802}</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2780263160"/>
                    </a:ext>
                  </a:extLst>
                </a:gridCol>
              </a:tblGrid>
              <a:tr h="370840">
                <a:tc gridSpan="2">
                  <a:txBody>
                    <a:bodyPr/>
                    <a:lstStyle/>
                    <a:p>
                      <a:r>
                        <a:rPr lang="en-US" sz="2400" dirty="0"/>
                        <a:t>POSIX API and VFS callbacks</a:t>
                      </a:r>
                      <a:endParaRPr lang="ru-RU" sz="2400" dirty="0"/>
                    </a:p>
                  </a:txBody>
                  <a:tcPr/>
                </a:tc>
                <a:tc hMerge="1">
                  <a:txBody>
                    <a:bodyPr/>
                    <a:lstStyle/>
                    <a:p>
                      <a:endParaRPr lang="ru-RU"/>
                    </a:p>
                  </a:txBody>
                  <a:tcPr/>
                </a:tc>
                <a:extLst>
                  <a:ext uri="{0D108BD9-81ED-4DB2-BD59-A6C34878D82A}">
                    <a16:rowId xmlns:a16="http://schemas.microsoft.com/office/drawing/2014/main" val="10000"/>
                  </a:ext>
                </a:extLst>
              </a:tr>
              <a:tr h="370840">
                <a:tc>
                  <a:txBody>
                    <a:bodyPr/>
                    <a:lstStyle/>
                    <a:p>
                      <a:pPr marL="0" indent="0">
                        <a:buFont typeface="Arial" panose="020B0604020202020204" pitchFamily="34" charset="0"/>
                        <a:buNone/>
                      </a:pPr>
                      <a:r>
                        <a:rPr lang="en-US" dirty="0"/>
                        <a:t>POSIX API</a:t>
                      </a:r>
                      <a:endParaRPr lang="ru-RU" dirty="0"/>
                    </a:p>
                  </a:txBody>
                  <a:tcPr/>
                </a:tc>
                <a:tc>
                  <a:txBody>
                    <a:bodyPr/>
                    <a:lstStyle/>
                    <a:p>
                      <a:pPr marL="0" indent="0">
                        <a:buFont typeface="Arial" panose="020B0604020202020204" pitchFamily="34" charset="0"/>
                        <a:buNone/>
                      </a:pPr>
                      <a:r>
                        <a:rPr lang="en-US" dirty="0"/>
                        <a:t>VFS</a:t>
                      </a:r>
                      <a:endParaRPr lang="ru-RU" dirty="0"/>
                    </a:p>
                  </a:txBody>
                  <a:tcPr/>
                </a:tc>
                <a:extLst>
                  <a:ext uri="{0D108BD9-81ED-4DB2-BD59-A6C34878D82A}">
                    <a16:rowId xmlns:a16="http://schemas.microsoft.com/office/drawing/2014/main" val="10001"/>
                  </a:ext>
                </a:extLst>
              </a:tr>
              <a:tr h="370840">
                <a:tc>
                  <a:txBody>
                    <a:bodyPr/>
                    <a:lstStyle/>
                    <a:p>
                      <a:pPr marL="0" indent="0">
                        <a:buFont typeface="Arial" panose="020B0604020202020204" pitchFamily="34" charset="0"/>
                        <a:buNone/>
                      </a:pPr>
                      <a:r>
                        <a:rPr lang="en-US" dirty="0"/>
                        <a:t>Calls that take a file path handle the whole path:</a:t>
                      </a:r>
                      <a:endParaRPr lang="ru-RU" dirty="0"/>
                    </a:p>
                    <a:p>
                      <a:pPr marL="0" indent="0">
                        <a:buFont typeface="Arial" panose="020B0604020202020204" pitchFamily="34" charset="0"/>
                        <a:buNone/>
                      </a:pPr>
                      <a:endParaRPr lang="ru-RU" dirty="0"/>
                    </a:p>
                    <a:p>
                      <a:pPr marL="285750" indent="-285750">
                        <a:buFont typeface="Arial" panose="020B0604020202020204" pitchFamily="34" charset="0"/>
                        <a:buChar char="•"/>
                      </a:pPr>
                      <a:r>
                        <a:rPr lang="en-US" sz="1600" dirty="0">
                          <a:latin typeface="Consolas" panose="020B0609020204030204" pitchFamily="49" charset="0"/>
                          <a:cs typeface="Consolas" panose="020B0609020204030204" pitchFamily="49" charset="0"/>
                        </a:rPr>
                        <a:t>open(“./dev/</a:t>
                      </a:r>
                      <a:r>
                        <a:rPr lang="en-US" sz="1600" dirty="0" err="1">
                          <a:latin typeface="Consolas" panose="020B0609020204030204" pitchFamily="49" charset="0"/>
                          <a:cs typeface="Consolas" panose="020B0609020204030204" pitchFamily="49" charset="0"/>
                        </a:rPr>
                        <a:t>pstorage-fes</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main.c</a:t>
                      </a:r>
                      <a:r>
                        <a:rPr lang="en-US" sz="1600" dirty="0">
                          <a:latin typeface="Consolas" panose="020B0609020204030204" pitchFamily="49" charset="0"/>
                          <a:cs typeface="Consolas" panose="020B0609020204030204" pitchFamily="49" charset="0"/>
                        </a:rPr>
                        <a:t>”, O_RDONLY)</a:t>
                      </a:r>
                      <a:endParaRPr lang="ru-RU" sz="1600" dirty="0">
                        <a:latin typeface="Consolas" panose="020B0609020204030204" pitchFamily="49" charset="0"/>
                        <a:cs typeface="Consolas" panose="020B0609020204030204" pitchFamily="49" charset="0"/>
                      </a:endParaRPr>
                    </a:p>
                  </a:txBody>
                  <a:tcPr/>
                </a:tc>
                <a:tc>
                  <a:txBody>
                    <a:bodyPr/>
                    <a:lstStyle/>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ru-RU" dirty="0"/>
                    </a:p>
                  </a:txBody>
                  <a:tcPr/>
                </a:tc>
                <a:extLst>
                  <a:ext uri="{0D108BD9-81ED-4DB2-BD59-A6C34878D82A}">
                    <a16:rowId xmlns:a16="http://schemas.microsoft.com/office/drawing/2014/main" val="2632339114"/>
                  </a:ext>
                </a:extLst>
              </a:tr>
            </a:tbl>
          </a:graphicData>
        </a:graphic>
      </p:graphicFrame>
    </p:spTree>
    <p:extLst>
      <p:ext uri="{BB962C8B-B14F-4D97-AF65-F5344CB8AC3E}">
        <p14:creationId xmlns:p14="http://schemas.microsoft.com/office/powerpoint/2010/main" val="3982073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9E115B-A520-F4E9-309E-06EAACA8D9F6}"/>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837E3F0-A48B-881D-7BE7-A04331F6584E}"/>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777C8AAF-30CF-C9F4-FB86-2AD28A8333BD}"/>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83EFE828-3409-CA50-17DA-55F632DE0CD1}"/>
              </a:ext>
            </a:extLst>
          </p:cNvPr>
          <p:cNvGraphicFramePr>
            <a:graphicFrameLocks noGrp="1"/>
          </p:cNvGraphicFramePr>
          <p:nvPr>
            <p:extLst>
              <p:ext uri="{D42A27DB-BD31-4B8C-83A1-F6EECF244321}">
                <p14:modId xmlns:p14="http://schemas.microsoft.com/office/powerpoint/2010/main" val="1962685112"/>
              </p:ext>
            </p:extLst>
          </p:nvPr>
        </p:nvGraphicFramePr>
        <p:xfrm>
          <a:off x="0" y="365761"/>
          <a:ext cx="12192000" cy="4754880"/>
        </p:xfrm>
        <a:graphic>
          <a:graphicData uri="http://schemas.openxmlformats.org/drawingml/2006/table">
            <a:tbl>
              <a:tblPr firstRow="1" bandRow="1">
                <a:tableStyleId>{3B4B98B0-60AC-42C2-AFA5-B58CD77FA1E5}</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1166188608"/>
                    </a:ext>
                  </a:extLst>
                </a:gridCol>
              </a:tblGrid>
              <a:tr h="370840">
                <a:tc gridSpan="2">
                  <a:txBody>
                    <a:bodyPr/>
                    <a:lstStyle/>
                    <a:p>
                      <a:r>
                        <a:rPr lang="en-US" sz="2400" b="1" i="0" u="none" strike="noStrike" kern="1200" dirty="0">
                          <a:solidFill>
                            <a:schemeClr val="tx1"/>
                          </a:solidFill>
                          <a:effectLst/>
                          <a:latin typeface="+mn-lt"/>
                          <a:ea typeface="+mn-ea"/>
                          <a:cs typeface="+mn-cs"/>
                        </a:rPr>
                        <a:t>Logging in a distributed system and the birthdays problem</a:t>
                      </a:r>
                      <a:endParaRPr lang="ru-RU" sz="2400" b="1" dirty="0"/>
                    </a:p>
                  </a:txBody>
                  <a:tcPr/>
                </a:tc>
                <a:tc hMerge="1">
                  <a:txBody>
                    <a:bodyPr/>
                    <a:lstStyle/>
                    <a:p>
                      <a:endParaRPr lang="ru-RU"/>
                    </a:p>
                  </a:txBody>
                  <a:tcPr/>
                </a:tc>
                <a:extLst>
                  <a:ext uri="{0D108BD9-81ED-4DB2-BD59-A6C34878D82A}">
                    <a16:rowId xmlns:a16="http://schemas.microsoft.com/office/drawing/2014/main" val="10000"/>
                  </a:ext>
                </a:extLst>
              </a:tr>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bg1">
                              <a:lumMod val="75000"/>
                            </a:schemeClr>
                          </a:solidFill>
                        </a:rPr>
                        <a:t>How to match logs from multiple services in a distributed system</a:t>
                      </a:r>
                      <a:r>
                        <a:rPr lang="ru-RU" sz="1800" b="0" dirty="0">
                          <a:solidFill>
                            <a:schemeClr val="bg1">
                              <a:lumMod val="75000"/>
                            </a:schemeClr>
                          </a:solidFill>
                        </a:rPr>
                        <a:t>?</a:t>
                      </a:r>
                    </a:p>
                    <a:p>
                      <a:endParaRPr lang="en-US" sz="1800" b="0" dirty="0">
                        <a:solidFill>
                          <a:schemeClr val="bg1">
                            <a:lumMod val="75000"/>
                          </a:schemeClr>
                        </a:solidFill>
                      </a:endParaRPr>
                    </a:p>
                    <a:p>
                      <a:r>
                        <a:rPr lang="en-US" sz="1800" b="0" dirty="0">
                          <a:solidFill>
                            <a:schemeClr val="bg1">
                              <a:lumMod val="75000"/>
                            </a:schemeClr>
                          </a:solidFill>
                        </a:rPr>
                        <a:t>Let us assign a unique ID to each top-level request and propagate it into every sub-request. Now every log message related to a sub-request contains the ID of the top-level request. One can now scan logs of all services and filter those that contain a needed top-level request ID.</a:t>
                      </a:r>
                      <a:endParaRPr lang="ru-RU" sz="1800" b="0" dirty="0">
                        <a:solidFill>
                          <a:schemeClr val="bg1">
                            <a:lumMod val="75000"/>
                          </a:schemeClr>
                        </a:solidFill>
                      </a:endParaRPr>
                    </a:p>
                  </a:txBody>
                  <a:tcPr/>
                </a:tc>
                <a:tc hMerge="1">
                  <a:txBody>
                    <a:bodyPr/>
                    <a:lstStyle/>
                    <a:p>
                      <a:endParaRPr lang="ru-RU"/>
                    </a:p>
                  </a:txBody>
                  <a:tcPr/>
                </a:tc>
                <a:extLst>
                  <a:ext uri="{0D108BD9-81ED-4DB2-BD59-A6C34878D82A}">
                    <a16:rowId xmlns:a16="http://schemas.microsoft.com/office/drawing/2014/main" val="3018159752"/>
                  </a:ext>
                </a:extLst>
              </a:tr>
              <a:tr h="370840">
                <a:tc>
                  <a:txBody>
                    <a:bodyPr/>
                    <a:lstStyle/>
                    <a:p>
                      <a:r>
                        <a:rPr lang="en-US" sz="1800" b="0" dirty="0"/>
                        <a:t>How can we generate globally unique IDs? We must do this without incurring any </a:t>
                      </a:r>
                      <a:r>
                        <a:rPr lang="en-US" sz="1800" b="0" dirty="0" err="1"/>
                        <a:t>synchronisation</a:t>
                      </a:r>
                      <a:r>
                        <a:rPr lang="en-US" sz="1800" b="0" dirty="0"/>
                        <a:t> between nodes of our system.</a:t>
                      </a:r>
                    </a:p>
                    <a:p>
                      <a:endParaRPr lang="en-US" sz="1800" b="0" dirty="0"/>
                    </a:p>
                    <a:p>
                      <a:r>
                        <a:rPr lang="en-US" sz="1800" b="0" dirty="0"/>
                        <a:t>Can choose globally unique IDs randomly?</a:t>
                      </a:r>
                      <a:endParaRPr lang="ru-RU" sz="1800" b="0" dirty="0"/>
                    </a:p>
                    <a:p>
                      <a:endParaRPr lang="en-US" sz="1800" b="0" dirty="0"/>
                    </a:p>
                    <a:p>
                      <a:r>
                        <a:rPr lang="en-US" sz="1800" b="0" dirty="0"/>
                        <a:t>Another useful trick is to have IDs that have 6 bytes of the timestamp and 10 random bytes. They are equally unlikely to have collisions, but they are also sortable and include the timestamp.</a:t>
                      </a:r>
                      <a:endParaRPr lang="ru-RU" sz="1800" b="0" dirty="0"/>
                    </a:p>
                  </a:txBody>
                  <a:tcPr/>
                </a:tc>
                <a:tc>
                  <a:txBody>
                    <a:bodyPr/>
                    <a:lstStyle/>
                    <a:p>
                      <a:endParaRPr lang="ru-RU" sz="1800" b="0" dirty="0"/>
                    </a:p>
                  </a:txBody>
                  <a:tcPr/>
                </a:tc>
                <a:extLst>
                  <a:ext uri="{0D108BD9-81ED-4DB2-BD59-A6C34878D82A}">
                    <a16:rowId xmlns:a16="http://schemas.microsoft.com/office/drawing/2014/main" val="2257718605"/>
                  </a:ext>
                </a:extLst>
              </a:tr>
            </a:tbl>
          </a:graphicData>
        </a:graphic>
      </p:graphicFrame>
    </p:spTree>
    <p:extLst>
      <p:ext uri="{BB962C8B-B14F-4D97-AF65-F5344CB8AC3E}">
        <p14:creationId xmlns:p14="http://schemas.microsoft.com/office/powerpoint/2010/main" val="33051186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187443197"/>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3651697"/>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073121945"/>
              </p:ext>
            </p:extLst>
          </p:nvPr>
        </p:nvGraphicFramePr>
        <p:xfrm>
          <a:off x="0" y="365761"/>
          <a:ext cx="12192000" cy="301752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b="1" i="0" u="none" strike="noStrike" kern="1200" dirty="0">
                          <a:solidFill>
                            <a:schemeClr val="tx1"/>
                          </a:solidFill>
                          <a:effectLst/>
                          <a:latin typeface="+mn-lt"/>
                          <a:ea typeface="+mn-ea"/>
                          <a:cs typeface="+mn-cs"/>
                        </a:rPr>
                        <a:t>To do at home</a:t>
                      </a:r>
                      <a:endParaRPr lang="ru-RU" sz="2400" b="1" dirty="0"/>
                    </a:p>
                  </a:txBody>
                  <a:tcPr/>
                </a:tc>
                <a:extLst>
                  <a:ext uri="{0D108BD9-81ED-4DB2-BD59-A6C34878D82A}">
                    <a16:rowId xmlns:a16="http://schemas.microsoft.com/office/drawing/2014/main" val="10000"/>
                  </a:ext>
                </a:extLst>
              </a:tr>
              <a:tr h="370840">
                <a:tc>
                  <a:txBody>
                    <a:bodyPr/>
                    <a:lstStyle/>
                    <a:p>
                      <a:pPr marL="342900" indent="-342900">
                        <a:buFont typeface="+mj-lt"/>
                        <a:buAutoNum type="arabicPeriod"/>
                      </a:pPr>
                      <a:r>
                        <a:rPr lang="en-US" sz="1800" b="0" dirty="0"/>
                        <a:t>Write a</a:t>
                      </a:r>
                      <a:r>
                        <a:rPr lang="ru-RU" sz="1800" b="0" dirty="0"/>
                        <a:t> </a:t>
                      </a:r>
                      <a:r>
                        <a:rPr lang="en-US" sz="1800" b="0" dirty="0" err="1"/>
                        <a:t>gRPC</a:t>
                      </a:r>
                      <a:r>
                        <a:rPr lang="en-US" sz="1800" b="0" dirty="0"/>
                        <a:t> server (</a:t>
                      </a:r>
                      <a:r>
                        <a:rPr lang="en-US" sz="1800" b="0" dirty="0">
                          <a:hlinkClick r:id="rId3"/>
                        </a:rPr>
                        <a:t>https://grpc.io</a:t>
                      </a:r>
                      <a:r>
                        <a:rPr lang="en-US" sz="1800" b="0" dirty="0"/>
                        <a:t>) with a single request handler that generates 128 random bytes.</a:t>
                      </a:r>
                      <a:r>
                        <a:rPr lang="ru-RU" sz="1800" b="0" dirty="0"/>
                        <a:t> </a:t>
                      </a:r>
                      <a:r>
                        <a:rPr lang="en-US" sz="1800" b="0" dirty="0"/>
                        <a:t>Add random sleeps so that 99% of requests run very fast, and 1% of requests take 1s.</a:t>
                      </a:r>
                    </a:p>
                    <a:p>
                      <a:pPr marL="342900" indent="-342900">
                        <a:buFont typeface="+mj-lt"/>
                        <a:buAutoNum type="arabicPeriod"/>
                      </a:pPr>
                      <a:r>
                        <a:rPr lang="en-US" sz="1800" b="0" dirty="0"/>
                        <a:t>Write a </a:t>
                      </a:r>
                      <a:r>
                        <a:rPr lang="en-US" sz="1800" b="0" dirty="0" err="1"/>
                        <a:t>gRPC</a:t>
                      </a:r>
                      <a:r>
                        <a:rPr lang="en-US" sz="1800" b="0" dirty="0"/>
                        <a:t> server with a single request handler that does</a:t>
                      </a:r>
                      <a:r>
                        <a:rPr lang="ru-RU" sz="1800" b="0" dirty="0"/>
                        <a:t> 16 </a:t>
                      </a:r>
                      <a:r>
                        <a:rPr lang="en-US" sz="1800" b="0" dirty="0"/>
                        <a:t>sub-requests to different instances of a service from exercise #1 and concatenates their responses. Sub-requests must be processed in parallel</a:t>
                      </a:r>
                      <a:r>
                        <a:rPr lang="ru-RU" sz="1800" b="0" dirty="0"/>
                        <a:t>.</a:t>
                      </a:r>
                    </a:p>
                    <a:p>
                      <a:pPr marL="342900" indent="-342900">
                        <a:buFont typeface="+mj-lt"/>
                        <a:buAutoNum type="arabicPeriod"/>
                      </a:pPr>
                      <a:r>
                        <a:rPr lang="en-US" sz="1800" b="0" dirty="0"/>
                        <a:t>Install</a:t>
                      </a:r>
                      <a:r>
                        <a:rPr lang="ru-RU" sz="1800" b="0" dirty="0"/>
                        <a:t> </a:t>
                      </a:r>
                      <a:r>
                        <a:rPr lang="en-US" sz="1800" b="0" dirty="0"/>
                        <a:t>Prometheus (</a:t>
                      </a:r>
                      <a:r>
                        <a:rPr lang="en-US" sz="1800" b="0" dirty="0">
                          <a:hlinkClick r:id="rId4"/>
                        </a:rPr>
                        <a:t>https://prometheus.io</a:t>
                      </a:r>
                      <a:r>
                        <a:rPr lang="en-US" sz="1800" b="0" dirty="0"/>
                        <a:t>). Instrument solutions of #1 and #2 to report request latencies to</a:t>
                      </a:r>
                      <a:r>
                        <a:rPr lang="ru-RU" sz="1800" b="0" dirty="0"/>
                        <a:t> </a:t>
                      </a:r>
                      <a:r>
                        <a:rPr lang="en-US" sz="1800" b="0" dirty="0"/>
                        <a:t>Prometheus. Install Grafana (</a:t>
                      </a:r>
                      <a:r>
                        <a:rPr lang="en-US" sz="1800" b="0" dirty="0">
                          <a:hlinkClick r:id="rId5"/>
                        </a:rPr>
                        <a:t>https://grafana.com</a:t>
                      </a:r>
                      <a:r>
                        <a:rPr lang="en-US" sz="1800" b="0" dirty="0"/>
                        <a:t>) and make a dashboard with plots of the 90</a:t>
                      </a:r>
                      <a:r>
                        <a:rPr lang="en-US" sz="1800" b="0" baseline="30000" dirty="0"/>
                        <a:t>th</a:t>
                      </a:r>
                      <a:r>
                        <a:rPr lang="ru-RU" sz="1800" b="0" dirty="0"/>
                        <a:t>, 95</a:t>
                      </a:r>
                      <a:r>
                        <a:rPr lang="en-US" sz="1800" b="0" baseline="30000" dirty="0" err="1"/>
                        <a:t>th</a:t>
                      </a:r>
                      <a:r>
                        <a:rPr lang="en-US" sz="1800" b="0" dirty="0"/>
                        <a:t> and </a:t>
                      </a:r>
                      <a:r>
                        <a:rPr lang="ru-RU" sz="1800" b="0" dirty="0"/>
                        <a:t>99</a:t>
                      </a:r>
                      <a:r>
                        <a:rPr lang="en-US" sz="1800" b="0" baseline="30000" dirty="0" err="1"/>
                        <a:t>th</a:t>
                      </a:r>
                      <a:r>
                        <a:rPr lang="en-US" sz="1800" b="0" dirty="0"/>
                        <a:t> percentiles of latencies of service</a:t>
                      </a:r>
                      <a:r>
                        <a:rPr lang="ru-RU" sz="1800" b="0" dirty="0"/>
                        <a:t> №2 </a:t>
                      </a:r>
                      <a:r>
                        <a:rPr lang="en-US" sz="1800" b="0" dirty="0"/>
                        <a:t>and each of 16 instances of service #1</a:t>
                      </a:r>
                      <a:r>
                        <a:rPr lang="ru-RU" sz="1800" b="0" dirty="0"/>
                        <a:t>.</a:t>
                      </a:r>
                    </a:p>
                    <a:p>
                      <a:pPr marL="342900" indent="-342900">
                        <a:buFont typeface="+mj-lt"/>
                        <a:buAutoNum type="arabicPeriod"/>
                      </a:pPr>
                      <a:r>
                        <a:rPr lang="en-US" sz="1800" b="0" dirty="0"/>
                        <a:t>Install</a:t>
                      </a:r>
                      <a:r>
                        <a:rPr lang="ru-RU" sz="1800" b="0" dirty="0"/>
                        <a:t> </a:t>
                      </a:r>
                      <a:r>
                        <a:rPr lang="en-US" sz="1800" b="0" dirty="0"/>
                        <a:t>Jaeger (</a:t>
                      </a:r>
                      <a:r>
                        <a:rPr lang="en-US" sz="1800" b="0" dirty="0">
                          <a:hlinkClick r:id="rId6"/>
                        </a:rPr>
                        <a:t>https://www.jaegertracing.io</a:t>
                      </a:r>
                      <a:r>
                        <a:rPr lang="en-US" sz="1800" b="0" dirty="0"/>
                        <a:t>). Instrument solutions of #1 and #2 with </a:t>
                      </a:r>
                      <a:r>
                        <a:rPr lang="en-US" sz="1800" b="0" dirty="0" err="1"/>
                        <a:t>opentracing</a:t>
                      </a:r>
                      <a:r>
                        <a:rPr lang="en-US" sz="1800" b="0" dirty="0"/>
                        <a:t> (</a:t>
                      </a:r>
                      <a:r>
                        <a:rPr lang="en-US" sz="1800" b="0" dirty="0">
                          <a:hlinkClick r:id="rId7"/>
                        </a:rPr>
                        <a:t>https://opentracing.io</a:t>
                      </a:r>
                      <a:r>
                        <a:rPr lang="en-US" sz="1800" b="0" dirty="0"/>
                        <a:t>) have them report request traces to</a:t>
                      </a:r>
                      <a:r>
                        <a:rPr lang="ru-RU" sz="1800" b="0" dirty="0"/>
                        <a:t> </a:t>
                      </a:r>
                      <a:r>
                        <a:rPr lang="en-US" sz="1800" b="0" dirty="0"/>
                        <a:t>Jaeger</a:t>
                      </a:r>
                      <a:r>
                        <a:rPr lang="ru-RU" sz="1800" b="0" dirty="0"/>
                        <a:t>.</a:t>
                      </a:r>
                    </a:p>
                  </a:txBody>
                  <a:tcPr/>
                </a:tc>
                <a:extLst>
                  <a:ext uri="{0D108BD9-81ED-4DB2-BD59-A6C34878D82A}">
                    <a16:rowId xmlns:a16="http://schemas.microsoft.com/office/drawing/2014/main" val="3018159752"/>
                  </a:ext>
                </a:extLst>
              </a:tr>
            </a:tbl>
          </a:graphicData>
        </a:graphic>
      </p:graphicFrame>
    </p:spTree>
    <p:extLst>
      <p:ext uri="{BB962C8B-B14F-4D97-AF65-F5344CB8AC3E}">
        <p14:creationId xmlns:p14="http://schemas.microsoft.com/office/powerpoint/2010/main" val="1277198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145475045"/>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4730181"/>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79203549"/>
              </p:ext>
            </p:extLst>
          </p:nvPr>
        </p:nvGraphicFramePr>
        <p:xfrm>
          <a:off x="0" y="365761"/>
          <a:ext cx="12192000" cy="4363720"/>
        </p:xfrm>
        <a:graphic>
          <a:graphicData uri="http://schemas.openxmlformats.org/drawingml/2006/table">
            <a:tbl>
              <a:tblPr firstRow="1" bandRow="1">
                <a:tableStyleId>{BC89EF96-8CEA-46FF-86C4-4CE0E7609802}</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2780263160"/>
                    </a:ext>
                  </a:extLst>
                </a:gridCol>
              </a:tblGrid>
              <a:tr h="370840">
                <a:tc gridSpan="2">
                  <a:txBody>
                    <a:bodyPr/>
                    <a:lstStyle/>
                    <a:p>
                      <a:r>
                        <a:rPr lang="en-US" sz="2400" dirty="0"/>
                        <a:t>POSIX API and VFS callbacks</a:t>
                      </a:r>
                      <a:endParaRPr lang="ru-RU" sz="2400" dirty="0"/>
                    </a:p>
                  </a:txBody>
                  <a:tcPr/>
                </a:tc>
                <a:tc hMerge="1">
                  <a:txBody>
                    <a:bodyPr/>
                    <a:lstStyle/>
                    <a:p>
                      <a:endParaRPr lang="ru-RU"/>
                    </a:p>
                  </a:txBody>
                  <a:tcPr/>
                </a:tc>
                <a:extLst>
                  <a:ext uri="{0D108BD9-81ED-4DB2-BD59-A6C34878D82A}">
                    <a16:rowId xmlns:a16="http://schemas.microsoft.com/office/drawing/2014/main" val="10000"/>
                  </a:ext>
                </a:extLst>
              </a:tr>
              <a:tr h="370840">
                <a:tc>
                  <a:txBody>
                    <a:bodyPr/>
                    <a:lstStyle/>
                    <a:p>
                      <a:pPr marL="0" indent="0">
                        <a:buFont typeface="Arial" panose="020B0604020202020204" pitchFamily="34" charset="0"/>
                        <a:buNone/>
                      </a:pPr>
                      <a:r>
                        <a:rPr lang="en-US" dirty="0"/>
                        <a:t>POSIX API</a:t>
                      </a:r>
                      <a:endParaRPr lang="ru-RU" dirty="0"/>
                    </a:p>
                  </a:txBody>
                  <a:tcPr/>
                </a:tc>
                <a:tc>
                  <a:txBody>
                    <a:bodyPr/>
                    <a:lstStyle/>
                    <a:p>
                      <a:pPr marL="0" indent="0">
                        <a:buFont typeface="Arial" panose="020B0604020202020204" pitchFamily="34" charset="0"/>
                        <a:buNone/>
                      </a:pPr>
                      <a:r>
                        <a:rPr lang="en-US" dirty="0"/>
                        <a:t>VFS</a:t>
                      </a:r>
                      <a:endParaRPr lang="ru-RU" dirty="0"/>
                    </a:p>
                  </a:txBody>
                  <a:tcPr/>
                </a:tc>
                <a:extLst>
                  <a:ext uri="{0D108BD9-81ED-4DB2-BD59-A6C34878D82A}">
                    <a16:rowId xmlns:a16="http://schemas.microsoft.com/office/drawing/2014/main" val="10001"/>
                  </a:ext>
                </a:extLst>
              </a:tr>
              <a:tr h="370840">
                <a:tc>
                  <a:txBody>
                    <a:bodyPr/>
                    <a:lstStyle/>
                    <a:p>
                      <a:pPr marL="0" indent="0">
                        <a:buFont typeface="Arial" panose="020B0604020202020204" pitchFamily="34" charset="0"/>
                        <a:buNone/>
                      </a:pPr>
                      <a:r>
                        <a:rPr lang="en-US" dirty="0"/>
                        <a:t>Calls that take a file path handle the whole path:</a:t>
                      </a:r>
                      <a:endParaRPr lang="ru-RU" dirty="0"/>
                    </a:p>
                    <a:p>
                      <a:pPr marL="0" indent="0">
                        <a:buFont typeface="Arial" panose="020B0604020202020204" pitchFamily="34" charset="0"/>
                        <a:buNone/>
                      </a:pPr>
                      <a:endParaRPr lang="ru-RU" dirty="0"/>
                    </a:p>
                    <a:p>
                      <a:pPr marL="285750" indent="-285750">
                        <a:buFont typeface="Arial" panose="020B0604020202020204" pitchFamily="34" charset="0"/>
                        <a:buChar char="•"/>
                      </a:pPr>
                      <a:r>
                        <a:rPr lang="en-US" sz="1600" dirty="0">
                          <a:latin typeface="Consolas" panose="020B0609020204030204" pitchFamily="49" charset="0"/>
                          <a:cs typeface="Consolas" panose="020B0609020204030204" pitchFamily="49" charset="0"/>
                        </a:rPr>
                        <a:t>open(“./dev/</a:t>
                      </a:r>
                      <a:r>
                        <a:rPr lang="en-US" sz="1600" dirty="0" err="1">
                          <a:latin typeface="Consolas" panose="020B0609020204030204" pitchFamily="49" charset="0"/>
                          <a:cs typeface="Consolas" panose="020B0609020204030204" pitchFamily="49" charset="0"/>
                        </a:rPr>
                        <a:t>pstorage-fes</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main.c</a:t>
                      </a:r>
                      <a:r>
                        <a:rPr lang="en-US" sz="1600" dirty="0">
                          <a:latin typeface="Consolas" panose="020B0609020204030204" pitchFamily="49" charset="0"/>
                          <a:cs typeface="Consolas" panose="020B0609020204030204" pitchFamily="49" charset="0"/>
                        </a:rPr>
                        <a:t>”, O_RDONLY)</a:t>
                      </a:r>
                      <a:endParaRPr lang="ru-RU" sz="1600" dirty="0">
                        <a:latin typeface="Consolas" panose="020B0609020204030204" pitchFamily="49" charset="0"/>
                        <a:cs typeface="Consolas" panose="020B0609020204030204" pitchFamily="49" charset="0"/>
                      </a:endParaRPr>
                    </a:p>
                  </a:txBody>
                  <a:tcPr/>
                </a:tc>
                <a:tc>
                  <a:txBody>
                    <a:bodyPr/>
                    <a:lstStyle/>
                    <a:p>
                      <a:pPr marL="0" indent="0">
                        <a:buFont typeface="Arial" panose="020B0604020202020204" pitchFamily="34" charset="0"/>
                        <a:buNone/>
                      </a:pPr>
                      <a:r>
                        <a:rPr lang="en-US" dirty="0"/>
                        <a:t>The kernel walks the path one component at a time</a:t>
                      </a:r>
                      <a:r>
                        <a:rPr lang="ru-RU" dirty="0"/>
                        <a:t>:</a:t>
                      </a:r>
                    </a:p>
                    <a:p>
                      <a:pPr marL="0" indent="0">
                        <a:buFont typeface="Arial" panose="020B0604020202020204" pitchFamily="34" charset="0"/>
                        <a:buNone/>
                      </a:pPr>
                      <a:endParaRPr lang="ru-RU" dirty="0"/>
                    </a:p>
                    <a:p>
                      <a:pPr marL="285750" indent="-285750">
                        <a:buFont typeface="Arial" panose="020B0604020202020204" pitchFamily="34" charset="0"/>
                        <a:buChar char="•"/>
                      </a:pPr>
                      <a:r>
                        <a:rPr lang="en-US" sz="1600" dirty="0">
                          <a:latin typeface="Consolas" panose="020B0609020204030204" pitchFamily="49" charset="0"/>
                          <a:cs typeface="Consolas" panose="020B0609020204030204" pitchFamily="49" charset="0"/>
                        </a:rPr>
                        <a:t>t0 = </a:t>
                      </a:r>
                      <a:r>
                        <a:rPr lang="en-US" sz="1600" dirty="0" err="1">
                          <a:latin typeface="Consolas" panose="020B0609020204030204" pitchFamily="49" charset="0"/>
                          <a:cs typeface="Consolas" panose="020B0609020204030204" pitchFamily="49" charset="0"/>
                        </a:rPr>
                        <a:t>openat</a:t>
                      </a:r>
                      <a:r>
                        <a:rPr lang="en-US" sz="1600" dirty="0">
                          <a:latin typeface="Consolas" panose="020B0609020204030204" pitchFamily="49" charset="0"/>
                          <a:cs typeface="Consolas" panose="020B0609020204030204" pitchFamily="49" charset="0"/>
                        </a:rPr>
                        <a:t>(AT_FDCWD, “.”),</a:t>
                      </a:r>
                    </a:p>
                    <a:p>
                      <a:pPr marL="285750" indent="-285750">
                        <a:buFont typeface="Arial" panose="020B0604020202020204" pitchFamily="34" charset="0"/>
                        <a:buChar char="•"/>
                      </a:pPr>
                      <a:r>
                        <a:rPr lang="en-US" sz="1600" dirty="0">
                          <a:latin typeface="Consolas" panose="020B0609020204030204" pitchFamily="49" charset="0"/>
                          <a:cs typeface="Consolas" panose="020B0609020204030204" pitchFamily="49" charset="0"/>
                        </a:rPr>
                        <a:t>t1 = </a:t>
                      </a:r>
                      <a:r>
                        <a:rPr lang="en-US" sz="1600" dirty="0" err="1">
                          <a:latin typeface="Consolas" panose="020B0609020204030204" pitchFamily="49" charset="0"/>
                          <a:cs typeface="Consolas" panose="020B0609020204030204" pitchFamily="49" charset="0"/>
                        </a:rPr>
                        <a:t>openat</a:t>
                      </a:r>
                      <a:r>
                        <a:rPr lang="en-US" sz="1600" dirty="0">
                          <a:latin typeface="Consolas" panose="020B0609020204030204" pitchFamily="49" charset="0"/>
                          <a:cs typeface="Consolas" panose="020B0609020204030204" pitchFamily="49" charset="0"/>
                        </a:rPr>
                        <a:t>(t0, “dev”),</a:t>
                      </a:r>
                    </a:p>
                    <a:p>
                      <a:pPr marL="285750" indent="-285750">
                        <a:buFont typeface="Arial" panose="020B0604020202020204" pitchFamily="34" charset="0"/>
                        <a:buChar char="•"/>
                      </a:pPr>
                      <a:r>
                        <a:rPr lang="en-US" sz="1600" dirty="0">
                          <a:latin typeface="Consolas" panose="020B0609020204030204" pitchFamily="49" charset="0"/>
                          <a:cs typeface="Consolas" panose="020B0609020204030204" pitchFamily="49" charset="0"/>
                        </a:rPr>
                        <a:t>t2 = </a:t>
                      </a:r>
                      <a:r>
                        <a:rPr lang="en-US" sz="1600" dirty="0" err="1">
                          <a:latin typeface="Consolas" panose="020B0609020204030204" pitchFamily="49" charset="0"/>
                          <a:cs typeface="Consolas" panose="020B0609020204030204" pitchFamily="49" charset="0"/>
                        </a:rPr>
                        <a:t>openat</a:t>
                      </a:r>
                      <a:r>
                        <a:rPr lang="en-US" sz="1600" dirty="0">
                          <a:latin typeface="Consolas" panose="020B0609020204030204" pitchFamily="49" charset="0"/>
                          <a:cs typeface="Consolas" panose="020B0609020204030204" pitchFamily="49" charset="0"/>
                        </a:rPr>
                        <a:t>(t1, “</a:t>
                      </a:r>
                      <a:r>
                        <a:rPr lang="en-US" sz="1600" dirty="0" err="1">
                          <a:latin typeface="Consolas" panose="020B0609020204030204" pitchFamily="49" charset="0"/>
                          <a:cs typeface="Consolas" panose="020B0609020204030204" pitchFamily="49" charset="0"/>
                        </a:rPr>
                        <a:t>pstorage-fes</a:t>
                      </a:r>
                      <a:r>
                        <a:rPr lang="en-US" sz="1600"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sz="1600" dirty="0">
                          <a:latin typeface="Consolas" panose="020B0609020204030204" pitchFamily="49" charset="0"/>
                          <a:cs typeface="Consolas" panose="020B0609020204030204" pitchFamily="49" charset="0"/>
                        </a:rPr>
                        <a:t>t3 = </a:t>
                      </a:r>
                      <a:r>
                        <a:rPr lang="en-US" sz="1600" dirty="0" err="1">
                          <a:latin typeface="Consolas" panose="020B0609020204030204" pitchFamily="49" charset="0"/>
                          <a:cs typeface="Consolas" panose="020B0609020204030204" pitchFamily="49" charset="0"/>
                        </a:rPr>
                        <a:t>openat</a:t>
                      </a:r>
                      <a:r>
                        <a:rPr lang="en-US" sz="1600" dirty="0">
                          <a:latin typeface="Consolas" panose="020B0609020204030204" pitchFamily="49" charset="0"/>
                          <a:cs typeface="Consolas" panose="020B0609020204030204" pitchFamily="49" charset="0"/>
                        </a:rPr>
                        <a:t>(t2, “</a:t>
                      </a:r>
                      <a:r>
                        <a:rPr lang="en-US" sz="1600" dirty="0" err="1">
                          <a:latin typeface="Consolas" panose="020B0609020204030204" pitchFamily="49" charset="0"/>
                          <a:cs typeface="Consolas" panose="020B0609020204030204" pitchFamily="49" charset="0"/>
                        </a:rPr>
                        <a:t>main.c</a:t>
                      </a:r>
                      <a:r>
                        <a:rPr lang="en-US" sz="1600"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endParaRPr lang="en-US" dirty="0"/>
                    </a:p>
                    <a:p>
                      <a:pPr marL="0" indent="0">
                        <a:buFont typeface="Arial" panose="020B0604020202020204" pitchFamily="34" charset="0"/>
                        <a:buNone/>
                      </a:pPr>
                      <a:r>
                        <a:rPr lang="en-US" dirty="0"/>
                        <a:t>Why do we need this</a:t>
                      </a:r>
                      <a:r>
                        <a:rPr lang="ru-RU" dirty="0"/>
                        <a:t>?</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ru-RU" dirty="0"/>
                    </a:p>
                  </a:txBody>
                  <a:tcPr/>
                </a:tc>
                <a:extLst>
                  <a:ext uri="{0D108BD9-81ED-4DB2-BD59-A6C34878D82A}">
                    <a16:rowId xmlns:a16="http://schemas.microsoft.com/office/drawing/2014/main" val="2632339114"/>
                  </a:ext>
                </a:extLst>
              </a:tr>
            </a:tbl>
          </a:graphicData>
        </a:graphic>
      </p:graphicFrame>
    </p:spTree>
    <p:extLst>
      <p:ext uri="{BB962C8B-B14F-4D97-AF65-F5344CB8AC3E}">
        <p14:creationId xmlns:p14="http://schemas.microsoft.com/office/powerpoint/2010/main" val="686935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105964398"/>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744751779"/>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893924063"/>
              </p:ext>
            </p:extLst>
          </p:nvPr>
        </p:nvGraphicFramePr>
        <p:xfrm>
          <a:off x="0" y="365761"/>
          <a:ext cx="12192000" cy="4363720"/>
        </p:xfrm>
        <a:graphic>
          <a:graphicData uri="http://schemas.openxmlformats.org/drawingml/2006/table">
            <a:tbl>
              <a:tblPr firstRow="1" bandRow="1">
                <a:tableStyleId>{BC89EF96-8CEA-46FF-86C4-4CE0E7609802}</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2780263160"/>
                    </a:ext>
                  </a:extLst>
                </a:gridCol>
              </a:tblGrid>
              <a:tr h="370840">
                <a:tc gridSpan="2">
                  <a:txBody>
                    <a:bodyPr/>
                    <a:lstStyle/>
                    <a:p>
                      <a:r>
                        <a:rPr lang="en-US" sz="2400" dirty="0"/>
                        <a:t>POSIX API and VFS callbacks</a:t>
                      </a:r>
                      <a:endParaRPr lang="ru-RU" sz="2400" dirty="0"/>
                    </a:p>
                  </a:txBody>
                  <a:tcPr/>
                </a:tc>
                <a:tc hMerge="1">
                  <a:txBody>
                    <a:bodyPr/>
                    <a:lstStyle/>
                    <a:p>
                      <a:endParaRPr lang="ru-RU"/>
                    </a:p>
                  </a:txBody>
                  <a:tcPr/>
                </a:tc>
                <a:extLst>
                  <a:ext uri="{0D108BD9-81ED-4DB2-BD59-A6C34878D82A}">
                    <a16:rowId xmlns:a16="http://schemas.microsoft.com/office/drawing/2014/main" val="10000"/>
                  </a:ext>
                </a:extLst>
              </a:tr>
              <a:tr h="370840">
                <a:tc>
                  <a:txBody>
                    <a:bodyPr/>
                    <a:lstStyle/>
                    <a:p>
                      <a:pPr marL="0" indent="0">
                        <a:buFont typeface="Arial" panose="020B0604020202020204" pitchFamily="34" charset="0"/>
                        <a:buNone/>
                      </a:pPr>
                      <a:r>
                        <a:rPr lang="en-US" dirty="0"/>
                        <a:t>POSIX API</a:t>
                      </a:r>
                      <a:endParaRPr lang="ru-RU" dirty="0"/>
                    </a:p>
                  </a:txBody>
                  <a:tcPr/>
                </a:tc>
                <a:tc>
                  <a:txBody>
                    <a:bodyPr/>
                    <a:lstStyle/>
                    <a:p>
                      <a:pPr marL="0" indent="0">
                        <a:buFont typeface="Arial" panose="020B0604020202020204" pitchFamily="34" charset="0"/>
                        <a:buNone/>
                      </a:pPr>
                      <a:r>
                        <a:rPr lang="en-US" dirty="0"/>
                        <a:t>VFS</a:t>
                      </a:r>
                      <a:endParaRPr lang="ru-RU" dirty="0"/>
                    </a:p>
                  </a:txBody>
                  <a:tcPr/>
                </a:tc>
                <a:extLst>
                  <a:ext uri="{0D108BD9-81ED-4DB2-BD59-A6C34878D82A}">
                    <a16:rowId xmlns:a16="http://schemas.microsoft.com/office/drawing/2014/main" val="10001"/>
                  </a:ext>
                </a:extLst>
              </a:tr>
              <a:tr h="370840">
                <a:tc>
                  <a:txBody>
                    <a:bodyPr/>
                    <a:lstStyle/>
                    <a:p>
                      <a:pPr marL="0" indent="0">
                        <a:buFont typeface="Arial" panose="020B0604020202020204" pitchFamily="34" charset="0"/>
                        <a:buNone/>
                      </a:pPr>
                      <a:r>
                        <a:rPr lang="en-US" dirty="0"/>
                        <a:t>Calls that take a file path handle the whole path:</a:t>
                      </a:r>
                    </a:p>
                    <a:p>
                      <a:pPr marL="0" indent="0">
                        <a:buFont typeface="Arial" panose="020B0604020202020204" pitchFamily="34" charset="0"/>
                        <a:buNone/>
                      </a:pPr>
                      <a:endParaRPr lang="ru-RU" dirty="0"/>
                    </a:p>
                    <a:p>
                      <a:pPr marL="285750" indent="-285750">
                        <a:buFont typeface="Arial" panose="020B0604020202020204" pitchFamily="34" charset="0"/>
                        <a:buChar char="•"/>
                      </a:pPr>
                      <a:r>
                        <a:rPr lang="en-US" sz="1600" dirty="0">
                          <a:latin typeface="Consolas" panose="020B0609020204030204" pitchFamily="49" charset="0"/>
                          <a:cs typeface="Consolas" panose="020B0609020204030204" pitchFamily="49" charset="0"/>
                        </a:rPr>
                        <a:t>open(“./dev/</a:t>
                      </a:r>
                      <a:r>
                        <a:rPr lang="en-US" sz="1600" dirty="0" err="1">
                          <a:latin typeface="Consolas" panose="020B0609020204030204" pitchFamily="49" charset="0"/>
                          <a:cs typeface="Consolas" panose="020B0609020204030204" pitchFamily="49" charset="0"/>
                        </a:rPr>
                        <a:t>pstorage-fes</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main.c</a:t>
                      </a:r>
                      <a:r>
                        <a:rPr lang="en-US" sz="1600" dirty="0">
                          <a:latin typeface="Consolas" panose="020B0609020204030204" pitchFamily="49" charset="0"/>
                          <a:cs typeface="Consolas" panose="020B0609020204030204" pitchFamily="49" charset="0"/>
                        </a:rPr>
                        <a:t>”, O_RDONLY)</a:t>
                      </a:r>
                      <a:endParaRPr lang="ru-RU" sz="1600" dirty="0">
                        <a:latin typeface="Consolas" panose="020B0609020204030204" pitchFamily="49" charset="0"/>
                        <a:cs typeface="Consolas" panose="020B0609020204030204" pitchFamily="49" charset="0"/>
                      </a:endParaRPr>
                    </a:p>
                  </a:txBody>
                  <a:tcPr/>
                </a:tc>
                <a:tc>
                  <a:txBody>
                    <a:bodyPr/>
                    <a:lstStyle/>
                    <a:p>
                      <a:pPr marL="0" indent="0">
                        <a:buFont typeface="Arial" panose="020B0604020202020204" pitchFamily="34" charset="0"/>
                        <a:buNone/>
                      </a:pPr>
                      <a:r>
                        <a:rPr lang="en-US" dirty="0"/>
                        <a:t>The kernel walks the path one component at a time</a:t>
                      </a:r>
                      <a:r>
                        <a:rPr lang="ru-RU" dirty="0"/>
                        <a:t>:</a:t>
                      </a:r>
                    </a:p>
                    <a:p>
                      <a:pPr marL="0" indent="0">
                        <a:buFont typeface="Arial" panose="020B0604020202020204" pitchFamily="34" charset="0"/>
                        <a:buNone/>
                      </a:pPr>
                      <a:endParaRPr lang="ru-RU" dirty="0"/>
                    </a:p>
                    <a:p>
                      <a:pPr marL="285750" indent="-285750">
                        <a:buFont typeface="Arial" panose="020B0604020202020204" pitchFamily="34" charset="0"/>
                        <a:buChar char="•"/>
                      </a:pPr>
                      <a:r>
                        <a:rPr lang="en-US" sz="1600" dirty="0">
                          <a:latin typeface="Consolas" panose="020B0609020204030204" pitchFamily="49" charset="0"/>
                          <a:cs typeface="Consolas" panose="020B0609020204030204" pitchFamily="49" charset="0"/>
                        </a:rPr>
                        <a:t>t0 = </a:t>
                      </a:r>
                      <a:r>
                        <a:rPr lang="en-US" sz="1600" dirty="0" err="1">
                          <a:latin typeface="Consolas" panose="020B0609020204030204" pitchFamily="49" charset="0"/>
                          <a:cs typeface="Consolas" panose="020B0609020204030204" pitchFamily="49" charset="0"/>
                        </a:rPr>
                        <a:t>openat</a:t>
                      </a:r>
                      <a:r>
                        <a:rPr lang="en-US" sz="1600" dirty="0">
                          <a:latin typeface="Consolas" panose="020B0609020204030204" pitchFamily="49" charset="0"/>
                          <a:cs typeface="Consolas" panose="020B0609020204030204" pitchFamily="49" charset="0"/>
                        </a:rPr>
                        <a:t>(AT_FDCWD, “.”),</a:t>
                      </a:r>
                    </a:p>
                    <a:p>
                      <a:pPr marL="285750" indent="-285750">
                        <a:buFont typeface="Arial" panose="020B0604020202020204" pitchFamily="34" charset="0"/>
                        <a:buChar char="•"/>
                      </a:pPr>
                      <a:r>
                        <a:rPr lang="en-US" sz="1600" dirty="0">
                          <a:latin typeface="Consolas" panose="020B0609020204030204" pitchFamily="49" charset="0"/>
                          <a:cs typeface="Consolas" panose="020B0609020204030204" pitchFamily="49" charset="0"/>
                        </a:rPr>
                        <a:t>t1 = </a:t>
                      </a:r>
                      <a:r>
                        <a:rPr lang="en-US" sz="1600" dirty="0" err="1">
                          <a:latin typeface="Consolas" panose="020B0609020204030204" pitchFamily="49" charset="0"/>
                          <a:cs typeface="Consolas" panose="020B0609020204030204" pitchFamily="49" charset="0"/>
                        </a:rPr>
                        <a:t>openat</a:t>
                      </a:r>
                      <a:r>
                        <a:rPr lang="en-US" sz="1600" dirty="0">
                          <a:latin typeface="Consolas" panose="020B0609020204030204" pitchFamily="49" charset="0"/>
                          <a:cs typeface="Consolas" panose="020B0609020204030204" pitchFamily="49" charset="0"/>
                        </a:rPr>
                        <a:t>(t0, “dev”),</a:t>
                      </a:r>
                    </a:p>
                    <a:p>
                      <a:pPr marL="285750" indent="-285750">
                        <a:buFont typeface="Arial" panose="020B0604020202020204" pitchFamily="34" charset="0"/>
                        <a:buChar char="•"/>
                      </a:pPr>
                      <a:r>
                        <a:rPr lang="en-US" sz="1600" dirty="0">
                          <a:latin typeface="Consolas" panose="020B0609020204030204" pitchFamily="49" charset="0"/>
                          <a:cs typeface="Consolas" panose="020B0609020204030204" pitchFamily="49" charset="0"/>
                        </a:rPr>
                        <a:t>t2 = </a:t>
                      </a:r>
                      <a:r>
                        <a:rPr lang="en-US" sz="1600" dirty="0" err="1">
                          <a:latin typeface="Consolas" panose="020B0609020204030204" pitchFamily="49" charset="0"/>
                          <a:cs typeface="Consolas" panose="020B0609020204030204" pitchFamily="49" charset="0"/>
                        </a:rPr>
                        <a:t>openat</a:t>
                      </a:r>
                      <a:r>
                        <a:rPr lang="en-US" sz="1600" dirty="0">
                          <a:latin typeface="Consolas" panose="020B0609020204030204" pitchFamily="49" charset="0"/>
                          <a:cs typeface="Consolas" panose="020B0609020204030204" pitchFamily="49" charset="0"/>
                        </a:rPr>
                        <a:t>(t1, “</a:t>
                      </a:r>
                      <a:r>
                        <a:rPr lang="en-US" sz="1600" dirty="0" err="1">
                          <a:latin typeface="Consolas" panose="020B0609020204030204" pitchFamily="49" charset="0"/>
                          <a:cs typeface="Consolas" panose="020B0609020204030204" pitchFamily="49" charset="0"/>
                        </a:rPr>
                        <a:t>pstorage-fes</a:t>
                      </a:r>
                      <a:r>
                        <a:rPr lang="en-US" sz="1600"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sz="1600" dirty="0">
                          <a:latin typeface="Consolas" panose="020B0609020204030204" pitchFamily="49" charset="0"/>
                          <a:cs typeface="Consolas" panose="020B0609020204030204" pitchFamily="49" charset="0"/>
                        </a:rPr>
                        <a:t>t3 = </a:t>
                      </a:r>
                      <a:r>
                        <a:rPr lang="en-US" sz="1600" dirty="0" err="1">
                          <a:latin typeface="Consolas" panose="020B0609020204030204" pitchFamily="49" charset="0"/>
                          <a:cs typeface="Consolas" panose="020B0609020204030204" pitchFamily="49" charset="0"/>
                        </a:rPr>
                        <a:t>openat</a:t>
                      </a:r>
                      <a:r>
                        <a:rPr lang="en-US" sz="1600" dirty="0">
                          <a:latin typeface="Consolas" panose="020B0609020204030204" pitchFamily="49" charset="0"/>
                          <a:cs typeface="Consolas" panose="020B0609020204030204" pitchFamily="49" charset="0"/>
                        </a:rPr>
                        <a:t>(t2, “</a:t>
                      </a:r>
                      <a:r>
                        <a:rPr lang="en-US" sz="1600" dirty="0" err="1">
                          <a:latin typeface="Consolas" panose="020B0609020204030204" pitchFamily="49" charset="0"/>
                          <a:cs typeface="Consolas" panose="020B0609020204030204" pitchFamily="49" charset="0"/>
                        </a:rPr>
                        <a:t>main.c</a:t>
                      </a:r>
                      <a:r>
                        <a:rPr lang="en-US" sz="1600"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endParaRPr lang="en-US" dirty="0"/>
                    </a:p>
                    <a:p>
                      <a:pPr marL="0" indent="0">
                        <a:buFont typeface="Arial" panose="020B0604020202020204" pitchFamily="34" charset="0"/>
                        <a:buNone/>
                      </a:pPr>
                      <a:r>
                        <a:rPr lang="en-US" dirty="0"/>
                        <a:t>Why do we need this</a:t>
                      </a:r>
                      <a:r>
                        <a:rPr lang="ru-RU" dirty="0"/>
                        <a:t>?</a:t>
                      </a:r>
                      <a:r>
                        <a:rPr lang="en-US" dirty="0"/>
                        <a:t> At every step, the kernel needs to verify the type of the next component and handle the following cases:</a:t>
                      </a:r>
                    </a:p>
                    <a:p>
                      <a:pPr marL="285750" indent="-285750">
                        <a:buFont typeface="Arial" panose="020B0604020202020204" pitchFamily="34" charset="0"/>
                        <a:buChar char="•"/>
                      </a:pPr>
                      <a:r>
                        <a:rPr lang="en-US" dirty="0"/>
                        <a:t>a subdirectory</a:t>
                      </a:r>
                      <a:r>
                        <a:rPr lang="ru-RU" dirty="0"/>
                        <a:t>,</a:t>
                      </a:r>
                    </a:p>
                    <a:p>
                      <a:pPr marL="285750" indent="-285750">
                        <a:buFont typeface="Arial" panose="020B0604020202020204" pitchFamily="34" charset="0"/>
                        <a:buChar char="•"/>
                      </a:pPr>
                      <a:r>
                        <a:rPr lang="en-US" dirty="0"/>
                        <a:t>a symbolic link</a:t>
                      </a:r>
                      <a:r>
                        <a:rPr lang="ru-RU" dirty="0"/>
                        <a:t>,</a:t>
                      </a:r>
                    </a:p>
                    <a:p>
                      <a:pPr marL="285750" indent="-285750">
                        <a:buFont typeface="Arial" panose="020B0604020202020204" pitchFamily="34" charset="0"/>
                        <a:buChar char="•"/>
                      </a:pPr>
                      <a:r>
                        <a:rPr lang="en-US" dirty="0"/>
                        <a:t>a mount point</a:t>
                      </a:r>
                      <a:r>
                        <a:rPr lang="ru-RU" dirty="0"/>
                        <a:t>.</a:t>
                      </a:r>
                    </a:p>
                  </a:txBody>
                  <a:tcPr/>
                </a:tc>
                <a:extLst>
                  <a:ext uri="{0D108BD9-81ED-4DB2-BD59-A6C34878D82A}">
                    <a16:rowId xmlns:a16="http://schemas.microsoft.com/office/drawing/2014/main" val="2632339114"/>
                  </a:ext>
                </a:extLst>
              </a:tr>
            </a:tbl>
          </a:graphicData>
        </a:graphic>
      </p:graphicFrame>
    </p:spTree>
    <p:extLst>
      <p:ext uri="{BB962C8B-B14F-4D97-AF65-F5344CB8AC3E}">
        <p14:creationId xmlns:p14="http://schemas.microsoft.com/office/powerpoint/2010/main" val="127332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FF671-F374-11E3-DC39-3EDB253257CC}"/>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0A18E381-B7D6-8B63-EE85-93BBC211F683}"/>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2CBED1B3-7FF9-7CFA-B90B-34D0A9A2E7CE}"/>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3" name="Table 2">
            <a:extLst>
              <a:ext uri="{FF2B5EF4-FFF2-40B4-BE49-F238E27FC236}">
                <a16:creationId xmlns:a16="http://schemas.microsoft.com/office/drawing/2014/main" id="{8D3A8CDC-039F-96CC-3D4C-03886F0B1D19}"/>
              </a:ext>
            </a:extLst>
          </p:cNvPr>
          <p:cNvGraphicFramePr>
            <a:graphicFrameLocks noGrp="1"/>
          </p:cNvGraphicFramePr>
          <p:nvPr>
            <p:extLst>
              <p:ext uri="{D42A27DB-BD31-4B8C-83A1-F6EECF244321}">
                <p14:modId xmlns:p14="http://schemas.microsoft.com/office/powerpoint/2010/main" val="2252026933"/>
              </p:ext>
            </p:extLst>
          </p:nvPr>
        </p:nvGraphicFramePr>
        <p:xfrm>
          <a:off x="0" y="365761"/>
          <a:ext cx="12192000" cy="5278120"/>
        </p:xfrm>
        <a:graphic>
          <a:graphicData uri="http://schemas.openxmlformats.org/drawingml/2006/table">
            <a:tbl>
              <a:tblPr firstRow="1" bandRow="1">
                <a:tableStyleId>{BC89EF96-8CEA-46FF-86C4-4CE0E7609802}</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2780263160"/>
                    </a:ext>
                  </a:extLst>
                </a:gridCol>
              </a:tblGrid>
              <a:tr h="370840">
                <a:tc gridSpan="2">
                  <a:txBody>
                    <a:bodyPr/>
                    <a:lstStyle/>
                    <a:p>
                      <a:r>
                        <a:rPr lang="en-US" sz="2400" dirty="0"/>
                        <a:t>POSIX API and VFS callbacks</a:t>
                      </a:r>
                      <a:endParaRPr lang="ru-RU" sz="2400" dirty="0"/>
                    </a:p>
                  </a:txBody>
                  <a:tcPr/>
                </a:tc>
                <a:tc hMerge="1">
                  <a:txBody>
                    <a:bodyPr/>
                    <a:lstStyle/>
                    <a:p>
                      <a:endParaRPr lang="ru-RU"/>
                    </a:p>
                  </a:txBody>
                  <a:tcPr/>
                </a:tc>
                <a:extLst>
                  <a:ext uri="{0D108BD9-81ED-4DB2-BD59-A6C34878D82A}">
                    <a16:rowId xmlns:a16="http://schemas.microsoft.com/office/drawing/2014/main" val="10000"/>
                  </a:ext>
                </a:extLst>
              </a:tr>
              <a:tr h="370840">
                <a:tc>
                  <a:txBody>
                    <a:bodyPr/>
                    <a:lstStyle/>
                    <a:p>
                      <a:pPr marL="0" indent="0">
                        <a:buFont typeface="Arial" panose="020B0604020202020204" pitchFamily="34" charset="0"/>
                        <a:buNone/>
                      </a:pPr>
                      <a:r>
                        <a:rPr lang="en-US" dirty="0"/>
                        <a:t>POSIX API</a:t>
                      </a:r>
                      <a:endParaRPr lang="ru-RU" dirty="0"/>
                    </a:p>
                  </a:txBody>
                  <a:tcPr/>
                </a:tc>
                <a:tc>
                  <a:txBody>
                    <a:bodyPr/>
                    <a:lstStyle/>
                    <a:p>
                      <a:pPr marL="0" indent="0">
                        <a:buFont typeface="Arial" panose="020B0604020202020204" pitchFamily="34" charset="0"/>
                        <a:buNone/>
                      </a:pPr>
                      <a:r>
                        <a:rPr lang="en-US" dirty="0"/>
                        <a:t>VFS</a:t>
                      </a:r>
                      <a:endParaRPr lang="ru-RU" dirty="0"/>
                    </a:p>
                  </a:txBody>
                  <a:tcPr/>
                </a:tc>
                <a:extLst>
                  <a:ext uri="{0D108BD9-81ED-4DB2-BD59-A6C34878D82A}">
                    <a16:rowId xmlns:a16="http://schemas.microsoft.com/office/drawing/2014/main" val="10001"/>
                  </a:ext>
                </a:extLst>
              </a:tr>
              <a:tr h="370840">
                <a:tc>
                  <a:txBody>
                    <a:bodyPr/>
                    <a:lstStyle/>
                    <a:p>
                      <a:pPr marL="0" indent="0">
                        <a:buFont typeface="Arial" panose="020B0604020202020204" pitchFamily="34" charset="0"/>
                        <a:buNone/>
                      </a:pPr>
                      <a:r>
                        <a:rPr lang="en-US" dirty="0"/>
                        <a:t>Calls that take a file path handle the whole path:</a:t>
                      </a:r>
                    </a:p>
                    <a:p>
                      <a:pPr marL="0" indent="0">
                        <a:buFont typeface="Arial" panose="020B0604020202020204" pitchFamily="34" charset="0"/>
                        <a:buNone/>
                      </a:pPr>
                      <a:endParaRPr lang="ru-RU" dirty="0"/>
                    </a:p>
                    <a:p>
                      <a:pPr marL="285750" indent="-285750">
                        <a:buFont typeface="Arial" panose="020B0604020202020204" pitchFamily="34" charset="0"/>
                        <a:buChar char="•"/>
                      </a:pPr>
                      <a:r>
                        <a:rPr lang="en-US" sz="1600" dirty="0">
                          <a:latin typeface="Consolas" panose="020B0609020204030204" pitchFamily="49" charset="0"/>
                          <a:cs typeface="Consolas" panose="020B0609020204030204" pitchFamily="49" charset="0"/>
                        </a:rPr>
                        <a:t>open(“./dev/</a:t>
                      </a:r>
                      <a:r>
                        <a:rPr lang="en-US" sz="1600" dirty="0" err="1">
                          <a:latin typeface="Consolas" panose="020B0609020204030204" pitchFamily="49" charset="0"/>
                          <a:cs typeface="Consolas" panose="020B0609020204030204" pitchFamily="49" charset="0"/>
                        </a:rPr>
                        <a:t>pstorage-fes</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main.c</a:t>
                      </a:r>
                      <a:r>
                        <a:rPr lang="en-US" sz="1600" dirty="0">
                          <a:latin typeface="Consolas" panose="020B0609020204030204" pitchFamily="49" charset="0"/>
                          <a:cs typeface="Consolas" panose="020B0609020204030204" pitchFamily="49" charset="0"/>
                        </a:rPr>
                        <a:t>”, O_RDONLY)</a:t>
                      </a:r>
                      <a:endParaRPr lang="ru-RU" sz="1600" dirty="0">
                        <a:latin typeface="Consolas" panose="020B0609020204030204" pitchFamily="49" charset="0"/>
                        <a:cs typeface="Consolas" panose="020B0609020204030204" pitchFamily="49" charset="0"/>
                      </a:endParaRPr>
                    </a:p>
                  </a:txBody>
                  <a:tcPr/>
                </a:tc>
                <a:tc>
                  <a:txBody>
                    <a:bodyPr/>
                    <a:lstStyle/>
                    <a:p>
                      <a:pPr marL="0" indent="0">
                        <a:buFont typeface="Arial" panose="020B0604020202020204" pitchFamily="34" charset="0"/>
                        <a:buNone/>
                      </a:pPr>
                      <a:r>
                        <a:rPr lang="en-US" dirty="0"/>
                        <a:t>The kernel walks the path one component at a time</a:t>
                      </a:r>
                      <a:r>
                        <a:rPr lang="ru-RU" dirty="0"/>
                        <a:t>:</a:t>
                      </a:r>
                    </a:p>
                    <a:p>
                      <a:pPr marL="0" indent="0">
                        <a:buFont typeface="Arial" panose="020B0604020202020204" pitchFamily="34" charset="0"/>
                        <a:buNone/>
                      </a:pPr>
                      <a:endParaRPr lang="ru-RU" dirty="0"/>
                    </a:p>
                    <a:p>
                      <a:pPr marL="285750" indent="-285750">
                        <a:buFont typeface="Arial" panose="020B0604020202020204" pitchFamily="34" charset="0"/>
                        <a:buChar char="•"/>
                      </a:pPr>
                      <a:r>
                        <a:rPr lang="en-US" sz="1600" dirty="0">
                          <a:latin typeface="Consolas" panose="020B0609020204030204" pitchFamily="49" charset="0"/>
                          <a:cs typeface="Consolas" panose="020B0609020204030204" pitchFamily="49" charset="0"/>
                        </a:rPr>
                        <a:t>t0 = </a:t>
                      </a:r>
                      <a:r>
                        <a:rPr lang="en-US" sz="1600" dirty="0" err="1">
                          <a:latin typeface="Consolas" panose="020B0609020204030204" pitchFamily="49" charset="0"/>
                          <a:cs typeface="Consolas" panose="020B0609020204030204" pitchFamily="49" charset="0"/>
                        </a:rPr>
                        <a:t>openat</a:t>
                      </a:r>
                      <a:r>
                        <a:rPr lang="en-US" sz="1600" dirty="0">
                          <a:latin typeface="Consolas" panose="020B0609020204030204" pitchFamily="49" charset="0"/>
                          <a:cs typeface="Consolas" panose="020B0609020204030204" pitchFamily="49" charset="0"/>
                        </a:rPr>
                        <a:t>(AT_FDCWD, “.”),</a:t>
                      </a:r>
                    </a:p>
                    <a:p>
                      <a:pPr marL="285750" indent="-285750">
                        <a:buFont typeface="Arial" panose="020B0604020202020204" pitchFamily="34" charset="0"/>
                        <a:buChar char="•"/>
                      </a:pPr>
                      <a:r>
                        <a:rPr lang="en-US" sz="1600" dirty="0">
                          <a:latin typeface="Consolas" panose="020B0609020204030204" pitchFamily="49" charset="0"/>
                          <a:cs typeface="Consolas" panose="020B0609020204030204" pitchFamily="49" charset="0"/>
                        </a:rPr>
                        <a:t>t1 = </a:t>
                      </a:r>
                      <a:r>
                        <a:rPr lang="en-US" sz="1600" dirty="0" err="1">
                          <a:latin typeface="Consolas" panose="020B0609020204030204" pitchFamily="49" charset="0"/>
                          <a:cs typeface="Consolas" panose="020B0609020204030204" pitchFamily="49" charset="0"/>
                        </a:rPr>
                        <a:t>openat</a:t>
                      </a:r>
                      <a:r>
                        <a:rPr lang="en-US" sz="1600" dirty="0">
                          <a:latin typeface="Consolas" panose="020B0609020204030204" pitchFamily="49" charset="0"/>
                          <a:cs typeface="Consolas" panose="020B0609020204030204" pitchFamily="49" charset="0"/>
                        </a:rPr>
                        <a:t>(t0, “dev”),</a:t>
                      </a:r>
                    </a:p>
                    <a:p>
                      <a:pPr marL="285750" indent="-285750">
                        <a:buFont typeface="Arial" panose="020B0604020202020204" pitchFamily="34" charset="0"/>
                        <a:buChar char="•"/>
                      </a:pPr>
                      <a:r>
                        <a:rPr lang="en-US" sz="1600" dirty="0">
                          <a:latin typeface="Consolas" panose="020B0609020204030204" pitchFamily="49" charset="0"/>
                          <a:cs typeface="Consolas" panose="020B0609020204030204" pitchFamily="49" charset="0"/>
                        </a:rPr>
                        <a:t>t2 = </a:t>
                      </a:r>
                      <a:r>
                        <a:rPr lang="en-US" sz="1600" dirty="0" err="1">
                          <a:latin typeface="Consolas" panose="020B0609020204030204" pitchFamily="49" charset="0"/>
                          <a:cs typeface="Consolas" panose="020B0609020204030204" pitchFamily="49" charset="0"/>
                        </a:rPr>
                        <a:t>openat</a:t>
                      </a:r>
                      <a:r>
                        <a:rPr lang="en-US" sz="1600" dirty="0">
                          <a:latin typeface="Consolas" panose="020B0609020204030204" pitchFamily="49" charset="0"/>
                          <a:cs typeface="Consolas" panose="020B0609020204030204" pitchFamily="49" charset="0"/>
                        </a:rPr>
                        <a:t>(t1, “</a:t>
                      </a:r>
                      <a:r>
                        <a:rPr lang="en-US" sz="1600" dirty="0" err="1">
                          <a:latin typeface="Consolas" panose="020B0609020204030204" pitchFamily="49" charset="0"/>
                          <a:cs typeface="Consolas" panose="020B0609020204030204" pitchFamily="49" charset="0"/>
                        </a:rPr>
                        <a:t>pstorage-fes</a:t>
                      </a:r>
                      <a:r>
                        <a:rPr lang="en-US" sz="1600"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sz="1600" dirty="0">
                          <a:latin typeface="Consolas" panose="020B0609020204030204" pitchFamily="49" charset="0"/>
                          <a:cs typeface="Consolas" panose="020B0609020204030204" pitchFamily="49" charset="0"/>
                        </a:rPr>
                        <a:t>t3 = </a:t>
                      </a:r>
                      <a:r>
                        <a:rPr lang="en-US" sz="1600" dirty="0" err="1">
                          <a:latin typeface="Consolas" panose="020B0609020204030204" pitchFamily="49" charset="0"/>
                          <a:cs typeface="Consolas" panose="020B0609020204030204" pitchFamily="49" charset="0"/>
                        </a:rPr>
                        <a:t>openat</a:t>
                      </a:r>
                      <a:r>
                        <a:rPr lang="en-US" sz="1600" dirty="0">
                          <a:latin typeface="Consolas" panose="020B0609020204030204" pitchFamily="49" charset="0"/>
                          <a:cs typeface="Consolas" panose="020B0609020204030204" pitchFamily="49" charset="0"/>
                        </a:rPr>
                        <a:t>(t2, “</a:t>
                      </a:r>
                      <a:r>
                        <a:rPr lang="en-US" sz="1600" dirty="0" err="1">
                          <a:latin typeface="Consolas" panose="020B0609020204030204" pitchFamily="49" charset="0"/>
                          <a:cs typeface="Consolas" panose="020B0609020204030204" pitchFamily="49" charset="0"/>
                        </a:rPr>
                        <a:t>main.c</a:t>
                      </a:r>
                      <a:r>
                        <a:rPr lang="en-US" sz="1600"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endParaRPr lang="en-US" dirty="0"/>
                    </a:p>
                    <a:p>
                      <a:pPr marL="0" indent="0">
                        <a:buFont typeface="Arial" panose="020B0604020202020204" pitchFamily="34" charset="0"/>
                        <a:buNone/>
                      </a:pPr>
                      <a:r>
                        <a:rPr lang="en-US" dirty="0"/>
                        <a:t>Why do we need this</a:t>
                      </a:r>
                      <a:r>
                        <a:rPr lang="ru-RU" dirty="0"/>
                        <a:t>?</a:t>
                      </a:r>
                      <a:r>
                        <a:rPr lang="en-US" dirty="0"/>
                        <a:t> At every step, the kernel needs to verify the type of the next component and handle the following cases:</a:t>
                      </a:r>
                    </a:p>
                    <a:p>
                      <a:pPr marL="285750" indent="-285750">
                        <a:buFont typeface="Arial" panose="020B0604020202020204" pitchFamily="34" charset="0"/>
                        <a:buChar char="•"/>
                      </a:pPr>
                      <a:r>
                        <a:rPr lang="en-US" dirty="0"/>
                        <a:t>a subdirectory</a:t>
                      </a:r>
                      <a:r>
                        <a:rPr lang="ru-RU" dirty="0"/>
                        <a:t>,</a:t>
                      </a:r>
                    </a:p>
                    <a:p>
                      <a:pPr marL="285750" indent="-285750">
                        <a:buFont typeface="Arial" panose="020B0604020202020204" pitchFamily="34" charset="0"/>
                        <a:buChar char="•"/>
                      </a:pPr>
                      <a:r>
                        <a:rPr lang="en-US" dirty="0"/>
                        <a:t>a symbolic link</a:t>
                      </a:r>
                      <a:r>
                        <a:rPr lang="ru-RU" dirty="0"/>
                        <a:t>,</a:t>
                      </a:r>
                    </a:p>
                    <a:p>
                      <a:pPr marL="285750" indent="-285750">
                        <a:buFont typeface="Arial" panose="020B0604020202020204" pitchFamily="34" charset="0"/>
                        <a:buChar char="•"/>
                      </a:pPr>
                      <a:r>
                        <a:rPr lang="en-US" dirty="0"/>
                        <a:t>a mount point</a:t>
                      </a:r>
                      <a:r>
                        <a:rPr lang="ru-RU" dirty="0"/>
                        <a:t>.</a:t>
                      </a:r>
                    </a:p>
                  </a:txBody>
                  <a:tcPr/>
                </a:tc>
                <a:extLst>
                  <a:ext uri="{0D108BD9-81ED-4DB2-BD59-A6C34878D82A}">
                    <a16:rowId xmlns:a16="http://schemas.microsoft.com/office/drawing/2014/main" val="2632339114"/>
                  </a:ext>
                </a:extLst>
              </a:tr>
              <a:tr h="370840">
                <a:tc gridSpan="2">
                  <a:txBody>
                    <a:bodyPr/>
                    <a:lstStyle/>
                    <a:p>
                      <a:pPr marL="0" indent="0">
                        <a:buFont typeface="Arial" panose="020B0604020202020204" pitchFamily="34" charset="0"/>
                        <a:buNone/>
                      </a:pPr>
                      <a:r>
                        <a:rPr lang="en-US" sz="1800" b="1" dirty="0">
                          <a:latin typeface="+mn-lt"/>
                          <a:cs typeface="Consolas" panose="020B0609020204030204" pitchFamily="49" charset="0"/>
                        </a:rPr>
                        <a:t>Quiz</a:t>
                      </a:r>
                      <a:r>
                        <a:rPr lang="en-US" sz="1800" dirty="0">
                          <a:latin typeface="+mn-lt"/>
                          <a:cs typeface="Consolas" panose="020B0609020204030204" pitchFamily="49" charset="0"/>
                        </a:rPr>
                        <a:t>: what directory does a call </a:t>
                      </a:r>
                      <a:r>
                        <a:rPr lang="en-US" sz="1800" dirty="0">
                          <a:latin typeface="Consolas" panose="020B0609020204030204" pitchFamily="49" charset="0"/>
                          <a:cs typeface="Consolas" panose="020B0609020204030204" pitchFamily="49" charset="0"/>
                        </a:rPr>
                        <a:t>open(“./dev/</a:t>
                      </a:r>
                      <a:r>
                        <a:rPr lang="en-US" sz="1800" dirty="0" err="1">
                          <a:latin typeface="Consolas" panose="020B0609020204030204" pitchFamily="49" charset="0"/>
                          <a:cs typeface="Consolas" panose="020B0609020204030204" pitchFamily="49" charset="0"/>
                        </a:rPr>
                        <a:t>pstorage-fes</a:t>
                      </a:r>
                      <a:r>
                        <a:rPr lang="en-US" sz="1800" dirty="0">
                          <a:latin typeface="Consolas" panose="020B0609020204030204" pitchFamily="49" charset="0"/>
                          <a:cs typeface="Consolas" panose="020B0609020204030204" pitchFamily="49" charset="0"/>
                        </a:rPr>
                        <a:t>/..”)</a:t>
                      </a:r>
                      <a:r>
                        <a:rPr lang="en-US" sz="1800" dirty="0">
                          <a:latin typeface="+mn-lt"/>
                          <a:cs typeface="Consolas" panose="020B0609020204030204" pitchFamily="49" charset="0"/>
                        </a:rPr>
                        <a:t> open in the following two cases:</a:t>
                      </a:r>
                    </a:p>
                    <a:p>
                      <a:pPr marL="342900" indent="-342900">
                        <a:buFont typeface="+mj-lt"/>
                        <a:buAutoNum type="arabicPeriod"/>
                      </a:pPr>
                      <a:r>
                        <a:rPr lang="en-US" sz="1800" dirty="0">
                          <a:latin typeface="+mn-lt"/>
                          <a:cs typeface="Consolas" panose="020B0609020204030204" pitchFamily="49" charset="0"/>
                        </a:rPr>
                        <a:t>both “dev” and “</a:t>
                      </a:r>
                      <a:r>
                        <a:rPr lang="en-US" sz="1800" dirty="0" err="1">
                          <a:latin typeface="+mn-lt"/>
                          <a:cs typeface="Consolas" panose="020B0609020204030204" pitchFamily="49" charset="0"/>
                        </a:rPr>
                        <a:t>pstorage-fes</a:t>
                      </a:r>
                      <a:r>
                        <a:rPr lang="en-US" sz="1800" dirty="0">
                          <a:latin typeface="+mn-lt"/>
                          <a:cs typeface="Consolas" panose="020B0609020204030204" pitchFamily="49" charset="0"/>
                        </a:rPr>
                        <a:t>” are directories,</a:t>
                      </a:r>
                    </a:p>
                    <a:p>
                      <a:pPr marL="342900" indent="-342900">
                        <a:buFont typeface="+mj-lt"/>
                        <a:buAutoNum type="arabicPeriod"/>
                      </a:pPr>
                      <a:r>
                        <a:rPr lang="en-US" sz="1800" dirty="0">
                          <a:latin typeface="+mn-lt"/>
                          <a:cs typeface="Consolas" panose="020B0609020204030204" pitchFamily="49" charset="0"/>
                        </a:rPr>
                        <a:t>“dev” is a directory and “</a:t>
                      </a:r>
                      <a:r>
                        <a:rPr lang="en-US" sz="1800" dirty="0" err="1">
                          <a:latin typeface="+mn-lt"/>
                          <a:cs typeface="Consolas" panose="020B0609020204030204" pitchFamily="49" charset="0"/>
                        </a:rPr>
                        <a:t>pstorage-fes</a:t>
                      </a:r>
                      <a:r>
                        <a:rPr lang="en-US" sz="1800" dirty="0">
                          <a:latin typeface="+mn-lt"/>
                          <a:cs typeface="Consolas" panose="020B0609020204030204" pitchFamily="49" charset="0"/>
                        </a:rPr>
                        <a:t>” is a symbolic link?</a:t>
                      </a:r>
                      <a:endParaRPr lang="ru-RU" sz="1800" dirty="0">
                        <a:latin typeface="+mn-lt"/>
                        <a:cs typeface="Consolas" panose="020B0609020204030204" pitchFamily="49" charset="0"/>
                      </a:endParaRPr>
                    </a:p>
                  </a:txBody>
                  <a:tcPr/>
                </a:tc>
                <a:tc hMerge="1">
                  <a:txBody>
                    <a:bodyPr/>
                    <a:lstStyle/>
                    <a:p>
                      <a:pPr marL="285750" indent="-285750">
                        <a:buFont typeface="Arial" panose="020B0604020202020204" pitchFamily="34" charset="0"/>
                        <a:buChar char="•"/>
                      </a:pPr>
                      <a:endParaRPr lang="ru-RU" dirty="0"/>
                    </a:p>
                  </a:txBody>
                  <a:tcPr/>
                </a:tc>
                <a:extLst>
                  <a:ext uri="{0D108BD9-81ED-4DB2-BD59-A6C34878D82A}">
                    <a16:rowId xmlns:a16="http://schemas.microsoft.com/office/drawing/2014/main" val="989130734"/>
                  </a:ext>
                </a:extLst>
              </a:tr>
            </a:tbl>
          </a:graphicData>
        </a:graphic>
      </p:graphicFrame>
    </p:spTree>
    <p:extLst>
      <p:ext uri="{BB962C8B-B14F-4D97-AF65-F5344CB8AC3E}">
        <p14:creationId xmlns:p14="http://schemas.microsoft.com/office/powerpoint/2010/main" val="2456078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24121</TotalTime>
  <Words>5853</Words>
  <Application>Microsoft Macintosh PowerPoint</Application>
  <PresentationFormat>Widescreen</PresentationFormat>
  <Paragraphs>1054</Paragraphs>
  <Slides>61</Slides>
  <Notes>61</Notes>
  <HiddenSlides>3</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61</vt:i4>
      </vt:variant>
    </vt:vector>
  </HeadingPairs>
  <TitlesOfParts>
    <vt:vector size="69" baseType="lpstr">
      <vt:lpstr>Arial</vt:lpstr>
      <vt:lpstr>Calibri</vt:lpstr>
      <vt:lpstr>Calibri Light</vt:lpstr>
      <vt:lpstr>Cambria Math</vt:lpstr>
      <vt:lpstr>Consolas</vt:lpstr>
      <vt:lpstr>Wingdings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Artem Anisimov</dc:creator>
  <cp:lastModifiedBy>QA Admin-TEST</cp:lastModifiedBy>
  <cp:revision>221</cp:revision>
  <dcterms:created xsi:type="dcterms:W3CDTF">2016-09-20T13:25:15Z</dcterms:created>
  <dcterms:modified xsi:type="dcterms:W3CDTF">2024-12-11T10:12:46Z</dcterms:modified>
</cp:coreProperties>
</file>