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handoutMasterIdLst>
    <p:handoutMasterId r:id="rId45"/>
  </p:handoutMasterIdLst>
  <p:sldIdLst>
    <p:sldId id="415" r:id="rId3"/>
    <p:sldId id="367" r:id="rId4"/>
    <p:sldId id="375" r:id="rId5"/>
    <p:sldId id="397" r:id="rId6"/>
    <p:sldId id="398" r:id="rId7"/>
    <p:sldId id="399" r:id="rId8"/>
    <p:sldId id="400" r:id="rId9"/>
    <p:sldId id="401" r:id="rId10"/>
    <p:sldId id="370" r:id="rId11"/>
    <p:sldId id="418" r:id="rId12"/>
    <p:sldId id="419" r:id="rId13"/>
    <p:sldId id="403" r:id="rId14"/>
    <p:sldId id="417" r:id="rId15"/>
    <p:sldId id="416" r:id="rId16"/>
    <p:sldId id="448" r:id="rId17"/>
    <p:sldId id="449" r:id="rId18"/>
    <p:sldId id="405" r:id="rId19"/>
    <p:sldId id="424" r:id="rId20"/>
    <p:sldId id="422" r:id="rId21"/>
    <p:sldId id="425" r:id="rId22"/>
    <p:sldId id="426" r:id="rId23"/>
    <p:sldId id="427" r:id="rId24"/>
    <p:sldId id="428" r:id="rId25"/>
    <p:sldId id="406" r:id="rId26"/>
    <p:sldId id="429" r:id="rId27"/>
    <p:sldId id="432" r:id="rId28"/>
    <p:sldId id="433" r:id="rId29"/>
    <p:sldId id="434" r:id="rId30"/>
    <p:sldId id="435" r:id="rId31"/>
    <p:sldId id="436" r:id="rId32"/>
    <p:sldId id="437" r:id="rId33"/>
    <p:sldId id="408" r:id="rId34"/>
    <p:sldId id="438" r:id="rId35"/>
    <p:sldId id="409" r:id="rId36"/>
    <p:sldId id="412" r:id="rId37"/>
    <p:sldId id="410" r:id="rId38"/>
    <p:sldId id="440" r:id="rId39"/>
    <p:sldId id="446" r:id="rId40"/>
    <p:sldId id="445" r:id="rId41"/>
    <p:sldId id="447" r:id="rId42"/>
    <p:sldId id="386"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6788E-680A-49E5-BB93-D456A9D23A29}" type="datetimeFigureOut">
              <a:rPr lang="ru-RU" smtClean="0"/>
              <a:t>25.11.2024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61F6E-92FD-414D-9278-71772D358CBE}" type="slidenum">
              <a:rPr lang="ru-RU" smtClean="0"/>
              <a:t>‹#›</a:t>
            </a:fld>
            <a:endParaRPr lang="ru-RU"/>
          </a:p>
        </p:txBody>
      </p:sp>
    </p:spTree>
    <p:extLst>
      <p:ext uri="{BB962C8B-B14F-4D97-AF65-F5344CB8AC3E}">
        <p14:creationId xmlns:p14="http://schemas.microsoft.com/office/powerpoint/2010/main" val="3262730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4945-C160-4CD5-B124-49B9BE14C0AB}" type="datetimeFigureOut">
              <a:rPr lang="ru-RU" smtClean="0"/>
              <a:t>25.11.2024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120B-582B-4354-977D-A474A534F6B9}" type="slidenum">
              <a:rPr lang="ru-RU" smtClean="0"/>
              <a:t>‹#›</a:t>
            </a:fld>
            <a:endParaRPr lang="ru-RU"/>
          </a:p>
        </p:txBody>
      </p:sp>
    </p:spTree>
    <p:extLst>
      <p:ext uri="{BB962C8B-B14F-4D97-AF65-F5344CB8AC3E}">
        <p14:creationId xmlns:p14="http://schemas.microsoft.com/office/powerpoint/2010/main" val="38145656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D5E4F-72B4-AC09-3932-2F7E563E69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089AE8-26BA-7401-4645-B64C767CC9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9137F-6314-33C3-C8ED-155AFACB8674}"/>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92D3737-C761-05C0-83CE-3A6B95D7796B}"/>
              </a:ext>
            </a:extLst>
          </p:cNvPr>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a:extLst>
              <a:ext uri="{FF2B5EF4-FFF2-40B4-BE49-F238E27FC236}">
                <a16:creationId xmlns:a16="http://schemas.microsoft.com/office/drawing/2014/main" id="{C791268A-44D8-96AE-A0E9-68935B33D09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57418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93DA5-2256-E0EC-FED8-9E00295DD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0073CE-DC7D-5D45-6E5C-59C04F9990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FD1551-B71E-7987-CC2A-5304F4781C0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DAC5709-3EEA-B5F6-7B90-B0D6A1EA94CD}"/>
              </a:ext>
            </a:extLst>
          </p:cNvPr>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a:extLst>
              <a:ext uri="{FF2B5EF4-FFF2-40B4-BE49-F238E27FC236}">
                <a16:creationId xmlns:a16="http://schemas.microsoft.com/office/drawing/2014/main" id="{7A8482EB-07E0-815E-15DA-9D600B77B106}"/>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55666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0498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008F8-0208-C0BC-9FD9-664EBA171C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10115A-C808-DB88-1478-46FB8E3514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308FC8-2EAC-2B4B-229E-C9A42FC401E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1F48FA3-8C44-6E53-F77D-FDE3EF847FC7}"/>
              </a:ext>
            </a:extLst>
          </p:cNvPr>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a:extLst>
              <a:ext uri="{FF2B5EF4-FFF2-40B4-BE49-F238E27FC236}">
                <a16:creationId xmlns:a16="http://schemas.microsoft.com/office/drawing/2014/main" id="{41FE9E11-3991-ABD2-AD15-A4ABCD38F61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4126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C6667-1581-2D2F-8D92-4671136254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1F8E98-51FD-ECCF-C246-0903D952BC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7F44C3-F4E5-C9B6-D718-ECEB85A4B8B7}"/>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0CFD4E8-0772-06C8-EB80-AADEB5BC4D3D}"/>
              </a:ext>
            </a:extLst>
          </p:cNvPr>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a:extLst>
              <a:ext uri="{FF2B5EF4-FFF2-40B4-BE49-F238E27FC236}">
                <a16:creationId xmlns:a16="http://schemas.microsoft.com/office/drawing/2014/main" id="{564F7F1B-67D6-1B5D-1130-4E9E58C8A2C2}"/>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90994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A8104-20F8-1338-D716-5884D59794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78602F-E811-FBA2-64D8-8305AFFC81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A7894-5FD3-7EAE-8C92-F88B6F460636}"/>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A3C231B6-2604-A02F-3EB8-3928F968947B}"/>
              </a:ext>
            </a:extLst>
          </p:cNvPr>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a:extLst>
              <a:ext uri="{FF2B5EF4-FFF2-40B4-BE49-F238E27FC236}">
                <a16:creationId xmlns:a16="http://schemas.microsoft.com/office/drawing/2014/main" id="{CA4C80E3-0D77-EB49-D17E-007F541D2BD0}"/>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9512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C1826-6B41-329A-ACDB-AFB6125F10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E24AD8-7994-4AA0-43C0-698CB71C1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CA5CA2-5A2A-06B8-2E8D-78433B000794}"/>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2322F11-7838-99FC-39E5-A4F6C8FC5EAD}"/>
              </a:ext>
            </a:extLst>
          </p:cNvPr>
          <p:cNvSpPr>
            <a:spLocks noGrp="1"/>
          </p:cNvSpPr>
          <p:nvPr>
            <p:ph type="sldNum" sz="quarter" idx="10"/>
          </p:nvPr>
        </p:nvSpPr>
        <p:spPr/>
        <p:txBody>
          <a:bodyPr/>
          <a:lstStyle/>
          <a:p>
            <a:fld id="{7F33120B-582B-4354-977D-A474A534F6B9}" type="slidenum">
              <a:rPr lang="ru-RU" smtClean="0"/>
              <a:t>16</a:t>
            </a:fld>
            <a:endParaRPr lang="ru-RU"/>
          </a:p>
        </p:txBody>
      </p:sp>
      <p:sp>
        <p:nvSpPr>
          <p:cNvPr id="5" name="Header Placeholder 4">
            <a:extLst>
              <a:ext uri="{FF2B5EF4-FFF2-40B4-BE49-F238E27FC236}">
                <a16:creationId xmlns:a16="http://schemas.microsoft.com/office/drawing/2014/main" id="{F22FEDEE-B537-BE7B-A7FA-E044914C9BF2}"/>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780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57925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F733B-BA8F-4A5E-7709-875F77016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CE6F8-FB00-2C37-E598-42FDE4CAFB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6A557-509D-A9FD-3967-BC87EC56D975}"/>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620F4BB-AE7E-D951-FC33-BD11BE94539D}"/>
              </a:ext>
            </a:extLst>
          </p:cNvPr>
          <p:cNvSpPr>
            <a:spLocks noGrp="1"/>
          </p:cNvSpPr>
          <p:nvPr>
            <p:ph type="sldNum" sz="quarter" idx="10"/>
          </p:nvPr>
        </p:nvSpPr>
        <p:spPr/>
        <p:txBody>
          <a:bodyPr/>
          <a:lstStyle/>
          <a:p>
            <a:fld id="{7F33120B-582B-4354-977D-A474A534F6B9}" type="slidenum">
              <a:rPr lang="ru-RU" smtClean="0"/>
              <a:t>18</a:t>
            </a:fld>
            <a:endParaRPr lang="ru-RU"/>
          </a:p>
        </p:txBody>
      </p:sp>
      <p:sp>
        <p:nvSpPr>
          <p:cNvPr id="5" name="Header Placeholder 4">
            <a:extLst>
              <a:ext uri="{FF2B5EF4-FFF2-40B4-BE49-F238E27FC236}">
                <a16:creationId xmlns:a16="http://schemas.microsoft.com/office/drawing/2014/main" id="{B85A009A-8B61-1FA5-7505-C339DB162B5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754568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99B8F-9D51-0E2A-D5C5-E0052148BD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66BA1A-1FD4-D990-D51D-3C36AE816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8B973C-BEF0-E569-C2EF-821428FDCCC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5CF84862-9493-43F1-F9C6-90F5807D4EEC}"/>
              </a:ext>
            </a:extLst>
          </p:cNvPr>
          <p:cNvSpPr>
            <a:spLocks noGrp="1"/>
          </p:cNvSpPr>
          <p:nvPr>
            <p:ph type="sldNum" sz="quarter" idx="10"/>
          </p:nvPr>
        </p:nvSpPr>
        <p:spPr/>
        <p:txBody>
          <a:bodyPr/>
          <a:lstStyle/>
          <a:p>
            <a:fld id="{7F33120B-582B-4354-977D-A474A534F6B9}" type="slidenum">
              <a:rPr lang="ru-RU" smtClean="0"/>
              <a:t>19</a:t>
            </a:fld>
            <a:endParaRPr lang="ru-RU"/>
          </a:p>
        </p:txBody>
      </p:sp>
      <p:sp>
        <p:nvSpPr>
          <p:cNvPr id="5" name="Header Placeholder 4">
            <a:extLst>
              <a:ext uri="{FF2B5EF4-FFF2-40B4-BE49-F238E27FC236}">
                <a16:creationId xmlns:a16="http://schemas.microsoft.com/office/drawing/2014/main" id="{85CFEB91-0ACB-FF63-FAEA-9CAD4CD6DBA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76096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29747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A7FE5-E06F-8FAF-79FC-88BBBFA02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3C5E8-21C4-8CAB-3239-96513CDC4C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AF93A-BB24-88F9-5167-CFDBAD1E4EE1}"/>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28833A4-4A48-397F-9BBA-D234C33DC4AB}"/>
              </a:ext>
            </a:extLst>
          </p:cNvPr>
          <p:cNvSpPr>
            <a:spLocks noGrp="1"/>
          </p:cNvSpPr>
          <p:nvPr>
            <p:ph type="sldNum" sz="quarter" idx="10"/>
          </p:nvPr>
        </p:nvSpPr>
        <p:spPr/>
        <p:txBody>
          <a:bodyPr/>
          <a:lstStyle/>
          <a:p>
            <a:fld id="{7F33120B-582B-4354-977D-A474A534F6B9}" type="slidenum">
              <a:rPr lang="ru-RU" smtClean="0"/>
              <a:t>20</a:t>
            </a:fld>
            <a:endParaRPr lang="ru-RU"/>
          </a:p>
        </p:txBody>
      </p:sp>
      <p:sp>
        <p:nvSpPr>
          <p:cNvPr id="5" name="Header Placeholder 4">
            <a:extLst>
              <a:ext uri="{FF2B5EF4-FFF2-40B4-BE49-F238E27FC236}">
                <a16:creationId xmlns:a16="http://schemas.microsoft.com/office/drawing/2014/main" id="{36B40039-0B55-8644-C2EF-33BADE33163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93791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5A086-14E6-B10E-52F6-EDE5461784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4E3503-0D81-F5AB-6B29-87BC3EB6F6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97CDE0-EC3E-7D71-BFA8-B4CE773DA9E7}"/>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1247F0D-2642-C8FE-210F-2C6B77252655}"/>
              </a:ext>
            </a:extLst>
          </p:cNvPr>
          <p:cNvSpPr>
            <a:spLocks noGrp="1"/>
          </p:cNvSpPr>
          <p:nvPr>
            <p:ph type="sldNum" sz="quarter" idx="10"/>
          </p:nvPr>
        </p:nvSpPr>
        <p:spPr/>
        <p:txBody>
          <a:bodyPr/>
          <a:lstStyle/>
          <a:p>
            <a:fld id="{7F33120B-582B-4354-977D-A474A534F6B9}" type="slidenum">
              <a:rPr lang="ru-RU" smtClean="0"/>
              <a:t>21</a:t>
            </a:fld>
            <a:endParaRPr lang="ru-RU"/>
          </a:p>
        </p:txBody>
      </p:sp>
      <p:sp>
        <p:nvSpPr>
          <p:cNvPr id="5" name="Header Placeholder 4">
            <a:extLst>
              <a:ext uri="{FF2B5EF4-FFF2-40B4-BE49-F238E27FC236}">
                <a16:creationId xmlns:a16="http://schemas.microsoft.com/office/drawing/2014/main" id="{BD425E15-4A03-8477-A266-DC3A198D744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745405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C730E-DAE5-7A24-25AB-F8FB7417A6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37E6E8-7F91-342E-6D51-4DD0F0AF5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41205A-77F3-9CFA-3051-1D3086DD96A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1A221360-1E75-436F-6B4D-D2B188F8D9EA}"/>
              </a:ext>
            </a:extLst>
          </p:cNvPr>
          <p:cNvSpPr>
            <a:spLocks noGrp="1"/>
          </p:cNvSpPr>
          <p:nvPr>
            <p:ph type="sldNum" sz="quarter" idx="10"/>
          </p:nvPr>
        </p:nvSpPr>
        <p:spPr/>
        <p:txBody>
          <a:bodyPr/>
          <a:lstStyle/>
          <a:p>
            <a:fld id="{7F33120B-582B-4354-977D-A474A534F6B9}" type="slidenum">
              <a:rPr lang="ru-RU" smtClean="0"/>
              <a:t>22</a:t>
            </a:fld>
            <a:endParaRPr lang="ru-RU"/>
          </a:p>
        </p:txBody>
      </p:sp>
      <p:sp>
        <p:nvSpPr>
          <p:cNvPr id="5" name="Header Placeholder 4">
            <a:extLst>
              <a:ext uri="{FF2B5EF4-FFF2-40B4-BE49-F238E27FC236}">
                <a16:creationId xmlns:a16="http://schemas.microsoft.com/office/drawing/2014/main" id="{AF6C7D04-2EF1-0DE9-5AA3-3163A466570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25323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8CFA6-B546-0866-F96E-47DA6A6E7C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D467D-7A72-8A36-06EF-569EB2F834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B4C104-8277-FDBB-A770-18BBB7FD35E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AAFB8D4C-A74B-8940-C3D5-ABA277304142}"/>
              </a:ext>
            </a:extLst>
          </p:cNvPr>
          <p:cNvSpPr>
            <a:spLocks noGrp="1"/>
          </p:cNvSpPr>
          <p:nvPr>
            <p:ph type="sldNum" sz="quarter" idx="10"/>
          </p:nvPr>
        </p:nvSpPr>
        <p:spPr/>
        <p:txBody>
          <a:bodyPr/>
          <a:lstStyle/>
          <a:p>
            <a:fld id="{7F33120B-582B-4354-977D-A474A534F6B9}" type="slidenum">
              <a:rPr lang="ru-RU" smtClean="0"/>
              <a:t>23</a:t>
            </a:fld>
            <a:endParaRPr lang="ru-RU"/>
          </a:p>
        </p:txBody>
      </p:sp>
      <p:sp>
        <p:nvSpPr>
          <p:cNvPr id="5" name="Header Placeholder 4">
            <a:extLst>
              <a:ext uri="{FF2B5EF4-FFF2-40B4-BE49-F238E27FC236}">
                <a16:creationId xmlns:a16="http://schemas.microsoft.com/office/drawing/2014/main" id="{12BB9DF9-54D9-1F95-913B-79805BBA1B79}"/>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20354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56655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BCC8E-CD55-D056-5B48-AE2CACE913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51F38E-5437-4417-6948-20197EB76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AADC3C-228F-6CEA-483B-3F51164AA34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A215719-0980-E55F-E3F2-A96DFFC5C72D}"/>
              </a:ext>
            </a:extLst>
          </p:cNvPr>
          <p:cNvSpPr>
            <a:spLocks noGrp="1"/>
          </p:cNvSpPr>
          <p:nvPr>
            <p:ph type="sldNum" sz="quarter" idx="10"/>
          </p:nvPr>
        </p:nvSpPr>
        <p:spPr/>
        <p:txBody>
          <a:bodyPr/>
          <a:lstStyle/>
          <a:p>
            <a:fld id="{7F33120B-582B-4354-977D-A474A534F6B9}" type="slidenum">
              <a:rPr lang="ru-RU" smtClean="0"/>
              <a:t>25</a:t>
            </a:fld>
            <a:endParaRPr lang="ru-RU"/>
          </a:p>
        </p:txBody>
      </p:sp>
      <p:sp>
        <p:nvSpPr>
          <p:cNvPr id="5" name="Header Placeholder 4">
            <a:extLst>
              <a:ext uri="{FF2B5EF4-FFF2-40B4-BE49-F238E27FC236}">
                <a16:creationId xmlns:a16="http://schemas.microsoft.com/office/drawing/2014/main" id="{D9ACB9AB-1C2B-12E5-535D-140119BB8D7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43490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D8DF5-B951-EF99-6C38-35881F85A3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C75C1F-660F-BB23-2746-C3D06C527D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31DC03-3660-8257-1218-A8F1718C48C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D42E49A-874F-F25F-F146-D006C6456245}"/>
              </a:ext>
            </a:extLst>
          </p:cNvPr>
          <p:cNvSpPr>
            <a:spLocks noGrp="1"/>
          </p:cNvSpPr>
          <p:nvPr>
            <p:ph type="sldNum" sz="quarter" idx="10"/>
          </p:nvPr>
        </p:nvSpPr>
        <p:spPr/>
        <p:txBody>
          <a:bodyPr/>
          <a:lstStyle/>
          <a:p>
            <a:fld id="{7F33120B-582B-4354-977D-A474A534F6B9}" type="slidenum">
              <a:rPr lang="ru-RU" smtClean="0"/>
              <a:t>26</a:t>
            </a:fld>
            <a:endParaRPr lang="ru-RU"/>
          </a:p>
        </p:txBody>
      </p:sp>
      <p:sp>
        <p:nvSpPr>
          <p:cNvPr id="5" name="Header Placeholder 4">
            <a:extLst>
              <a:ext uri="{FF2B5EF4-FFF2-40B4-BE49-F238E27FC236}">
                <a16:creationId xmlns:a16="http://schemas.microsoft.com/office/drawing/2014/main" id="{12C15EA7-7C02-BB6A-463E-F9AF84AB4F4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12607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1A238-40D6-20A1-4F5F-FA94BF0754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99BF6-25B8-EE48-A32E-AF0C15A16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A26057-2A6D-0E18-D6BD-9F1E701DC4F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A454021-3033-C103-0116-EB024B5AD6B6}"/>
              </a:ext>
            </a:extLst>
          </p:cNvPr>
          <p:cNvSpPr>
            <a:spLocks noGrp="1"/>
          </p:cNvSpPr>
          <p:nvPr>
            <p:ph type="sldNum" sz="quarter" idx="10"/>
          </p:nvPr>
        </p:nvSpPr>
        <p:spPr/>
        <p:txBody>
          <a:bodyPr/>
          <a:lstStyle/>
          <a:p>
            <a:fld id="{7F33120B-582B-4354-977D-A474A534F6B9}" type="slidenum">
              <a:rPr lang="ru-RU" smtClean="0"/>
              <a:t>27</a:t>
            </a:fld>
            <a:endParaRPr lang="ru-RU"/>
          </a:p>
        </p:txBody>
      </p:sp>
      <p:sp>
        <p:nvSpPr>
          <p:cNvPr id="5" name="Header Placeholder 4">
            <a:extLst>
              <a:ext uri="{FF2B5EF4-FFF2-40B4-BE49-F238E27FC236}">
                <a16:creationId xmlns:a16="http://schemas.microsoft.com/office/drawing/2014/main" id="{4529D973-B22F-BC94-81C1-E3BC0FA9108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420075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40A5E-BA25-0B91-35C9-A630FA398F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ECF33-6082-19DE-8A80-EA1A04051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3CDCB1-D6CD-4012-80CC-300A16B44D06}"/>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80567F2-BB9B-C1A7-77A5-B96F28CC1786}"/>
              </a:ext>
            </a:extLst>
          </p:cNvPr>
          <p:cNvSpPr>
            <a:spLocks noGrp="1"/>
          </p:cNvSpPr>
          <p:nvPr>
            <p:ph type="sldNum" sz="quarter" idx="10"/>
          </p:nvPr>
        </p:nvSpPr>
        <p:spPr/>
        <p:txBody>
          <a:bodyPr/>
          <a:lstStyle/>
          <a:p>
            <a:fld id="{7F33120B-582B-4354-977D-A474A534F6B9}" type="slidenum">
              <a:rPr lang="ru-RU" smtClean="0"/>
              <a:t>28</a:t>
            </a:fld>
            <a:endParaRPr lang="ru-RU"/>
          </a:p>
        </p:txBody>
      </p:sp>
      <p:sp>
        <p:nvSpPr>
          <p:cNvPr id="5" name="Header Placeholder 4">
            <a:extLst>
              <a:ext uri="{FF2B5EF4-FFF2-40B4-BE49-F238E27FC236}">
                <a16:creationId xmlns:a16="http://schemas.microsoft.com/office/drawing/2014/main" id="{5D013294-7AE9-D04E-24DF-518780FC2BC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635455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EA466-8B5D-DB0B-F3AE-40DE1A40ED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45276-8BED-D22B-4862-3A371E6A5E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7F30A-DB60-54E1-FD14-1D413F64C1C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9DA342CF-8860-8ED3-CF90-E56D86790C79}"/>
              </a:ext>
            </a:extLst>
          </p:cNvPr>
          <p:cNvSpPr>
            <a:spLocks noGrp="1"/>
          </p:cNvSpPr>
          <p:nvPr>
            <p:ph type="sldNum" sz="quarter" idx="10"/>
          </p:nvPr>
        </p:nvSpPr>
        <p:spPr/>
        <p:txBody>
          <a:bodyPr/>
          <a:lstStyle/>
          <a:p>
            <a:fld id="{7F33120B-582B-4354-977D-A474A534F6B9}" type="slidenum">
              <a:rPr lang="ru-RU" smtClean="0"/>
              <a:t>29</a:t>
            </a:fld>
            <a:endParaRPr lang="ru-RU"/>
          </a:p>
        </p:txBody>
      </p:sp>
      <p:sp>
        <p:nvSpPr>
          <p:cNvPr id="5" name="Header Placeholder 4">
            <a:extLst>
              <a:ext uri="{FF2B5EF4-FFF2-40B4-BE49-F238E27FC236}">
                <a16:creationId xmlns:a16="http://schemas.microsoft.com/office/drawing/2014/main" id="{AD966669-BDE7-7B04-3008-C7A5A7E44A6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9263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78433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9C22-755B-8FA9-7DE4-D031CE9E7E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8F0C46-46EF-C509-46D4-BF6A41219A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83D6F9-6747-B34B-0B1B-C445C5AFF305}"/>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AF0229B7-B823-DB24-0BB0-3A5AE42B7431}"/>
              </a:ext>
            </a:extLst>
          </p:cNvPr>
          <p:cNvSpPr>
            <a:spLocks noGrp="1"/>
          </p:cNvSpPr>
          <p:nvPr>
            <p:ph type="sldNum" sz="quarter" idx="10"/>
          </p:nvPr>
        </p:nvSpPr>
        <p:spPr/>
        <p:txBody>
          <a:bodyPr/>
          <a:lstStyle/>
          <a:p>
            <a:fld id="{7F33120B-582B-4354-977D-A474A534F6B9}" type="slidenum">
              <a:rPr lang="ru-RU" smtClean="0"/>
              <a:t>30</a:t>
            </a:fld>
            <a:endParaRPr lang="ru-RU"/>
          </a:p>
        </p:txBody>
      </p:sp>
      <p:sp>
        <p:nvSpPr>
          <p:cNvPr id="5" name="Header Placeholder 4">
            <a:extLst>
              <a:ext uri="{FF2B5EF4-FFF2-40B4-BE49-F238E27FC236}">
                <a16:creationId xmlns:a16="http://schemas.microsoft.com/office/drawing/2014/main" id="{D468DD0D-7EF4-5562-C4C9-A416AC8832FE}"/>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86305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D19E5-F106-E4D0-DABF-8C9C2CD2C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1B0AAA-B28F-9E1B-D841-10295D811C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748DF1-8F04-59F6-A9E0-31FDED5ADE3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C6F39C5-43DC-EBF0-240C-F6F5C1A8E685}"/>
              </a:ext>
            </a:extLst>
          </p:cNvPr>
          <p:cNvSpPr>
            <a:spLocks noGrp="1"/>
          </p:cNvSpPr>
          <p:nvPr>
            <p:ph type="sldNum" sz="quarter" idx="10"/>
          </p:nvPr>
        </p:nvSpPr>
        <p:spPr/>
        <p:txBody>
          <a:bodyPr/>
          <a:lstStyle/>
          <a:p>
            <a:fld id="{7F33120B-582B-4354-977D-A474A534F6B9}" type="slidenum">
              <a:rPr lang="ru-RU" smtClean="0"/>
              <a:t>31</a:t>
            </a:fld>
            <a:endParaRPr lang="ru-RU"/>
          </a:p>
        </p:txBody>
      </p:sp>
      <p:sp>
        <p:nvSpPr>
          <p:cNvPr id="5" name="Header Placeholder 4">
            <a:extLst>
              <a:ext uri="{FF2B5EF4-FFF2-40B4-BE49-F238E27FC236}">
                <a16:creationId xmlns:a16="http://schemas.microsoft.com/office/drawing/2014/main" id="{EC8A352E-7953-A09B-9D09-291D1E98336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835594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52585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3CFA4-6A24-39FB-1421-4EA629598B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8C394A-93F1-E844-7DB3-2C85FB3DA4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3A58D6-030E-6EF0-457B-253FA1616206}"/>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12A21B0F-8A2D-54BC-8DC9-8EFD90C79477}"/>
              </a:ext>
            </a:extLst>
          </p:cNvPr>
          <p:cNvSpPr>
            <a:spLocks noGrp="1"/>
          </p:cNvSpPr>
          <p:nvPr>
            <p:ph type="sldNum" sz="quarter" idx="10"/>
          </p:nvPr>
        </p:nvSpPr>
        <p:spPr/>
        <p:txBody>
          <a:bodyPr/>
          <a:lstStyle/>
          <a:p>
            <a:fld id="{7F33120B-582B-4354-977D-A474A534F6B9}" type="slidenum">
              <a:rPr lang="ru-RU" smtClean="0"/>
              <a:t>33</a:t>
            </a:fld>
            <a:endParaRPr lang="ru-RU"/>
          </a:p>
        </p:txBody>
      </p:sp>
      <p:sp>
        <p:nvSpPr>
          <p:cNvPr id="5" name="Header Placeholder 4">
            <a:extLst>
              <a:ext uri="{FF2B5EF4-FFF2-40B4-BE49-F238E27FC236}">
                <a16:creationId xmlns:a16="http://schemas.microsoft.com/office/drawing/2014/main" id="{D697EC9B-C419-4355-4BFB-1A051B7B930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94461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93833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433032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99397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E56AB-5F8A-3997-AABA-C0EB0571FB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C60B7C-2EC8-4FA1-1E77-468CEA9198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62D98A-C4A6-3D06-6EF9-2BB7D90E3715}"/>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4F1B45F-413F-B9ED-F990-5EBA80E80E1F}"/>
              </a:ext>
            </a:extLst>
          </p:cNvPr>
          <p:cNvSpPr>
            <a:spLocks noGrp="1"/>
          </p:cNvSpPr>
          <p:nvPr>
            <p:ph type="sldNum" sz="quarter" idx="10"/>
          </p:nvPr>
        </p:nvSpPr>
        <p:spPr/>
        <p:txBody>
          <a:bodyPr/>
          <a:lstStyle/>
          <a:p>
            <a:fld id="{7F33120B-582B-4354-977D-A474A534F6B9}" type="slidenum">
              <a:rPr lang="ru-RU" smtClean="0"/>
              <a:t>37</a:t>
            </a:fld>
            <a:endParaRPr lang="ru-RU"/>
          </a:p>
        </p:txBody>
      </p:sp>
      <p:sp>
        <p:nvSpPr>
          <p:cNvPr id="5" name="Header Placeholder 4">
            <a:extLst>
              <a:ext uri="{FF2B5EF4-FFF2-40B4-BE49-F238E27FC236}">
                <a16:creationId xmlns:a16="http://schemas.microsoft.com/office/drawing/2014/main" id="{99493E98-BCF6-85BC-AB0F-C27B59BED4A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05745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C916D-4254-86D4-674B-351B64CB63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24E3DB-1080-5292-3DA0-845C534C3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79FAF5-98F9-2F68-012C-293D1020748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AB2D9230-7686-C737-1BF9-CE454EB57C4F}"/>
              </a:ext>
            </a:extLst>
          </p:cNvPr>
          <p:cNvSpPr>
            <a:spLocks noGrp="1"/>
          </p:cNvSpPr>
          <p:nvPr>
            <p:ph type="sldNum" sz="quarter" idx="10"/>
          </p:nvPr>
        </p:nvSpPr>
        <p:spPr/>
        <p:txBody>
          <a:bodyPr/>
          <a:lstStyle/>
          <a:p>
            <a:fld id="{7F33120B-582B-4354-977D-A474A534F6B9}" type="slidenum">
              <a:rPr lang="ru-RU" smtClean="0"/>
              <a:t>38</a:t>
            </a:fld>
            <a:endParaRPr lang="ru-RU"/>
          </a:p>
        </p:txBody>
      </p:sp>
      <p:sp>
        <p:nvSpPr>
          <p:cNvPr id="5" name="Header Placeholder 4">
            <a:extLst>
              <a:ext uri="{FF2B5EF4-FFF2-40B4-BE49-F238E27FC236}">
                <a16:creationId xmlns:a16="http://schemas.microsoft.com/office/drawing/2014/main" id="{5F12BD28-7994-0232-5E84-4E79594D9EC0}"/>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44017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3D9D9-FEEB-49E2-6DA1-AF5BEF8A3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3A6BAD-C5FD-F4C3-00CA-3A1B7786B7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8654A3-4E18-E236-9718-D1DCF1CF8D6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8665FE4-63BB-B804-D277-35758DEC0B94}"/>
              </a:ext>
            </a:extLst>
          </p:cNvPr>
          <p:cNvSpPr>
            <a:spLocks noGrp="1"/>
          </p:cNvSpPr>
          <p:nvPr>
            <p:ph type="sldNum" sz="quarter" idx="10"/>
          </p:nvPr>
        </p:nvSpPr>
        <p:spPr/>
        <p:txBody>
          <a:bodyPr/>
          <a:lstStyle/>
          <a:p>
            <a:fld id="{7F33120B-582B-4354-977D-A474A534F6B9}" type="slidenum">
              <a:rPr lang="ru-RU" smtClean="0"/>
              <a:t>39</a:t>
            </a:fld>
            <a:endParaRPr lang="ru-RU"/>
          </a:p>
        </p:txBody>
      </p:sp>
      <p:sp>
        <p:nvSpPr>
          <p:cNvPr id="5" name="Header Placeholder 4">
            <a:extLst>
              <a:ext uri="{FF2B5EF4-FFF2-40B4-BE49-F238E27FC236}">
                <a16:creationId xmlns:a16="http://schemas.microsoft.com/office/drawing/2014/main" id="{A9DB3345-4EF3-D6CC-BF2C-FCDBEF86363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034021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30264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CF37F-A3AC-DCDF-1D11-28D46E42E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7510B-09A0-1724-560C-A2DDCD488B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29F8F3-CF9C-6663-B6BE-EC4B35D90BB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5EFEE1F-20D3-8D45-52C4-3BA519D71ED7}"/>
              </a:ext>
            </a:extLst>
          </p:cNvPr>
          <p:cNvSpPr>
            <a:spLocks noGrp="1"/>
          </p:cNvSpPr>
          <p:nvPr>
            <p:ph type="sldNum" sz="quarter" idx="10"/>
          </p:nvPr>
        </p:nvSpPr>
        <p:spPr/>
        <p:txBody>
          <a:bodyPr/>
          <a:lstStyle/>
          <a:p>
            <a:fld id="{7F33120B-582B-4354-977D-A474A534F6B9}" type="slidenum">
              <a:rPr lang="ru-RU" smtClean="0"/>
              <a:t>40</a:t>
            </a:fld>
            <a:endParaRPr lang="ru-RU"/>
          </a:p>
        </p:txBody>
      </p:sp>
      <p:sp>
        <p:nvSpPr>
          <p:cNvPr id="5" name="Header Placeholder 4">
            <a:extLst>
              <a:ext uri="{FF2B5EF4-FFF2-40B4-BE49-F238E27FC236}">
                <a16:creationId xmlns:a16="http://schemas.microsoft.com/office/drawing/2014/main" id="{52E7A7F6-2C29-8CDD-87CE-E63338B57209}"/>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05691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0904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0589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1362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4748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594946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1353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8494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9509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3996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5558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0697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9805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C218C88-2408-4CFC-B25C-07450930B282}"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8626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C218C88-2408-4CFC-B25C-07450930B282}" type="datetimeFigureOut">
              <a:rPr lang="ru-RU" smtClean="0"/>
              <a:t>25.11.2024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2253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C218C88-2408-4CFC-B25C-07450930B282}" type="datetimeFigureOut">
              <a:rPr lang="ru-RU" smtClean="0"/>
              <a:t>25.11.2024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474784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8C88-2408-4CFC-B25C-07450930B282}" type="datetimeFigureOut">
              <a:rPr lang="ru-RU" smtClean="0"/>
              <a:t>25.11.2024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00850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81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381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338811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2913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210175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3722-5D9F-4E99-9720-9B6A0C7BB1C9}" type="datetimeFigureOut">
              <a:rPr lang="ru-RU" smtClean="0"/>
              <a:t>25.11.2024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479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C63722-5D9F-4E99-9720-9B6A0C7BB1C9}"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2470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C63722-5D9F-4E99-9720-9B6A0C7BB1C9}" type="datetimeFigureOut">
              <a:rPr lang="ru-RU" smtClean="0"/>
              <a:t>25.11.2024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90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C63722-5D9F-4E99-9720-9B6A0C7BB1C9}" type="datetimeFigureOut">
              <a:rPr lang="ru-RU" smtClean="0"/>
              <a:t>25.11.2024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8991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3722-5D9F-4E99-9720-9B6A0C7BB1C9}" type="datetimeFigureOut">
              <a:rPr lang="ru-RU" smtClean="0"/>
              <a:t>25.11.2024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74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5336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25.11.2024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53243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3722-5D9F-4E99-9720-9B6A0C7BB1C9}" type="datetimeFigureOut">
              <a:rPr lang="ru-RU" smtClean="0"/>
              <a:t>25.11.2024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6C827-9CFA-4E1C-AE4D-19624BF57C6E}" type="slidenum">
              <a:rPr lang="ru-RU" smtClean="0"/>
              <a:t>‹#›</a:t>
            </a:fld>
            <a:endParaRPr lang="ru-RU"/>
          </a:p>
        </p:txBody>
      </p:sp>
    </p:spTree>
    <p:extLst>
      <p:ext uri="{BB962C8B-B14F-4D97-AF65-F5344CB8AC3E}">
        <p14:creationId xmlns:p14="http://schemas.microsoft.com/office/powerpoint/2010/main" val="7114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18C88-2408-4CFC-B25C-07450930B282}" type="datetimeFigureOut">
              <a:rPr lang="ru-RU" smtClean="0"/>
              <a:t>25.11.2024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145A7-1FFA-4548-B8B9-099A1C219AAF}" type="slidenum">
              <a:rPr lang="ru-RU" smtClean="0"/>
              <a:t>‹#›</a:t>
            </a:fld>
            <a:endParaRPr lang="ru-RU"/>
          </a:p>
        </p:txBody>
      </p:sp>
    </p:spTree>
    <p:extLst>
      <p:ext uri="{BB962C8B-B14F-4D97-AF65-F5344CB8AC3E}">
        <p14:creationId xmlns:p14="http://schemas.microsoft.com/office/powerpoint/2010/main" val="307814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ndtech.com/show/15959/nvme-zoned-namespaces-explaine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ndtech.com/show/15959/nvme-zoned-namespaces-explaine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papers.freebsd.org/2019/BSDCan/ahrens-How_ZFS_Snapshots_Really_Work.files/ahrens-How_ZFS_Snapshots_Really_Work.pdf"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648654" y="923419"/>
            <a:ext cx="5388335" cy="707886"/>
          </a:xfrm>
          <a:prstGeom prst="rect">
            <a:avLst/>
          </a:prstGeom>
          <a:noFill/>
        </p:spPr>
        <p:txBody>
          <a:bodyPr wrap="none" rtlCol="0">
            <a:spAutoFit/>
          </a:bodyPr>
          <a:lstStyle/>
          <a:p>
            <a:r>
              <a:rPr lang="en-US" sz="4000" dirty="0"/>
              <a:t>The basics of file systems</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97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DA9FA-35A4-D419-37DE-E789506C73D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E1695DF-7D47-B8E2-D786-74322A5817C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DE0D3C8-83F2-F372-EC9D-D169E68C322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C67B926B-B531-D57A-E825-1D02135EFF5A}"/>
              </a:ext>
            </a:extLst>
          </p:cNvPr>
          <p:cNvGraphicFramePr>
            <a:graphicFrameLocks noGrp="1"/>
          </p:cNvGraphicFramePr>
          <p:nvPr>
            <p:extLst>
              <p:ext uri="{D42A27DB-BD31-4B8C-83A1-F6EECF244321}">
                <p14:modId xmlns:p14="http://schemas.microsoft.com/office/powerpoint/2010/main" val="1782689796"/>
              </p:ext>
            </p:extLst>
          </p:nvPr>
        </p:nvGraphicFramePr>
        <p:xfrm>
          <a:off x="0" y="365761"/>
          <a:ext cx="12192000" cy="119888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3959588948"/>
                    </a:ext>
                  </a:extLst>
                </a:gridCol>
              </a:tblGrid>
              <a:tr h="370840">
                <a:tc gridSpan="2">
                  <a:txBody>
                    <a:bodyPr/>
                    <a:lstStyle/>
                    <a:p>
                      <a:r>
                        <a:rPr lang="en-US" sz="2400" dirty="0"/>
                        <a:t>How does copy-on-write implement various requirements that we’ve added</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mj-lt"/>
                        <a:buNone/>
                      </a:pPr>
                      <a:r>
                        <a:rPr lang="en-US" sz="1800" dirty="0">
                          <a:solidFill>
                            <a:schemeClr val="tx1"/>
                          </a:solidFill>
                        </a:rPr>
                        <a:t>A FS must always be consistent</a:t>
                      </a:r>
                      <a:r>
                        <a:rPr lang="ru-RU" sz="1800" dirty="0">
                          <a:solidFill>
                            <a:schemeClr val="tx1"/>
                          </a:solidFill>
                        </a:rPr>
                        <a:t>.</a:t>
                      </a:r>
                      <a:endParaRPr lang="en-US" sz="1800" dirty="0">
                        <a:solidFill>
                          <a:schemeClr val="tx1"/>
                        </a:solidFill>
                      </a:endParaRPr>
                    </a:p>
                  </a:txBody>
                  <a:tcPr/>
                </a:tc>
                <a:tc>
                  <a:txBody>
                    <a:bodyPr/>
                    <a:lstStyle/>
                    <a:p>
                      <a:pPr marL="0" indent="0">
                        <a:buFont typeface="+mj-lt"/>
                        <a:buNone/>
                      </a:pPr>
                      <a:r>
                        <a:rPr lang="en-US" baseline="0" dirty="0"/>
                        <a:t>The superblock always points to a consistent tree</a:t>
                      </a:r>
                      <a:r>
                        <a:rPr lang="ru-RU" baseline="0" dirty="0"/>
                        <a:t>.</a:t>
                      </a:r>
                      <a:endParaRPr lang="en-US" baseline="0" dirty="0"/>
                    </a:p>
                  </a:txBody>
                  <a:tcPr/>
                </a:tc>
                <a:extLst>
                  <a:ext uri="{0D108BD9-81ED-4DB2-BD59-A6C34878D82A}">
                    <a16:rowId xmlns:a16="http://schemas.microsoft.com/office/drawing/2014/main" val="370539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chemeClr val="tx1"/>
                          </a:solidFill>
                        </a:rPr>
                        <a:t>FSCK must be fast. Better yet, there should be no FSCK</a:t>
                      </a:r>
                      <a:r>
                        <a:rPr lang="ru-RU" sz="1800" dirty="0">
                          <a:solidFill>
                            <a:schemeClr val="tx1"/>
                          </a:solidFill>
                        </a:rPr>
                        <a:t>.</a:t>
                      </a:r>
                    </a:p>
                  </a:txBody>
                  <a:tcPr/>
                </a:tc>
                <a:tc>
                  <a:txBody>
                    <a:bodyPr/>
                    <a:lstStyle/>
                    <a:p>
                      <a:pPr marL="0" indent="0">
                        <a:buFont typeface="+mj-lt"/>
                        <a:buNone/>
                      </a:pPr>
                      <a:r>
                        <a:rPr lang="en-US" baseline="0" dirty="0"/>
                        <a:t>FSCK is not needed.</a:t>
                      </a:r>
                    </a:p>
                  </a:txBody>
                  <a:tcPr/>
                </a:tc>
                <a:extLst>
                  <a:ext uri="{0D108BD9-81ED-4DB2-BD59-A6C34878D82A}">
                    <a16:rowId xmlns:a16="http://schemas.microsoft.com/office/drawing/2014/main" val="3801399867"/>
                  </a:ext>
                </a:extLst>
              </a:tr>
            </a:tbl>
          </a:graphicData>
        </a:graphic>
      </p:graphicFrame>
    </p:spTree>
    <p:extLst>
      <p:ext uri="{BB962C8B-B14F-4D97-AF65-F5344CB8AC3E}">
        <p14:creationId xmlns:p14="http://schemas.microsoft.com/office/powerpoint/2010/main" val="7286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C82A1-DCFC-C2A8-21FD-1AB550A8295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8DC6B0F-6671-6EE9-9826-EDAE9A000C8F}"/>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E3F858A-DC84-BC26-B4C5-31759619837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02235EC0-8981-A227-9189-715A6021D25F}"/>
              </a:ext>
            </a:extLst>
          </p:cNvPr>
          <p:cNvGraphicFramePr>
            <a:graphicFrameLocks noGrp="1"/>
          </p:cNvGraphicFramePr>
          <p:nvPr/>
        </p:nvGraphicFramePr>
        <p:xfrm>
          <a:off x="0" y="365761"/>
          <a:ext cx="12192000" cy="266192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3959588948"/>
                    </a:ext>
                  </a:extLst>
                </a:gridCol>
              </a:tblGrid>
              <a:tr h="370840">
                <a:tc gridSpan="2">
                  <a:txBody>
                    <a:bodyPr/>
                    <a:lstStyle/>
                    <a:p>
                      <a:r>
                        <a:rPr lang="en-US" sz="2400" dirty="0"/>
                        <a:t>How does copy-on-write implement various requirements that we’ve added</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mj-lt"/>
                        <a:buNone/>
                      </a:pPr>
                      <a:r>
                        <a:rPr lang="en-US" sz="1800" dirty="0">
                          <a:solidFill>
                            <a:schemeClr val="tx1"/>
                          </a:solidFill>
                        </a:rPr>
                        <a:t>A FS must always be consistent</a:t>
                      </a:r>
                      <a:r>
                        <a:rPr lang="ru-RU" sz="1800" dirty="0">
                          <a:solidFill>
                            <a:schemeClr val="tx1"/>
                          </a:solidFill>
                        </a:rPr>
                        <a:t>.</a:t>
                      </a:r>
                      <a:endParaRPr lang="en-US" sz="1800" dirty="0">
                        <a:solidFill>
                          <a:schemeClr val="tx1"/>
                        </a:solidFill>
                      </a:endParaRPr>
                    </a:p>
                  </a:txBody>
                  <a:tcPr/>
                </a:tc>
                <a:tc>
                  <a:txBody>
                    <a:bodyPr/>
                    <a:lstStyle/>
                    <a:p>
                      <a:pPr marL="0" indent="0">
                        <a:buFont typeface="+mj-lt"/>
                        <a:buNone/>
                      </a:pPr>
                      <a:r>
                        <a:rPr lang="en-US" baseline="0" dirty="0"/>
                        <a:t>The superblock always points to a consistent tree</a:t>
                      </a:r>
                      <a:r>
                        <a:rPr lang="ru-RU" baseline="0" dirty="0"/>
                        <a:t>.</a:t>
                      </a:r>
                      <a:endParaRPr lang="en-US" baseline="0" dirty="0"/>
                    </a:p>
                  </a:txBody>
                  <a:tcPr/>
                </a:tc>
                <a:extLst>
                  <a:ext uri="{0D108BD9-81ED-4DB2-BD59-A6C34878D82A}">
                    <a16:rowId xmlns:a16="http://schemas.microsoft.com/office/drawing/2014/main" val="370539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chemeClr val="tx1"/>
                          </a:solidFill>
                        </a:rPr>
                        <a:t>FSCK must be fast. Better yet, there should be no FSCK</a:t>
                      </a:r>
                      <a:r>
                        <a:rPr lang="ru-RU" sz="1800" dirty="0">
                          <a:solidFill>
                            <a:schemeClr val="tx1"/>
                          </a:solidFill>
                        </a:rPr>
                        <a:t>.</a:t>
                      </a:r>
                    </a:p>
                  </a:txBody>
                  <a:tcPr/>
                </a:tc>
                <a:tc>
                  <a:txBody>
                    <a:bodyPr/>
                    <a:lstStyle/>
                    <a:p>
                      <a:pPr marL="0" indent="0">
                        <a:buFont typeface="+mj-lt"/>
                        <a:buNone/>
                      </a:pPr>
                      <a:r>
                        <a:rPr lang="en-US" baseline="0" dirty="0"/>
                        <a:t>FSCK is not needed.</a:t>
                      </a:r>
                    </a:p>
                  </a:txBody>
                  <a:tcPr/>
                </a:tc>
                <a:extLst>
                  <a:ext uri="{0D108BD9-81ED-4DB2-BD59-A6C34878D82A}">
                    <a16:rowId xmlns:a16="http://schemas.microsoft.com/office/drawing/2014/main" val="3801399867"/>
                  </a:ext>
                </a:extLst>
              </a:tr>
              <a:tr h="370840">
                <a:tc>
                  <a:txBody>
                    <a:bodyPr/>
                    <a:lstStyle/>
                    <a:p>
                      <a:pPr marL="0" indent="0">
                        <a:buFont typeface="+mj-lt"/>
                        <a:buNone/>
                      </a:pPr>
                      <a:r>
                        <a:rPr lang="en-US" sz="1800" dirty="0"/>
                        <a:t>Writes to files must be fast. Metadata-heavy workloads must be fast, too</a:t>
                      </a:r>
                      <a:r>
                        <a:rPr lang="ru-RU" sz="1800" dirty="0"/>
                        <a:t>.</a:t>
                      </a:r>
                    </a:p>
                  </a:txBody>
                  <a:tcPr/>
                </a:tc>
                <a:tc>
                  <a:txBody>
                    <a:bodyPr/>
                    <a:lstStyle/>
                    <a:p>
                      <a:pPr marL="0" indent="0">
                        <a:buFont typeface="+mj-lt"/>
                        <a:buNone/>
                      </a:pPr>
                      <a:r>
                        <a:rPr lang="en-US" baseline="0" dirty="0"/>
                        <a:t>Copied blocks may be allocated sequentially. Updates to different files may also be written sequentially.</a:t>
                      </a:r>
                    </a:p>
                    <a:p>
                      <a:pPr marL="0" indent="0">
                        <a:buFont typeface="+mj-lt"/>
                        <a:buNone/>
                      </a:pPr>
                      <a:br>
                        <a:rPr lang="en-US" baseline="0" dirty="0"/>
                      </a:br>
                      <a:r>
                        <a:rPr lang="en-US" b="1" baseline="0" dirty="0"/>
                        <a:t>Quiz</a:t>
                      </a:r>
                      <a:r>
                        <a:rPr lang="ru-RU" b="1" baseline="0" dirty="0"/>
                        <a:t>:</a:t>
                      </a:r>
                      <a:r>
                        <a:rPr lang="ru-RU" baseline="0" dirty="0"/>
                        <a:t> </a:t>
                      </a:r>
                      <a:r>
                        <a:rPr lang="en-US" baseline="0" dirty="0"/>
                        <a:t>how do we avoid file fragmentation and keep reads from files fast</a:t>
                      </a:r>
                      <a:r>
                        <a:rPr lang="ru-RU" baseline="0" dirty="0"/>
                        <a:t>?</a:t>
                      </a:r>
                      <a:endParaRPr lang="en-US" baseline="0" dirty="0"/>
                    </a:p>
                  </a:txBody>
                  <a:tcPr/>
                </a:tc>
                <a:extLst>
                  <a:ext uri="{0D108BD9-81ED-4DB2-BD59-A6C34878D82A}">
                    <a16:rowId xmlns:a16="http://schemas.microsoft.com/office/drawing/2014/main" val="3257203528"/>
                  </a:ext>
                </a:extLst>
              </a:tr>
            </a:tbl>
          </a:graphicData>
        </a:graphic>
      </p:graphicFrame>
    </p:spTree>
    <p:extLst>
      <p:ext uri="{BB962C8B-B14F-4D97-AF65-F5344CB8AC3E}">
        <p14:creationId xmlns:p14="http://schemas.microsoft.com/office/powerpoint/2010/main" val="37341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0155774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0353219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43902164"/>
              </p:ext>
            </p:extLst>
          </p:nvPr>
        </p:nvGraphicFramePr>
        <p:xfrm>
          <a:off x="0" y="365761"/>
          <a:ext cx="12192000" cy="330200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3959588948"/>
                    </a:ext>
                  </a:extLst>
                </a:gridCol>
              </a:tblGrid>
              <a:tr h="370840">
                <a:tc gridSpan="2">
                  <a:txBody>
                    <a:bodyPr/>
                    <a:lstStyle/>
                    <a:p>
                      <a:r>
                        <a:rPr lang="en-US" sz="2400" dirty="0"/>
                        <a:t>How does copy-on-write implement various requirements that we’ve added</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mj-lt"/>
                        <a:buNone/>
                      </a:pPr>
                      <a:r>
                        <a:rPr lang="en-US" sz="1800" dirty="0">
                          <a:solidFill>
                            <a:schemeClr val="tx1"/>
                          </a:solidFill>
                        </a:rPr>
                        <a:t>A FS must always be consistent</a:t>
                      </a:r>
                      <a:r>
                        <a:rPr lang="ru-RU" sz="1800" dirty="0">
                          <a:solidFill>
                            <a:schemeClr val="tx1"/>
                          </a:solidFill>
                        </a:rPr>
                        <a:t>.</a:t>
                      </a:r>
                      <a:endParaRPr lang="en-US" sz="1800" dirty="0">
                        <a:solidFill>
                          <a:schemeClr val="tx1"/>
                        </a:solidFill>
                      </a:endParaRPr>
                    </a:p>
                  </a:txBody>
                  <a:tcPr/>
                </a:tc>
                <a:tc>
                  <a:txBody>
                    <a:bodyPr/>
                    <a:lstStyle/>
                    <a:p>
                      <a:pPr marL="0" indent="0">
                        <a:buFont typeface="+mj-lt"/>
                        <a:buNone/>
                      </a:pPr>
                      <a:r>
                        <a:rPr lang="en-US" baseline="0" dirty="0"/>
                        <a:t>The superblock always points to a consistent tree</a:t>
                      </a:r>
                      <a:r>
                        <a:rPr lang="ru-RU" baseline="0" dirty="0"/>
                        <a:t>.</a:t>
                      </a:r>
                      <a:endParaRPr lang="en-US" baseline="0" dirty="0"/>
                    </a:p>
                  </a:txBody>
                  <a:tcPr/>
                </a:tc>
                <a:extLst>
                  <a:ext uri="{0D108BD9-81ED-4DB2-BD59-A6C34878D82A}">
                    <a16:rowId xmlns:a16="http://schemas.microsoft.com/office/drawing/2014/main" val="370539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chemeClr val="tx1"/>
                          </a:solidFill>
                        </a:rPr>
                        <a:t>FSCK must be fast. Better yet, there should be no FSCK</a:t>
                      </a:r>
                      <a:r>
                        <a:rPr lang="ru-RU" sz="1800" dirty="0">
                          <a:solidFill>
                            <a:schemeClr val="tx1"/>
                          </a:solidFill>
                        </a:rPr>
                        <a:t>.</a:t>
                      </a:r>
                    </a:p>
                  </a:txBody>
                  <a:tcPr/>
                </a:tc>
                <a:tc>
                  <a:txBody>
                    <a:bodyPr/>
                    <a:lstStyle/>
                    <a:p>
                      <a:pPr marL="0" indent="0">
                        <a:buFont typeface="+mj-lt"/>
                        <a:buNone/>
                      </a:pPr>
                      <a:r>
                        <a:rPr lang="en-US" baseline="0" dirty="0"/>
                        <a:t>FSCK is not needed.</a:t>
                      </a:r>
                    </a:p>
                  </a:txBody>
                  <a:tcPr/>
                </a:tc>
                <a:extLst>
                  <a:ext uri="{0D108BD9-81ED-4DB2-BD59-A6C34878D82A}">
                    <a16:rowId xmlns:a16="http://schemas.microsoft.com/office/drawing/2014/main" val="3801399867"/>
                  </a:ext>
                </a:extLst>
              </a:tr>
              <a:tr h="370840">
                <a:tc>
                  <a:txBody>
                    <a:bodyPr/>
                    <a:lstStyle/>
                    <a:p>
                      <a:pPr marL="0" indent="0">
                        <a:buFont typeface="+mj-lt"/>
                        <a:buNone/>
                      </a:pPr>
                      <a:r>
                        <a:rPr lang="en-US" sz="1800" dirty="0"/>
                        <a:t>Writes to files must be fast. Metadata-heavy workloads must be fast, too</a:t>
                      </a:r>
                      <a:r>
                        <a:rPr lang="ru-RU" sz="1800" dirty="0"/>
                        <a:t>.</a:t>
                      </a:r>
                    </a:p>
                  </a:txBody>
                  <a:tcPr/>
                </a:tc>
                <a:tc>
                  <a:txBody>
                    <a:bodyPr/>
                    <a:lstStyle/>
                    <a:p>
                      <a:pPr marL="0" indent="0">
                        <a:buFont typeface="+mj-lt"/>
                        <a:buNone/>
                      </a:pPr>
                      <a:r>
                        <a:rPr lang="en-US" baseline="0" dirty="0"/>
                        <a:t>Copied blocks may be allocated sequentially. Updates to different files may also be written sequentially.</a:t>
                      </a:r>
                    </a:p>
                    <a:p>
                      <a:pPr marL="0" indent="0">
                        <a:buFont typeface="+mj-lt"/>
                        <a:buNone/>
                      </a:pPr>
                      <a:br>
                        <a:rPr lang="en-US" baseline="0" dirty="0"/>
                      </a:br>
                      <a:r>
                        <a:rPr lang="en-US" b="1" baseline="0" dirty="0"/>
                        <a:t>Quiz</a:t>
                      </a:r>
                      <a:r>
                        <a:rPr lang="ru-RU" b="1" baseline="0" dirty="0"/>
                        <a:t>:</a:t>
                      </a:r>
                      <a:r>
                        <a:rPr lang="ru-RU" baseline="0" dirty="0"/>
                        <a:t> </a:t>
                      </a:r>
                      <a:r>
                        <a:rPr lang="en-US" baseline="0" dirty="0"/>
                        <a:t>how do we avoid file fragmentation and keep reads from files fast</a:t>
                      </a:r>
                      <a:r>
                        <a:rPr lang="ru-RU" baseline="0" dirty="0"/>
                        <a:t>?</a:t>
                      </a:r>
                      <a:endParaRPr lang="en-US" baseline="0" dirty="0"/>
                    </a:p>
                  </a:txBody>
                  <a:tcPr/>
                </a:tc>
                <a:extLst>
                  <a:ext uri="{0D108BD9-81ED-4DB2-BD59-A6C34878D82A}">
                    <a16:rowId xmlns:a16="http://schemas.microsoft.com/office/drawing/2014/main" val="3257203528"/>
                  </a:ext>
                </a:extLst>
              </a:tr>
              <a:tr h="370840">
                <a:tc>
                  <a:txBody>
                    <a:bodyPr/>
                    <a:lstStyle/>
                    <a:p>
                      <a:pPr marL="0" indent="0">
                        <a:buFont typeface="+mj-lt"/>
                        <a:buNone/>
                      </a:pPr>
                      <a:r>
                        <a:rPr lang="en-US" sz="1800" dirty="0"/>
                        <a:t>It must be easy to use multiple disks for redundancy and speed, and it must be possible to add and replace disks online</a:t>
                      </a:r>
                      <a:r>
                        <a:rPr lang="ru-RU" sz="1800" dirty="0"/>
                        <a:t>.</a:t>
                      </a:r>
                    </a:p>
                  </a:txBody>
                  <a:tcPr/>
                </a:tc>
                <a:tc>
                  <a:txBody>
                    <a:bodyPr/>
                    <a:lstStyle/>
                    <a:p>
                      <a:pPr marL="0" indent="0">
                        <a:buFont typeface="+mj-lt"/>
                        <a:buNone/>
                      </a:pPr>
                      <a:endParaRPr lang="en-US" baseline="0" dirty="0"/>
                    </a:p>
                  </a:txBody>
                  <a:tcPr/>
                </a:tc>
                <a:extLst>
                  <a:ext uri="{0D108BD9-81ED-4DB2-BD59-A6C34878D82A}">
                    <a16:rowId xmlns:a16="http://schemas.microsoft.com/office/drawing/2014/main" val="400353782"/>
                  </a:ext>
                </a:extLst>
              </a:tr>
            </a:tbl>
          </a:graphicData>
        </a:graphic>
      </p:graphicFrame>
    </p:spTree>
    <p:extLst>
      <p:ext uri="{BB962C8B-B14F-4D97-AF65-F5344CB8AC3E}">
        <p14:creationId xmlns:p14="http://schemas.microsoft.com/office/powerpoint/2010/main" val="265723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628AA-98F2-F900-4B75-81B9EB872C9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D6B0EEA-5BE8-0F13-4D04-56F01B11089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5AB7989-371D-6646-C495-CD97D9AB9FB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B78B9A6-BE1A-BB71-2B5A-1E76D1E68489}"/>
              </a:ext>
            </a:extLst>
          </p:cNvPr>
          <p:cNvGraphicFramePr>
            <a:graphicFrameLocks noGrp="1"/>
          </p:cNvGraphicFramePr>
          <p:nvPr/>
        </p:nvGraphicFramePr>
        <p:xfrm>
          <a:off x="0" y="365761"/>
          <a:ext cx="12192000" cy="421640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3959588948"/>
                    </a:ext>
                  </a:extLst>
                </a:gridCol>
              </a:tblGrid>
              <a:tr h="370840">
                <a:tc gridSpan="2">
                  <a:txBody>
                    <a:bodyPr/>
                    <a:lstStyle/>
                    <a:p>
                      <a:r>
                        <a:rPr lang="en-US" sz="2400" dirty="0"/>
                        <a:t>How does copy-on-write implement various requirements that we’ve added</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mj-lt"/>
                        <a:buNone/>
                      </a:pPr>
                      <a:r>
                        <a:rPr lang="en-US" sz="1800" dirty="0">
                          <a:solidFill>
                            <a:schemeClr val="tx1"/>
                          </a:solidFill>
                        </a:rPr>
                        <a:t>A FS must always be consistent</a:t>
                      </a:r>
                      <a:r>
                        <a:rPr lang="ru-RU" sz="1800" dirty="0">
                          <a:solidFill>
                            <a:schemeClr val="tx1"/>
                          </a:solidFill>
                        </a:rPr>
                        <a:t>.</a:t>
                      </a:r>
                      <a:endParaRPr lang="en-US" sz="1800" dirty="0">
                        <a:solidFill>
                          <a:schemeClr val="tx1"/>
                        </a:solidFill>
                      </a:endParaRPr>
                    </a:p>
                  </a:txBody>
                  <a:tcPr/>
                </a:tc>
                <a:tc>
                  <a:txBody>
                    <a:bodyPr/>
                    <a:lstStyle/>
                    <a:p>
                      <a:pPr marL="0" indent="0">
                        <a:buFont typeface="+mj-lt"/>
                        <a:buNone/>
                      </a:pPr>
                      <a:r>
                        <a:rPr lang="en-US" baseline="0" dirty="0"/>
                        <a:t>The superblock always points to a consistent tree</a:t>
                      </a:r>
                      <a:r>
                        <a:rPr lang="ru-RU" baseline="0" dirty="0"/>
                        <a:t>.</a:t>
                      </a:r>
                      <a:endParaRPr lang="en-US" baseline="0" dirty="0"/>
                    </a:p>
                  </a:txBody>
                  <a:tcPr/>
                </a:tc>
                <a:extLst>
                  <a:ext uri="{0D108BD9-81ED-4DB2-BD59-A6C34878D82A}">
                    <a16:rowId xmlns:a16="http://schemas.microsoft.com/office/drawing/2014/main" val="370539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chemeClr val="tx1"/>
                          </a:solidFill>
                        </a:rPr>
                        <a:t>FSCK must be fast. Better yet, there should be no FSCK</a:t>
                      </a:r>
                      <a:r>
                        <a:rPr lang="ru-RU" sz="1800" dirty="0">
                          <a:solidFill>
                            <a:schemeClr val="tx1"/>
                          </a:solidFill>
                        </a:rPr>
                        <a:t>.</a:t>
                      </a:r>
                    </a:p>
                  </a:txBody>
                  <a:tcPr/>
                </a:tc>
                <a:tc>
                  <a:txBody>
                    <a:bodyPr/>
                    <a:lstStyle/>
                    <a:p>
                      <a:pPr marL="0" indent="0">
                        <a:buFont typeface="+mj-lt"/>
                        <a:buNone/>
                      </a:pPr>
                      <a:r>
                        <a:rPr lang="en-US" baseline="0" dirty="0"/>
                        <a:t>FSCK is not needed.</a:t>
                      </a:r>
                    </a:p>
                  </a:txBody>
                  <a:tcPr/>
                </a:tc>
                <a:extLst>
                  <a:ext uri="{0D108BD9-81ED-4DB2-BD59-A6C34878D82A}">
                    <a16:rowId xmlns:a16="http://schemas.microsoft.com/office/drawing/2014/main" val="3801399867"/>
                  </a:ext>
                </a:extLst>
              </a:tr>
              <a:tr h="370840">
                <a:tc>
                  <a:txBody>
                    <a:bodyPr/>
                    <a:lstStyle/>
                    <a:p>
                      <a:pPr marL="0" indent="0">
                        <a:buFont typeface="+mj-lt"/>
                        <a:buNone/>
                      </a:pPr>
                      <a:r>
                        <a:rPr lang="en-US" sz="1800" dirty="0"/>
                        <a:t>Writes to files must be fast. Metadata-heavy workloads must be fast, too</a:t>
                      </a:r>
                      <a:r>
                        <a:rPr lang="ru-RU" sz="1800" dirty="0"/>
                        <a:t>.</a:t>
                      </a:r>
                    </a:p>
                  </a:txBody>
                  <a:tcPr/>
                </a:tc>
                <a:tc>
                  <a:txBody>
                    <a:bodyPr/>
                    <a:lstStyle/>
                    <a:p>
                      <a:pPr marL="0" indent="0">
                        <a:buFont typeface="+mj-lt"/>
                        <a:buNone/>
                      </a:pPr>
                      <a:r>
                        <a:rPr lang="en-US" baseline="0" dirty="0"/>
                        <a:t>Copied blocks may be allocated sequentially. Updates to different files may also be written sequentially.</a:t>
                      </a:r>
                    </a:p>
                    <a:p>
                      <a:pPr marL="0" indent="0">
                        <a:buFont typeface="+mj-lt"/>
                        <a:buNone/>
                      </a:pPr>
                      <a:br>
                        <a:rPr lang="en-US" baseline="0" dirty="0"/>
                      </a:br>
                      <a:r>
                        <a:rPr lang="en-US" b="1" baseline="0" dirty="0"/>
                        <a:t>Quiz</a:t>
                      </a:r>
                      <a:r>
                        <a:rPr lang="ru-RU" b="1" baseline="0" dirty="0"/>
                        <a:t>:</a:t>
                      </a:r>
                      <a:r>
                        <a:rPr lang="ru-RU" baseline="0" dirty="0"/>
                        <a:t> </a:t>
                      </a:r>
                      <a:r>
                        <a:rPr lang="en-US" baseline="0" dirty="0"/>
                        <a:t>how do we avoid file fragmentation and keep reads from files fast</a:t>
                      </a:r>
                      <a:r>
                        <a:rPr lang="ru-RU" baseline="0" dirty="0"/>
                        <a:t>?</a:t>
                      </a:r>
                      <a:endParaRPr lang="en-US" baseline="0" dirty="0"/>
                    </a:p>
                  </a:txBody>
                  <a:tcPr/>
                </a:tc>
                <a:extLst>
                  <a:ext uri="{0D108BD9-81ED-4DB2-BD59-A6C34878D82A}">
                    <a16:rowId xmlns:a16="http://schemas.microsoft.com/office/drawing/2014/main" val="3257203528"/>
                  </a:ext>
                </a:extLst>
              </a:tr>
              <a:tr h="370840">
                <a:tc>
                  <a:txBody>
                    <a:bodyPr/>
                    <a:lstStyle/>
                    <a:p>
                      <a:pPr marL="0" indent="0">
                        <a:buFont typeface="+mj-lt"/>
                        <a:buNone/>
                      </a:pPr>
                      <a:r>
                        <a:rPr lang="en-US" sz="1800" dirty="0"/>
                        <a:t>It must be easy to use multiple disks for redundancy and speed, and it must be possible to add and replace disks online</a:t>
                      </a:r>
                      <a:r>
                        <a:rPr lang="ru-RU" sz="1800" dirty="0"/>
                        <a:t>.</a:t>
                      </a:r>
                    </a:p>
                  </a:txBody>
                  <a:tcPr/>
                </a:tc>
                <a:tc>
                  <a:txBody>
                    <a:bodyPr/>
                    <a:lstStyle/>
                    <a:p>
                      <a:pPr marL="0" indent="0">
                        <a:buFont typeface="+mj-lt"/>
                        <a:buNone/>
                      </a:pPr>
                      <a:endParaRPr lang="en-US" baseline="0" dirty="0"/>
                    </a:p>
                  </a:txBody>
                  <a:tcPr/>
                </a:tc>
                <a:extLst>
                  <a:ext uri="{0D108BD9-81ED-4DB2-BD59-A6C34878D82A}">
                    <a16:rowId xmlns:a16="http://schemas.microsoft.com/office/drawing/2014/main" val="400353782"/>
                  </a:ext>
                </a:extLst>
              </a:tr>
              <a:tr h="370840">
                <a:tc>
                  <a:txBody>
                    <a:bodyPr/>
                    <a:lstStyle/>
                    <a:p>
                      <a:pPr marL="0" indent="0">
                        <a:buFont typeface="+mj-lt"/>
                        <a:buNone/>
                      </a:pPr>
                      <a:r>
                        <a:rPr lang="en-US" sz="1800" dirty="0"/>
                        <a:t>A FS must implement fast snapshots and clones, and must be able to roll back to a previous snapshot</a:t>
                      </a:r>
                      <a:r>
                        <a:rPr lang="ru-RU" sz="1800" dirty="0"/>
                        <a:t>.</a:t>
                      </a:r>
                      <a:endParaRPr lang="en-US" baseline="0" dirty="0"/>
                    </a:p>
                  </a:txBody>
                  <a:tcPr/>
                </a:tc>
                <a:tc>
                  <a:txBody>
                    <a:bodyPr/>
                    <a:lstStyle/>
                    <a:p>
                      <a:pPr marL="0" indent="0">
                        <a:buFont typeface="+mj-lt"/>
                        <a:buNone/>
                      </a:pPr>
                      <a:r>
                        <a:rPr lang="en-US" baseline="0" dirty="0"/>
                        <a:t>Creating a snapshot is free. Just do not remove the previous version of the superblock and the tree that it points to. Rolling back to a snapshot is trivial, too.</a:t>
                      </a:r>
                    </a:p>
                  </a:txBody>
                  <a:tcPr/>
                </a:tc>
                <a:extLst>
                  <a:ext uri="{0D108BD9-81ED-4DB2-BD59-A6C34878D82A}">
                    <a16:rowId xmlns:a16="http://schemas.microsoft.com/office/drawing/2014/main" val="2859452132"/>
                  </a:ext>
                </a:extLst>
              </a:tr>
            </a:tbl>
          </a:graphicData>
        </a:graphic>
      </p:graphicFrame>
    </p:spTree>
    <p:extLst>
      <p:ext uri="{BB962C8B-B14F-4D97-AF65-F5344CB8AC3E}">
        <p14:creationId xmlns:p14="http://schemas.microsoft.com/office/powerpoint/2010/main" val="348398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33695-D0F8-D892-7A6C-DCD68958838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43BFB77-807F-DE33-EEC7-E21EB76F7A2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BEC8F03-18F0-F437-EA4B-24DA0E317DB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D02A546-92FC-043B-E253-77E3D0CF5781}"/>
              </a:ext>
            </a:extLst>
          </p:cNvPr>
          <p:cNvGraphicFramePr>
            <a:graphicFrameLocks noGrp="1"/>
          </p:cNvGraphicFramePr>
          <p:nvPr/>
        </p:nvGraphicFramePr>
        <p:xfrm>
          <a:off x="0" y="365761"/>
          <a:ext cx="12192000" cy="550164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3959588948"/>
                    </a:ext>
                  </a:extLst>
                </a:gridCol>
              </a:tblGrid>
              <a:tr h="370840">
                <a:tc gridSpan="2">
                  <a:txBody>
                    <a:bodyPr/>
                    <a:lstStyle/>
                    <a:p>
                      <a:r>
                        <a:rPr lang="en-US" sz="2400" dirty="0"/>
                        <a:t>How does copy-on-write implement various requirements that we’ve added</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mj-lt"/>
                        <a:buNone/>
                      </a:pPr>
                      <a:r>
                        <a:rPr lang="en-US" sz="1800" dirty="0">
                          <a:solidFill>
                            <a:schemeClr val="tx1"/>
                          </a:solidFill>
                        </a:rPr>
                        <a:t>A FS must always be consistent</a:t>
                      </a:r>
                      <a:r>
                        <a:rPr lang="ru-RU" sz="1800" dirty="0">
                          <a:solidFill>
                            <a:schemeClr val="tx1"/>
                          </a:solidFill>
                        </a:rPr>
                        <a:t>.</a:t>
                      </a:r>
                      <a:endParaRPr lang="en-US" sz="1800" dirty="0">
                        <a:solidFill>
                          <a:schemeClr val="tx1"/>
                        </a:solidFill>
                      </a:endParaRPr>
                    </a:p>
                  </a:txBody>
                  <a:tcPr/>
                </a:tc>
                <a:tc>
                  <a:txBody>
                    <a:bodyPr/>
                    <a:lstStyle/>
                    <a:p>
                      <a:pPr marL="0" indent="0">
                        <a:buFont typeface="+mj-lt"/>
                        <a:buNone/>
                      </a:pPr>
                      <a:r>
                        <a:rPr lang="en-US" baseline="0" dirty="0"/>
                        <a:t>The superblock always points to a consistent tree</a:t>
                      </a:r>
                      <a:r>
                        <a:rPr lang="ru-RU" baseline="0" dirty="0"/>
                        <a:t>.</a:t>
                      </a:r>
                      <a:endParaRPr lang="en-US" baseline="0" dirty="0"/>
                    </a:p>
                  </a:txBody>
                  <a:tcPr/>
                </a:tc>
                <a:extLst>
                  <a:ext uri="{0D108BD9-81ED-4DB2-BD59-A6C34878D82A}">
                    <a16:rowId xmlns:a16="http://schemas.microsoft.com/office/drawing/2014/main" val="370539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chemeClr val="tx1"/>
                          </a:solidFill>
                        </a:rPr>
                        <a:t>FSCK must be fast. Better yet, there should be no FSCK</a:t>
                      </a:r>
                      <a:r>
                        <a:rPr lang="ru-RU" sz="1800" dirty="0">
                          <a:solidFill>
                            <a:schemeClr val="tx1"/>
                          </a:solidFill>
                        </a:rPr>
                        <a:t>.</a:t>
                      </a:r>
                    </a:p>
                  </a:txBody>
                  <a:tcPr/>
                </a:tc>
                <a:tc>
                  <a:txBody>
                    <a:bodyPr/>
                    <a:lstStyle/>
                    <a:p>
                      <a:pPr marL="0" indent="0">
                        <a:buFont typeface="+mj-lt"/>
                        <a:buNone/>
                      </a:pPr>
                      <a:r>
                        <a:rPr lang="en-US" baseline="0" dirty="0"/>
                        <a:t>FSCK is not needed.</a:t>
                      </a:r>
                    </a:p>
                  </a:txBody>
                  <a:tcPr/>
                </a:tc>
                <a:extLst>
                  <a:ext uri="{0D108BD9-81ED-4DB2-BD59-A6C34878D82A}">
                    <a16:rowId xmlns:a16="http://schemas.microsoft.com/office/drawing/2014/main" val="3801399867"/>
                  </a:ext>
                </a:extLst>
              </a:tr>
              <a:tr h="370840">
                <a:tc>
                  <a:txBody>
                    <a:bodyPr/>
                    <a:lstStyle/>
                    <a:p>
                      <a:pPr marL="0" indent="0">
                        <a:buFont typeface="+mj-lt"/>
                        <a:buNone/>
                      </a:pPr>
                      <a:r>
                        <a:rPr lang="en-US" sz="1800" dirty="0"/>
                        <a:t>Writes to files must be fast. Metadata-heavy workloads must be fast, too</a:t>
                      </a:r>
                      <a:r>
                        <a:rPr lang="ru-RU" sz="1800" dirty="0"/>
                        <a:t>.</a:t>
                      </a:r>
                    </a:p>
                  </a:txBody>
                  <a:tcPr/>
                </a:tc>
                <a:tc>
                  <a:txBody>
                    <a:bodyPr/>
                    <a:lstStyle/>
                    <a:p>
                      <a:pPr marL="0" indent="0">
                        <a:buFont typeface="+mj-lt"/>
                        <a:buNone/>
                      </a:pPr>
                      <a:r>
                        <a:rPr lang="en-US" baseline="0" dirty="0"/>
                        <a:t>Copied blocks may be allocated sequentially. Updates to different files may also be written sequentially.</a:t>
                      </a:r>
                    </a:p>
                    <a:p>
                      <a:pPr marL="0" indent="0">
                        <a:buFont typeface="+mj-lt"/>
                        <a:buNone/>
                      </a:pPr>
                      <a:br>
                        <a:rPr lang="en-US" baseline="0" dirty="0"/>
                      </a:br>
                      <a:r>
                        <a:rPr lang="en-US" b="1" baseline="0" dirty="0"/>
                        <a:t>Quiz</a:t>
                      </a:r>
                      <a:r>
                        <a:rPr lang="ru-RU" b="1" baseline="0" dirty="0"/>
                        <a:t>:</a:t>
                      </a:r>
                      <a:r>
                        <a:rPr lang="ru-RU" baseline="0" dirty="0"/>
                        <a:t> </a:t>
                      </a:r>
                      <a:r>
                        <a:rPr lang="en-US" baseline="0" dirty="0"/>
                        <a:t>how do we avoid file fragmentation and keep reads from files fast</a:t>
                      </a:r>
                      <a:r>
                        <a:rPr lang="ru-RU" baseline="0" dirty="0"/>
                        <a:t>?</a:t>
                      </a:r>
                      <a:endParaRPr lang="en-US" baseline="0" dirty="0"/>
                    </a:p>
                  </a:txBody>
                  <a:tcPr/>
                </a:tc>
                <a:extLst>
                  <a:ext uri="{0D108BD9-81ED-4DB2-BD59-A6C34878D82A}">
                    <a16:rowId xmlns:a16="http://schemas.microsoft.com/office/drawing/2014/main" val="3257203528"/>
                  </a:ext>
                </a:extLst>
              </a:tr>
              <a:tr h="370840">
                <a:tc>
                  <a:txBody>
                    <a:bodyPr/>
                    <a:lstStyle/>
                    <a:p>
                      <a:pPr marL="0" indent="0">
                        <a:buFont typeface="+mj-lt"/>
                        <a:buNone/>
                      </a:pPr>
                      <a:r>
                        <a:rPr lang="en-US" sz="1800" dirty="0"/>
                        <a:t>It must be easy to use multiple disks for redundancy and speed, and it must be possible to add and replace disks online</a:t>
                      </a:r>
                      <a:r>
                        <a:rPr lang="ru-RU" sz="1800" dirty="0"/>
                        <a:t>.</a:t>
                      </a:r>
                    </a:p>
                  </a:txBody>
                  <a:tcPr/>
                </a:tc>
                <a:tc>
                  <a:txBody>
                    <a:bodyPr/>
                    <a:lstStyle/>
                    <a:p>
                      <a:pPr marL="0" indent="0">
                        <a:buFont typeface="+mj-lt"/>
                        <a:buNone/>
                      </a:pPr>
                      <a:endParaRPr lang="en-US" baseline="0" dirty="0"/>
                    </a:p>
                  </a:txBody>
                  <a:tcPr/>
                </a:tc>
                <a:extLst>
                  <a:ext uri="{0D108BD9-81ED-4DB2-BD59-A6C34878D82A}">
                    <a16:rowId xmlns:a16="http://schemas.microsoft.com/office/drawing/2014/main" val="400353782"/>
                  </a:ext>
                </a:extLst>
              </a:tr>
              <a:tr h="370840">
                <a:tc>
                  <a:txBody>
                    <a:bodyPr/>
                    <a:lstStyle/>
                    <a:p>
                      <a:pPr marL="0" indent="0">
                        <a:buFont typeface="+mj-lt"/>
                        <a:buNone/>
                      </a:pPr>
                      <a:r>
                        <a:rPr lang="en-US" sz="1800" dirty="0"/>
                        <a:t>A FS must implement fast snapshots and clones, and must be able to roll back to a previous snapshot</a:t>
                      </a:r>
                      <a:r>
                        <a:rPr lang="ru-RU" sz="1800" dirty="0"/>
                        <a:t>.</a:t>
                      </a:r>
                      <a:endParaRPr lang="en-US" baseline="0" dirty="0"/>
                    </a:p>
                  </a:txBody>
                  <a:tcPr/>
                </a:tc>
                <a:tc>
                  <a:txBody>
                    <a:bodyPr/>
                    <a:lstStyle/>
                    <a:p>
                      <a:pPr marL="0" indent="0">
                        <a:buFont typeface="+mj-lt"/>
                        <a:buNone/>
                      </a:pPr>
                      <a:r>
                        <a:rPr lang="en-US" baseline="0" dirty="0"/>
                        <a:t>Creating a snapshot is free. Just do not remove the previous version of the superblock and the tree that it points to. Rolling back to a snapshot is trivial, too.</a:t>
                      </a:r>
                    </a:p>
                  </a:txBody>
                  <a:tcPr/>
                </a:tc>
                <a:extLst>
                  <a:ext uri="{0D108BD9-81ED-4DB2-BD59-A6C34878D82A}">
                    <a16:rowId xmlns:a16="http://schemas.microsoft.com/office/drawing/2014/main" val="2859452132"/>
                  </a:ext>
                </a:extLst>
              </a:tr>
              <a:tr h="370840">
                <a:tc>
                  <a:txBody>
                    <a:bodyPr/>
                    <a:lstStyle/>
                    <a:p>
                      <a:pPr marL="0" indent="0">
                        <a:buFont typeface="+mj-lt"/>
                        <a:buNone/>
                      </a:pPr>
                      <a:r>
                        <a:rPr lang="en-US" baseline="0" dirty="0"/>
                        <a:t>A FS must protect itself from the bit rot.</a:t>
                      </a:r>
                    </a:p>
                  </a:txBody>
                  <a:tcPr/>
                </a:tc>
                <a:tc>
                  <a:txBody>
                    <a:bodyPr/>
                    <a:lstStyle/>
                    <a:p>
                      <a:pPr marL="0" indent="0">
                        <a:buFont typeface="+mj-lt"/>
                        <a:buNone/>
                      </a:pPr>
                      <a:endParaRPr lang="en-US" baseline="0" dirty="0"/>
                    </a:p>
                  </a:txBody>
                  <a:tcPr/>
                </a:tc>
                <a:extLst>
                  <a:ext uri="{0D108BD9-81ED-4DB2-BD59-A6C34878D82A}">
                    <a16:rowId xmlns:a16="http://schemas.microsoft.com/office/drawing/2014/main" val="2907254307"/>
                  </a:ext>
                </a:extLst>
              </a:tr>
              <a:tr h="370840">
                <a:tc>
                  <a:txBody>
                    <a:bodyPr/>
                    <a:lstStyle/>
                    <a:p>
                      <a:pPr marL="0" indent="0">
                        <a:buFont typeface="+mj-lt"/>
                        <a:buNone/>
                      </a:pPr>
                      <a:r>
                        <a:rPr lang="en-US" baseline="0" dirty="0"/>
                        <a:t>When doing RAID, it must avoid</a:t>
                      </a:r>
                      <a:r>
                        <a:rPr lang="ru-RU" baseline="0" dirty="0"/>
                        <a:t> </a:t>
                      </a:r>
                      <a:r>
                        <a:rPr lang="en-US" baseline="0" dirty="0"/>
                        <a:t>RAID write holes.</a:t>
                      </a:r>
                    </a:p>
                  </a:txBody>
                  <a:tcPr/>
                </a:tc>
                <a:tc>
                  <a:txBody>
                    <a:bodyPr/>
                    <a:lstStyle/>
                    <a:p>
                      <a:pPr marL="0" indent="0">
                        <a:buFont typeface="+mj-lt"/>
                        <a:buNone/>
                      </a:pPr>
                      <a:r>
                        <a:rPr lang="en-US" baseline="0" dirty="0"/>
                        <a:t>RAID write hole may be created when blocks are overwritten. A copy-on-write FS never overwrites blocks, hence it cannot create write holes.</a:t>
                      </a:r>
                    </a:p>
                  </a:txBody>
                  <a:tcPr/>
                </a:tc>
                <a:extLst>
                  <a:ext uri="{0D108BD9-81ED-4DB2-BD59-A6C34878D82A}">
                    <a16:rowId xmlns:a16="http://schemas.microsoft.com/office/drawing/2014/main" val="1627870316"/>
                  </a:ext>
                </a:extLst>
              </a:tr>
            </a:tbl>
          </a:graphicData>
        </a:graphic>
      </p:graphicFrame>
    </p:spTree>
    <p:extLst>
      <p:ext uri="{BB962C8B-B14F-4D97-AF65-F5344CB8AC3E}">
        <p14:creationId xmlns:p14="http://schemas.microsoft.com/office/powerpoint/2010/main" val="3171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2116F-A1EB-352A-5B82-D66B25B60B4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CA77AC0-36EF-87ED-DB5D-3DA630CE7E3E}"/>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800E61E-62A9-FA00-5080-5615FE72E64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BB0DA037-F609-0432-4EE5-06B48209BD6E}"/>
              </a:ext>
            </a:extLst>
          </p:cNvPr>
          <p:cNvGraphicFramePr>
            <a:graphicFrameLocks noGrp="1"/>
          </p:cNvGraphicFramePr>
          <p:nvPr>
            <p:extLst>
              <p:ext uri="{D42A27DB-BD31-4B8C-83A1-F6EECF244321}">
                <p14:modId xmlns:p14="http://schemas.microsoft.com/office/powerpoint/2010/main" val="820853649"/>
              </p:ext>
            </p:extLst>
          </p:nvPr>
        </p:nvGraphicFramePr>
        <p:xfrm>
          <a:off x="0" y="365761"/>
          <a:ext cx="12192000" cy="19202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Flash memory and SMR drives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dirty="0"/>
                        <a:t>Checkpointing changes to a COW FS produces long sequential writes. These are very friendly towards</a:t>
                      </a:r>
                    </a:p>
                    <a:p>
                      <a:pPr marL="342900" indent="-342900">
                        <a:buFont typeface="+mj-lt"/>
                        <a:buAutoNum type="arabicPeriod"/>
                      </a:pPr>
                      <a:r>
                        <a:rPr lang="en-US" dirty="0"/>
                        <a:t>Flash memory where one can overwrite whole erase blocks,</a:t>
                      </a:r>
                    </a:p>
                    <a:p>
                      <a:pPr marL="342900" indent="-342900">
                        <a:buFont typeface="+mj-lt"/>
                        <a:buAutoNum type="arabicPeriod"/>
                      </a:pPr>
                      <a:r>
                        <a:rPr lang="en-US" dirty="0"/>
                        <a:t>SMR disks. These are disks that are split into areas that can be erased and appended to but not overwritten.</a:t>
                      </a:r>
                    </a:p>
                    <a:p>
                      <a:pPr marL="0" indent="0">
                        <a:buFont typeface="+mj-lt"/>
                        <a:buNone/>
                      </a:pPr>
                      <a:endParaRPr lang="en-US" dirty="0"/>
                    </a:p>
                    <a:p>
                      <a:pPr marL="0" indent="0">
                        <a:buFont typeface="+mj-lt"/>
                        <a:buNone/>
                      </a:pPr>
                      <a:r>
                        <a:rPr lang="en-US" b="1" dirty="0"/>
                        <a:t>See also</a:t>
                      </a:r>
                      <a:r>
                        <a:rPr lang="en-US" dirty="0"/>
                        <a:t>: </a:t>
                      </a:r>
                      <a:r>
                        <a:rPr lang="en-US" dirty="0">
                          <a:hlinkClick r:id="rId3"/>
                        </a:rPr>
                        <a:t>https://www.anandtech.com/show/15959/nvme-zoned-namespaces-explained</a:t>
                      </a:r>
                      <a:endParaRPr lang="en-US"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000BAC3E-C6D9-F6D6-ED07-E2267F0AEB7C}"/>
              </a:ext>
            </a:extLst>
          </p:cNvPr>
          <p:cNvGraphicFramePr>
            <a:graphicFrameLocks noGrp="1"/>
          </p:cNvGraphicFramePr>
          <p:nvPr/>
        </p:nvGraphicFramePr>
        <p:xfrm>
          <a:off x="8525166" y="5404532"/>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4" name="Table 3">
            <a:extLst>
              <a:ext uri="{FF2B5EF4-FFF2-40B4-BE49-F238E27FC236}">
                <a16:creationId xmlns:a16="http://schemas.microsoft.com/office/drawing/2014/main" id="{CAF510DF-D440-F71E-8E51-17B8A9893B69}"/>
              </a:ext>
            </a:extLst>
          </p:cNvPr>
          <p:cNvGraphicFramePr>
            <a:graphicFrameLocks noGrp="1"/>
          </p:cNvGraphicFramePr>
          <p:nvPr/>
        </p:nvGraphicFramePr>
        <p:xfrm>
          <a:off x="7990242"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7" name="Table 6">
            <a:extLst>
              <a:ext uri="{FF2B5EF4-FFF2-40B4-BE49-F238E27FC236}">
                <a16:creationId xmlns:a16="http://schemas.microsoft.com/office/drawing/2014/main" id="{899C4035-AC08-17A3-B04D-A2875E3ADE08}"/>
              </a:ext>
            </a:extLst>
          </p:cNvPr>
          <p:cNvGraphicFramePr>
            <a:graphicFrameLocks noGrp="1"/>
          </p:cNvGraphicFramePr>
          <p:nvPr/>
        </p:nvGraphicFramePr>
        <p:xfrm>
          <a:off x="9070506"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8" name="Table 7">
            <a:extLst>
              <a:ext uri="{FF2B5EF4-FFF2-40B4-BE49-F238E27FC236}">
                <a16:creationId xmlns:a16="http://schemas.microsoft.com/office/drawing/2014/main" id="{44E1BB7D-C5F5-0FF7-63B0-2C2220366BA7}"/>
              </a:ext>
            </a:extLst>
          </p:cNvPr>
          <p:cNvGraphicFramePr>
            <a:graphicFrameLocks noGrp="1"/>
          </p:cNvGraphicFramePr>
          <p:nvPr/>
        </p:nvGraphicFramePr>
        <p:xfrm>
          <a:off x="10675906" y="5404532"/>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9" name="Table 8">
            <a:extLst>
              <a:ext uri="{FF2B5EF4-FFF2-40B4-BE49-F238E27FC236}">
                <a16:creationId xmlns:a16="http://schemas.microsoft.com/office/drawing/2014/main" id="{4D13328B-C81A-3F8E-24AC-DA8009B3444B}"/>
              </a:ext>
            </a:extLst>
          </p:cNvPr>
          <p:cNvGraphicFramePr>
            <a:graphicFrameLocks noGrp="1"/>
          </p:cNvGraphicFramePr>
          <p:nvPr/>
        </p:nvGraphicFramePr>
        <p:xfrm>
          <a:off x="10140982"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0" name="Table 9">
            <a:extLst>
              <a:ext uri="{FF2B5EF4-FFF2-40B4-BE49-F238E27FC236}">
                <a16:creationId xmlns:a16="http://schemas.microsoft.com/office/drawing/2014/main" id="{8F74199A-5135-94C7-B445-03B5E7E598F9}"/>
              </a:ext>
            </a:extLst>
          </p:cNvPr>
          <p:cNvGraphicFramePr>
            <a:graphicFrameLocks noGrp="1"/>
          </p:cNvGraphicFramePr>
          <p:nvPr/>
        </p:nvGraphicFramePr>
        <p:xfrm>
          <a:off x="11221246"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1" name="Table 10">
            <a:extLst>
              <a:ext uri="{FF2B5EF4-FFF2-40B4-BE49-F238E27FC236}">
                <a16:creationId xmlns:a16="http://schemas.microsoft.com/office/drawing/2014/main" id="{08CCB469-9D72-D01C-B66E-DD9DF6C04BE3}"/>
              </a:ext>
            </a:extLst>
          </p:cNvPr>
          <p:cNvGraphicFramePr>
            <a:graphicFrameLocks noGrp="1"/>
          </p:cNvGraphicFramePr>
          <p:nvPr/>
        </p:nvGraphicFramePr>
        <p:xfrm>
          <a:off x="9602983" y="483490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12" name="Table 11">
            <a:extLst>
              <a:ext uri="{FF2B5EF4-FFF2-40B4-BE49-F238E27FC236}">
                <a16:creationId xmlns:a16="http://schemas.microsoft.com/office/drawing/2014/main" id="{83F0D114-ECAD-DF53-D2C9-4729BD3D9664}"/>
              </a:ext>
            </a:extLst>
          </p:cNvPr>
          <p:cNvGraphicFramePr>
            <a:graphicFrameLocks noGrp="1"/>
          </p:cNvGraphicFramePr>
          <p:nvPr/>
        </p:nvGraphicFramePr>
        <p:xfrm>
          <a:off x="9789671" y="4263887"/>
          <a:ext cx="361109"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tblGrid>
              <a:tr h="182043">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cxnSp>
        <p:nvCxnSpPr>
          <p:cNvPr id="13" name="Straight Arrow Connector 12">
            <a:extLst>
              <a:ext uri="{FF2B5EF4-FFF2-40B4-BE49-F238E27FC236}">
                <a16:creationId xmlns:a16="http://schemas.microsoft.com/office/drawing/2014/main" id="{B0BB46F5-D37E-00FE-0133-1AE737B835F8}"/>
              </a:ext>
            </a:extLst>
          </p:cNvPr>
          <p:cNvCxnSpPr>
            <a:cxnSpLocks/>
            <a:stCxn id="12" idx="2"/>
            <a:endCxn id="11" idx="0"/>
          </p:cNvCxnSpPr>
          <p:nvPr/>
        </p:nvCxnSpPr>
        <p:spPr>
          <a:xfrm flipH="1">
            <a:off x="9964092" y="4629647"/>
            <a:ext cx="6133" cy="205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2D0F74-5FA6-19F0-E6AD-5A60B906E07F}"/>
              </a:ext>
            </a:extLst>
          </p:cNvPr>
          <p:cNvCxnSpPr>
            <a:endCxn id="9" idx="0"/>
          </p:cNvCxnSpPr>
          <p:nvPr/>
        </p:nvCxnSpPr>
        <p:spPr>
          <a:xfrm flipH="1">
            <a:off x="10502091"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20E16DF-0CC8-8D4B-2AB8-B57E0FF7BA7D}"/>
              </a:ext>
            </a:extLst>
          </p:cNvPr>
          <p:cNvCxnSpPr>
            <a:endCxn id="10" idx="0"/>
          </p:cNvCxnSpPr>
          <p:nvPr/>
        </p:nvCxnSpPr>
        <p:spPr>
          <a:xfrm>
            <a:off x="11221246"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5CDCDD-105E-ABB0-B5DD-642AA2100F59}"/>
              </a:ext>
            </a:extLst>
          </p:cNvPr>
          <p:cNvCxnSpPr>
            <a:endCxn id="4" idx="0"/>
          </p:cNvCxnSpPr>
          <p:nvPr/>
        </p:nvCxnSpPr>
        <p:spPr>
          <a:xfrm flipH="1">
            <a:off x="8351351"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3BCC0F-D00C-1F3C-B569-315B90370121}"/>
              </a:ext>
            </a:extLst>
          </p:cNvPr>
          <p:cNvCxnSpPr>
            <a:endCxn id="7" idx="0"/>
          </p:cNvCxnSpPr>
          <p:nvPr/>
        </p:nvCxnSpPr>
        <p:spPr>
          <a:xfrm>
            <a:off x="9060718" y="5748950"/>
            <a:ext cx="370897"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019BD40-C3F8-327A-A0A2-A266F10B58E3}"/>
              </a:ext>
            </a:extLst>
          </p:cNvPr>
          <p:cNvCxnSpPr>
            <a:endCxn id="3" idx="0"/>
          </p:cNvCxnSpPr>
          <p:nvPr/>
        </p:nvCxnSpPr>
        <p:spPr>
          <a:xfrm flipH="1">
            <a:off x="8886275" y="5200663"/>
            <a:ext cx="903396"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E3D99D-D50E-872C-1D82-CF2A2AF917A8}"/>
              </a:ext>
            </a:extLst>
          </p:cNvPr>
          <p:cNvCxnSpPr>
            <a:endCxn id="8" idx="0"/>
          </p:cNvCxnSpPr>
          <p:nvPr/>
        </p:nvCxnSpPr>
        <p:spPr>
          <a:xfrm>
            <a:off x="10140982" y="5200663"/>
            <a:ext cx="896033"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745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B2392-072C-442E-A7D3-7E6CE0390C8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F55BFB1-B69E-CD64-DA4A-0E34669DEAE6}"/>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6C83930-2FD5-102B-A011-584529EA400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28D35A4B-64C0-5FA3-2662-A740A251BCF8}"/>
              </a:ext>
            </a:extLst>
          </p:cNvPr>
          <p:cNvGraphicFramePr>
            <a:graphicFrameLocks noGrp="1"/>
          </p:cNvGraphicFramePr>
          <p:nvPr/>
        </p:nvGraphicFramePr>
        <p:xfrm>
          <a:off x="0" y="365761"/>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Flash memory and SMR drives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dirty="0"/>
                        <a:t>Checkpointing changes to a COW FS produces long sequential writes. These are very friendly towards</a:t>
                      </a:r>
                    </a:p>
                    <a:p>
                      <a:pPr marL="342900" indent="-342900">
                        <a:buFont typeface="+mj-lt"/>
                        <a:buAutoNum type="arabicPeriod"/>
                      </a:pPr>
                      <a:r>
                        <a:rPr lang="en-US" dirty="0"/>
                        <a:t>Flash memory where one can overwrite whole erase blocks,</a:t>
                      </a:r>
                    </a:p>
                    <a:p>
                      <a:pPr marL="342900" indent="-342900">
                        <a:buFont typeface="+mj-lt"/>
                        <a:buAutoNum type="arabicPeriod"/>
                      </a:pPr>
                      <a:r>
                        <a:rPr lang="en-US" dirty="0"/>
                        <a:t>SMR disks. These are disks that are split into areas that can be erased and appended to but not overwritten.</a:t>
                      </a:r>
                    </a:p>
                    <a:p>
                      <a:pPr marL="0" indent="0">
                        <a:buFont typeface="+mj-lt"/>
                        <a:buNone/>
                      </a:pPr>
                      <a:endParaRPr lang="en-US" dirty="0"/>
                    </a:p>
                    <a:p>
                      <a:pPr marL="0" indent="0">
                        <a:buFont typeface="+mj-lt"/>
                        <a:buNone/>
                      </a:pPr>
                      <a:r>
                        <a:rPr lang="en-US" b="1" dirty="0"/>
                        <a:t>See also</a:t>
                      </a:r>
                      <a:r>
                        <a:rPr lang="en-US" dirty="0"/>
                        <a:t>: </a:t>
                      </a:r>
                      <a:r>
                        <a:rPr lang="en-US" dirty="0">
                          <a:hlinkClick r:id="rId3"/>
                        </a:rPr>
                        <a:t>https://www.anandtech.com/show/15959/nvme-zoned-namespaces-explained</a:t>
                      </a:r>
                      <a:endParaRPr lang="en-US" dirty="0"/>
                    </a:p>
                    <a:p>
                      <a:pPr marL="0" indent="0">
                        <a:buFont typeface="+mj-lt"/>
                        <a:buNone/>
                      </a:pPr>
                      <a:endParaRPr lang="en-US" dirty="0"/>
                    </a:p>
                    <a:p>
                      <a:pPr marL="0" indent="0">
                        <a:buFont typeface="+mj-lt"/>
                        <a:buNone/>
                      </a:pPr>
                      <a:r>
                        <a:rPr lang="en-US" dirty="0"/>
                        <a:t>There is problem, though: to reuse an erase block or a zone of an SMR disk, one needs to free all FS blocks in that erase block. There needs to be a GC process.</a:t>
                      </a:r>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571A2A10-3A53-F63B-5084-F8D38999036C}"/>
              </a:ext>
            </a:extLst>
          </p:cNvPr>
          <p:cNvGraphicFramePr>
            <a:graphicFrameLocks noGrp="1"/>
          </p:cNvGraphicFramePr>
          <p:nvPr/>
        </p:nvGraphicFramePr>
        <p:xfrm>
          <a:off x="8525166" y="5404532"/>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4" name="Table 3">
            <a:extLst>
              <a:ext uri="{FF2B5EF4-FFF2-40B4-BE49-F238E27FC236}">
                <a16:creationId xmlns:a16="http://schemas.microsoft.com/office/drawing/2014/main" id="{7E86E5ED-9621-8D37-EACD-42C301C528EE}"/>
              </a:ext>
            </a:extLst>
          </p:cNvPr>
          <p:cNvGraphicFramePr>
            <a:graphicFrameLocks noGrp="1"/>
          </p:cNvGraphicFramePr>
          <p:nvPr/>
        </p:nvGraphicFramePr>
        <p:xfrm>
          <a:off x="7990242"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7" name="Table 6">
            <a:extLst>
              <a:ext uri="{FF2B5EF4-FFF2-40B4-BE49-F238E27FC236}">
                <a16:creationId xmlns:a16="http://schemas.microsoft.com/office/drawing/2014/main" id="{F407D53D-9039-13AE-B063-78848E2FC57E}"/>
              </a:ext>
            </a:extLst>
          </p:cNvPr>
          <p:cNvGraphicFramePr>
            <a:graphicFrameLocks noGrp="1"/>
          </p:cNvGraphicFramePr>
          <p:nvPr/>
        </p:nvGraphicFramePr>
        <p:xfrm>
          <a:off x="9070506"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8" name="Table 7">
            <a:extLst>
              <a:ext uri="{FF2B5EF4-FFF2-40B4-BE49-F238E27FC236}">
                <a16:creationId xmlns:a16="http://schemas.microsoft.com/office/drawing/2014/main" id="{F024A0D3-D53E-F8DE-E509-9501A90127C5}"/>
              </a:ext>
            </a:extLst>
          </p:cNvPr>
          <p:cNvGraphicFramePr>
            <a:graphicFrameLocks noGrp="1"/>
          </p:cNvGraphicFramePr>
          <p:nvPr/>
        </p:nvGraphicFramePr>
        <p:xfrm>
          <a:off x="10675906" y="5404532"/>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9" name="Table 8">
            <a:extLst>
              <a:ext uri="{FF2B5EF4-FFF2-40B4-BE49-F238E27FC236}">
                <a16:creationId xmlns:a16="http://schemas.microsoft.com/office/drawing/2014/main" id="{017E8AFE-0432-2938-2643-08E9FA1E6290}"/>
              </a:ext>
            </a:extLst>
          </p:cNvPr>
          <p:cNvGraphicFramePr>
            <a:graphicFrameLocks noGrp="1"/>
          </p:cNvGraphicFramePr>
          <p:nvPr/>
        </p:nvGraphicFramePr>
        <p:xfrm>
          <a:off x="10140982"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0" name="Table 9">
            <a:extLst>
              <a:ext uri="{FF2B5EF4-FFF2-40B4-BE49-F238E27FC236}">
                <a16:creationId xmlns:a16="http://schemas.microsoft.com/office/drawing/2014/main" id="{1F04EA7D-4B8C-F513-D489-6A569CAA83F7}"/>
              </a:ext>
            </a:extLst>
          </p:cNvPr>
          <p:cNvGraphicFramePr>
            <a:graphicFrameLocks noGrp="1"/>
          </p:cNvGraphicFramePr>
          <p:nvPr/>
        </p:nvGraphicFramePr>
        <p:xfrm>
          <a:off x="11221246"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1" name="Table 10">
            <a:extLst>
              <a:ext uri="{FF2B5EF4-FFF2-40B4-BE49-F238E27FC236}">
                <a16:creationId xmlns:a16="http://schemas.microsoft.com/office/drawing/2014/main" id="{4EFCD5CC-9FB8-A02D-C847-C6642F28A611}"/>
              </a:ext>
            </a:extLst>
          </p:cNvPr>
          <p:cNvGraphicFramePr>
            <a:graphicFrameLocks noGrp="1"/>
          </p:cNvGraphicFramePr>
          <p:nvPr/>
        </p:nvGraphicFramePr>
        <p:xfrm>
          <a:off x="9602983" y="483490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12" name="Table 11">
            <a:extLst>
              <a:ext uri="{FF2B5EF4-FFF2-40B4-BE49-F238E27FC236}">
                <a16:creationId xmlns:a16="http://schemas.microsoft.com/office/drawing/2014/main" id="{B69FABB6-63C7-7F38-5B1A-E48232F9FA56}"/>
              </a:ext>
            </a:extLst>
          </p:cNvPr>
          <p:cNvGraphicFramePr>
            <a:graphicFrameLocks noGrp="1"/>
          </p:cNvGraphicFramePr>
          <p:nvPr/>
        </p:nvGraphicFramePr>
        <p:xfrm>
          <a:off x="9789671" y="4263887"/>
          <a:ext cx="361109"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tblGrid>
              <a:tr h="182043">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cxnSp>
        <p:nvCxnSpPr>
          <p:cNvPr id="13" name="Straight Arrow Connector 12">
            <a:extLst>
              <a:ext uri="{FF2B5EF4-FFF2-40B4-BE49-F238E27FC236}">
                <a16:creationId xmlns:a16="http://schemas.microsoft.com/office/drawing/2014/main" id="{C1F1BEE4-F207-FDFC-3FE8-98FC5771CB65}"/>
              </a:ext>
            </a:extLst>
          </p:cNvPr>
          <p:cNvCxnSpPr>
            <a:cxnSpLocks/>
            <a:stCxn id="12" idx="2"/>
            <a:endCxn id="11" idx="0"/>
          </p:cNvCxnSpPr>
          <p:nvPr/>
        </p:nvCxnSpPr>
        <p:spPr>
          <a:xfrm flipH="1">
            <a:off x="9964092" y="4629647"/>
            <a:ext cx="6133" cy="205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7AF991-17B9-977B-B468-31BA578840CA}"/>
              </a:ext>
            </a:extLst>
          </p:cNvPr>
          <p:cNvCxnSpPr>
            <a:endCxn id="9" idx="0"/>
          </p:cNvCxnSpPr>
          <p:nvPr/>
        </p:nvCxnSpPr>
        <p:spPr>
          <a:xfrm flipH="1">
            <a:off x="10502091"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BDA3A7-FE7D-6037-40C6-86C2C15F294B}"/>
              </a:ext>
            </a:extLst>
          </p:cNvPr>
          <p:cNvCxnSpPr>
            <a:endCxn id="10" idx="0"/>
          </p:cNvCxnSpPr>
          <p:nvPr/>
        </p:nvCxnSpPr>
        <p:spPr>
          <a:xfrm>
            <a:off x="11221246"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C3EBF29-472E-AAE2-65B0-31F23906AF50}"/>
              </a:ext>
            </a:extLst>
          </p:cNvPr>
          <p:cNvCxnSpPr>
            <a:endCxn id="4" idx="0"/>
          </p:cNvCxnSpPr>
          <p:nvPr/>
        </p:nvCxnSpPr>
        <p:spPr>
          <a:xfrm flipH="1">
            <a:off x="8351351"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B8E7EE-93E4-65AC-E381-D5DEDE0301FD}"/>
              </a:ext>
            </a:extLst>
          </p:cNvPr>
          <p:cNvCxnSpPr>
            <a:endCxn id="7" idx="0"/>
          </p:cNvCxnSpPr>
          <p:nvPr/>
        </p:nvCxnSpPr>
        <p:spPr>
          <a:xfrm>
            <a:off x="9060718" y="5748950"/>
            <a:ext cx="370897"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3EDDDA-5B59-B083-B267-FC8B743B6F03}"/>
              </a:ext>
            </a:extLst>
          </p:cNvPr>
          <p:cNvCxnSpPr>
            <a:endCxn id="3" idx="0"/>
          </p:cNvCxnSpPr>
          <p:nvPr/>
        </p:nvCxnSpPr>
        <p:spPr>
          <a:xfrm flipH="1">
            <a:off x="8886275" y="5200663"/>
            <a:ext cx="903396"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8A36A78-5630-BA13-A0D9-12D84FC11F41}"/>
              </a:ext>
            </a:extLst>
          </p:cNvPr>
          <p:cNvCxnSpPr>
            <a:endCxn id="8" idx="0"/>
          </p:cNvCxnSpPr>
          <p:nvPr/>
        </p:nvCxnSpPr>
        <p:spPr>
          <a:xfrm>
            <a:off x="10140982" y="5200663"/>
            <a:ext cx="896033"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81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6268883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3052825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947717412"/>
              </p:ext>
            </p:extLst>
          </p:nvPr>
        </p:nvGraphicFramePr>
        <p:xfrm>
          <a:off x="0" y="365761"/>
          <a:ext cx="12192000" cy="19202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Storage pool allocator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ZFS has a built-in volume manager. At the top level, a ZFS pool has a number of </a:t>
                      </a:r>
                      <a:r>
                        <a:rPr lang="en-US" sz="1800" dirty="0" err="1"/>
                        <a:t>vdevs</a:t>
                      </a:r>
                      <a:r>
                        <a:rPr lang="en-US" sz="1800" dirty="0"/>
                        <a:t> (virtual devices) that receive writes in a striped fashion. When ZFS needs to allocate space, SPA chooses a </a:t>
                      </a:r>
                      <a:r>
                        <a:rPr lang="en-US" sz="1800" dirty="0" err="1"/>
                        <a:t>vdev</a:t>
                      </a:r>
                      <a:r>
                        <a:rPr lang="en-US" sz="1800" dirty="0"/>
                        <a:t> to allocate that space from. The choice of a </a:t>
                      </a:r>
                      <a:r>
                        <a:rPr lang="en-US" sz="1800" dirty="0" err="1"/>
                        <a:t>vdev</a:t>
                      </a:r>
                      <a:r>
                        <a:rPr lang="en-US" sz="1800" dirty="0"/>
                        <a:t> depends on:</a:t>
                      </a:r>
                    </a:p>
                    <a:p>
                      <a:pPr marL="342900" indent="-342900">
                        <a:buFont typeface="Arial" panose="020B0604020202020204" pitchFamily="34" charset="0"/>
                        <a:buAutoNum type="arabicPeriod"/>
                      </a:pPr>
                      <a:r>
                        <a:rPr lang="en-US" sz="1800" dirty="0"/>
                        <a:t>available free space,</a:t>
                      </a:r>
                    </a:p>
                    <a:p>
                      <a:pPr marL="342900" indent="-342900">
                        <a:buFont typeface="Arial" panose="020B0604020202020204" pitchFamily="34" charset="0"/>
                        <a:buAutoNum type="arabicPeriod"/>
                      </a:pPr>
                      <a:r>
                        <a:rPr lang="en-US" sz="1800" dirty="0"/>
                        <a:t>available IOPS of the </a:t>
                      </a:r>
                      <a:r>
                        <a:rPr lang="en-US" sz="1800" dirty="0" err="1"/>
                        <a:t>vdev</a:t>
                      </a:r>
                      <a:r>
                        <a:rPr lang="en-US" sz="1800" dirty="0"/>
                        <a:t>.</a:t>
                      </a:r>
                    </a:p>
                  </a:txBody>
                  <a:tcPr/>
                </a:tc>
                <a:extLst>
                  <a:ext uri="{0D108BD9-81ED-4DB2-BD59-A6C34878D82A}">
                    <a16:rowId xmlns:a16="http://schemas.microsoft.com/office/drawing/2014/main" val="1804763066"/>
                  </a:ext>
                </a:extLst>
              </a:tr>
            </a:tbl>
          </a:graphicData>
        </a:graphic>
      </p:graphicFrame>
    </p:spTree>
    <p:extLst>
      <p:ext uri="{BB962C8B-B14F-4D97-AF65-F5344CB8AC3E}">
        <p14:creationId xmlns:p14="http://schemas.microsoft.com/office/powerpoint/2010/main" val="101655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926B6-F882-BCC0-1BAC-44AEE8F2C7D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3EB5AC1-42E5-51DE-7F39-749BBF22D59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1951495-B6D4-6A39-CE1B-43AEF8E0E2A6}"/>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B3797BDA-63FF-1B0F-E967-01A34299B3DB}"/>
              </a:ext>
            </a:extLst>
          </p:cNvPr>
          <p:cNvGraphicFramePr>
            <a:graphicFrameLocks noGrp="1"/>
          </p:cNvGraphicFramePr>
          <p:nvPr>
            <p:extLst>
              <p:ext uri="{D42A27DB-BD31-4B8C-83A1-F6EECF244321}">
                <p14:modId xmlns:p14="http://schemas.microsoft.com/office/powerpoint/2010/main" val="3977579228"/>
              </p:ext>
            </p:extLst>
          </p:nvPr>
        </p:nvGraphicFramePr>
        <p:xfrm>
          <a:off x="0" y="365761"/>
          <a:ext cx="12192000" cy="356616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Storage pool allocator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ZFS has a built-in volume manager. At the top level, a ZFS pool has a number of </a:t>
                      </a:r>
                      <a:r>
                        <a:rPr lang="en-US" sz="1800" dirty="0" err="1"/>
                        <a:t>vdevs</a:t>
                      </a:r>
                      <a:r>
                        <a:rPr lang="en-US" sz="1800" dirty="0"/>
                        <a:t> (virtual devices) that receive writes in a striped fashion. When ZFS needs to allocate space, SPA chooses a </a:t>
                      </a:r>
                      <a:r>
                        <a:rPr lang="en-US" sz="1800" dirty="0" err="1"/>
                        <a:t>vdev</a:t>
                      </a:r>
                      <a:r>
                        <a:rPr lang="en-US" sz="1800" dirty="0"/>
                        <a:t> to allocate that space from. The choice of a </a:t>
                      </a:r>
                      <a:r>
                        <a:rPr lang="en-US" sz="1800" dirty="0" err="1"/>
                        <a:t>vdev</a:t>
                      </a:r>
                      <a:r>
                        <a:rPr lang="en-US" sz="1800" dirty="0"/>
                        <a:t> depends on:</a:t>
                      </a:r>
                    </a:p>
                    <a:p>
                      <a:pPr marL="342900" indent="-342900">
                        <a:buFont typeface="Arial" panose="020B0604020202020204" pitchFamily="34" charset="0"/>
                        <a:buAutoNum type="arabicPeriod"/>
                      </a:pPr>
                      <a:r>
                        <a:rPr lang="en-US" sz="1800" dirty="0"/>
                        <a:t>available free space,</a:t>
                      </a:r>
                    </a:p>
                    <a:p>
                      <a:pPr marL="342900" indent="-342900">
                        <a:buFont typeface="Arial" panose="020B0604020202020204" pitchFamily="34" charset="0"/>
                        <a:buAutoNum type="arabicPeriod"/>
                      </a:pPr>
                      <a:r>
                        <a:rPr lang="en-US" sz="1800" dirty="0"/>
                        <a:t>available IOPS of the </a:t>
                      </a:r>
                      <a:r>
                        <a:rPr lang="en-US" sz="1800" dirty="0" err="1"/>
                        <a:t>vdev</a:t>
                      </a:r>
                      <a:r>
                        <a:rPr lang="en-US" sz="1800" dirty="0"/>
                        <a:t>.</a:t>
                      </a:r>
                    </a:p>
                    <a:p>
                      <a:pPr marL="0" indent="0">
                        <a:buFont typeface="+mj-lt"/>
                        <a:buNone/>
                      </a:pPr>
                      <a:endParaRPr lang="en-US" sz="1800" dirty="0"/>
                    </a:p>
                    <a:p>
                      <a:pPr marL="0" indent="0">
                        <a:buFont typeface="Arial" panose="020B0604020202020204" pitchFamily="34" charset="0"/>
                        <a:buNone/>
                      </a:pPr>
                      <a:r>
                        <a:rPr lang="en-US" sz="1800" b="1" dirty="0"/>
                        <a:t>Note</a:t>
                      </a:r>
                      <a:r>
                        <a:rPr lang="en-US" sz="1800" dirty="0"/>
                        <a:t>: if the volume manager is separate from a FS, then the FS has no way to know how FS blocks map to disks blocks. Thus, it has no way to balance the IOPS between disks.</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Note</a:t>
                      </a:r>
                      <a:r>
                        <a:rPr lang="en-US" sz="1800" dirty="0"/>
                        <a:t>: this lack of information harms all abstraction levels. For example, if md detects a parity error in a RAID stripe, it cannot know the reason. Is it a data block that got corrupted, or a parity block?</a:t>
                      </a:r>
                    </a:p>
                  </a:txBody>
                  <a:tcPr/>
                </a:tc>
                <a:extLst>
                  <a:ext uri="{0D108BD9-81ED-4DB2-BD59-A6C34878D82A}">
                    <a16:rowId xmlns:a16="http://schemas.microsoft.com/office/drawing/2014/main" val="1804763066"/>
                  </a:ext>
                </a:extLst>
              </a:tr>
            </a:tbl>
          </a:graphicData>
        </a:graphic>
      </p:graphicFrame>
    </p:spTree>
    <p:extLst>
      <p:ext uri="{BB962C8B-B14F-4D97-AF65-F5344CB8AC3E}">
        <p14:creationId xmlns:p14="http://schemas.microsoft.com/office/powerpoint/2010/main" val="3149507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243CE-8385-7B16-B275-826107B10D2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6F40AD8-EE6D-299C-592C-DC28C080742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6FB4347-A059-1592-3E84-06A9A723D5D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5DD41D44-D59C-82D8-DAD6-26B6777FA2F6}"/>
              </a:ext>
            </a:extLst>
          </p:cNvPr>
          <p:cNvGraphicFramePr>
            <a:graphicFrameLocks noGrp="1"/>
          </p:cNvGraphicFramePr>
          <p:nvPr>
            <p:extLst>
              <p:ext uri="{D42A27DB-BD31-4B8C-83A1-F6EECF244321}">
                <p14:modId xmlns:p14="http://schemas.microsoft.com/office/powerpoint/2010/main" val="1073935111"/>
              </p:ext>
            </p:extLst>
          </p:nvPr>
        </p:nvGraphicFramePr>
        <p:xfrm>
          <a:off x="0" y="365761"/>
          <a:ext cx="12192000" cy="32918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Storage pool allocator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ZFS has a built-in volume manager. At the top level, a ZFS pool has a number of </a:t>
                      </a:r>
                      <a:r>
                        <a:rPr lang="en-US" sz="1800" dirty="0" err="1"/>
                        <a:t>vdevs</a:t>
                      </a:r>
                      <a:r>
                        <a:rPr lang="en-US" sz="1800" dirty="0"/>
                        <a:t> (virtual devices) that receive writes in a striped fashion. When ZFS needs to allocate space, SPA chooses a </a:t>
                      </a:r>
                      <a:r>
                        <a:rPr lang="en-US" sz="1800" dirty="0" err="1"/>
                        <a:t>vdev</a:t>
                      </a:r>
                      <a:r>
                        <a:rPr lang="en-US" sz="1800" dirty="0"/>
                        <a:t> to allocate that space from. The choice of a </a:t>
                      </a:r>
                      <a:r>
                        <a:rPr lang="en-US" sz="1800" dirty="0" err="1"/>
                        <a:t>vdev</a:t>
                      </a:r>
                      <a:r>
                        <a:rPr lang="en-US" sz="1800" dirty="0"/>
                        <a:t> depends on:</a:t>
                      </a:r>
                    </a:p>
                    <a:p>
                      <a:pPr marL="342900" indent="-342900">
                        <a:buFont typeface="Arial" panose="020B0604020202020204" pitchFamily="34" charset="0"/>
                        <a:buAutoNum type="arabicPeriod"/>
                      </a:pPr>
                      <a:r>
                        <a:rPr lang="en-US" sz="1800" dirty="0"/>
                        <a:t>available free space,</a:t>
                      </a:r>
                    </a:p>
                    <a:p>
                      <a:pPr marL="342900" indent="-342900">
                        <a:buFont typeface="Arial" panose="020B0604020202020204" pitchFamily="34" charset="0"/>
                        <a:buAutoNum type="arabicPeriod"/>
                      </a:pPr>
                      <a:r>
                        <a:rPr lang="en-US" sz="1800" dirty="0"/>
                        <a:t>available IOPS of the </a:t>
                      </a:r>
                      <a:r>
                        <a:rPr lang="en-US" sz="1800" dirty="0" err="1"/>
                        <a:t>vdev</a:t>
                      </a:r>
                      <a:r>
                        <a:rPr lang="en-US" sz="1800" dirty="0"/>
                        <a:t>.</a:t>
                      </a:r>
                    </a:p>
                    <a:p>
                      <a:pPr marL="0" indent="0">
                        <a:buFont typeface="+mj-lt"/>
                        <a:buNone/>
                      </a:pPr>
                      <a:endParaRPr lang="en-US" sz="1800" dirty="0"/>
                    </a:p>
                    <a:p>
                      <a:pPr marL="0" indent="0">
                        <a:buFont typeface="Arial" panose="020B0604020202020204" pitchFamily="34" charset="0"/>
                        <a:buNone/>
                      </a:pPr>
                      <a:r>
                        <a:rPr lang="en-US" sz="1800" dirty="0"/>
                        <a:t>A </a:t>
                      </a:r>
                      <a:r>
                        <a:rPr lang="en-US" sz="1800" dirty="0" err="1"/>
                        <a:t>vdev</a:t>
                      </a:r>
                      <a:r>
                        <a:rPr lang="en-US" sz="1800" dirty="0"/>
                        <a:t> may be:</a:t>
                      </a:r>
                    </a:p>
                    <a:p>
                      <a:pPr marL="342900" indent="-342900">
                        <a:buFont typeface="Arial" panose="020B0604020202020204" pitchFamily="34" charset="0"/>
                        <a:buAutoNum type="arabicPeriod"/>
                      </a:pPr>
                      <a:r>
                        <a:rPr lang="en-US" sz="1800" dirty="0"/>
                        <a:t>a single disk,</a:t>
                      </a:r>
                    </a:p>
                    <a:p>
                      <a:pPr marL="342900" indent="-342900">
                        <a:buFont typeface="Arial" panose="020B0604020202020204" pitchFamily="34" charset="0"/>
                        <a:buAutoNum type="arabicPeriod"/>
                      </a:pPr>
                      <a:r>
                        <a:rPr lang="en-US" sz="1800" dirty="0"/>
                        <a:t>a mirror of disks (or other </a:t>
                      </a:r>
                      <a:r>
                        <a:rPr lang="en-US" sz="1800" dirty="0" err="1"/>
                        <a:t>vdevs</a:t>
                      </a:r>
                      <a:r>
                        <a:rPr lang="en-US" sz="1800" dirty="0"/>
                        <a:t>),</a:t>
                      </a:r>
                    </a:p>
                    <a:p>
                      <a:pPr marL="342900" indent="-342900">
                        <a:buFont typeface="Arial" panose="020B0604020202020204" pitchFamily="34" charset="0"/>
                        <a:buAutoNum type="arabicPeriod"/>
                      </a:pPr>
                      <a:r>
                        <a:rPr lang="en-US" sz="1800" dirty="0"/>
                        <a:t>RAID5 or RAID6 of disks (or other </a:t>
                      </a:r>
                      <a:r>
                        <a:rPr lang="en-US" sz="1800" dirty="0" err="1"/>
                        <a:t>vdevs</a:t>
                      </a:r>
                      <a:r>
                        <a:rPr lang="en-US" sz="1800" dirty="0"/>
                        <a:t>).</a:t>
                      </a:r>
                    </a:p>
                  </a:txBody>
                  <a:tcPr/>
                </a:tc>
                <a:extLst>
                  <a:ext uri="{0D108BD9-81ED-4DB2-BD59-A6C34878D82A}">
                    <a16:rowId xmlns:a16="http://schemas.microsoft.com/office/drawing/2014/main" val="1804763066"/>
                  </a:ext>
                </a:extLst>
              </a:tr>
            </a:tbl>
          </a:graphicData>
        </a:graphic>
      </p:graphicFrame>
    </p:spTree>
    <p:extLst>
      <p:ext uri="{BB962C8B-B14F-4D97-AF65-F5344CB8AC3E}">
        <p14:creationId xmlns:p14="http://schemas.microsoft.com/office/powerpoint/2010/main" val="217743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2661769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082244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565258163"/>
              </p:ext>
            </p:extLst>
          </p:nvPr>
        </p:nvGraphicFramePr>
        <p:xfrm>
          <a:off x="1923774" y="1034405"/>
          <a:ext cx="8344452" cy="2316480"/>
        </p:xfrm>
        <a:graphic>
          <a:graphicData uri="http://schemas.openxmlformats.org/drawingml/2006/table">
            <a:tbl>
              <a:tblPr firstRow="1" bandRow="1">
                <a:tableStyleId>{2D5ABB26-0587-4C30-8999-92F81FD0307C}</a:tableStyleId>
              </a:tblPr>
              <a:tblGrid>
                <a:gridCol w="8344452">
                  <a:extLst>
                    <a:ext uri="{9D8B030D-6E8A-4147-A177-3AD203B41FA5}">
                      <a16:colId xmlns:a16="http://schemas.microsoft.com/office/drawing/2014/main" val="20000"/>
                    </a:ext>
                  </a:extLst>
                </a:gridCol>
              </a:tblGrid>
              <a:tr h="370840">
                <a:tc>
                  <a:txBody>
                    <a:bodyPr/>
                    <a:lstStyle/>
                    <a:p>
                      <a:r>
                        <a:rPr lang="en-US" sz="3200" dirty="0"/>
                        <a:t>Today we are going to discuss</a:t>
                      </a:r>
                      <a:r>
                        <a:rPr lang="ru-RU" sz="3200" dirty="0"/>
                        <a:t> </a:t>
                      </a:r>
                      <a:r>
                        <a:rPr lang="en-US" sz="3200" dirty="0"/>
                        <a:t>Copy-on-Write FSs</a:t>
                      </a:r>
                      <a:endParaRPr lang="ru-RU" sz="3200" dirty="0"/>
                    </a:p>
                  </a:txBody>
                  <a:tcPr/>
                </a:tc>
                <a:extLst>
                  <a:ext uri="{0D108BD9-81ED-4DB2-BD59-A6C34878D82A}">
                    <a16:rowId xmlns:a16="http://schemas.microsoft.com/office/drawing/2014/main" val="10000"/>
                  </a:ext>
                </a:extLst>
              </a:tr>
              <a:tr h="370840">
                <a:tc>
                  <a:txBody>
                    <a:bodyPr/>
                    <a:lstStyle/>
                    <a:p>
                      <a:endParaRPr lang="en-US" dirty="0"/>
                    </a:p>
                    <a:p>
                      <a:r>
                        <a:rPr lang="en-US" dirty="0"/>
                        <a:t>ZFS (Zettabyte File System) is a file system originally developed for</a:t>
                      </a:r>
                      <a:r>
                        <a:rPr lang="ru-RU" baseline="0" dirty="0"/>
                        <a:t> </a:t>
                      </a:r>
                      <a:r>
                        <a:rPr lang="en-US" baseline="0" dirty="0"/>
                        <a:t>Sun Solaris.</a:t>
                      </a:r>
                    </a:p>
                    <a:p>
                      <a:endParaRPr lang="en-US" baseline="0" dirty="0"/>
                    </a:p>
                    <a:p>
                      <a:r>
                        <a:rPr lang="en-US" baseline="0" dirty="0"/>
                        <a:t>WAFL (Write Anywhere File Layout) is a file system used by NetApp.</a:t>
                      </a:r>
                    </a:p>
                    <a:p>
                      <a:endParaRPr lang="en-US" baseline="0" dirty="0"/>
                    </a:p>
                    <a:p>
                      <a:r>
                        <a:rPr lang="en-US" dirty="0"/>
                        <a:t>Both of them combine a RAID implementation, a volume manager, and a FS proper.</a:t>
                      </a: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9889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59756-FBD4-93BB-1E14-0094332ACC3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11BF60C-1446-121F-986B-24ACF534884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4B1C96B-1E0B-3467-FE32-B81A681F940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31FD561B-BF9F-5516-F175-DCEAAE749B56}"/>
              </a:ext>
            </a:extLst>
          </p:cNvPr>
          <p:cNvGraphicFramePr>
            <a:graphicFrameLocks noGrp="1"/>
          </p:cNvGraphicFramePr>
          <p:nvPr>
            <p:extLst>
              <p:ext uri="{D42A27DB-BD31-4B8C-83A1-F6EECF244321}">
                <p14:modId xmlns:p14="http://schemas.microsoft.com/office/powerpoint/2010/main" val="2327461608"/>
              </p:ext>
            </p:extLst>
          </p:nvPr>
        </p:nvGraphicFramePr>
        <p:xfrm>
          <a:off x="0" y="365761"/>
          <a:ext cx="12192000" cy="411480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Storage pool allocator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ZFS has a built-in volume manager. At the top level, a ZFS pool has a number of </a:t>
                      </a:r>
                      <a:r>
                        <a:rPr lang="en-US" sz="1800" dirty="0" err="1"/>
                        <a:t>vdevs</a:t>
                      </a:r>
                      <a:r>
                        <a:rPr lang="en-US" sz="1800" dirty="0"/>
                        <a:t> (virtual devices) that receive writes in a striped fashion. When ZFS needs to allocate space, SPA chooses a </a:t>
                      </a:r>
                      <a:r>
                        <a:rPr lang="en-US" sz="1800" dirty="0" err="1"/>
                        <a:t>vdev</a:t>
                      </a:r>
                      <a:r>
                        <a:rPr lang="en-US" sz="1800" dirty="0"/>
                        <a:t> to allocate that space from. The choice of a </a:t>
                      </a:r>
                      <a:r>
                        <a:rPr lang="en-US" sz="1800" dirty="0" err="1"/>
                        <a:t>vdev</a:t>
                      </a:r>
                      <a:r>
                        <a:rPr lang="en-US" sz="1800" dirty="0"/>
                        <a:t> depends on:</a:t>
                      </a:r>
                    </a:p>
                    <a:p>
                      <a:pPr marL="342900" indent="-342900">
                        <a:buFont typeface="Arial" panose="020B0604020202020204" pitchFamily="34" charset="0"/>
                        <a:buAutoNum type="arabicPeriod"/>
                      </a:pPr>
                      <a:r>
                        <a:rPr lang="en-US" sz="1800" dirty="0"/>
                        <a:t>available free space,</a:t>
                      </a:r>
                    </a:p>
                    <a:p>
                      <a:pPr marL="342900" indent="-342900">
                        <a:buFont typeface="Arial" panose="020B0604020202020204" pitchFamily="34" charset="0"/>
                        <a:buAutoNum type="arabicPeriod"/>
                      </a:pPr>
                      <a:r>
                        <a:rPr lang="en-US" sz="1800" dirty="0"/>
                        <a:t>available IOPS of the </a:t>
                      </a:r>
                      <a:r>
                        <a:rPr lang="en-US" sz="1800" dirty="0" err="1"/>
                        <a:t>vdev</a:t>
                      </a:r>
                      <a:r>
                        <a:rPr lang="en-US" sz="1800" dirty="0"/>
                        <a:t>.</a:t>
                      </a:r>
                    </a:p>
                    <a:p>
                      <a:pPr marL="0" indent="0">
                        <a:buFont typeface="+mj-lt"/>
                        <a:buNone/>
                      </a:pPr>
                      <a:endParaRPr lang="en-US" sz="1800" dirty="0"/>
                    </a:p>
                    <a:p>
                      <a:pPr marL="0" indent="0">
                        <a:buFont typeface="Arial" panose="020B0604020202020204" pitchFamily="34" charset="0"/>
                        <a:buNone/>
                      </a:pPr>
                      <a:r>
                        <a:rPr lang="en-US" sz="1800" dirty="0"/>
                        <a:t>A </a:t>
                      </a:r>
                      <a:r>
                        <a:rPr lang="en-US" sz="1800" dirty="0" err="1"/>
                        <a:t>vdev</a:t>
                      </a:r>
                      <a:r>
                        <a:rPr lang="en-US" sz="1800" dirty="0"/>
                        <a:t> may be:</a:t>
                      </a:r>
                    </a:p>
                    <a:p>
                      <a:pPr marL="342900" indent="-342900">
                        <a:buFont typeface="Arial" panose="020B0604020202020204" pitchFamily="34" charset="0"/>
                        <a:buAutoNum type="arabicPeriod"/>
                      </a:pPr>
                      <a:r>
                        <a:rPr lang="en-US" sz="1800" dirty="0"/>
                        <a:t>a single disk,</a:t>
                      </a:r>
                    </a:p>
                    <a:p>
                      <a:pPr marL="342900" indent="-342900">
                        <a:buFont typeface="Arial" panose="020B0604020202020204" pitchFamily="34" charset="0"/>
                        <a:buAutoNum type="arabicPeriod"/>
                      </a:pPr>
                      <a:r>
                        <a:rPr lang="en-US" sz="1800" dirty="0"/>
                        <a:t>a mirror of disks (or other </a:t>
                      </a:r>
                      <a:r>
                        <a:rPr lang="en-US" sz="1800" dirty="0" err="1"/>
                        <a:t>vdevs</a:t>
                      </a:r>
                      <a:r>
                        <a:rPr lang="en-US" sz="1800" dirty="0"/>
                        <a:t>),</a:t>
                      </a:r>
                    </a:p>
                    <a:p>
                      <a:pPr marL="342900" indent="-342900">
                        <a:buFont typeface="Arial" panose="020B0604020202020204" pitchFamily="34" charset="0"/>
                        <a:buAutoNum type="arabicPeriod"/>
                      </a:pPr>
                      <a:r>
                        <a:rPr lang="en-US" sz="1800" dirty="0"/>
                        <a:t>RAID5 or RAID6 of disks (or other </a:t>
                      </a:r>
                      <a:r>
                        <a:rPr lang="en-US" sz="1800" dirty="0" err="1"/>
                        <a:t>vdevs</a:t>
                      </a:r>
                      <a:r>
                        <a:rPr lang="en-US" sz="1800" dirty="0"/>
                        <a: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Note</a:t>
                      </a:r>
                      <a:r>
                        <a:rPr lang="en-US" sz="1800" dirty="0"/>
                        <a:t>: it is possible to create arbitrary trees of </a:t>
                      </a:r>
                      <a:r>
                        <a:rPr lang="en-US" sz="1800" dirty="0" err="1"/>
                        <a:t>vdevs</a:t>
                      </a:r>
                      <a:r>
                        <a:rPr lang="en-US" sz="1800" dirty="0"/>
                        <a:t> but that is not really used. One typically configures a list of mirrors or a list of </a:t>
                      </a:r>
                      <a:r>
                        <a:rPr lang="en-US" sz="1800" dirty="0" err="1"/>
                        <a:t>raidzs</a:t>
                      </a:r>
                      <a:r>
                        <a:rPr lang="en-US" sz="1800" dirty="0"/>
                        <a:t>.</a:t>
                      </a:r>
                    </a:p>
                  </a:txBody>
                  <a:tcPr/>
                </a:tc>
                <a:extLst>
                  <a:ext uri="{0D108BD9-81ED-4DB2-BD59-A6C34878D82A}">
                    <a16:rowId xmlns:a16="http://schemas.microsoft.com/office/drawing/2014/main" val="1804763066"/>
                  </a:ext>
                </a:extLst>
              </a:tr>
            </a:tbl>
          </a:graphicData>
        </a:graphic>
      </p:graphicFrame>
    </p:spTree>
    <p:extLst>
      <p:ext uri="{BB962C8B-B14F-4D97-AF65-F5344CB8AC3E}">
        <p14:creationId xmlns:p14="http://schemas.microsoft.com/office/powerpoint/2010/main" val="330509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4312F-802F-2FA6-8F17-D12FCBAF08B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8401DA1-60C6-1963-C22C-1BCA1806659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7913FF8B-5031-7A7A-9B6E-9CD10043E2F1}"/>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E143AA2-5D2E-C55E-483B-75A961D524CC}"/>
              </a:ext>
            </a:extLst>
          </p:cNvPr>
          <p:cNvGraphicFramePr>
            <a:graphicFrameLocks noGrp="1"/>
          </p:cNvGraphicFramePr>
          <p:nvPr>
            <p:extLst>
              <p:ext uri="{D42A27DB-BD31-4B8C-83A1-F6EECF244321}">
                <p14:modId xmlns:p14="http://schemas.microsoft.com/office/powerpoint/2010/main" val="3620351730"/>
              </p:ext>
            </p:extLst>
          </p:nvPr>
        </p:nvGraphicFramePr>
        <p:xfrm>
          <a:off x="0" y="365761"/>
          <a:ext cx="12192000" cy="384048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Storage pool allocator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ZFS has a built-in volume manager. At the top level, a ZFS pool has a number of </a:t>
                      </a:r>
                      <a:r>
                        <a:rPr lang="en-US" sz="1800" dirty="0" err="1"/>
                        <a:t>vdevs</a:t>
                      </a:r>
                      <a:r>
                        <a:rPr lang="en-US" sz="1800" dirty="0"/>
                        <a:t> (virtual devices) that receive writes in a striped fashion. When ZFS needs to allocate space, SPA chooses a </a:t>
                      </a:r>
                      <a:r>
                        <a:rPr lang="en-US" sz="1800" dirty="0" err="1"/>
                        <a:t>vdev</a:t>
                      </a:r>
                      <a:r>
                        <a:rPr lang="en-US" sz="1800" dirty="0"/>
                        <a:t> to allocate that space from. The choice of a </a:t>
                      </a:r>
                      <a:r>
                        <a:rPr lang="en-US" sz="1800" dirty="0" err="1"/>
                        <a:t>vdev</a:t>
                      </a:r>
                      <a:r>
                        <a:rPr lang="en-US" sz="1800" dirty="0"/>
                        <a:t> depends on:</a:t>
                      </a:r>
                    </a:p>
                    <a:p>
                      <a:pPr marL="342900" indent="-342900">
                        <a:buFont typeface="Arial" panose="020B0604020202020204" pitchFamily="34" charset="0"/>
                        <a:buAutoNum type="arabicPeriod"/>
                      </a:pPr>
                      <a:r>
                        <a:rPr lang="en-US" sz="1800" dirty="0"/>
                        <a:t>available free space,</a:t>
                      </a:r>
                    </a:p>
                    <a:p>
                      <a:pPr marL="342900" indent="-342900">
                        <a:buFont typeface="Arial" panose="020B0604020202020204" pitchFamily="34" charset="0"/>
                        <a:buAutoNum type="arabicPeriod"/>
                      </a:pPr>
                      <a:r>
                        <a:rPr lang="en-US" sz="1800" dirty="0"/>
                        <a:t>available IOPS of the </a:t>
                      </a:r>
                      <a:r>
                        <a:rPr lang="en-US" sz="1800" dirty="0" err="1"/>
                        <a:t>vdev</a:t>
                      </a:r>
                      <a:r>
                        <a:rPr lang="en-US" sz="1800" dirty="0"/>
                        <a:t>.</a:t>
                      </a:r>
                    </a:p>
                    <a:p>
                      <a:pPr marL="0" indent="0">
                        <a:buFont typeface="+mj-lt"/>
                        <a:buNone/>
                      </a:pPr>
                      <a:endParaRPr lang="en-US" sz="1800" dirty="0"/>
                    </a:p>
                    <a:p>
                      <a:pPr marL="0" indent="0">
                        <a:buFont typeface="Arial" panose="020B0604020202020204" pitchFamily="34" charset="0"/>
                        <a:buNone/>
                      </a:pPr>
                      <a:r>
                        <a:rPr lang="en-US" sz="1800" dirty="0"/>
                        <a:t>A </a:t>
                      </a:r>
                      <a:r>
                        <a:rPr lang="en-US" sz="1800" dirty="0" err="1"/>
                        <a:t>vdev</a:t>
                      </a:r>
                      <a:r>
                        <a:rPr lang="en-US" sz="1800" dirty="0"/>
                        <a:t> may be:</a:t>
                      </a:r>
                    </a:p>
                    <a:p>
                      <a:pPr marL="342900" indent="-342900">
                        <a:buFont typeface="Arial" panose="020B0604020202020204" pitchFamily="34" charset="0"/>
                        <a:buAutoNum type="arabicPeriod"/>
                      </a:pPr>
                      <a:r>
                        <a:rPr lang="en-US" sz="1800" dirty="0"/>
                        <a:t>a single disk,</a:t>
                      </a:r>
                    </a:p>
                    <a:p>
                      <a:pPr marL="342900" indent="-342900">
                        <a:buFont typeface="Arial" panose="020B0604020202020204" pitchFamily="34" charset="0"/>
                        <a:buAutoNum type="arabicPeriod"/>
                      </a:pPr>
                      <a:r>
                        <a:rPr lang="en-US" sz="1800" dirty="0"/>
                        <a:t>a mirror of disks (or other </a:t>
                      </a:r>
                      <a:r>
                        <a:rPr lang="en-US" sz="1800" dirty="0" err="1"/>
                        <a:t>vdevs</a:t>
                      </a:r>
                      <a:r>
                        <a:rPr lang="en-US" sz="1800" dirty="0"/>
                        <a:t>),</a:t>
                      </a:r>
                    </a:p>
                    <a:p>
                      <a:pPr marL="342900" indent="-342900">
                        <a:buFont typeface="Arial" panose="020B0604020202020204" pitchFamily="34" charset="0"/>
                        <a:buAutoNum type="arabicPeriod"/>
                      </a:pPr>
                      <a:r>
                        <a:rPr lang="en-US" sz="1800" dirty="0"/>
                        <a:t>RAID5 or RAID6 of disks (or other </a:t>
                      </a:r>
                      <a:r>
                        <a:rPr lang="en-US" sz="1800" dirty="0" err="1"/>
                        <a:t>vdevs</a:t>
                      </a:r>
                      <a:r>
                        <a:rPr lang="en-US" sz="1800" dirty="0"/>
                        <a: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For the purposes of space allocation, each top-level </a:t>
                      </a:r>
                      <a:r>
                        <a:rPr lang="en-US" sz="1800" dirty="0" err="1"/>
                        <a:t>vdev</a:t>
                      </a:r>
                      <a:r>
                        <a:rPr lang="en-US" sz="1800" dirty="0"/>
                        <a:t> is presented as a number of slab allocators. ZFS calls them </a:t>
                      </a:r>
                      <a:r>
                        <a:rPr lang="en-US" sz="1800" dirty="0" err="1"/>
                        <a:t>metaslabs</a:t>
                      </a:r>
                      <a:r>
                        <a:rPr lang="en-US" sz="1800" dirty="0"/>
                        <a:t>.</a:t>
                      </a:r>
                    </a:p>
                  </a:txBody>
                  <a:tcPr/>
                </a:tc>
                <a:extLst>
                  <a:ext uri="{0D108BD9-81ED-4DB2-BD59-A6C34878D82A}">
                    <a16:rowId xmlns:a16="http://schemas.microsoft.com/office/drawing/2014/main" val="1804763066"/>
                  </a:ext>
                </a:extLst>
              </a:tr>
            </a:tbl>
          </a:graphicData>
        </a:graphic>
      </p:graphicFrame>
    </p:spTree>
    <p:extLst>
      <p:ext uri="{BB962C8B-B14F-4D97-AF65-F5344CB8AC3E}">
        <p14:creationId xmlns:p14="http://schemas.microsoft.com/office/powerpoint/2010/main" val="1456280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B66B3-5A02-77A9-2B1D-5E2FA28A696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97AE00A-A407-DFF2-25FE-34A015362F4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BC986A60-C914-F0C7-17DC-A192C614CEC0}"/>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2CAC7EF-9136-4538-AD63-EA7309BAE22F}"/>
              </a:ext>
            </a:extLst>
          </p:cNvPr>
          <p:cNvGraphicFramePr>
            <a:graphicFrameLocks noGrp="1"/>
          </p:cNvGraphicFramePr>
          <p:nvPr>
            <p:extLst>
              <p:ext uri="{D42A27DB-BD31-4B8C-83A1-F6EECF244321}">
                <p14:modId xmlns:p14="http://schemas.microsoft.com/office/powerpoint/2010/main" val="2612918920"/>
              </p:ext>
            </p:extLst>
          </p:nvPr>
        </p:nvGraphicFramePr>
        <p:xfrm>
          <a:off x="0" y="365761"/>
          <a:ext cx="12192000" cy="521208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Storage pool allocator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ZFS has a built-in volume manager. At the top level, a ZFS pool has a number of </a:t>
                      </a:r>
                      <a:r>
                        <a:rPr lang="en-US" sz="1800" dirty="0" err="1"/>
                        <a:t>vdevs</a:t>
                      </a:r>
                      <a:r>
                        <a:rPr lang="en-US" sz="1800" dirty="0"/>
                        <a:t> (virtual devices) that receive writes in a striped fashion. When ZFS needs to allocate space, SPA chooses a </a:t>
                      </a:r>
                      <a:r>
                        <a:rPr lang="en-US" sz="1800" dirty="0" err="1"/>
                        <a:t>vdev</a:t>
                      </a:r>
                      <a:r>
                        <a:rPr lang="en-US" sz="1800" dirty="0"/>
                        <a:t> to allocate that space from. The choice of a </a:t>
                      </a:r>
                      <a:r>
                        <a:rPr lang="en-US" sz="1800" dirty="0" err="1"/>
                        <a:t>vdev</a:t>
                      </a:r>
                      <a:r>
                        <a:rPr lang="en-US" sz="1800" dirty="0"/>
                        <a:t> depends on:</a:t>
                      </a:r>
                    </a:p>
                    <a:p>
                      <a:pPr marL="342900" indent="-342900">
                        <a:buFont typeface="Arial" panose="020B0604020202020204" pitchFamily="34" charset="0"/>
                        <a:buAutoNum type="arabicPeriod"/>
                      </a:pPr>
                      <a:r>
                        <a:rPr lang="en-US" sz="1800" dirty="0"/>
                        <a:t>available free space,</a:t>
                      </a:r>
                    </a:p>
                    <a:p>
                      <a:pPr marL="342900" indent="-342900">
                        <a:buFont typeface="Arial" panose="020B0604020202020204" pitchFamily="34" charset="0"/>
                        <a:buAutoNum type="arabicPeriod"/>
                      </a:pPr>
                      <a:r>
                        <a:rPr lang="en-US" sz="1800" dirty="0"/>
                        <a:t>available IOPS of the </a:t>
                      </a:r>
                      <a:r>
                        <a:rPr lang="en-US" sz="1800" dirty="0" err="1"/>
                        <a:t>vdev</a:t>
                      </a:r>
                      <a:r>
                        <a:rPr lang="en-US" sz="1800" dirty="0"/>
                        <a:t>.</a:t>
                      </a:r>
                    </a:p>
                    <a:p>
                      <a:pPr marL="0" indent="0">
                        <a:buFont typeface="+mj-lt"/>
                        <a:buNone/>
                      </a:pPr>
                      <a:endParaRPr lang="en-US" sz="1800" dirty="0"/>
                    </a:p>
                    <a:p>
                      <a:pPr marL="0" indent="0">
                        <a:buFont typeface="Arial" panose="020B0604020202020204" pitchFamily="34" charset="0"/>
                        <a:buNone/>
                      </a:pPr>
                      <a:r>
                        <a:rPr lang="en-US" sz="1800" dirty="0"/>
                        <a:t>A </a:t>
                      </a:r>
                      <a:r>
                        <a:rPr lang="en-US" sz="1800" dirty="0" err="1"/>
                        <a:t>vdev</a:t>
                      </a:r>
                      <a:r>
                        <a:rPr lang="en-US" sz="1800" dirty="0"/>
                        <a:t> may be:</a:t>
                      </a:r>
                    </a:p>
                    <a:p>
                      <a:pPr marL="342900" indent="-342900">
                        <a:buFont typeface="Arial" panose="020B0604020202020204" pitchFamily="34" charset="0"/>
                        <a:buAutoNum type="arabicPeriod"/>
                      </a:pPr>
                      <a:r>
                        <a:rPr lang="en-US" sz="1800" dirty="0"/>
                        <a:t>a single disk,</a:t>
                      </a:r>
                    </a:p>
                    <a:p>
                      <a:pPr marL="342900" indent="-342900">
                        <a:buFont typeface="Arial" panose="020B0604020202020204" pitchFamily="34" charset="0"/>
                        <a:buAutoNum type="arabicPeriod"/>
                      </a:pPr>
                      <a:r>
                        <a:rPr lang="en-US" sz="1800" dirty="0"/>
                        <a:t>a mirror of disks (or other </a:t>
                      </a:r>
                      <a:r>
                        <a:rPr lang="en-US" sz="1800" dirty="0" err="1"/>
                        <a:t>vdevs</a:t>
                      </a:r>
                      <a:r>
                        <a:rPr lang="en-US" sz="1800" dirty="0"/>
                        <a:t>),</a:t>
                      </a:r>
                    </a:p>
                    <a:p>
                      <a:pPr marL="342900" indent="-342900">
                        <a:buFont typeface="Arial" panose="020B0604020202020204" pitchFamily="34" charset="0"/>
                        <a:buAutoNum type="arabicPeriod"/>
                      </a:pPr>
                      <a:r>
                        <a:rPr lang="en-US" sz="1800" dirty="0"/>
                        <a:t>RAID5 or RAID6 of disks (or other </a:t>
                      </a:r>
                      <a:r>
                        <a:rPr lang="en-US" sz="1800" dirty="0" err="1"/>
                        <a:t>vdevs</a:t>
                      </a:r>
                      <a:r>
                        <a:rPr lang="en-US" sz="1800" dirty="0"/>
                        <a: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For the purposes of space allocation, each top-level </a:t>
                      </a:r>
                      <a:r>
                        <a:rPr lang="en-US" sz="1800" dirty="0" err="1"/>
                        <a:t>vdev</a:t>
                      </a:r>
                      <a:r>
                        <a:rPr lang="en-US" sz="1800" dirty="0"/>
                        <a:t> is presented as a number of slab allocators. ZFS calls them </a:t>
                      </a:r>
                      <a:r>
                        <a:rPr lang="en-US" sz="1800" dirty="0" err="1"/>
                        <a:t>metaslabs</a:t>
                      </a:r>
                      <a:r>
                        <a:rPr lang="en-US" sz="1800" dirty="0"/>
                        <a: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Reminder</a:t>
                      </a:r>
                      <a:r>
                        <a:rPr lang="en-US" sz="1800" dirty="0"/>
                        <a:t>: a slab allocator is just an array of fixed-size blocks (slabs) that can allocate and free those blocks. ZFS uses slabs that range from 512B to 128K.</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Note</a:t>
                      </a:r>
                      <a:r>
                        <a:rPr lang="en-US" sz="1800" dirty="0"/>
                        <a:t>: compare this to </a:t>
                      </a:r>
                      <a:r>
                        <a:rPr lang="en-US" sz="1800" dirty="0" err="1"/>
                        <a:t>golang’s</a:t>
                      </a:r>
                      <a:r>
                        <a:rPr lang="en-US" sz="1800" dirty="0"/>
                        <a:t> per-size class </a:t>
                      </a:r>
                      <a:r>
                        <a:rPr lang="en-US" sz="1800" dirty="0" err="1"/>
                        <a:t>mspans</a:t>
                      </a:r>
                      <a:r>
                        <a:rPr lang="en-US" sz="1800" dirty="0"/>
                        <a:t>. Are there similar mechanisms in the JVM?</a:t>
                      </a:r>
                    </a:p>
                  </a:txBody>
                  <a:tcPr/>
                </a:tc>
                <a:extLst>
                  <a:ext uri="{0D108BD9-81ED-4DB2-BD59-A6C34878D82A}">
                    <a16:rowId xmlns:a16="http://schemas.microsoft.com/office/drawing/2014/main" val="1804763066"/>
                  </a:ext>
                </a:extLst>
              </a:tr>
            </a:tbl>
          </a:graphicData>
        </a:graphic>
      </p:graphicFrame>
    </p:spTree>
    <p:extLst>
      <p:ext uri="{BB962C8B-B14F-4D97-AF65-F5344CB8AC3E}">
        <p14:creationId xmlns:p14="http://schemas.microsoft.com/office/powerpoint/2010/main" val="1604125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904CD-9C12-3CB3-6A9F-CDD93771C57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5ED2B5E-7CB9-C443-6B74-C11ABC6A93A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7A64918D-D7D4-6B77-0017-F95DFE839A46}"/>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4C47FAC-CE92-CFB4-B08B-6AA6EB8F7179}"/>
              </a:ext>
            </a:extLst>
          </p:cNvPr>
          <p:cNvGraphicFramePr>
            <a:graphicFrameLocks noGrp="1"/>
          </p:cNvGraphicFramePr>
          <p:nvPr>
            <p:extLst>
              <p:ext uri="{D42A27DB-BD31-4B8C-83A1-F6EECF244321}">
                <p14:modId xmlns:p14="http://schemas.microsoft.com/office/powerpoint/2010/main" val="125143036"/>
              </p:ext>
            </p:extLst>
          </p:nvPr>
        </p:nvGraphicFramePr>
        <p:xfrm>
          <a:off x="0" y="365761"/>
          <a:ext cx="12192000" cy="438912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Storage pool allocator</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ZFS has a built-in volume manager. At the top level, a ZFS pool has a number of </a:t>
                      </a:r>
                      <a:r>
                        <a:rPr lang="en-US" sz="1800" dirty="0" err="1"/>
                        <a:t>vdevs</a:t>
                      </a:r>
                      <a:r>
                        <a:rPr lang="en-US" sz="1800" dirty="0"/>
                        <a:t> (virtual devices) that receive writes in a striped fashion. When ZFS needs to allocate space, SPA chooses a </a:t>
                      </a:r>
                      <a:r>
                        <a:rPr lang="en-US" sz="1800" dirty="0" err="1"/>
                        <a:t>vdev</a:t>
                      </a:r>
                      <a:r>
                        <a:rPr lang="en-US" sz="1800" dirty="0"/>
                        <a:t> to allocate that space from. The choice of a </a:t>
                      </a:r>
                      <a:r>
                        <a:rPr lang="en-US" sz="1800" dirty="0" err="1"/>
                        <a:t>vdev</a:t>
                      </a:r>
                      <a:r>
                        <a:rPr lang="en-US" sz="1800" dirty="0"/>
                        <a:t> depends on:</a:t>
                      </a:r>
                    </a:p>
                    <a:p>
                      <a:pPr marL="342900" indent="-342900">
                        <a:buFont typeface="Arial" panose="020B0604020202020204" pitchFamily="34" charset="0"/>
                        <a:buAutoNum type="arabicPeriod"/>
                      </a:pPr>
                      <a:r>
                        <a:rPr lang="en-US" sz="1800" dirty="0"/>
                        <a:t>available free space,</a:t>
                      </a:r>
                    </a:p>
                    <a:p>
                      <a:pPr marL="342900" indent="-342900">
                        <a:buFont typeface="Arial" panose="020B0604020202020204" pitchFamily="34" charset="0"/>
                        <a:buAutoNum type="arabicPeriod"/>
                      </a:pPr>
                      <a:r>
                        <a:rPr lang="en-US" sz="1800" dirty="0"/>
                        <a:t>available IOPS of the </a:t>
                      </a:r>
                      <a:r>
                        <a:rPr lang="en-US" sz="1800" dirty="0" err="1"/>
                        <a:t>vdev</a:t>
                      </a:r>
                      <a:r>
                        <a:rPr lang="en-US" sz="1800" dirty="0"/>
                        <a:t>.</a:t>
                      </a:r>
                    </a:p>
                    <a:p>
                      <a:pPr marL="0" indent="0">
                        <a:buFont typeface="+mj-lt"/>
                        <a:buNone/>
                      </a:pPr>
                      <a:endParaRPr lang="en-US" sz="1800" dirty="0"/>
                    </a:p>
                    <a:p>
                      <a:pPr marL="0" indent="0">
                        <a:buFont typeface="Arial" panose="020B0604020202020204" pitchFamily="34" charset="0"/>
                        <a:buNone/>
                      </a:pPr>
                      <a:r>
                        <a:rPr lang="en-US" sz="1800" dirty="0"/>
                        <a:t>A </a:t>
                      </a:r>
                      <a:r>
                        <a:rPr lang="en-US" sz="1800" dirty="0" err="1"/>
                        <a:t>vdev</a:t>
                      </a:r>
                      <a:r>
                        <a:rPr lang="en-US" sz="1800" dirty="0"/>
                        <a:t> may be:</a:t>
                      </a:r>
                    </a:p>
                    <a:p>
                      <a:pPr marL="342900" indent="-342900">
                        <a:buFont typeface="Arial" panose="020B0604020202020204" pitchFamily="34" charset="0"/>
                        <a:buAutoNum type="arabicPeriod"/>
                      </a:pPr>
                      <a:r>
                        <a:rPr lang="en-US" sz="1800" dirty="0"/>
                        <a:t>a single disk,</a:t>
                      </a:r>
                    </a:p>
                    <a:p>
                      <a:pPr marL="342900" indent="-342900">
                        <a:buFont typeface="Arial" panose="020B0604020202020204" pitchFamily="34" charset="0"/>
                        <a:buAutoNum type="arabicPeriod"/>
                      </a:pPr>
                      <a:r>
                        <a:rPr lang="en-US" sz="1800" dirty="0"/>
                        <a:t>a mirror of disks (or other </a:t>
                      </a:r>
                      <a:r>
                        <a:rPr lang="en-US" sz="1800" dirty="0" err="1"/>
                        <a:t>vdevs</a:t>
                      </a:r>
                      <a:r>
                        <a:rPr lang="en-US" sz="1800" dirty="0"/>
                        <a:t>),</a:t>
                      </a:r>
                    </a:p>
                    <a:p>
                      <a:pPr marL="342900" indent="-342900">
                        <a:buFont typeface="Arial" panose="020B0604020202020204" pitchFamily="34" charset="0"/>
                        <a:buAutoNum type="arabicPeriod"/>
                      </a:pPr>
                      <a:r>
                        <a:rPr lang="en-US" sz="1800" dirty="0"/>
                        <a:t>RAID5 or RAID6 of disks (or other </a:t>
                      </a:r>
                      <a:r>
                        <a:rPr lang="en-US" sz="1800" dirty="0" err="1"/>
                        <a:t>vdevs</a:t>
                      </a:r>
                      <a:r>
                        <a:rPr lang="en-US" sz="1800" dirty="0"/>
                        <a: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For the purposes of space allocation, each top-level </a:t>
                      </a:r>
                      <a:r>
                        <a:rPr lang="en-US" sz="1800" dirty="0" err="1"/>
                        <a:t>vdev</a:t>
                      </a:r>
                      <a:r>
                        <a:rPr lang="en-US" sz="1800" dirty="0"/>
                        <a:t> is presented as a number of slab allocators. ZFS calls them </a:t>
                      </a:r>
                      <a:r>
                        <a:rPr lang="en-US" sz="1800" dirty="0" err="1"/>
                        <a:t>metaslabs</a:t>
                      </a:r>
                      <a:r>
                        <a:rPr lang="en-US" sz="1800" dirty="0"/>
                        <a: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Reminder</a:t>
                      </a:r>
                      <a:r>
                        <a:rPr lang="en-US" sz="1800" dirty="0"/>
                        <a:t>: it is useful to regard the storage pool allocator as </a:t>
                      </a:r>
                      <a:r>
                        <a:rPr lang="en-US" sz="1800" dirty="0">
                          <a:latin typeface="Consolas" panose="020B0609020204030204" pitchFamily="49" charset="0"/>
                          <a:cs typeface="Consolas" panose="020B0609020204030204" pitchFamily="49" charset="0"/>
                        </a:rPr>
                        <a:t>malloc()/free()</a:t>
                      </a:r>
                      <a:r>
                        <a:rPr lang="en-US" sz="1800" dirty="0"/>
                        <a:t> for the disk space.</a:t>
                      </a:r>
                    </a:p>
                  </a:txBody>
                  <a:tcPr/>
                </a:tc>
                <a:extLst>
                  <a:ext uri="{0D108BD9-81ED-4DB2-BD59-A6C34878D82A}">
                    <a16:rowId xmlns:a16="http://schemas.microsoft.com/office/drawing/2014/main" val="1804763066"/>
                  </a:ext>
                </a:extLst>
              </a:tr>
            </a:tbl>
          </a:graphicData>
        </a:graphic>
      </p:graphicFrame>
    </p:spTree>
    <p:extLst>
      <p:ext uri="{BB962C8B-B14F-4D97-AF65-F5344CB8AC3E}">
        <p14:creationId xmlns:p14="http://schemas.microsoft.com/office/powerpoint/2010/main" val="3908805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7108567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7517023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70000904"/>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b="1" dirty="0"/>
                        <a:t>Reminder</a:t>
                      </a:r>
                      <a:r>
                        <a:rPr lang="en-US" sz="1800" dirty="0"/>
                        <a:t>: in ext2, the content of a file is referenced by a variable-height tree of direct and indirect pointers. Blocks pointers are plain integers and may point anywhere on the disk, even to FS metadata regions.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pic>
        <p:nvPicPr>
          <p:cNvPr id="7" name="Picture 6">
            <a:extLst>
              <a:ext uri="{FF2B5EF4-FFF2-40B4-BE49-F238E27FC236}">
                <a16:creationId xmlns:a16="http://schemas.microsoft.com/office/drawing/2014/main" id="{47A10F88-D9EA-4DC0-E357-5E29A4FF70ED}"/>
              </a:ext>
            </a:extLst>
          </p:cNvPr>
          <p:cNvPicPr>
            <a:picLocks noChangeAspect="1"/>
          </p:cNvPicPr>
          <p:nvPr/>
        </p:nvPicPr>
        <p:blipFill>
          <a:blip r:embed="rId3"/>
          <a:stretch>
            <a:fillRect/>
          </a:stretch>
        </p:blipFill>
        <p:spPr>
          <a:xfrm>
            <a:off x="2918774" y="2136659"/>
            <a:ext cx="6354451" cy="3985466"/>
          </a:xfrm>
          <a:prstGeom prst="rect">
            <a:avLst/>
          </a:prstGeom>
        </p:spPr>
      </p:pic>
    </p:spTree>
    <p:extLst>
      <p:ext uri="{BB962C8B-B14F-4D97-AF65-F5344CB8AC3E}">
        <p14:creationId xmlns:p14="http://schemas.microsoft.com/office/powerpoint/2010/main" val="1232184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D1BBE-E1C2-DD9E-02AF-CC15E07247D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F8093DC-7A7A-CBFB-F135-70C0214B0201}"/>
              </a:ext>
            </a:extLst>
          </p:cNvPr>
          <p:cNvGraphicFramePr>
            <a:graphicFrameLocks noGrp="1"/>
          </p:cNvGraphicFramePr>
          <p:nvPr>
            <p:extLst>
              <p:ext uri="{D42A27DB-BD31-4B8C-83A1-F6EECF244321}">
                <p14:modId xmlns:p14="http://schemas.microsoft.com/office/powerpoint/2010/main" val="398053427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9A1326D-F0F1-B3E8-285B-9DD82C073BE6}"/>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0C178FE-DBEA-7869-1769-BB18716DC4C5}"/>
              </a:ext>
            </a:extLst>
          </p:cNvPr>
          <p:cNvGraphicFramePr>
            <a:graphicFrameLocks noGrp="1"/>
          </p:cNvGraphicFramePr>
          <p:nvPr>
            <p:extLst>
              <p:ext uri="{D42A27DB-BD31-4B8C-83A1-F6EECF244321}">
                <p14:modId xmlns:p14="http://schemas.microsoft.com/office/powerpoint/2010/main" val="3227265123"/>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In ZFS, block pointers are arranged as a perfectly balanced tree. They also facilitate many consistency checks.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graphicFrame>
        <p:nvGraphicFramePr>
          <p:cNvPr id="3" name="Table 2">
            <a:extLst>
              <a:ext uri="{FF2B5EF4-FFF2-40B4-BE49-F238E27FC236}">
                <a16:creationId xmlns:a16="http://schemas.microsoft.com/office/drawing/2014/main" id="{A975502C-BBBE-E3E0-5458-29B6D4AEED57}"/>
              </a:ext>
            </a:extLst>
          </p:cNvPr>
          <p:cNvGraphicFramePr>
            <a:graphicFrameLocks noGrp="1"/>
          </p:cNvGraphicFramePr>
          <p:nvPr>
            <p:extLst>
              <p:ext uri="{D42A27DB-BD31-4B8C-83A1-F6EECF244321}">
                <p14:modId xmlns:p14="http://schemas.microsoft.com/office/powerpoint/2010/main" val="1108022674"/>
              </p:ext>
            </p:extLst>
          </p:nvPr>
        </p:nvGraphicFramePr>
        <p:xfrm>
          <a:off x="159026" y="1259493"/>
          <a:ext cx="5854147" cy="4754880"/>
        </p:xfrm>
        <a:graphic>
          <a:graphicData uri="http://schemas.openxmlformats.org/drawingml/2006/table">
            <a:tbl>
              <a:tblPr firstRow="1" bandRow="1">
                <a:tableStyleId>{5C22544A-7EE6-4342-B048-85BDC9FD1C3A}</a:tableStyleId>
              </a:tblPr>
              <a:tblGrid>
                <a:gridCol w="255810">
                  <a:extLst>
                    <a:ext uri="{9D8B030D-6E8A-4147-A177-3AD203B41FA5}">
                      <a16:colId xmlns:a16="http://schemas.microsoft.com/office/drawing/2014/main" val="3987607355"/>
                    </a:ext>
                  </a:extLst>
                </a:gridCol>
                <a:gridCol w="307105">
                  <a:extLst>
                    <a:ext uri="{9D8B030D-6E8A-4147-A177-3AD203B41FA5}">
                      <a16:colId xmlns:a16="http://schemas.microsoft.com/office/drawing/2014/main" val="407399061"/>
                    </a:ext>
                  </a:extLst>
                </a:gridCol>
                <a:gridCol w="454490">
                  <a:extLst>
                    <a:ext uri="{9D8B030D-6E8A-4147-A177-3AD203B41FA5}">
                      <a16:colId xmlns:a16="http://schemas.microsoft.com/office/drawing/2014/main" val="4179410268"/>
                    </a:ext>
                  </a:extLst>
                </a:gridCol>
                <a:gridCol w="571358">
                  <a:extLst>
                    <a:ext uri="{9D8B030D-6E8A-4147-A177-3AD203B41FA5}">
                      <a16:colId xmlns:a16="http://schemas.microsoft.com/office/drawing/2014/main" val="4063526258"/>
                    </a:ext>
                  </a:extLst>
                </a:gridCol>
                <a:gridCol w="697679">
                  <a:extLst>
                    <a:ext uri="{9D8B030D-6E8A-4147-A177-3AD203B41FA5}">
                      <a16:colId xmlns:a16="http://schemas.microsoft.com/office/drawing/2014/main" val="3629485485"/>
                    </a:ext>
                  </a:extLst>
                </a:gridCol>
                <a:gridCol w="208280">
                  <a:extLst>
                    <a:ext uri="{9D8B030D-6E8A-4147-A177-3AD203B41FA5}">
                      <a16:colId xmlns:a16="http://schemas.microsoft.com/office/drawing/2014/main" val="3861884347"/>
                    </a:ext>
                  </a:extLst>
                </a:gridCol>
                <a:gridCol w="541900">
                  <a:extLst>
                    <a:ext uri="{9D8B030D-6E8A-4147-A177-3AD203B41FA5}">
                      <a16:colId xmlns:a16="http://schemas.microsoft.com/office/drawing/2014/main" val="3623014772"/>
                    </a:ext>
                  </a:extLst>
                </a:gridCol>
                <a:gridCol w="704380">
                  <a:extLst>
                    <a:ext uri="{9D8B030D-6E8A-4147-A177-3AD203B41FA5}">
                      <a16:colId xmlns:a16="http://schemas.microsoft.com/office/drawing/2014/main" val="1355376464"/>
                    </a:ext>
                  </a:extLst>
                </a:gridCol>
                <a:gridCol w="635454">
                  <a:extLst>
                    <a:ext uri="{9D8B030D-6E8A-4147-A177-3AD203B41FA5}">
                      <a16:colId xmlns:a16="http://schemas.microsoft.com/office/drawing/2014/main" val="1137781806"/>
                    </a:ext>
                  </a:extLst>
                </a:gridCol>
                <a:gridCol w="1477691">
                  <a:extLst>
                    <a:ext uri="{9D8B030D-6E8A-4147-A177-3AD203B41FA5}">
                      <a16:colId xmlns:a16="http://schemas.microsoft.com/office/drawing/2014/main" val="449725677"/>
                    </a:ext>
                  </a:extLst>
                </a:gridCol>
              </a:tblGrid>
              <a:tr h="256418">
                <a:tc gridSpan="10">
                  <a:txBody>
                    <a:bodyPr/>
                    <a:lstStyle/>
                    <a:p>
                      <a:r>
                        <a:rPr lang="en-US" sz="1800" dirty="0"/>
                        <a:t>ZFS block pointer</a:t>
                      </a:r>
                      <a:endParaRPr lang="ru-RU" sz="18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622437912"/>
                  </a:ext>
                </a:extLst>
              </a:tr>
              <a:tr h="256418">
                <a:tc gridSpan="7">
                  <a:txBody>
                    <a:bodyPr/>
                    <a:lstStyle/>
                    <a:p>
                      <a:pPr algn="ctr"/>
                      <a:r>
                        <a:rPr lang="en-US" sz="1200" dirty="0"/>
                        <a:t>vdev0</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t>pad</a:t>
                      </a:r>
                      <a:endParaRPr lang="ru-RU" sz="1200" dirty="0"/>
                    </a:p>
                  </a:txBody>
                  <a:tcPr/>
                </a:tc>
                <a:tc gridSpan="2">
                  <a:txBody>
                    <a:bodyPr/>
                    <a:lstStyle/>
                    <a:p>
                      <a:pPr algn="ctr"/>
                      <a:r>
                        <a:rPr lang="en-US" sz="1200" dirty="0" err="1"/>
                        <a:t>asize</a:t>
                      </a:r>
                      <a:endParaRPr lang="ru-RU" sz="1200" dirty="0"/>
                    </a:p>
                  </a:txBody>
                  <a:tcPr/>
                </a:tc>
                <a:tc hMerge="1">
                  <a:txBody>
                    <a:bodyPr/>
                    <a:lstStyle/>
                    <a:p>
                      <a:endParaRPr lang="ru-RU"/>
                    </a:p>
                  </a:txBody>
                  <a:tcPr/>
                </a:tc>
                <a:extLst>
                  <a:ext uri="{0D108BD9-81ED-4DB2-BD59-A6C34878D82A}">
                    <a16:rowId xmlns:a16="http://schemas.microsoft.com/office/drawing/2014/main" val="56589200"/>
                  </a:ext>
                </a:extLst>
              </a:tr>
              <a:tr h="256418">
                <a:tc>
                  <a:txBody>
                    <a:bodyPr/>
                    <a:lstStyle/>
                    <a:p>
                      <a:r>
                        <a:rPr lang="en-US" sz="1200" dirty="0"/>
                        <a:t>G</a:t>
                      </a:r>
                      <a:endParaRPr lang="ru-RU" sz="1200" dirty="0"/>
                    </a:p>
                  </a:txBody>
                  <a:tcPr/>
                </a:tc>
                <a:tc gridSpan="9">
                  <a:txBody>
                    <a:bodyPr/>
                    <a:lstStyle/>
                    <a:p>
                      <a:pPr algn="ctr"/>
                      <a:r>
                        <a:rPr lang="en-US" sz="1200" dirty="0"/>
                        <a:t>offset0</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9764934"/>
                  </a:ext>
                </a:extLst>
              </a:tr>
              <a:tr h="256418">
                <a:tc gridSpan="7">
                  <a:txBody>
                    <a:bodyPr/>
                    <a:lstStyle/>
                    <a:p>
                      <a:pPr algn="ctr"/>
                      <a:r>
                        <a:rPr lang="en-US" sz="1200" dirty="0"/>
                        <a:t>vdev1</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t>pad</a:t>
                      </a:r>
                      <a:endParaRPr lang="ru-RU" sz="1200" dirty="0"/>
                    </a:p>
                  </a:txBody>
                  <a:tcPr/>
                </a:tc>
                <a:tc gridSpan="2">
                  <a:txBody>
                    <a:bodyPr/>
                    <a:lstStyle/>
                    <a:p>
                      <a:pPr algn="ctr"/>
                      <a:r>
                        <a:rPr lang="en-US" sz="1200" dirty="0" err="1"/>
                        <a:t>asize</a:t>
                      </a:r>
                      <a:endParaRPr lang="ru-RU" sz="1200" dirty="0"/>
                    </a:p>
                  </a:txBody>
                  <a:tcPr/>
                </a:tc>
                <a:tc hMerge="1">
                  <a:txBody>
                    <a:bodyPr/>
                    <a:lstStyle/>
                    <a:p>
                      <a:endParaRPr lang="ru-RU"/>
                    </a:p>
                  </a:txBody>
                  <a:tcPr/>
                </a:tc>
                <a:extLst>
                  <a:ext uri="{0D108BD9-81ED-4DB2-BD59-A6C34878D82A}">
                    <a16:rowId xmlns:a16="http://schemas.microsoft.com/office/drawing/2014/main" val="1077394454"/>
                  </a:ext>
                </a:extLst>
              </a:tr>
              <a:tr h="256418">
                <a:tc>
                  <a:txBody>
                    <a:bodyPr/>
                    <a:lstStyle/>
                    <a:p>
                      <a:r>
                        <a:rPr lang="en-US" sz="1200" dirty="0"/>
                        <a:t>G</a:t>
                      </a:r>
                      <a:endParaRPr lang="ru-RU" sz="1200" dirty="0"/>
                    </a:p>
                  </a:txBody>
                  <a:tcPr/>
                </a:tc>
                <a:tc gridSpan="9">
                  <a:txBody>
                    <a:bodyPr/>
                    <a:lstStyle/>
                    <a:p>
                      <a:pPr algn="ctr"/>
                      <a:r>
                        <a:rPr lang="en-US" sz="1200" dirty="0"/>
                        <a:t>offset1</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426548609"/>
                  </a:ext>
                </a:extLst>
              </a:tr>
              <a:tr h="256418">
                <a:tc gridSpan="7">
                  <a:txBody>
                    <a:bodyPr/>
                    <a:lstStyle/>
                    <a:p>
                      <a:pPr algn="ctr"/>
                      <a:r>
                        <a:rPr lang="en-US" sz="1200" dirty="0"/>
                        <a:t>vdev2</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t>pad</a:t>
                      </a:r>
                      <a:endParaRPr lang="ru-RU" sz="1200" dirty="0"/>
                    </a:p>
                  </a:txBody>
                  <a:tcPr/>
                </a:tc>
                <a:tc gridSpan="2">
                  <a:txBody>
                    <a:bodyPr/>
                    <a:lstStyle/>
                    <a:p>
                      <a:pPr algn="ctr"/>
                      <a:r>
                        <a:rPr lang="en-US" sz="1200" dirty="0" err="1"/>
                        <a:t>asize</a:t>
                      </a:r>
                      <a:endParaRPr lang="ru-RU" sz="1200" dirty="0"/>
                    </a:p>
                  </a:txBody>
                  <a:tcPr/>
                </a:tc>
                <a:tc hMerge="1">
                  <a:txBody>
                    <a:bodyPr/>
                    <a:lstStyle/>
                    <a:p>
                      <a:endParaRPr lang="ru-RU"/>
                    </a:p>
                  </a:txBody>
                  <a:tcPr/>
                </a:tc>
                <a:extLst>
                  <a:ext uri="{0D108BD9-81ED-4DB2-BD59-A6C34878D82A}">
                    <a16:rowId xmlns:a16="http://schemas.microsoft.com/office/drawing/2014/main" val="435900940"/>
                  </a:ext>
                </a:extLst>
              </a:tr>
              <a:tr h="256418">
                <a:tc>
                  <a:txBody>
                    <a:bodyPr/>
                    <a:lstStyle/>
                    <a:p>
                      <a:r>
                        <a:rPr lang="en-US" sz="1200" dirty="0"/>
                        <a:t>G</a:t>
                      </a:r>
                      <a:endParaRPr lang="ru-RU" sz="1200" dirty="0"/>
                    </a:p>
                  </a:txBody>
                  <a:tcPr/>
                </a:tc>
                <a:tc gridSpan="9">
                  <a:txBody>
                    <a:bodyPr/>
                    <a:lstStyle/>
                    <a:p>
                      <a:pPr algn="ctr"/>
                      <a:r>
                        <a:rPr lang="en-US" sz="1200" dirty="0"/>
                        <a:t>offset2</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717332370"/>
                  </a:ext>
                </a:extLst>
              </a:tr>
              <a:tr h="256418">
                <a:tc gridSpan="2">
                  <a:txBody>
                    <a:bodyPr/>
                    <a:lstStyle/>
                    <a:p>
                      <a:r>
                        <a:rPr lang="en-US" sz="1200" dirty="0"/>
                        <a:t>BDX</a:t>
                      </a:r>
                      <a:endParaRPr lang="ru-RU" sz="1200" dirty="0"/>
                    </a:p>
                  </a:txBody>
                  <a:tcPr/>
                </a:tc>
                <a:tc hMerge="1">
                  <a:txBody>
                    <a:bodyPr/>
                    <a:lstStyle/>
                    <a:p>
                      <a:endParaRPr lang="ru-RU"/>
                    </a:p>
                  </a:txBody>
                  <a:tcPr/>
                </a:tc>
                <a:tc>
                  <a:txBody>
                    <a:bodyPr/>
                    <a:lstStyle/>
                    <a:p>
                      <a:r>
                        <a:rPr lang="en-US" sz="1200" dirty="0" err="1"/>
                        <a:t>lvl</a:t>
                      </a:r>
                      <a:endParaRPr lang="ru-RU" sz="1200" dirty="0"/>
                    </a:p>
                  </a:txBody>
                  <a:tcPr/>
                </a:tc>
                <a:tc>
                  <a:txBody>
                    <a:bodyPr/>
                    <a:lstStyle/>
                    <a:p>
                      <a:r>
                        <a:rPr lang="en-US" sz="1200" dirty="0"/>
                        <a:t>type</a:t>
                      </a:r>
                      <a:endParaRPr lang="ru-RU" sz="1200" dirty="0"/>
                    </a:p>
                  </a:txBody>
                  <a:tcPr/>
                </a:tc>
                <a:tc>
                  <a:txBody>
                    <a:bodyPr/>
                    <a:lstStyle/>
                    <a:p>
                      <a:r>
                        <a:rPr lang="en-US" sz="1200" dirty="0" err="1"/>
                        <a:t>cksum</a:t>
                      </a:r>
                      <a:endParaRPr lang="ru-RU" sz="1200" dirty="0"/>
                    </a:p>
                  </a:txBody>
                  <a:tcPr/>
                </a:tc>
                <a:tc>
                  <a:txBody>
                    <a:bodyPr/>
                    <a:lstStyle/>
                    <a:p>
                      <a:r>
                        <a:rPr lang="en-US" sz="1200" dirty="0"/>
                        <a:t>E</a:t>
                      </a:r>
                      <a:endParaRPr lang="ru-RU" sz="1200" dirty="0"/>
                    </a:p>
                  </a:txBody>
                  <a:tcPr/>
                </a:tc>
                <a:tc>
                  <a:txBody>
                    <a:bodyPr/>
                    <a:lstStyle/>
                    <a:p>
                      <a:r>
                        <a:rPr lang="en-US" sz="1200" dirty="0"/>
                        <a:t>comp</a:t>
                      </a:r>
                      <a:endParaRPr lang="ru-RU" sz="1200" dirty="0"/>
                    </a:p>
                  </a:txBody>
                  <a:tcPr/>
                </a:tc>
                <a:tc gridSpan="2">
                  <a:txBody>
                    <a:bodyPr/>
                    <a:lstStyle/>
                    <a:p>
                      <a:r>
                        <a:rPr lang="en-US" sz="1200" dirty="0" err="1"/>
                        <a:t>psize</a:t>
                      </a:r>
                      <a:endParaRPr lang="ru-RU" dirty="0"/>
                    </a:p>
                  </a:txBody>
                  <a:tcPr/>
                </a:tc>
                <a:tc hMerge="1">
                  <a:txBody>
                    <a:bodyPr/>
                    <a:lstStyle/>
                    <a:p>
                      <a:endParaRPr lang="ru-RU"/>
                    </a:p>
                  </a:txBody>
                  <a:tcPr/>
                </a:tc>
                <a:tc>
                  <a:txBody>
                    <a:bodyPr/>
                    <a:lstStyle/>
                    <a:p>
                      <a:r>
                        <a:rPr lang="en-US" sz="1200" dirty="0" err="1"/>
                        <a:t>lsize</a:t>
                      </a:r>
                      <a:endParaRPr lang="ru-RU" sz="1200" dirty="0"/>
                    </a:p>
                  </a:txBody>
                  <a:tcPr/>
                </a:tc>
                <a:extLst>
                  <a:ext uri="{0D108BD9-81ED-4DB2-BD59-A6C34878D82A}">
                    <a16:rowId xmlns:a16="http://schemas.microsoft.com/office/drawing/2014/main" val="1624433177"/>
                  </a:ext>
                </a:extLst>
              </a:tr>
              <a:tr h="256418">
                <a:tc gridSpan="10">
                  <a:txBody>
                    <a:bodyPr/>
                    <a:lstStyle/>
                    <a:p>
                      <a:pPr algn="ctr"/>
                      <a:r>
                        <a:rPr lang="en-US" sz="1200" dirty="0"/>
                        <a:t>spare</a:t>
                      </a:r>
                      <a:endParaRPr lang="ru-RU" sz="1200" dirty="0"/>
                    </a:p>
                  </a:txBody>
                  <a:tcPr/>
                </a:tc>
                <a:tc hMerge="1">
                  <a:txBody>
                    <a:bodyPr/>
                    <a:lstStyle/>
                    <a:p>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357930976"/>
                  </a:ext>
                </a:extLst>
              </a:tr>
              <a:tr h="256418">
                <a:tc gridSpan="10">
                  <a:txBody>
                    <a:bodyPr/>
                    <a:lstStyle/>
                    <a:p>
                      <a:pPr algn="ctr"/>
                      <a:r>
                        <a:rPr lang="en-US" sz="1200" dirty="0"/>
                        <a:t>spare</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554961601"/>
                  </a:ext>
                </a:extLst>
              </a:tr>
              <a:tr h="256418">
                <a:tc gridSpan="10">
                  <a:txBody>
                    <a:bodyPr/>
                    <a:lstStyle/>
                    <a:p>
                      <a:pPr algn="ctr"/>
                      <a:r>
                        <a:rPr lang="en-US" sz="1200" dirty="0"/>
                        <a:t>physical birth time</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4886159"/>
                  </a:ext>
                </a:extLst>
              </a:tr>
              <a:tr h="256418">
                <a:tc gridSpan="10">
                  <a:txBody>
                    <a:bodyPr/>
                    <a:lstStyle/>
                    <a:p>
                      <a:pPr algn="ctr"/>
                      <a:r>
                        <a:rPr lang="en-US" sz="1200" dirty="0"/>
                        <a:t>logical birth time</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639893186"/>
                  </a:ext>
                </a:extLst>
              </a:tr>
              <a:tr h="256418">
                <a:tc gridSpan="10">
                  <a:txBody>
                    <a:bodyPr/>
                    <a:lstStyle/>
                    <a:p>
                      <a:pPr algn="ctr"/>
                      <a:r>
                        <a:rPr lang="en-US" sz="1200" dirty="0"/>
                        <a:t>fill count</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91879451"/>
                  </a:ext>
                </a:extLst>
              </a:tr>
              <a:tr h="256418">
                <a:tc gridSpan="10">
                  <a:txBody>
                    <a:bodyPr/>
                    <a:lstStyle/>
                    <a:p>
                      <a:pPr algn="ctr"/>
                      <a:r>
                        <a:rPr lang="en-US" sz="1200" dirty="0"/>
                        <a:t>checksum[0]</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6078609"/>
                  </a:ext>
                </a:extLst>
              </a:tr>
              <a:tr h="256418">
                <a:tc gridSpan="10">
                  <a:txBody>
                    <a:bodyPr/>
                    <a:lstStyle/>
                    <a:p>
                      <a:pPr algn="ctr"/>
                      <a:r>
                        <a:rPr lang="en-US" sz="1200" dirty="0"/>
                        <a:t>checksum[1]</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13390598"/>
                  </a:ext>
                </a:extLst>
              </a:tr>
              <a:tr h="256418">
                <a:tc gridSpan="10">
                  <a:txBody>
                    <a:bodyPr/>
                    <a:lstStyle/>
                    <a:p>
                      <a:pPr algn="ctr"/>
                      <a:r>
                        <a:rPr lang="en-US" sz="1200" dirty="0"/>
                        <a:t>checksum[2]</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52321215"/>
                  </a:ext>
                </a:extLst>
              </a:tr>
              <a:tr h="256418">
                <a:tc gridSpan="10">
                  <a:txBody>
                    <a:bodyPr/>
                    <a:lstStyle/>
                    <a:p>
                      <a:pPr algn="ctr"/>
                      <a:r>
                        <a:rPr lang="en-US" sz="1200" dirty="0"/>
                        <a:t>checksum[3]</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123012875"/>
                  </a:ext>
                </a:extLst>
              </a:tr>
            </a:tbl>
          </a:graphicData>
        </a:graphic>
      </p:graphicFrame>
    </p:spTree>
    <p:extLst>
      <p:ext uri="{BB962C8B-B14F-4D97-AF65-F5344CB8AC3E}">
        <p14:creationId xmlns:p14="http://schemas.microsoft.com/office/powerpoint/2010/main" val="2368428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0802D-77AA-2AA2-589D-086D5406057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379F1E4-9BFF-5442-883B-77A34260EC06}"/>
              </a:ext>
            </a:extLst>
          </p:cNvPr>
          <p:cNvGraphicFramePr>
            <a:graphicFrameLocks noGrp="1"/>
          </p:cNvGraphicFramePr>
          <p:nvPr>
            <p:extLst>
              <p:ext uri="{D42A27DB-BD31-4B8C-83A1-F6EECF244321}">
                <p14:modId xmlns:p14="http://schemas.microsoft.com/office/powerpoint/2010/main" val="348636938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2CE43B5-5F0B-77E8-9D70-F136B8F8754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19DDBF61-CC88-BBD4-0BD9-D49D2F80F396}"/>
              </a:ext>
            </a:extLst>
          </p:cNvPr>
          <p:cNvGraphicFramePr>
            <a:graphicFrameLocks noGrp="1"/>
          </p:cNvGraphicFramePr>
          <p:nvPr>
            <p:extLst>
              <p:ext uri="{D42A27DB-BD31-4B8C-83A1-F6EECF244321}">
                <p14:modId xmlns:p14="http://schemas.microsoft.com/office/powerpoint/2010/main" val="3223846757"/>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In ZFS, block pointers are arranged as a perfectly balanced tree. They also facilitate many consistency checks.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sp>
        <p:nvSpPr>
          <p:cNvPr id="4" name="TextBox 3">
            <a:extLst>
              <a:ext uri="{FF2B5EF4-FFF2-40B4-BE49-F238E27FC236}">
                <a16:creationId xmlns:a16="http://schemas.microsoft.com/office/drawing/2014/main" id="{24E2B4A7-885F-9522-B01D-D2C3AC57B6D0}"/>
              </a:ext>
            </a:extLst>
          </p:cNvPr>
          <p:cNvSpPr txBox="1"/>
          <p:nvPr/>
        </p:nvSpPr>
        <p:spPr>
          <a:xfrm>
            <a:off x="6251712" y="1259493"/>
            <a:ext cx="5781261"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onsolas" panose="020B0609020204030204" pitchFamily="49" charset="0"/>
                <a:cs typeface="Consolas" panose="020B0609020204030204" pitchFamily="49" charset="0"/>
              </a:rPr>
              <a:t>t</a:t>
            </a:r>
            <a:r>
              <a:rPr lang="en-CY" dirty="0">
                <a:latin typeface="Consolas" panose="020B0609020204030204" pitchFamily="49" charset="0"/>
                <a:cs typeface="Consolas" panose="020B0609020204030204" pitchFamily="49" charset="0"/>
              </a:rPr>
              <a:t>ype</a:t>
            </a:r>
            <a:r>
              <a:rPr lang="en-CY" dirty="0"/>
              <a:t> holds the type of a block being pointed to,</a:t>
            </a:r>
          </a:p>
          <a:p>
            <a:pPr marL="285750" indent="-285750">
              <a:buFont typeface="Arial" panose="020B0604020202020204" pitchFamily="34" charset="0"/>
              <a:buChar char="•"/>
            </a:pPr>
            <a:r>
              <a:rPr lang="en-CY" dirty="0">
                <a:latin typeface="Consolas" panose="020B0609020204030204" pitchFamily="49" charset="0"/>
                <a:cs typeface="Consolas" panose="020B0609020204030204" pitchFamily="49" charset="0"/>
              </a:rPr>
              <a:t>lvl</a:t>
            </a:r>
            <a:r>
              <a:rPr lang="en-CY" dirty="0"/>
              <a:t> is the level of indirection,</a:t>
            </a:r>
          </a:p>
          <a:p>
            <a:pPr marL="285750" indent="-285750">
              <a:buFont typeface="Arial" panose="020B0604020202020204" pitchFamily="34" charset="0"/>
              <a:buChar char="•"/>
            </a:pPr>
            <a:r>
              <a:rPr lang="en-CY" dirty="0">
                <a:latin typeface="Consolas" panose="020B0609020204030204" pitchFamily="49" charset="0"/>
                <a:cs typeface="Consolas" panose="020B0609020204030204" pitchFamily="49" charset="0"/>
              </a:rPr>
              <a:t>fill_count</a:t>
            </a:r>
            <a:r>
              <a:rPr lang="en-CY" dirty="0"/>
              <a:t> is the number of non-zero blocks in the subtree being pointed to.</a:t>
            </a:r>
          </a:p>
        </p:txBody>
      </p:sp>
      <p:graphicFrame>
        <p:nvGraphicFramePr>
          <p:cNvPr id="7" name="Table 6">
            <a:extLst>
              <a:ext uri="{FF2B5EF4-FFF2-40B4-BE49-F238E27FC236}">
                <a16:creationId xmlns:a16="http://schemas.microsoft.com/office/drawing/2014/main" id="{CD8C36B9-D426-6A3A-9C5A-7715B1384D1B}"/>
              </a:ext>
            </a:extLst>
          </p:cNvPr>
          <p:cNvGraphicFramePr>
            <a:graphicFrameLocks noGrp="1"/>
          </p:cNvGraphicFramePr>
          <p:nvPr>
            <p:extLst>
              <p:ext uri="{D42A27DB-BD31-4B8C-83A1-F6EECF244321}">
                <p14:modId xmlns:p14="http://schemas.microsoft.com/office/powerpoint/2010/main" val="3659492487"/>
              </p:ext>
            </p:extLst>
          </p:nvPr>
        </p:nvGraphicFramePr>
        <p:xfrm>
          <a:off x="159026" y="1259493"/>
          <a:ext cx="5854147" cy="4754880"/>
        </p:xfrm>
        <a:graphic>
          <a:graphicData uri="http://schemas.openxmlformats.org/drawingml/2006/table">
            <a:tbl>
              <a:tblPr firstRow="1" bandRow="1">
                <a:tableStyleId>{5C22544A-7EE6-4342-B048-85BDC9FD1C3A}</a:tableStyleId>
              </a:tblPr>
              <a:tblGrid>
                <a:gridCol w="255810">
                  <a:extLst>
                    <a:ext uri="{9D8B030D-6E8A-4147-A177-3AD203B41FA5}">
                      <a16:colId xmlns:a16="http://schemas.microsoft.com/office/drawing/2014/main" val="3987607355"/>
                    </a:ext>
                  </a:extLst>
                </a:gridCol>
                <a:gridCol w="307105">
                  <a:extLst>
                    <a:ext uri="{9D8B030D-6E8A-4147-A177-3AD203B41FA5}">
                      <a16:colId xmlns:a16="http://schemas.microsoft.com/office/drawing/2014/main" val="407399061"/>
                    </a:ext>
                  </a:extLst>
                </a:gridCol>
                <a:gridCol w="454490">
                  <a:extLst>
                    <a:ext uri="{9D8B030D-6E8A-4147-A177-3AD203B41FA5}">
                      <a16:colId xmlns:a16="http://schemas.microsoft.com/office/drawing/2014/main" val="4179410268"/>
                    </a:ext>
                  </a:extLst>
                </a:gridCol>
                <a:gridCol w="571358">
                  <a:extLst>
                    <a:ext uri="{9D8B030D-6E8A-4147-A177-3AD203B41FA5}">
                      <a16:colId xmlns:a16="http://schemas.microsoft.com/office/drawing/2014/main" val="4063526258"/>
                    </a:ext>
                  </a:extLst>
                </a:gridCol>
                <a:gridCol w="697679">
                  <a:extLst>
                    <a:ext uri="{9D8B030D-6E8A-4147-A177-3AD203B41FA5}">
                      <a16:colId xmlns:a16="http://schemas.microsoft.com/office/drawing/2014/main" val="3629485485"/>
                    </a:ext>
                  </a:extLst>
                </a:gridCol>
                <a:gridCol w="208280">
                  <a:extLst>
                    <a:ext uri="{9D8B030D-6E8A-4147-A177-3AD203B41FA5}">
                      <a16:colId xmlns:a16="http://schemas.microsoft.com/office/drawing/2014/main" val="3861884347"/>
                    </a:ext>
                  </a:extLst>
                </a:gridCol>
                <a:gridCol w="541900">
                  <a:extLst>
                    <a:ext uri="{9D8B030D-6E8A-4147-A177-3AD203B41FA5}">
                      <a16:colId xmlns:a16="http://schemas.microsoft.com/office/drawing/2014/main" val="3623014772"/>
                    </a:ext>
                  </a:extLst>
                </a:gridCol>
                <a:gridCol w="704380">
                  <a:extLst>
                    <a:ext uri="{9D8B030D-6E8A-4147-A177-3AD203B41FA5}">
                      <a16:colId xmlns:a16="http://schemas.microsoft.com/office/drawing/2014/main" val="1355376464"/>
                    </a:ext>
                  </a:extLst>
                </a:gridCol>
                <a:gridCol w="635454">
                  <a:extLst>
                    <a:ext uri="{9D8B030D-6E8A-4147-A177-3AD203B41FA5}">
                      <a16:colId xmlns:a16="http://schemas.microsoft.com/office/drawing/2014/main" val="1137781806"/>
                    </a:ext>
                  </a:extLst>
                </a:gridCol>
                <a:gridCol w="1477691">
                  <a:extLst>
                    <a:ext uri="{9D8B030D-6E8A-4147-A177-3AD203B41FA5}">
                      <a16:colId xmlns:a16="http://schemas.microsoft.com/office/drawing/2014/main" val="449725677"/>
                    </a:ext>
                  </a:extLst>
                </a:gridCol>
              </a:tblGrid>
              <a:tr h="256418">
                <a:tc gridSpan="10">
                  <a:txBody>
                    <a:bodyPr/>
                    <a:lstStyle/>
                    <a:p>
                      <a:r>
                        <a:rPr lang="en-US" sz="1800" dirty="0"/>
                        <a:t>ZFS block pointer</a:t>
                      </a:r>
                      <a:endParaRPr lang="ru-RU" sz="18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622437912"/>
                  </a:ext>
                </a:extLst>
              </a:tr>
              <a:tr h="256418">
                <a:tc gridSpan="7">
                  <a:txBody>
                    <a:bodyPr/>
                    <a:lstStyle/>
                    <a:p>
                      <a:pPr algn="ctr"/>
                      <a:r>
                        <a:rPr lang="en-US" sz="1200" dirty="0">
                          <a:solidFill>
                            <a:schemeClr val="bg1">
                              <a:lumMod val="75000"/>
                            </a:schemeClr>
                          </a:solidFill>
                        </a:rPr>
                        <a:t>vdev0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56589200"/>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9764934"/>
                  </a:ext>
                </a:extLst>
              </a:tr>
              <a:tr h="256418">
                <a:tc gridSpan="7">
                  <a:txBody>
                    <a:bodyPr/>
                    <a:lstStyle/>
                    <a:p>
                      <a:pPr algn="ctr"/>
                      <a:r>
                        <a:rPr lang="en-US" sz="1200" dirty="0">
                          <a:solidFill>
                            <a:schemeClr val="bg1">
                              <a:lumMod val="75000"/>
                            </a:schemeClr>
                          </a:solidFill>
                        </a:rPr>
                        <a:t>vdev1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1077394454"/>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426548609"/>
                  </a:ext>
                </a:extLst>
              </a:tr>
              <a:tr h="256418">
                <a:tc gridSpan="7">
                  <a:txBody>
                    <a:bodyPr/>
                    <a:lstStyle/>
                    <a:p>
                      <a:pPr algn="ctr"/>
                      <a:r>
                        <a:rPr lang="en-US" sz="1200" dirty="0">
                          <a:solidFill>
                            <a:schemeClr val="bg1">
                              <a:lumMod val="75000"/>
                            </a:schemeClr>
                          </a:solidFill>
                        </a:rPr>
                        <a:t>vdev2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435900940"/>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717332370"/>
                  </a:ext>
                </a:extLst>
              </a:tr>
              <a:tr h="256418">
                <a:tc gridSpan="2">
                  <a:txBody>
                    <a:bodyPr/>
                    <a:lstStyle/>
                    <a:p>
                      <a:r>
                        <a:rPr lang="en-US" sz="1200" dirty="0">
                          <a:solidFill>
                            <a:schemeClr val="bg1">
                              <a:lumMod val="75000"/>
                            </a:schemeClr>
                          </a:solidFill>
                        </a:rPr>
                        <a:t>BDX</a:t>
                      </a:r>
                      <a:endParaRPr lang="ru-RU" sz="1200" dirty="0">
                        <a:solidFill>
                          <a:schemeClr val="bg1">
                            <a:lumMod val="75000"/>
                          </a:schemeClr>
                        </a:solidFill>
                      </a:endParaRPr>
                    </a:p>
                  </a:txBody>
                  <a:tcPr/>
                </a:tc>
                <a:tc hMerge="1">
                  <a:txBody>
                    <a:bodyPr/>
                    <a:lstStyle/>
                    <a:p>
                      <a:endParaRPr lang="ru-RU"/>
                    </a:p>
                  </a:txBody>
                  <a:tcPr/>
                </a:tc>
                <a:tc>
                  <a:txBody>
                    <a:bodyPr/>
                    <a:lstStyle/>
                    <a:p>
                      <a:r>
                        <a:rPr lang="en-US" sz="1200" b="1" dirty="0" err="1"/>
                        <a:t>lvl</a:t>
                      </a:r>
                      <a:endParaRPr lang="ru-RU" sz="1200" b="1" dirty="0"/>
                    </a:p>
                  </a:txBody>
                  <a:tcPr/>
                </a:tc>
                <a:tc>
                  <a:txBody>
                    <a:bodyPr/>
                    <a:lstStyle/>
                    <a:p>
                      <a:r>
                        <a:rPr lang="en-US" sz="1200" b="1" dirty="0"/>
                        <a:t>type</a:t>
                      </a:r>
                      <a:endParaRPr lang="ru-RU" sz="1200" b="1" dirty="0"/>
                    </a:p>
                  </a:txBody>
                  <a:tcPr/>
                </a:tc>
                <a:tc>
                  <a:txBody>
                    <a:bodyPr/>
                    <a:lstStyle/>
                    <a:p>
                      <a:r>
                        <a:rPr lang="en-US" sz="1200" dirty="0" err="1">
                          <a:solidFill>
                            <a:schemeClr val="bg1">
                              <a:lumMod val="75000"/>
                            </a:schemeClr>
                          </a:solidFill>
                        </a:rPr>
                        <a:t>cksum</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E</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comp</a:t>
                      </a:r>
                      <a:endParaRPr lang="ru-RU" sz="1200" dirty="0">
                        <a:solidFill>
                          <a:schemeClr val="bg1">
                            <a:lumMod val="75000"/>
                          </a:schemeClr>
                        </a:solidFill>
                      </a:endParaRPr>
                    </a:p>
                  </a:txBody>
                  <a:tcPr/>
                </a:tc>
                <a:tc gridSpan="2">
                  <a:txBody>
                    <a:bodyPr/>
                    <a:lstStyle/>
                    <a:p>
                      <a:r>
                        <a:rPr lang="en-US" sz="1200" dirty="0" err="1">
                          <a:solidFill>
                            <a:schemeClr val="bg1">
                              <a:lumMod val="75000"/>
                            </a:schemeClr>
                          </a:solidFill>
                        </a:rPr>
                        <a:t>psize</a:t>
                      </a:r>
                      <a:endParaRPr lang="ru-RU" dirty="0">
                        <a:solidFill>
                          <a:schemeClr val="bg1">
                            <a:lumMod val="75000"/>
                          </a:schemeClr>
                        </a:solidFill>
                      </a:endParaRPr>
                    </a:p>
                  </a:txBody>
                  <a:tcPr/>
                </a:tc>
                <a:tc hMerge="1">
                  <a:txBody>
                    <a:bodyPr/>
                    <a:lstStyle/>
                    <a:p>
                      <a:endParaRPr lang="ru-RU"/>
                    </a:p>
                  </a:txBody>
                  <a:tcPr/>
                </a:tc>
                <a:tc>
                  <a:txBody>
                    <a:bodyPr/>
                    <a:lstStyle/>
                    <a:p>
                      <a:r>
                        <a:rPr lang="en-US" sz="1200" dirty="0" err="1">
                          <a:solidFill>
                            <a:schemeClr val="bg1">
                              <a:lumMod val="75000"/>
                            </a:schemeClr>
                          </a:solidFill>
                        </a:rPr>
                        <a:t>lsize</a:t>
                      </a:r>
                      <a:endParaRPr lang="ru-RU" sz="1200" dirty="0">
                        <a:solidFill>
                          <a:schemeClr val="bg1">
                            <a:lumMod val="75000"/>
                          </a:schemeClr>
                        </a:solidFill>
                      </a:endParaRPr>
                    </a:p>
                  </a:txBody>
                  <a:tcPr/>
                </a:tc>
                <a:extLst>
                  <a:ext uri="{0D108BD9-81ED-4DB2-BD59-A6C34878D82A}">
                    <a16:rowId xmlns:a16="http://schemas.microsoft.com/office/drawing/2014/main" val="1624433177"/>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357930976"/>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554961601"/>
                  </a:ext>
                </a:extLst>
              </a:tr>
              <a:tr h="256418">
                <a:tc gridSpan="10">
                  <a:txBody>
                    <a:bodyPr/>
                    <a:lstStyle/>
                    <a:p>
                      <a:pPr algn="ctr"/>
                      <a:r>
                        <a:rPr lang="en-US" sz="1200" dirty="0">
                          <a:solidFill>
                            <a:schemeClr val="bg1">
                              <a:lumMod val="75000"/>
                            </a:schemeClr>
                          </a:solidFill>
                        </a:rPr>
                        <a:t>physical birth time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4886159"/>
                  </a:ext>
                </a:extLst>
              </a:tr>
              <a:tr h="256418">
                <a:tc gridSpan="10">
                  <a:txBody>
                    <a:bodyPr/>
                    <a:lstStyle/>
                    <a:p>
                      <a:pPr algn="ctr"/>
                      <a:r>
                        <a:rPr lang="en-US" sz="1200" dirty="0">
                          <a:solidFill>
                            <a:schemeClr val="bg1">
                              <a:lumMod val="75000"/>
                            </a:schemeClr>
                          </a:solidFill>
                        </a:rPr>
                        <a:t>logical birth time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639893186"/>
                  </a:ext>
                </a:extLst>
              </a:tr>
              <a:tr h="256418">
                <a:tc gridSpan="10">
                  <a:txBody>
                    <a:bodyPr/>
                    <a:lstStyle/>
                    <a:p>
                      <a:pPr algn="ctr"/>
                      <a:r>
                        <a:rPr lang="en-US" sz="1200" b="1" dirty="0">
                          <a:solidFill>
                            <a:schemeClr val="tx1"/>
                          </a:solidFill>
                        </a:rPr>
                        <a:t>fill count</a:t>
                      </a:r>
                      <a:endParaRPr lang="ru-RU" sz="1200" b="1" dirty="0">
                        <a:solidFill>
                          <a:schemeClr val="tx1"/>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91879451"/>
                  </a:ext>
                </a:extLst>
              </a:tr>
              <a:tr h="256418">
                <a:tc gridSpan="10">
                  <a:txBody>
                    <a:bodyPr/>
                    <a:lstStyle/>
                    <a:p>
                      <a:pPr algn="ctr"/>
                      <a:r>
                        <a:rPr lang="en-US" sz="1200" dirty="0">
                          <a:solidFill>
                            <a:schemeClr val="bg1">
                              <a:lumMod val="75000"/>
                            </a:schemeClr>
                          </a:solidFill>
                        </a:rPr>
                        <a:t>checksum[0]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6078609"/>
                  </a:ext>
                </a:extLst>
              </a:tr>
              <a:tr h="256418">
                <a:tc gridSpan="10">
                  <a:txBody>
                    <a:bodyPr/>
                    <a:lstStyle/>
                    <a:p>
                      <a:pPr algn="ctr"/>
                      <a:r>
                        <a:rPr lang="en-US" sz="1200" dirty="0">
                          <a:solidFill>
                            <a:schemeClr val="bg1">
                              <a:lumMod val="75000"/>
                            </a:schemeClr>
                          </a:solidFill>
                        </a:rPr>
                        <a:t>checksum[1]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13390598"/>
                  </a:ext>
                </a:extLst>
              </a:tr>
              <a:tr h="256418">
                <a:tc gridSpan="10">
                  <a:txBody>
                    <a:bodyPr/>
                    <a:lstStyle/>
                    <a:p>
                      <a:pPr algn="ctr"/>
                      <a:r>
                        <a:rPr lang="en-US" sz="1200" dirty="0">
                          <a:solidFill>
                            <a:schemeClr val="bg1">
                              <a:lumMod val="75000"/>
                            </a:schemeClr>
                          </a:solidFill>
                        </a:rPr>
                        <a:t>checksum[2]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52321215"/>
                  </a:ext>
                </a:extLst>
              </a:tr>
              <a:tr h="256418">
                <a:tc gridSpan="10">
                  <a:txBody>
                    <a:bodyPr/>
                    <a:lstStyle/>
                    <a:p>
                      <a:pPr algn="ctr"/>
                      <a:r>
                        <a:rPr lang="en-US" sz="1200" dirty="0">
                          <a:solidFill>
                            <a:schemeClr val="bg1">
                              <a:lumMod val="75000"/>
                            </a:schemeClr>
                          </a:solidFill>
                        </a:rPr>
                        <a:t>checksum[3]</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123012875"/>
                  </a:ext>
                </a:extLst>
              </a:tr>
            </a:tbl>
          </a:graphicData>
        </a:graphic>
      </p:graphicFrame>
    </p:spTree>
    <p:extLst>
      <p:ext uri="{BB962C8B-B14F-4D97-AF65-F5344CB8AC3E}">
        <p14:creationId xmlns:p14="http://schemas.microsoft.com/office/powerpoint/2010/main" val="2236821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1F9C3-968F-8963-EBF1-4DD99CF03CD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BED73BE-6810-F426-09B0-947A95279F25}"/>
              </a:ext>
            </a:extLst>
          </p:cNvPr>
          <p:cNvGraphicFramePr>
            <a:graphicFrameLocks noGrp="1"/>
          </p:cNvGraphicFramePr>
          <p:nvPr>
            <p:extLst>
              <p:ext uri="{D42A27DB-BD31-4B8C-83A1-F6EECF244321}">
                <p14:modId xmlns:p14="http://schemas.microsoft.com/office/powerpoint/2010/main" val="162658997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AE67615-DBD8-2DC4-8572-217BDAB31CF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2ACB3FC-11D5-62C4-9D2F-4F12E6D2A278}"/>
              </a:ext>
            </a:extLst>
          </p:cNvPr>
          <p:cNvGraphicFramePr>
            <a:graphicFrameLocks noGrp="1"/>
          </p:cNvGraphicFramePr>
          <p:nvPr>
            <p:extLst>
              <p:ext uri="{D42A27DB-BD31-4B8C-83A1-F6EECF244321}">
                <p14:modId xmlns:p14="http://schemas.microsoft.com/office/powerpoint/2010/main" val="2679115119"/>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In ZFS, block pointers are arranged as a perfectly balanced tree. They also facilitate many consistency checks.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graphicFrame>
        <p:nvGraphicFramePr>
          <p:cNvPr id="4" name="Table 3">
            <a:extLst>
              <a:ext uri="{FF2B5EF4-FFF2-40B4-BE49-F238E27FC236}">
                <a16:creationId xmlns:a16="http://schemas.microsoft.com/office/drawing/2014/main" id="{E4DC968A-1539-43FD-0364-BCC7E74A29C3}"/>
              </a:ext>
            </a:extLst>
          </p:cNvPr>
          <p:cNvGraphicFramePr>
            <a:graphicFrameLocks noGrp="1"/>
          </p:cNvGraphicFramePr>
          <p:nvPr>
            <p:extLst>
              <p:ext uri="{D42A27DB-BD31-4B8C-83A1-F6EECF244321}">
                <p14:modId xmlns:p14="http://schemas.microsoft.com/office/powerpoint/2010/main" val="2038303496"/>
              </p:ext>
            </p:extLst>
          </p:nvPr>
        </p:nvGraphicFramePr>
        <p:xfrm>
          <a:off x="159026" y="1259493"/>
          <a:ext cx="5854147" cy="4754880"/>
        </p:xfrm>
        <a:graphic>
          <a:graphicData uri="http://schemas.openxmlformats.org/drawingml/2006/table">
            <a:tbl>
              <a:tblPr firstRow="1" bandRow="1">
                <a:tableStyleId>{5C22544A-7EE6-4342-B048-85BDC9FD1C3A}</a:tableStyleId>
              </a:tblPr>
              <a:tblGrid>
                <a:gridCol w="255810">
                  <a:extLst>
                    <a:ext uri="{9D8B030D-6E8A-4147-A177-3AD203B41FA5}">
                      <a16:colId xmlns:a16="http://schemas.microsoft.com/office/drawing/2014/main" val="3987607355"/>
                    </a:ext>
                  </a:extLst>
                </a:gridCol>
                <a:gridCol w="307105">
                  <a:extLst>
                    <a:ext uri="{9D8B030D-6E8A-4147-A177-3AD203B41FA5}">
                      <a16:colId xmlns:a16="http://schemas.microsoft.com/office/drawing/2014/main" val="407399061"/>
                    </a:ext>
                  </a:extLst>
                </a:gridCol>
                <a:gridCol w="454490">
                  <a:extLst>
                    <a:ext uri="{9D8B030D-6E8A-4147-A177-3AD203B41FA5}">
                      <a16:colId xmlns:a16="http://schemas.microsoft.com/office/drawing/2014/main" val="4179410268"/>
                    </a:ext>
                  </a:extLst>
                </a:gridCol>
                <a:gridCol w="571358">
                  <a:extLst>
                    <a:ext uri="{9D8B030D-6E8A-4147-A177-3AD203B41FA5}">
                      <a16:colId xmlns:a16="http://schemas.microsoft.com/office/drawing/2014/main" val="4063526258"/>
                    </a:ext>
                  </a:extLst>
                </a:gridCol>
                <a:gridCol w="697679">
                  <a:extLst>
                    <a:ext uri="{9D8B030D-6E8A-4147-A177-3AD203B41FA5}">
                      <a16:colId xmlns:a16="http://schemas.microsoft.com/office/drawing/2014/main" val="3629485485"/>
                    </a:ext>
                  </a:extLst>
                </a:gridCol>
                <a:gridCol w="208280">
                  <a:extLst>
                    <a:ext uri="{9D8B030D-6E8A-4147-A177-3AD203B41FA5}">
                      <a16:colId xmlns:a16="http://schemas.microsoft.com/office/drawing/2014/main" val="3861884347"/>
                    </a:ext>
                  </a:extLst>
                </a:gridCol>
                <a:gridCol w="541900">
                  <a:extLst>
                    <a:ext uri="{9D8B030D-6E8A-4147-A177-3AD203B41FA5}">
                      <a16:colId xmlns:a16="http://schemas.microsoft.com/office/drawing/2014/main" val="3623014772"/>
                    </a:ext>
                  </a:extLst>
                </a:gridCol>
                <a:gridCol w="704380">
                  <a:extLst>
                    <a:ext uri="{9D8B030D-6E8A-4147-A177-3AD203B41FA5}">
                      <a16:colId xmlns:a16="http://schemas.microsoft.com/office/drawing/2014/main" val="1355376464"/>
                    </a:ext>
                  </a:extLst>
                </a:gridCol>
                <a:gridCol w="635454">
                  <a:extLst>
                    <a:ext uri="{9D8B030D-6E8A-4147-A177-3AD203B41FA5}">
                      <a16:colId xmlns:a16="http://schemas.microsoft.com/office/drawing/2014/main" val="1137781806"/>
                    </a:ext>
                  </a:extLst>
                </a:gridCol>
                <a:gridCol w="1477691">
                  <a:extLst>
                    <a:ext uri="{9D8B030D-6E8A-4147-A177-3AD203B41FA5}">
                      <a16:colId xmlns:a16="http://schemas.microsoft.com/office/drawing/2014/main" val="449725677"/>
                    </a:ext>
                  </a:extLst>
                </a:gridCol>
              </a:tblGrid>
              <a:tr h="256418">
                <a:tc gridSpan="10">
                  <a:txBody>
                    <a:bodyPr/>
                    <a:lstStyle/>
                    <a:p>
                      <a:r>
                        <a:rPr lang="en-US" sz="1800" dirty="0"/>
                        <a:t>ZFS block pointer</a:t>
                      </a:r>
                      <a:endParaRPr lang="ru-RU" sz="18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622437912"/>
                  </a:ext>
                </a:extLst>
              </a:tr>
              <a:tr h="256418">
                <a:tc gridSpan="7">
                  <a:txBody>
                    <a:bodyPr/>
                    <a:lstStyle/>
                    <a:p>
                      <a:pPr algn="ctr"/>
                      <a:r>
                        <a:rPr lang="en-US" sz="1200" dirty="0">
                          <a:solidFill>
                            <a:schemeClr val="bg1">
                              <a:lumMod val="75000"/>
                            </a:schemeClr>
                          </a:solidFill>
                        </a:rPr>
                        <a:t>vdev0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56589200"/>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9764934"/>
                  </a:ext>
                </a:extLst>
              </a:tr>
              <a:tr h="256418">
                <a:tc gridSpan="7">
                  <a:txBody>
                    <a:bodyPr/>
                    <a:lstStyle/>
                    <a:p>
                      <a:pPr algn="ctr"/>
                      <a:r>
                        <a:rPr lang="en-US" sz="1200" dirty="0">
                          <a:solidFill>
                            <a:schemeClr val="bg1">
                              <a:lumMod val="75000"/>
                            </a:schemeClr>
                          </a:solidFill>
                        </a:rPr>
                        <a:t>vdev1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1077394454"/>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426548609"/>
                  </a:ext>
                </a:extLst>
              </a:tr>
              <a:tr h="256418">
                <a:tc gridSpan="7">
                  <a:txBody>
                    <a:bodyPr/>
                    <a:lstStyle/>
                    <a:p>
                      <a:pPr algn="ctr"/>
                      <a:r>
                        <a:rPr lang="en-US" sz="1200" dirty="0">
                          <a:solidFill>
                            <a:schemeClr val="bg1">
                              <a:lumMod val="75000"/>
                            </a:schemeClr>
                          </a:solidFill>
                        </a:rPr>
                        <a:t>vdev2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435900940"/>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717332370"/>
                  </a:ext>
                </a:extLst>
              </a:tr>
              <a:tr h="256418">
                <a:tc gridSpan="2">
                  <a:txBody>
                    <a:bodyPr/>
                    <a:lstStyle/>
                    <a:p>
                      <a:r>
                        <a:rPr lang="en-US" sz="1200" dirty="0">
                          <a:solidFill>
                            <a:schemeClr val="bg1">
                              <a:lumMod val="75000"/>
                            </a:schemeClr>
                          </a:solidFill>
                        </a:rPr>
                        <a:t>BDX</a:t>
                      </a:r>
                      <a:endParaRPr lang="ru-RU" sz="1200" dirty="0">
                        <a:solidFill>
                          <a:schemeClr val="bg1">
                            <a:lumMod val="75000"/>
                          </a:schemeClr>
                        </a:solidFill>
                      </a:endParaRPr>
                    </a:p>
                  </a:txBody>
                  <a:tcPr/>
                </a:tc>
                <a:tc hMerge="1">
                  <a:txBody>
                    <a:bodyPr/>
                    <a:lstStyle/>
                    <a:p>
                      <a:endParaRPr lang="ru-RU"/>
                    </a:p>
                  </a:txBody>
                  <a:tcPr/>
                </a:tc>
                <a:tc>
                  <a:txBody>
                    <a:bodyPr/>
                    <a:lstStyle/>
                    <a:p>
                      <a:r>
                        <a:rPr lang="en-US" sz="1200" dirty="0" err="1">
                          <a:solidFill>
                            <a:schemeClr val="bg1">
                              <a:lumMod val="75000"/>
                            </a:schemeClr>
                          </a:solidFill>
                        </a:rPr>
                        <a:t>lvl</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type</a:t>
                      </a:r>
                      <a:endParaRPr lang="ru-RU" sz="1200" dirty="0">
                        <a:solidFill>
                          <a:schemeClr val="bg1">
                            <a:lumMod val="75000"/>
                          </a:schemeClr>
                        </a:solidFill>
                      </a:endParaRPr>
                    </a:p>
                  </a:txBody>
                  <a:tcPr/>
                </a:tc>
                <a:tc>
                  <a:txBody>
                    <a:bodyPr/>
                    <a:lstStyle/>
                    <a:p>
                      <a:r>
                        <a:rPr lang="en-US" sz="1200" dirty="0" err="1">
                          <a:solidFill>
                            <a:schemeClr val="bg1">
                              <a:lumMod val="75000"/>
                            </a:schemeClr>
                          </a:solidFill>
                        </a:rPr>
                        <a:t>cksum</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E</a:t>
                      </a:r>
                      <a:endParaRPr lang="ru-RU" sz="1200" dirty="0">
                        <a:solidFill>
                          <a:schemeClr val="bg1">
                            <a:lumMod val="75000"/>
                          </a:schemeClr>
                        </a:solidFill>
                      </a:endParaRPr>
                    </a:p>
                  </a:txBody>
                  <a:tcPr/>
                </a:tc>
                <a:tc>
                  <a:txBody>
                    <a:bodyPr/>
                    <a:lstStyle/>
                    <a:p>
                      <a:r>
                        <a:rPr lang="en-US" sz="1200" b="1" dirty="0"/>
                        <a:t>comp</a:t>
                      </a:r>
                      <a:endParaRPr lang="ru-RU" sz="1200" b="1" dirty="0"/>
                    </a:p>
                  </a:txBody>
                  <a:tcPr/>
                </a:tc>
                <a:tc gridSpan="2">
                  <a:txBody>
                    <a:bodyPr/>
                    <a:lstStyle/>
                    <a:p>
                      <a:r>
                        <a:rPr lang="en-US" sz="1200" b="1" dirty="0" err="1"/>
                        <a:t>psize</a:t>
                      </a:r>
                      <a:endParaRPr lang="ru-RU" b="1" dirty="0"/>
                    </a:p>
                  </a:txBody>
                  <a:tcPr/>
                </a:tc>
                <a:tc hMerge="1">
                  <a:txBody>
                    <a:bodyPr/>
                    <a:lstStyle/>
                    <a:p>
                      <a:endParaRPr lang="ru-RU"/>
                    </a:p>
                  </a:txBody>
                  <a:tcPr/>
                </a:tc>
                <a:tc>
                  <a:txBody>
                    <a:bodyPr/>
                    <a:lstStyle/>
                    <a:p>
                      <a:r>
                        <a:rPr lang="en-US" sz="1200" b="1" dirty="0" err="1"/>
                        <a:t>lsize</a:t>
                      </a:r>
                      <a:endParaRPr lang="ru-RU" sz="1200" b="1" dirty="0"/>
                    </a:p>
                  </a:txBody>
                  <a:tcPr/>
                </a:tc>
                <a:extLst>
                  <a:ext uri="{0D108BD9-81ED-4DB2-BD59-A6C34878D82A}">
                    <a16:rowId xmlns:a16="http://schemas.microsoft.com/office/drawing/2014/main" val="1624433177"/>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357930976"/>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554961601"/>
                  </a:ext>
                </a:extLst>
              </a:tr>
              <a:tr h="256418">
                <a:tc gridSpan="10">
                  <a:txBody>
                    <a:bodyPr/>
                    <a:lstStyle/>
                    <a:p>
                      <a:pPr algn="ctr"/>
                      <a:r>
                        <a:rPr lang="en-US" sz="1200" dirty="0">
                          <a:solidFill>
                            <a:schemeClr val="bg1">
                              <a:lumMod val="75000"/>
                            </a:schemeClr>
                          </a:solidFill>
                        </a:rPr>
                        <a:t>physical birth time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4886159"/>
                  </a:ext>
                </a:extLst>
              </a:tr>
              <a:tr h="256418">
                <a:tc gridSpan="10">
                  <a:txBody>
                    <a:bodyPr/>
                    <a:lstStyle/>
                    <a:p>
                      <a:pPr algn="ctr"/>
                      <a:r>
                        <a:rPr lang="en-US" sz="1200" dirty="0">
                          <a:solidFill>
                            <a:schemeClr val="bg1">
                              <a:lumMod val="75000"/>
                            </a:schemeClr>
                          </a:solidFill>
                        </a:rPr>
                        <a:t>logical birth time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639893186"/>
                  </a:ext>
                </a:extLst>
              </a:tr>
              <a:tr h="256418">
                <a:tc gridSpan="10">
                  <a:txBody>
                    <a:bodyPr/>
                    <a:lstStyle/>
                    <a:p>
                      <a:pPr algn="ctr"/>
                      <a:r>
                        <a:rPr lang="en-US" sz="1200" dirty="0">
                          <a:solidFill>
                            <a:schemeClr val="bg1">
                              <a:lumMod val="75000"/>
                            </a:schemeClr>
                          </a:solidFill>
                        </a:rPr>
                        <a:t>fill count</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91879451"/>
                  </a:ext>
                </a:extLst>
              </a:tr>
              <a:tr h="256418">
                <a:tc gridSpan="10">
                  <a:txBody>
                    <a:bodyPr/>
                    <a:lstStyle/>
                    <a:p>
                      <a:pPr algn="ctr"/>
                      <a:r>
                        <a:rPr lang="en-US" sz="1200" dirty="0">
                          <a:solidFill>
                            <a:schemeClr val="bg1">
                              <a:lumMod val="75000"/>
                            </a:schemeClr>
                          </a:solidFill>
                        </a:rPr>
                        <a:t>checksum[0]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6078609"/>
                  </a:ext>
                </a:extLst>
              </a:tr>
              <a:tr h="256418">
                <a:tc gridSpan="10">
                  <a:txBody>
                    <a:bodyPr/>
                    <a:lstStyle/>
                    <a:p>
                      <a:pPr algn="ctr"/>
                      <a:r>
                        <a:rPr lang="en-US" sz="1200" dirty="0">
                          <a:solidFill>
                            <a:schemeClr val="bg1">
                              <a:lumMod val="75000"/>
                            </a:schemeClr>
                          </a:solidFill>
                        </a:rPr>
                        <a:t>checksum[1]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13390598"/>
                  </a:ext>
                </a:extLst>
              </a:tr>
              <a:tr h="256418">
                <a:tc gridSpan="10">
                  <a:txBody>
                    <a:bodyPr/>
                    <a:lstStyle/>
                    <a:p>
                      <a:pPr algn="ctr"/>
                      <a:r>
                        <a:rPr lang="en-US" sz="1200" dirty="0">
                          <a:solidFill>
                            <a:schemeClr val="bg1">
                              <a:lumMod val="75000"/>
                            </a:schemeClr>
                          </a:solidFill>
                        </a:rPr>
                        <a:t>checksum[2]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52321215"/>
                  </a:ext>
                </a:extLst>
              </a:tr>
              <a:tr h="256418">
                <a:tc gridSpan="10">
                  <a:txBody>
                    <a:bodyPr/>
                    <a:lstStyle/>
                    <a:p>
                      <a:pPr algn="ctr"/>
                      <a:r>
                        <a:rPr lang="en-US" sz="1200" dirty="0">
                          <a:solidFill>
                            <a:schemeClr val="bg1">
                              <a:lumMod val="75000"/>
                            </a:schemeClr>
                          </a:solidFill>
                        </a:rPr>
                        <a:t>checksum[3]</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123012875"/>
                  </a:ext>
                </a:extLst>
              </a:tr>
            </a:tbl>
          </a:graphicData>
        </a:graphic>
      </p:graphicFrame>
      <p:sp>
        <p:nvSpPr>
          <p:cNvPr id="7" name="TextBox 6">
            <a:extLst>
              <a:ext uri="{FF2B5EF4-FFF2-40B4-BE49-F238E27FC236}">
                <a16:creationId xmlns:a16="http://schemas.microsoft.com/office/drawing/2014/main" id="{967A85FE-43EF-41FD-53DE-8B9856CA5751}"/>
              </a:ext>
            </a:extLst>
          </p:cNvPr>
          <p:cNvSpPr txBox="1"/>
          <p:nvPr/>
        </p:nvSpPr>
        <p:spPr>
          <a:xfrm>
            <a:off x="6251712" y="1259493"/>
            <a:ext cx="5781261"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lsize</a:t>
            </a:r>
            <a:r>
              <a:rPr lang="en-US" dirty="0">
                <a:cs typeface="Consolas" panose="020B0609020204030204" pitchFamily="49" charset="0"/>
              </a:rPr>
              <a:t> is the logical size of a block being pointed to,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psize</a:t>
            </a:r>
            <a:r>
              <a:rPr lang="en-US" dirty="0">
                <a:cs typeface="Consolas" panose="020B0609020204030204" pitchFamily="49" charset="0"/>
              </a:rPr>
              <a:t> is the physical size of a block being pointed to (may be smaller if the block is compressed),</a:t>
            </a:r>
            <a:endParaRPr lang="en-CY" dirty="0"/>
          </a:p>
          <a:p>
            <a:pPr marL="285750" indent="-285750">
              <a:buFont typeface="Arial" panose="020B0604020202020204" pitchFamily="34" charset="0"/>
              <a:buChar char="•"/>
            </a:pPr>
            <a:r>
              <a:rPr lang="en-CY" dirty="0">
                <a:latin typeface="Consolas" panose="020B0609020204030204" pitchFamily="49" charset="0"/>
                <a:cs typeface="Consolas" panose="020B0609020204030204" pitchFamily="49" charset="0"/>
              </a:rPr>
              <a:t>comp</a:t>
            </a:r>
            <a:r>
              <a:rPr lang="en-CY" dirty="0">
                <a:cs typeface="Consolas" panose="020B0609020204030204" pitchFamily="49" charset="0"/>
              </a:rPr>
              <a:t> chooses the compression algorithm</a:t>
            </a:r>
            <a:r>
              <a:rPr lang="en-CY" dirty="0">
                <a:latin typeface="Consolas" panose="020B0609020204030204" pitchFamily="49" charset="0"/>
                <a:cs typeface="Consolas" panose="020B0609020204030204" pitchFamily="49" charset="0"/>
              </a:rPr>
              <a:t>.</a:t>
            </a:r>
            <a:endParaRPr lang="en-CY" dirty="0"/>
          </a:p>
        </p:txBody>
      </p:sp>
    </p:spTree>
    <p:extLst>
      <p:ext uri="{BB962C8B-B14F-4D97-AF65-F5344CB8AC3E}">
        <p14:creationId xmlns:p14="http://schemas.microsoft.com/office/powerpoint/2010/main" val="3670222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BA062-41C7-BB00-3069-8D8786B02A5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7248C99-0E1E-C1C8-21F9-2749FD268D6C}"/>
              </a:ext>
            </a:extLst>
          </p:cNvPr>
          <p:cNvGraphicFramePr>
            <a:graphicFrameLocks noGrp="1"/>
          </p:cNvGraphicFramePr>
          <p:nvPr>
            <p:extLst>
              <p:ext uri="{D42A27DB-BD31-4B8C-83A1-F6EECF244321}">
                <p14:modId xmlns:p14="http://schemas.microsoft.com/office/powerpoint/2010/main" val="278851877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B452F3EF-18E6-0A7E-1DC8-AFB6D4FF903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FA03E7B9-BD1F-BD57-1FE1-E8547518EA03}"/>
              </a:ext>
            </a:extLst>
          </p:cNvPr>
          <p:cNvGraphicFramePr>
            <a:graphicFrameLocks noGrp="1"/>
          </p:cNvGraphicFramePr>
          <p:nvPr>
            <p:extLst>
              <p:ext uri="{D42A27DB-BD31-4B8C-83A1-F6EECF244321}">
                <p14:modId xmlns:p14="http://schemas.microsoft.com/office/powerpoint/2010/main" val="1968705693"/>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In ZFS, block pointers are arranged as a perfectly balanced tree. They also facilitate many consistency checks.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graphicFrame>
        <p:nvGraphicFramePr>
          <p:cNvPr id="3" name="Table 2">
            <a:extLst>
              <a:ext uri="{FF2B5EF4-FFF2-40B4-BE49-F238E27FC236}">
                <a16:creationId xmlns:a16="http://schemas.microsoft.com/office/drawing/2014/main" id="{8DA6B7E5-E09D-FDE3-0A8F-5074B0FABD87}"/>
              </a:ext>
            </a:extLst>
          </p:cNvPr>
          <p:cNvGraphicFramePr>
            <a:graphicFrameLocks noGrp="1"/>
          </p:cNvGraphicFramePr>
          <p:nvPr>
            <p:extLst>
              <p:ext uri="{D42A27DB-BD31-4B8C-83A1-F6EECF244321}">
                <p14:modId xmlns:p14="http://schemas.microsoft.com/office/powerpoint/2010/main" val="3931387920"/>
              </p:ext>
            </p:extLst>
          </p:nvPr>
        </p:nvGraphicFramePr>
        <p:xfrm>
          <a:off x="159026" y="1259493"/>
          <a:ext cx="5854147" cy="4754880"/>
        </p:xfrm>
        <a:graphic>
          <a:graphicData uri="http://schemas.openxmlformats.org/drawingml/2006/table">
            <a:tbl>
              <a:tblPr firstRow="1" bandRow="1">
                <a:tableStyleId>{5C22544A-7EE6-4342-B048-85BDC9FD1C3A}</a:tableStyleId>
              </a:tblPr>
              <a:tblGrid>
                <a:gridCol w="255810">
                  <a:extLst>
                    <a:ext uri="{9D8B030D-6E8A-4147-A177-3AD203B41FA5}">
                      <a16:colId xmlns:a16="http://schemas.microsoft.com/office/drawing/2014/main" val="3987607355"/>
                    </a:ext>
                  </a:extLst>
                </a:gridCol>
                <a:gridCol w="307105">
                  <a:extLst>
                    <a:ext uri="{9D8B030D-6E8A-4147-A177-3AD203B41FA5}">
                      <a16:colId xmlns:a16="http://schemas.microsoft.com/office/drawing/2014/main" val="407399061"/>
                    </a:ext>
                  </a:extLst>
                </a:gridCol>
                <a:gridCol w="454490">
                  <a:extLst>
                    <a:ext uri="{9D8B030D-6E8A-4147-A177-3AD203B41FA5}">
                      <a16:colId xmlns:a16="http://schemas.microsoft.com/office/drawing/2014/main" val="4179410268"/>
                    </a:ext>
                  </a:extLst>
                </a:gridCol>
                <a:gridCol w="571358">
                  <a:extLst>
                    <a:ext uri="{9D8B030D-6E8A-4147-A177-3AD203B41FA5}">
                      <a16:colId xmlns:a16="http://schemas.microsoft.com/office/drawing/2014/main" val="4063526258"/>
                    </a:ext>
                  </a:extLst>
                </a:gridCol>
                <a:gridCol w="697679">
                  <a:extLst>
                    <a:ext uri="{9D8B030D-6E8A-4147-A177-3AD203B41FA5}">
                      <a16:colId xmlns:a16="http://schemas.microsoft.com/office/drawing/2014/main" val="3629485485"/>
                    </a:ext>
                  </a:extLst>
                </a:gridCol>
                <a:gridCol w="208280">
                  <a:extLst>
                    <a:ext uri="{9D8B030D-6E8A-4147-A177-3AD203B41FA5}">
                      <a16:colId xmlns:a16="http://schemas.microsoft.com/office/drawing/2014/main" val="3861884347"/>
                    </a:ext>
                  </a:extLst>
                </a:gridCol>
                <a:gridCol w="541900">
                  <a:extLst>
                    <a:ext uri="{9D8B030D-6E8A-4147-A177-3AD203B41FA5}">
                      <a16:colId xmlns:a16="http://schemas.microsoft.com/office/drawing/2014/main" val="3623014772"/>
                    </a:ext>
                  </a:extLst>
                </a:gridCol>
                <a:gridCol w="704380">
                  <a:extLst>
                    <a:ext uri="{9D8B030D-6E8A-4147-A177-3AD203B41FA5}">
                      <a16:colId xmlns:a16="http://schemas.microsoft.com/office/drawing/2014/main" val="1355376464"/>
                    </a:ext>
                  </a:extLst>
                </a:gridCol>
                <a:gridCol w="635454">
                  <a:extLst>
                    <a:ext uri="{9D8B030D-6E8A-4147-A177-3AD203B41FA5}">
                      <a16:colId xmlns:a16="http://schemas.microsoft.com/office/drawing/2014/main" val="1137781806"/>
                    </a:ext>
                  </a:extLst>
                </a:gridCol>
                <a:gridCol w="1477691">
                  <a:extLst>
                    <a:ext uri="{9D8B030D-6E8A-4147-A177-3AD203B41FA5}">
                      <a16:colId xmlns:a16="http://schemas.microsoft.com/office/drawing/2014/main" val="449725677"/>
                    </a:ext>
                  </a:extLst>
                </a:gridCol>
              </a:tblGrid>
              <a:tr h="256418">
                <a:tc gridSpan="10">
                  <a:txBody>
                    <a:bodyPr/>
                    <a:lstStyle/>
                    <a:p>
                      <a:r>
                        <a:rPr lang="en-US" sz="1800" dirty="0"/>
                        <a:t>ZFS block pointer</a:t>
                      </a:r>
                      <a:endParaRPr lang="ru-RU" sz="18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622437912"/>
                  </a:ext>
                </a:extLst>
              </a:tr>
              <a:tr h="256418">
                <a:tc gridSpan="7">
                  <a:txBody>
                    <a:bodyPr/>
                    <a:lstStyle/>
                    <a:p>
                      <a:pPr algn="ctr"/>
                      <a:r>
                        <a:rPr lang="en-US" sz="1200" dirty="0">
                          <a:solidFill>
                            <a:schemeClr val="bg1">
                              <a:lumMod val="75000"/>
                            </a:schemeClr>
                          </a:solidFill>
                        </a:rPr>
                        <a:t>vdev0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56589200"/>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9764934"/>
                  </a:ext>
                </a:extLst>
              </a:tr>
              <a:tr h="256418">
                <a:tc gridSpan="7">
                  <a:txBody>
                    <a:bodyPr/>
                    <a:lstStyle/>
                    <a:p>
                      <a:pPr algn="ctr"/>
                      <a:r>
                        <a:rPr lang="en-US" sz="1200" dirty="0">
                          <a:solidFill>
                            <a:schemeClr val="bg1">
                              <a:lumMod val="75000"/>
                            </a:schemeClr>
                          </a:solidFill>
                        </a:rPr>
                        <a:t>vdev1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1077394454"/>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426548609"/>
                  </a:ext>
                </a:extLst>
              </a:tr>
              <a:tr h="256418">
                <a:tc gridSpan="7">
                  <a:txBody>
                    <a:bodyPr/>
                    <a:lstStyle/>
                    <a:p>
                      <a:pPr algn="ctr"/>
                      <a:r>
                        <a:rPr lang="en-US" sz="1200" dirty="0">
                          <a:solidFill>
                            <a:schemeClr val="bg1">
                              <a:lumMod val="75000"/>
                            </a:schemeClr>
                          </a:solidFill>
                        </a:rPr>
                        <a:t>vdev2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435900940"/>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717332370"/>
                  </a:ext>
                </a:extLst>
              </a:tr>
              <a:tr h="256418">
                <a:tc gridSpan="2">
                  <a:txBody>
                    <a:bodyPr/>
                    <a:lstStyle/>
                    <a:p>
                      <a:r>
                        <a:rPr lang="en-US" sz="1200" dirty="0">
                          <a:solidFill>
                            <a:schemeClr val="bg1">
                              <a:lumMod val="75000"/>
                            </a:schemeClr>
                          </a:solidFill>
                        </a:rPr>
                        <a:t>BDX</a:t>
                      </a:r>
                      <a:endParaRPr lang="ru-RU" sz="1200" dirty="0">
                        <a:solidFill>
                          <a:schemeClr val="bg1">
                            <a:lumMod val="75000"/>
                          </a:schemeClr>
                        </a:solidFill>
                      </a:endParaRPr>
                    </a:p>
                  </a:txBody>
                  <a:tcPr/>
                </a:tc>
                <a:tc hMerge="1">
                  <a:txBody>
                    <a:bodyPr/>
                    <a:lstStyle/>
                    <a:p>
                      <a:endParaRPr lang="ru-RU"/>
                    </a:p>
                  </a:txBody>
                  <a:tcPr/>
                </a:tc>
                <a:tc>
                  <a:txBody>
                    <a:bodyPr/>
                    <a:lstStyle/>
                    <a:p>
                      <a:r>
                        <a:rPr lang="en-US" sz="1200" dirty="0" err="1">
                          <a:solidFill>
                            <a:schemeClr val="bg1">
                              <a:lumMod val="75000"/>
                            </a:schemeClr>
                          </a:solidFill>
                        </a:rPr>
                        <a:t>lvl</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type</a:t>
                      </a:r>
                      <a:endParaRPr lang="ru-RU" sz="1200" dirty="0">
                        <a:solidFill>
                          <a:schemeClr val="bg1">
                            <a:lumMod val="75000"/>
                          </a:schemeClr>
                        </a:solidFill>
                      </a:endParaRPr>
                    </a:p>
                  </a:txBody>
                  <a:tcPr/>
                </a:tc>
                <a:tc>
                  <a:txBody>
                    <a:bodyPr/>
                    <a:lstStyle/>
                    <a:p>
                      <a:r>
                        <a:rPr lang="en-US" sz="1200" b="1" dirty="0" err="1"/>
                        <a:t>cksum</a:t>
                      </a:r>
                      <a:endParaRPr lang="ru-RU" sz="1200" b="1" dirty="0"/>
                    </a:p>
                  </a:txBody>
                  <a:tcPr/>
                </a:tc>
                <a:tc>
                  <a:txBody>
                    <a:bodyPr/>
                    <a:lstStyle/>
                    <a:p>
                      <a:r>
                        <a:rPr lang="en-US" sz="1200" dirty="0">
                          <a:solidFill>
                            <a:schemeClr val="bg1">
                              <a:lumMod val="75000"/>
                            </a:schemeClr>
                          </a:solidFill>
                        </a:rPr>
                        <a:t>E</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comp</a:t>
                      </a:r>
                      <a:endParaRPr lang="ru-RU" sz="1200" dirty="0">
                        <a:solidFill>
                          <a:schemeClr val="bg1">
                            <a:lumMod val="75000"/>
                          </a:schemeClr>
                        </a:solidFill>
                      </a:endParaRPr>
                    </a:p>
                  </a:txBody>
                  <a:tcPr/>
                </a:tc>
                <a:tc gridSpan="2">
                  <a:txBody>
                    <a:bodyPr/>
                    <a:lstStyle/>
                    <a:p>
                      <a:r>
                        <a:rPr lang="en-US" sz="1200" dirty="0" err="1">
                          <a:solidFill>
                            <a:schemeClr val="bg1">
                              <a:lumMod val="75000"/>
                            </a:schemeClr>
                          </a:solidFill>
                        </a:rPr>
                        <a:t>psize</a:t>
                      </a:r>
                      <a:endParaRPr lang="ru-RU" dirty="0">
                        <a:solidFill>
                          <a:schemeClr val="bg1">
                            <a:lumMod val="75000"/>
                          </a:schemeClr>
                        </a:solidFill>
                      </a:endParaRPr>
                    </a:p>
                  </a:txBody>
                  <a:tcPr/>
                </a:tc>
                <a:tc hMerge="1">
                  <a:txBody>
                    <a:bodyPr/>
                    <a:lstStyle/>
                    <a:p>
                      <a:endParaRPr lang="ru-RU"/>
                    </a:p>
                  </a:txBody>
                  <a:tcPr/>
                </a:tc>
                <a:tc>
                  <a:txBody>
                    <a:bodyPr/>
                    <a:lstStyle/>
                    <a:p>
                      <a:r>
                        <a:rPr lang="en-US" sz="1200" dirty="0" err="1">
                          <a:solidFill>
                            <a:schemeClr val="bg1">
                              <a:lumMod val="75000"/>
                            </a:schemeClr>
                          </a:solidFill>
                        </a:rPr>
                        <a:t>lsize</a:t>
                      </a:r>
                      <a:endParaRPr lang="ru-RU" sz="1200" dirty="0">
                        <a:solidFill>
                          <a:schemeClr val="bg1">
                            <a:lumMod val="75000"/>
                          </a:schemeClr>
                        </a:solidFill>
                      </a:endParaRPr>
                    </a:p>
                  </a:txBody>
                  <a:tcPr/>
                </a:tc>
                <a:extLst>
                  <a:ext uri="{0D108BD9-81ED-4DB2-BD59-A6C34878D82A}">
                    <a16:rowId xmlns:a16="http://schemas.microsoft.com/office/drawing/2014/main" val="1624433177"/>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357930976"/>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554961601"/>
                  </a:ext>
                </a:extLst>
              </a:tr>
              <a:tr h="256418">
                <a:tc gridSpan="10">
                  <a:txBody>
                    <a:bodyPr/>
                    <a:lstStyle/>
                    <a:p>
                      <a:pPr algn="ctr"/>
                      <a:r>
                        <a:rPr lang="en-US" sz="1200" dirty="0">
                          <a:solidFill>
                            <a:schemeClr val="bg1">
                              <a:lumMod val="75000"/>
                            </a:schemeClr>
                          </a:solidFill>
                        </a:rPr>
                        <a:t>physical birth time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4886159"/>
                  </a:ext>
                </a:extLst>
              </a:tr>
              <a:tr h="256418">
                <a:tc gridSpan="10">
                  <a:txBody>
                    <a:bodyPr/>
                    <a:lstStyle/>
                    <a:p>
                      <a:pPr algn="ctr"/>
                      <a:r>
                        <a:rPr lang="en-US" sz="1200" dirty="0">
                          <a:solidFill>
                            <a:schemeClr val="bg1">
                              <a:lumMod val="75000"/>
                            </a:schemeClr>
                          </a:solidFill>
                        </a:rPr>
                        <a:t>logical birth time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639893186"/>
                  </a:ext>
                </a:extLst>
              </a:tr>
              <a:tr h="256418">
                <a:tc gridSpan="10">
                  <a:txBody>
                    <a:bodyPr/>
                    <a:lstStyle/>
                    <a:p>
                      <a:pPr algn="ctr"/>
                      <a:r>
                        <a:rPr lang="en-US" sz="1200" dirty="0">
                          <a:solidFill>
                            <a:schemeClr val="bg1">
                              <a:lumMod val="75000"/>
                            </a:schemeClr>
                          </a:solidFill>
                        </a:rPr>
                        <a:t>fill count</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91879451"/>
                  </a:ext>
                </a:extLst>
              </a:tr>
              <a:tr h="256418">
                <a:tc gridSpan="10">
                  <a:txBody>
                    <a:bodyPr/>
                    <a:lstStyle/>
                    <a:p>
                      <a:pPr algn="ctr"/>
                      <a:r>
                        <a:rPr lang="en-US" sz="1200" b="1" dirty="0"/>
                        <a:t>checksum[0]</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6078609"/>
                  </a:ext>
                </a:extLst>
              </a:tr>
              <a:tr h="256418">
                <a:tc gridSpan="10">
                  <a:txBody>
                    <a:bodyPr/>
                    <a:lstStyle/>
                    <a:p>
                      <a:pPr algn="ctr"/>
                      <a:r>
                        <a:rPr lang="en-US" sz="1200" b="1" dirty="0"/>
                        <a:t>checksum[1]</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13390598"/>
                  </a:ext>
                </a:extLst>
              </a:tr>
              <a:tr h="256418">
                <a:tc gridSpan="10">
                  <a:txBody>
                    <a:bodyPr/>
                    <a:lstStyle/>
                    <a:p>
                      <a:pPr algn="ctr"/>
                      <a:r>
                        <a:rPr lang="en-US" sz="1200" b="1" dirty="0"/>
                        <a:t>checksum[2]</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52321215"/>
                  </a:ext>
                </a:extLst>
              </a:tr>
              <a:tr h="256418">
                <a:tc gridSpan="10">
                  <a:txBody>
                    <a:bodyPr/>
                    <a:lstStyle/>
                    <a:p>
                      <a:pPr algn="ctr"/>
                      <a:r>
                        <a:rPr lang="en-US" sz="1200" b="1" dirty="0"/>
                        <a:t>checksum[3]</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123012875"/>
                  </a:ext>
                </a:extLst>
              </a:tr>
            </a:tbl>
          </a:graphicData>
        </a:graphic>
      </p:graphicFrame>
      <p:sp>
        <p:nvSpPr>
          <p:cNvPr id="4" name="TextBox 3">
            <a:extLst>
              <a:ext uri="{FF2B5EF4-FFF2-40B4-BE49-F238E27FC236}">
                <a16:creationId xmlns:a16="http://schemas.microsoft.com/office/drawing/2014/main" id="{39478C83-FABE-7109-429C-F27E2376262E}"/>
              </a:ext>
            </a:extLst>
          </p:cNvPr>
          <p:cNvSpPr txBox="1"/>
          <p:nvPr/>
        </p:nvSpPr>
        <p:spPr>
          <a:xfrm>
            <a:off x="6251712" y="1259493"/>
            <a:ext cx="5781261" cy="1754326"/>
          </a:xfrm>
          <a:prstGeom prst="rect">
            <a:avLst/>
          </a:prstGeom>
          <a:noFill/>
        </p:spPr>
        <p:txBody>
          <a:bodyPr wrap="square" rtlCol="0">
            <a:spAutoFit/>
          </a:bodyPr>
          <a:lstStyle/>
          <a:p>
            <a:pPr marL="285750" indent="-285750">
              <a:buFont typeface="Arial" panose="020B0604020202020204" pitchFamily="34" charset="0"/>
              <a:buChar char="•"/>
            </a:pPr>
            <a:r>
              <a:rPr lang="en-US" dirty="0">
                <a:cs typeface="Consolas" panose="020B0609020204030204" pitchFamily="49" charset="0"/>
              </a:rPr>
              <a:t>each block pointer stores the hash of a block being pointed to,</a:t>
            </a:r>
          </a:p>
          <a:p>
            <a:pPr marL="285750" indent="-285750">
              <a:buFont typeface="Arial" panose="020B0604020202020204" pitchFamily="34" charset="0"/>
              <a:buChar char="•"/>
            </a:pPr>
            <a:r>
              <a:rPr lang="en-US" dirty="0">
                <a:cs typeface="Consolas" panose="020B0609020204030204" pitchFamily="49" charset="0"/>
              </a:rPr>
              <a:t>effectively, this turns the whole FS into a Merkle tree,</a:t>
            </a:r>
            <a:endParaRPr lang="en-CY" dirty="0">
              <a:cs typeface="Consolas" panose="020B0609020204030204" pitchFamily="49" charset="0"/>
            </a:endParaRPr>
          </a:p>
          <a:p>
            <a:pPr marL="285750" indent="-285750">
              <a:buFont typeface="Arial" panose="020B0604020202020204" pitchFamily="34" charset="0"/>
              <a:buChar char="•"/>
            </a:pPr>
            <a:r>
              <a:rPr lang="en-CY" dirty="0">
                <a:cs typeface="Consolas" panose="020B0609020204030204" pitchFamily="49" charset="0"/>
              </a:rPr>
              <a:t>observe that the data and the hash are stored separately; this way there is less chance that both will be corrupted.</a:t>
            </a:r>
            <a:endParaRPr lang="en-US" dirty="0">
              <a:cs typeface="Consolas" panose="020B0609020204030204" pitchFamily="49" charset="0"/>
            </a:endParaRPr>
          </a:p>
        </p:txBody>
      </p:sp>
    </p:spTree>
    <p:extLst>
      <p:ext uri="{BB962C8B-B14F-4D97-AF65-F5344CB8AC3E}">
        <p14:creationId xmlns:p14="http://schemas.microsoft.com/office/powerpoint/2010/main" val="3543533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864B8-1767-5554-6F57-0EE260A7958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706959F-F824-B12B-92AE-7480952A2589}"/>
              </a:ext>
            </a:extLst>
          </p:cNvPr>
          <p:cNvGraphicFramePr>
            <a:graphicFrameLocks noGrp="1"/>
          </p:cNvGraphicFramePr>
          <p:nvPr>
            <p:extLst>
              <p:ext uri="{D42A27DB-BD31-4B8C-83A1-F6EECF244321}">
                <p14:modId xmlns:p14="http://schemas.microsoft.com/office/powerpoint/2010/main" val="191210740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E754647A-619C-0A67-5394-0B95559FA616}"/>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A773F4B7-E3B2-AABB-B60E-025CCFE38365}"/>
              </a:ext>
            </a:extLst>
          </p:cNvPr>
          <p:cNvGraphicFramePr>
            <a:graphicFrameLocks noGrp="1"/>
          </p:cNvGraphicFramePr>
          <p:nvPr>
            <p:extLst>
              <p:ext uri="{D42A27DB-BD31-4B8C-83A1-F6EECF244321}">
                <p14:modId xmlns:p14="http://schemas.microsoft.com/office/powerpoint/2010/main" val="682789636"/>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In ZFS, block pointers are arranged as a perfectly balanced tree. They also facilitate many consistency checks.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graphicFrame>
        <p:nvGraphicFramePr>
          <p:cNvPr id="3" name="Table 2">
            <a:extLst>
              <a:ext uri="{FF2B5EF4-FFF2-40B4-BE49-F238E27FC236}">
                <a16:creationId xmlns:a16="http://schemas.microsoft.com/office/drawing/2014/main" id="{3740019A-58CD-074B-39EA-3A28205DD1C0}"/>
              </a:ext>
            </a:extLst>
          </p:cNvPr>
          <p:cNvGraphicFramePr>
            <a:graphicFrameLocks noGrp="1"/>
          </p:cNvGraphicFramePr>
          <p:nvPr>
            <p:extLst>
              <p:ext uri="{D42A27DB-BD31-4B8C-83A1-F6EECF244321}">
                <p14:modId xmlns:p14="http://schemas.microsoft.com/office/powerpoint/2010/main" val="1067981206"/>
              </p:ext>
            </p:extLst>
          </p:nvPr>
        </p:nvGraphicFramePr>
        <p:xfrm>
          <a:off x="159026" y="1259493"/>
          <a:ext cx="5854147" cy="4754880"/>
        </p:xfrm>
        <a:graphic>
          <a:graphicData uri="http://schemas.openxmlformats.org/drawingml/2006/table">
            <a:tbl>
              <a:tblPr firstRow="1" bandRow="1">
                <a:tableStyleId>{5C22544A-7EE6-4342-B048-85BDC9FD1C3A}</a:tableStyleId>
              </a:tblPr>
              <a:tblGrid>
                <a:gridCol w="255810">
                  <a:extLst>
                    <a:ext uri="{9D8B030D-6E8A-4147-A177-3AD203B41FA5}">
                      <a16:colId xmlns:a16="http://schemas.microsoft.com/office/drawing/2014/main" val="3987607355"/>
                    </a:ext>
                  </a:extLst>
                </a:gridCol>
                <a:gridCol w="307105">
                  <a:extLst>
                    <a:ext uri="{9D8B030D-6E8A-4147-A177-3AD203B41FA5}">
                      <a16:colId xmlns:a16="http://schemas.microsoft.com/office/drawing/2014/main" val="407399061"/>
                    </a:ext>
                  </a:extLst>
                </a:gridCol>
                <a:gridCol w="454490">
                  <a:extLst>
                    <a:ext uri="{9D8B030D-6E8A-4147-A177-3AD203B41FA5}">
                      <a16:colId xmlns:a16="http://schemas.microsoft.com/office/drawing/2014/main" val="4179410268"/>
                    </a:ext>
                  </a:extLst>
                </a:gridCol>
                <a:gridCol w="571358">
                  <a:extLst>
                    <a:ext uri="{9D8B030D-6E8A-4147-A177-3AD203B41FA5}">
                      <a16:colId xmlns:a16="http://schemas.microsoft.com/office/drawing/2014/main" val="4063526258"/>
                    </a:ext>
                  </a:extLst>
                </a:gridCol>
                <a:gridCol w="697679">
                  <a:extLst>
                    <a:ext uri="{9D8B030D-6E8A-4147-A177-3AD203B41FA5}">
                      <a16:colId xmlns:a16="http://schemas.microsoft.com/office/drawing/2014/main" val="3629485485"/>
                    </a:ext>
                  </a:extLst>
                </a:gridCol>
                <a:gridCol w="208280">
                  <a:extLst>
                    <a:ext uri="{9D8B030D-6E8A-4147-A177-3AD203B41FA5}">
                      <a16:colId xmlns:a16="http://schemas.microsoft.com/office/drawing/2014/main" val="3861884347"/>
                    </a:ext>
                  </a:extLst>
                </a:gridCol>
                <a:gridCol w="541900">
                  <a:extLst>
                    <a:ext uri="{9D8B030D-6E8A-4147-A177-3AD203B41FA5}">
                      <a16:colId xmlns:a16="http://schemas.microsoft.com/office/drawing/2014/main" val="3623014772"/>
                    </a:ext>
                  </a:extLst>
                </a:gridCol>
                <a:gridCol w="704380">
                  <a:extLst>
                    <a:ext uri="{9D8B030D-6E8A-4147-A177-3AD203B41FA5}">
                      <a16:colId xmlns:a16="http://schemas.microsoft.com/office/drawing/2014/main" val="1355376464"/>
                    </a:ext>
                  </a:extLst>
                </a:gridCol>
                <a:gridCol w="635454">
                  <a:extLst>
                    <a:ext uri="{9D8B030D-6E8A-4147-A177-3AD203B41FA5}">
                      <a16:colId xmlns:a16="http://schemas.microsoft.com/office/drawing/2014/main" val="1137781806"/>
                    </a:ext>
                  </a:extLst>
                </a:gridCol>
                <a:gridCol w="1477691">
                  <a:extLst>
                    <a:ext uri="{9D8B030D-6E8A-4147-A177-3AD203B41FA5}">
                      <a16:colId xmlns:a16="http://schemas.microsoft.com/office/drawing/2014/main" val="449725677"/>
                    </a:ext>
                  </a:extLst>
                </a:gridCol>
              </a:tblGrid>
              <a:tr h="256418">
                <a:tc gridSpan="10">
                  <a:txBody>
                    <a:bodyPr/>
                    <a:lstStyle/>
                    <a:p>
                      <a:r>
                        <a:rPr lang="en-US" sz="1800" dirty="0"/>
                        <a:t>ZFS block pointer</a:t>
                      </a:r>
                      <a:endParaRPr lang="ru-RU" sz="18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622437912"/>
                  </a:ext>
                </a:extLst>
              </a:tr>
              <a:tr h="256418">
                <a:tc gridSpan="7">
                  <a:txBody>
                    <a:bodyPr/>
                    <a:lstStyle/>
                    <a:p>
                      <a:pPr algn="ctr"/>
                      <a:r>
                        <a:rPr lang="en-US" sz="1200" b="1" dirty="0"/>
                        <a:t>vdev0</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t>pad</a:t>
                      </a:r>
                      <a:endParaRPr lang="ru-RU" sz="1200" dirty="0"/>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56589200"/>
                  </a:ext>
                </a:extLst>
              </a:tr>
              <a:tr h="256418">
                <a:tc>
                  <a:txBody>
                    <a:bodyPr/>
                    <a:lstStyle/>
                    <a:p>
                      <a:r>
                        <a:rPr lang="en-US" sz="1200" dirty="0"/>
                        <a:t>G</a:t>
                      </a:r>
                      <a:endParaRPr lang="ru-RU" sz="1200" dirty="0"/>
                    </a:p>
                  </a:txBody>
                  <a:tcPr/>
                </a:tc>
                <a:tc gridSpan="9">
                  <a:txBody>
                    <a:bodyPr/>
                    <a:lstStyle/>
                    <a:p>
                      <a:pPr algn="ctr"/>
                      <a:r>
                        <a:rPr lang="en-US" sz="1200" b="1" dirty="0"/>
                        <a:t>offset0</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9764934"/>
                  </a:ext>
                </a:extLst>
              </a:tr>
              <a:tr h="256418">
                <a:tc gridSpan="7">
                  <a:txBody>
                    <a:bodyPr/>
                    <a:lstStyle/>
                    <a:p>
                      <a:pPr algn="ctr"/>
                      <a:r>
                        <a:rPr lang="en-US" sz="1200" b="1" dirty="0"/>
                        <a:t>vdev1</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t>pad</a:t>
                      </a:r>
                      <a:endParaRPr lang="ru-RU" sz="1200" dirty="0"/>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1077394454"/>
                  </a:ext>
                </a:extLst>
              </a:tr>
              <a:tr h="256418">
                <a:tc>
                  <a:txBody>
                    <a:bodyPr/>
                    <a:lstStyle/>
                    <a:p>
                      <a:r>
                        <a:rPr lang="en-US" sz="1200" dirty="0"/>
                        <a:t>G</a:t>
                      </a:r>
                      <a:endParaRPr lang="ru-RU" sz="1200" dirty="0"/>
                    </a:p>
                  </a:txBody>
                  <a:tcPr/>
                </a:tc>
                <a:tc gridSpan="9">
                  <a:txBody>
                    <a:bodyPr/>
                    <a:lstStyle/>
                    <a:p>
                      <a:pPr algn="ctr"/>
                      <a:r>
                        <a:rPr lang="en-US" sz="1200" b="1" dirty="0"/>
                        <a:t>offset1</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426548609"/>
                  </a:ext>
                </a:extLst>
              </a:tr>
              <a:tr h="256418">
                <a:tc gridSpan="7">
                  <a:txBody>
                    <a:bodyPr/>
                    <a:lstStyle/>
                    <a:p>
                      <a:pPr algn="ctr"/>
                      <a:r>
                        <a:rPr lang="en-US" sz="1200" b="1" dirty="0"/>
                        <a:t>vdev2</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t>pad</a:t>
                      </a:r>
                      <a:endParaRPr lang="ru-RU" sz="1200" dirty="0"/>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435900940"/>
                  </a:ext>
                </a:extLst>
              </a:tr>
              <a:tr h="256418">
                <a:tc>
                  <a:txBody>
                    <a:bodyPr/>
                    <a:lstStyle/>
                    <a:p>
                      <a:r>
                        <a:rPr lang="en-US" sz="1200" dirty="0"/>
                        <a:t>G</a:t>
                      </a:r>
                      <a:endParaRPr lang="ru-RU" sz="1200" dirty="0"/>
                    </a:p>
                  </a:txBody>
                  <a:tcPr/>
                </a:tc>
                <a:tc gridSpan="9">
                  <a:txBody>
                    <a:bodyPr/>
                    <a:lstStyle/>
                    <a:p>
                      <a:pPr algn="ctr"/>
                      <a:r>
                        <a:rPr lang="en-US" sz="1200" b="1" dirty="0"/>
                        <a:t>offset2</a:t>
                      </a:r>
                      <a:endParaRPr lang="ru-RU" sz="1200" b="1"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717332370"/>
                  </a:ext>
                </a:extLst>
              </a:tr>
              <a:tr h="256418">
                <a:tc gridSpan="2">
                  <a:txBody>
                    <a:bodyPr/>
                    <a:lstStyle/>
                    <a:p>
                      <a:r>
                        <a:rPr lang="en-US" sz="1200" dirty="0">
                          <a:solidFill>
                            <a:schemeClr val="bg1">
                              <a:lumMod val="75000"/>
                            </a:schemeClr>
                          </a:solidFill>
                        </a:rPr>
                        <a:t>BDX</a:t>
                      </a:r>
                      <a:endParaRPr lang="ru-RU" sz="1200" dirty="0">
                        <a:solidFill>
                          <a:schemeClr val="bg1">
                            <a:lumMod val="75000"/>
                          </a:schemeClr>
                        </a:solidFill>
                      </a:endParaRPr>
                    </a:p>
                  </a:txBody>
                  <a:tcPr/>
                </a:tc>
                <a:tc hMerge="1">
                  <a:txBody>
                    <a:bodyPr/>
                    <a:lstStyle/>
                    <a:p>
                      <a:endParaRPr lang="ru-RU"/>
                    </a:p>
                  </a:txBody>
                  <a:tcPr/>
                </a:tc>
                <a:tc>
                  <a:txBody>
                    <a:bodyPr/>
                    <a:lstStyle/>
                    <a:p>
                      <a:r>
                        <a:rPr lang="en-US" sz="1200" dirty="0" err="1">
                          <a:solidFill>
                            <a:schemeClr val="bg1">
                              <a:lumMod val="75000"/>
                            </a:schemeClr>
                          </a:solidFill>
                        </a:rPr>
                        <a:t>lvl</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type</a:t>
                      </a:r>
                      <a:endParaRPr lang="ru-RU" sz="1200" dirty="0">
                        <a:solidFill>
                          <a:schemeClr val="bg1">
                            <a:lumMod val="75000"/>
                          </a:schemeClr>
                        </a:solidFill>
                      </a:endParaRPr>
                    </a:p>
                  </a:txBody>
                  <a:tcPr/>
                </a:tc>
                <a:tc>
                  <a:txBody>
                    <a:bodyPr/>
                    <a:lstStyle/>
                    <a:p>
                      <a:r>
                        <a:rPr lang="en-US" sz="1200" dirty="0" err="1">
                          <a:solidFill>
                            <a:schemeClr val="bg1">
                              <a:lumMod val="75000"/>
                            </a:schemeClr>
                          </a:solidFill>
                        </a:rPr>
                        <a:t>cksum</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E</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comp</a:t>
                      </a:r>
                      <a:endParaRPr lang="ru-RU" sz="1200" dirty="0">
                        <a:solidFill>
                          <a:schemeClr val="bg1">
                            <a:lumMod val="75000"/>
                          </a:schemeClr>
                        </a:solidFill>
                      </a:endParaRPr>
                    </a:p>
                  </a:txBody>
                  <a:tcPr/>
                </a:tc>
                <a:tc gridSpan="2">
                  <a:txBody>
                    <a:bodyPr/>
                    <a:lstStyle/>
                    <a:p>
                      <a:r>
                        <a:rPr lang="en-US" sz="1200" dirty="0" err="1">
                          <a:solidFill>
                            <a:schemeClr val="bg1">
                              <a:lumMod val="75000"/>
                            </a:schemeClr>
                          </a:solidFill>
                        </a:rPr>
                        <a:t>psize</a:t>
                      </a:r>
                      <a:endParaRPr lang="ru-RU" dirty="0">
                        <a:solidFill>
                          <a:schemeClr val="bg1">
                            <a:lumMod val="75000"/>
                          </a:schemeClr>
                        </a:solidFill>
                      </a:endParaRPr>
                    </a:p>
                  </a:txBody>
                  <a:tcPr/>
                </a:tc>
                <a:tc hMerge="1">
                  <a:txBody>
                    <a:bodyPr/>
                    <a:lstStyle/>
                    <a:p>
                      <a:endParaRPr lang="ru-RU"/>
                    </a:p>
                  </a:txBody>
                  <a:tcPr/>
                </a:tc>
                <a:tc>
                  <a:txBody>
                    <a:bodyPr/>
                    <a:lstStyle/>
                    <a:p>
                      <a:r>
                        <a:rPr lang="en-US" sz="1200" dirty="0" err="1">
                          <a:solidFill>
                            <a:schemeClr val="bg1">
                              <a:lumMod val="75000"/>
                            </a:schemeClr>
                          </a:solidFill>
                        </a:rPr>
                        <a:t>lsize</a:t>
                      </a:r>
                      <a:endParaRPr lang="ru-RU" sz="1200" dirty="0">
                        <a:solidFill>
                          <a:schemeClr val="bg1">
                            <a:lumMod val="75000"/>
                          </a:schemeClr>
                        </a:solidFill>
                      </a:endParaRPr>
                    </a:p>
                  </a:txBody>
                  <a:tcPr/>
                </a:tc>
                <a:extLst>
                  <a:ext uri="{0D108BD9-81ED-4DB2-BD59-A6C34878D82A}">
                    <a16:rowId xmlns:a16="http://schemas.microsoft.com/office/drawing/2014/main" val="1624433177"/>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357930976"/>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554961601"/>
                  </a:ext>
                </a:extLst>
              </a:tr>
              <a:tr h="256418">
                <a:tc gridSpan="10">
                  <a:txBody>
                    <a:bodyPr/>
                    <a:lstStyle/>
                    <a:p>
                      <a:pPr algn="ctr"/>
                      <a:r>
                        <a:rPr lang="en-US" sz="1200" dirty="0">
                          <a:solidFill>
                            <a:schemeClr val="bg1">
                              <a:lumMod val="75000"/>
                            </a:schemeClr>
                          </a:solidFill>
                        </a:rPr>
                        <a:t>physical birth time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4886159"/>
                  </a:ext>
                </a:extLst>
              </a:tr>
              <a:tr h="256418">
                <a:tc gridSpan="10">
                  <a:txBody>
                    <a:bodyPr/>
                    <a:lstStyle/>
                    <a:p>
                      <a:pPr algn="ctr"/>
                      <a:r>
                        <a:rPr lang="en-US" sz="1200" dirty="0">
                          <a:solidFill>
                            <a:schemeClr val="bg1">
                              <a:lumMod val="75000"/>
                            </a:schemeClr>
                          </a:solidFill>
                        </a:rPr>
                        <a:t>logical birth time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639893186"/>
                  </a:ext>
                </a:extLst>
              </a:tr>
              <a:tr h="256418">
                <a:tc gridSpan="10">
                  <a:txBody>
                    <a:bodyPr/>
                    <a:lstStyle/>
                    <a:p>
                      <a:pPr algn="ctr"/>
                      <a:r>
                        <a:rPr lang="en-US" sz="1200" dirty="0">
                          <a:solidFill>
                            <a:schemeClr val="bg1">
                              <a:lumMod val="75000"/>
                            </a:schemeClr>
                          </a:solidFill>
                        </a:rPr>
                        <a:t>fill count</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91879451"/>
                  </a:ext>
                </a:extLst>
              </a:tr>
              <a:tr h="256418">
                <a:tc gridSpan="10">
                  <a:txBody>
                    <a:bodyPr/>
                    <a:lstStyle/>
                    <a:p>
                      <a:pPr algn="ctr"/>
                      <a:r>
                        <a:rPr lang="en-US" sz="1200" dirty="0">
                          <a:solidFill>
                            <a:schemeClr val="bg1">
                              <a:lumMod val="75000"/>
                            </a:schemeClr>
                          </a:solidFill>
                        </a:rPr>
                        <a:t>checksum[0]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6078609"/>
                  </a:ext>
                </a:extLst>
              </a:tr>
              <a:tr h="256418">
                <a:tc gridSpan="10">
                  <a:txBody>
                    <a:bodyPr/>
                    <a:lstStyle/>
                    <a:p>
                      <a:pPr algn="ctr"/>
                      <a:r>
                        <a:rPr lang="en-US" sz="1200" dirty="0">
                          <a:solidFill>
                            <a:schemeClr val="bg1">
                              <a:lumMod val="75000"/>
                            </a:schemeClr>
                          </a:solidFill>
                        </a:rPr>
                        <a:t>checksum[1]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13390598"/>
                  </a:ext>
                </a:extLst>
              </a:tr>
              <a:tr h="256418">
                <a:tc gridSpan="10">
                  <a:txBody>
                    <a:bodyPr/>
                    <a:lstStyle/>
                    <a:p>
                      <a:pPr algn="ctr"/>
                      <a:r>
                        <a:rPr lang="en-US" sz="1200" dirty="0">
                          <a:solidFill>
                            <a:schemeClr val="bg1">
                              <a:lumMod val="75000"/>
                            </a:schemeClr>
                          </a:solidFill>
                        </a:rPr>
                        <a:t>checksum[2]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52321215"/>
                  </a:ext>
                </a:extLst>
              </a:tr>
              <a:tr h="256418">
                <a:tc gridSpan="10">
                  <a:txBody>
                    <a:bodyPr/>
                    <a:lstStyle/>
                    <a:p>
                      <a:pPr algn="ctr"/>
                      <a:r>
                        <a:rPr lang="en-US" sz="1200" dirty="0">
                          <a:solidFill>
                            <a:schemeClr val="bg1">
                              <a:lumMod val="75000"/>
                            </a:schemeClr>
                          </a:solidFill>
                        </a:rPr>
                        <a:t>checksum[3]</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123012875"/>
                  </a:ext>
                </a:extLst>
              </a:tr>
            </a:tbl>
          </a:graphicData>
        </a:graphic>
      </p:graphicFrame>
      <p:sp>
        <p:nvSpPr>
          <p:cNvPr id="4" name="TextBox 3">
            <a:extLst>
              <a:ext uri="{FF2B5EF4-FFF2-40B4-BE49-F238E27FC236}">
                <a16:creationId xmlns:a16="http://schemas.microsoft.com/office/drawing/2014/main" id="{12965998-3304-047B-D9C1-54F74C8EEDD6}"/>
              </a:ext>
            </a:extLst>
          </p:cNvPr>
          <p:cNvSpPr txBox="1"/>
          <p:nvPr/>
        </p:nvSpPr>
        <p:spPr>
          <a:xfrm>
            <a:off x="6251712" y="1259493"/>
            <a:ext cx="5781261" cy="1477328"/>
          </a:xfrm>
          <a:prstGeom prst="rect">
            <a:avLst/>
          </a:prstGeom>
          <a:noFill/>
        </p:spPr>
        <p:txBody>
          <a:bodyPr wrap="square" rtlCol="0">
            <a:spAutoFit/>
          </a:bodyPr>
          <a:lstStyle/>
          <a:p>
            <a:r>
              <a:rPr lang="en-US" dirty="0">
                <a:cs typeface="Consolas" panose="020B0609020204030204" pitchFamily="49" charset="0"/>
              </a:rPr>
              <a:t>A block pointer may reference up to 3 replicas of a block. By default,</a:t>
            </a:r>
          </a:p>
          <a:p>
            <a:pPr marL="285750" indent="-285750">
              <a:buFont typeface="Arial" panose="020B0604020202020204" pitchFamily="34" charset="0"/>
              <a:buChar char="•"/>
            </a:pPr>
            <a:r>
              <a:rPr lang="en-US" dirty="0">
                <a:cs typeface="Consolas" panose="020B0609020204030204" pitchFamily="49" charset="0"/>
              </a:rPr>
              <a:t>user data has 1 replica,</a:t>
            </a:r>
          </a:p>
          <a:p>
            <a:pPr marL="285750" indent="-285750">
              <a:buFont typeface="Arial" panose="020B0604020202020204" pitchFamily="34" charset="0"/>
              <a:buChar char="•"/>
            </a:pPr>
            <a:r>
              <a:rPr lang="en-US" dirty="0">
                <a:cs typeface="Consolas" panose="020B0609020204030204" pitchFamily="49" charset="0"/>
              </a:rPr>
              <a:t>FS metadata have 2 replicas,</a:t>
            </a:r>
          </a:p>
          <a:p>
            <a:pPr marL="285750" indent="-285750">
              <a:buFont typeface="Arial" panose="020B0604020202020204" pitchFamily="34" charset="0"/>
              <a:buChar char="•"/>
            </a:pPr>
            <a:r>
              <a:rPr lang="en-US" dirty="0">
                <a:cs typeface="Consolas" panose="020B0609020204030204" pitchFamily="49" charset="0"/>
              </a:rPr>
              <a:t>ZFS pool metadata have 3 replicas.</a:t>
            </a:r>
          </a:p>
        </p:txBody>
      </p:sp>
    </p:spTree>
    <p:extLst>
      <p:ext uri="{BB962C8B-B14F-4D97-AF65-F5344CB8AC3E}">
        <p14:creationId xmlns:p14="http://schemas.microsoft.com/office/powerpoint/2010/main" val="278949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4877739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9630459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24972123"/>
              </p:ext>
            </p:extLst>
          </p:nvPr>
        </p:nvGraphicFramePr>
        <p:xfrm>
          <a:off x="0" y="365761"/>
          <a:ext cx="12192000" cy="164592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Requirements</a:t>
                      </a:r>
                      <a:endParaRPr lang="ru-RU" sz="2400" dirty="0"/>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t>A FS must always be consistent</a:t>
                      </a:r>
                      <a:r>
                        <a:rPr lang="ru-RU" sz="1800" dirty="0"/>
                        <a:t>.</a:t>
                      </a:r>
                    </a:p>
                    <a:p>
                      <a:pPr marL="800100" lvl="1" indent="-342900">
                        <a:buFont typeface="Arial" panose="020B0604020202020204" pitchFamily="34" charset="0"/>
                        <a:buChar char="•"/>
                      </a:pPr>
                      <a:r>
                        <a:rPr lang="en-US" sz="1800" dirty="0"/>
                        <a:t>Often, we implement this with journaling or with ideas like Log-structured FS. Workloads that modify a lot of FS metadata suffer from write amplification introduced by the journal. Their writes are doubled.</a:t>
                      </a:r>
                      <a:endParaRPr lang="ru-RU" sz="1800" dirty="0"/>
                    </a:p>
                    <a:p>
                      <a:pPr marL="800100" lvl="1" indent="-342900">
                        <a:buFont typeface="Arial" panose="020B0604020202020204" pitchFamily="34" charset="0"/>
                        <a:buChar char="•"/>
                      </a:pPr>
                      <a:r>
                        <a:rPr lang="en-US" sz="1800" dirty="0"/>
                        <a:t>How does one boot from a volume that was not cleanly unmounted</a:t>
                      </a:r>
                      <a:r>
                        <a:rPr lang="ru-RU" sz="1800" dirty="0"/>
                        <a:t>?</a:t>
                      </a:r>
                      <a:endParaRPr lang="en-US" sz="1800" dirty="0"/>
                    </a:p>
                  </a:txBody>
                  <a:tcPr/>
                </a:tc>
                <a:extLst>
                  <a:ext uri="{0D108BD9-81ED-4DB2-BD59-A6C34878D82A}">
                    <a16:rowId xmlns:a16="http://schemas.microsoft.com/office/drawing/2014/main" val="370539447"/>
                  </a:ext>
                </a:extLst>
              </a:tr>
            </a:tbl>
          </a:graphicData>
        </a:graphic>
      </p:graphicFrame>
    </p:spTree>
    <p:extLst>
      <p:ext uri="{BB962C8B-B14F-4D97-AF65-F5344CB8AC3E}">
        <p14:creationId xmlns:p14="http://schemas.microsoft.com/office/powerpoint/2010/main" val="1501109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3DAD3-C254-DF6A-9B3C-8ADED0198C3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ACCA6BB-444A-3789-3865-40A97F6A36E2}"/>
              </a:ext>
            </a:extLst>
          </p:cNvPr>
          <p:cNvGraphicFramePr>
            <a:graphicFrameLocks noGrp="1"/>
          </p:cNvGraphicFramePr>
          <p:nvPr>
            <p:extLst>
              <p:ext uri="{D42A27DB-BD31-4B8C-83A1-F6EECF244321}">
                <p14:modId xmlns:p14="http://schemas.microsoft.com/office/powerpoint/2010/main" val="290009623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BF2E0F4-3C63-D6DA-4086-4A61D1CA77A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610B9969-11A2-F34D-9EE0-DB19FFF01EB4}"/>
              </a:ext>
            </a:extLst>
          </p:cNvPr>
          <p:cNvGraphicFramePr>
            <a:graphicFrameLocks noGrp="1"/>
          </p:cNvGraphicFramePr>
          <p:nvPr>
            <p:extLst>
              <p:ext uri="{D42A27DB-BD31-4B8C-83A1-F6EECF244321}">
                <p14:modId xmlns:p14="http://schemas.microsoft.com/office/powerpoint/2010/main" val="2280790466"/>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In ZFS, block pointers are arranged as a perfectly balanced tree. They also facilitate many consistency checks.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graphicFrame>
        <p:nvGraphicFramePr>
          <p:cNvPr id="3" name="Table 2">
            <a:extLst>
              <a:ext uri="{FF2B5EF4-FFF2-40B4-BE49-F238E27FC236}">
                <a16:creationId xmlns:a16="http://schemas.microsoft.com/office/drawing/2014/main" id="{2B893626-4176-1982-3439-5B6DAD325DE0}"/>
              </a:ext>
            </a:extLst>
          </p:cNvPr>
          <p:cNvGraphicFramePr>
            <a:graphicFrameLocks noGrp="1"/>
          </p:cNvGraphicFramePr>
          <p:nvPr>
            <p:extLst>
              <p:ext uri="{D42A27DB-BD31-4B8C-83A1-F6EECF244321}">
                <p14:modId xmlns:p14="http://schemas.microsoft.com/office/powerpoint/2010/main" val="1687137001"/>
              </p:ext>
            </p:extLst>
          </p:nvPr>
        </p:nvGraphicFramePr>
        <p:xfrm>
          <a:off x="159026" y="1259493"/>
          <a:ext cx="5854147" cy="4754880"/>
        </p:xfrm>
        <a:graphic>
          <a:graphicData uri="http://schemas.openxmlformats.org/drawingml/2006/table">
            <a:tbl>
              <a:tblPr firstRow="1" bandRow="1">
                <a:tableStyleId>{5C22544A-7EE6-4342-B048-85BDC9FD1C3A}</a:tableStyleId>
              </a:tblPr>
              <a:tblGrid>
                <a:gridCol w="562915">
                  <a:extLst>
                    <a:ext uri="{9D8B030D-6E8A-4147-A177-3AD203B41FA5}">
                      <a16:colId xmlns:a16="http://schemas.microsoft.com/office/drawing/2014/main" val="3987607355"/>
                    </a:ext>
                  </a:extLst>
                </a:gridCol>
                <a:gridCol w="454490">
                  <a:extLst>
                    <a:ext uri="{9D8B030D-6E8A-4147-A177-3AD203B41FA5}">
                      <a16:colId xmlns:a16="http://schemas.microsoft.com/office/drawing/2014/main" val="4179410268"/>
                    </a:ext>
                  </a:extLst>
                </a:gridCol>
                <a:gridCol w="571358">
                  <a:extLst>
                    <a:ext uri="{9D8B030D-6E8A-4147-A177-3AD203B41FA5}">
                      <a16:colId xmlns:a16="http://schemas.microsoft.com/office/drawing/2014/main" val="4063526258"/>
                    </a:ext>
                  </a:extLst>
                </a:gridCol>
                <a:gridCol w="697679">
                  <a:extLst>
                    <a:ext uri="{9D8B030D-6E8A-4147-A177-3AD203B41FA5}">
                      <a16:colId xmlns:a16="http://schemas.microsoft.com/office/drawing/2014/main" val="3629485485"/>
                    </a:ext>
                  </a:extLst>
                </a:gridCol>
                <a:gridCol w="208280">
                  <a:extLst>
                    <a:ext uri="{9D8B030D-6E8A-4147-A177-3AD203B41FA5}">
                      <a16:colId xmlns:a16="http://schemas.microsoft.com/office/drawing/2014/main" val="3861884347"/>
                    </a:ext>
                  </a:extLst>
                </a:gridCol>
                <a:gridCol w="541900">
                  <a:extLst>
                    <a:ext uri="{9D8B030D-6E8A-4147-A177-3AD203B41FA5}">
                      <a16:colId xmlns:a16="http://schemas.microsoft.com/office/drawing/2014/main" val="3623014772"/>
                    </a:ext>
                  </a:extLst>
                </a:gridCol>
                <a:gridCol w="1339834">
                  <a:extLst>
                    <a:ext uri="{9D8B030D-6E8A-4147-A177-3AD203B41FA5}">
                      <a16:colId xmlns:a16="http://schemas.microsoft.com/office/drawing/2014/main" val="1355376464"/>
                    </a:ext>
                  </a:extLst>
                </a:gridCol>
                <a:gridCol w="1477691">
                  <a:extLst>
                    <a:ext uri="{9D8B030D-6E8A-4147-A177-3AD203B41FA5}">
                      <a16:colId xmlns:a16="http://schemas.microsoft.com/office/drawing/2014/main" val="449725677"/>
                    </a:ext>
                  </a:extLst>
                </a:gridCol>
              </a:tblGrid>
              <a:tr h="256418">
                <a:tc gridSpan="8">
                  <a:txBody>
                    <a:bodyPr/>
                    <a:lstStyle/>
                    <a:p>
                      <a:r>
                        <a:rPr lang="en-US" sz="1800" dirty="0"/>
                        <a:t>ZFS block pointer</a:t>
                      </a:r>
                      <a:endParaRPr lang="ru-RU" sz="18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622437912"/>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pPr algn="ctr"/>
                      <a:endParaRPr lang="ru-RU" sz="1200" dirty="0"/>
                    </a:p>
                  </a:txBody>
                  <a:tcPr/>
                </a:tc>
                <a:tc hMerge="1">
                  <a:txBody>
                    <a:bodyPr/>
                    <a:lstStyle/>
                    <a:p>
                      <a:endParaRPr lang="ru-RU"/>
                    </a:p>
                  </a:txBody>
                  <a:tcPr/>
                </a:tc>
                <a:extLst>
                  <a:ext uri="{0D108BD9-81ED-4DB2-BD59-A6C34878D82A}">
                    <a16:rowId xmlns:a16="http://schemas.microsoft.com/office/drawing/2014/main" val="56589200"/>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extLst>
                  <a:ext uri="{0D108BD9-81ED-4DB2-BD59-A6C34878D82A}">
                    <a16:rowId xmlns:a16="http://schemas.microsoft.com/office/drawing/2014/main" val="2209764934"/>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pPr algn="ctr"/>
                      <a:endParaRPr lang="ru-RU" sz="1200" dirty="0"/>
                    </a:p>
                  </a:txBody>
                  <a:tcPr/>
                </a:tc>
                <a:tc hMerge="1">
                  <a:txBody>
                    <a:bodyPr/>
                    <a:lstStyle/>
                    <a:p>
                      <a:endParaRPr lang="ru-RU"/>
                    </a:p>
                  </a:txBody>
                  <a:tcPr/>
                </a:tc>
                <a:extLst>
                  <a:ext uri="{0D108BD9-81ED-4DB2-BD59-A6C34878D82A}">
                    <a16:rowId xmlns:a16="http://schemas.microsoft.com/office/drawing/2014/main" val="1077394454"/>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extLst>
                  <a:ext uri="{0D108BD9-81ED-4DB2-BD59-A6C34878D82A}">
                    <a16:rowId xmlns:a16="http://schemas.microsoft.com/office/drawing/2014/main" val="1426548609"/>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pPr algn="ctr"/>
                      <a:endParaRPr lang="ru-RU" sz="1200" dirty="0"/>
                    </a:p>
                  </a:txBody>
                  <a:tcPr/>
                </a:tc>
                <a:tc hMerge="1">
                  <a:txBody>
                    <a:bodyPr/>
                    <a:lstStyle/>
                    <a:p>
                      <a:endParaRPr lang="ru-RU"/>
                    </a:p>
                  </a:txBody>
                  <a:tcPr/>
                </a:tc>
                <a:extLst>
                  <a:ext uri="{0D108BD9-81ED-4DB2-BD59-A6C34878D82A}">
                    <a16:rowId xmlns:a16="http://schemas.microsoft.com/office/drawing/2014/main" val="435900940"/>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extLst>
                  <a:ext uri="{0D108BD9-81ED-4DB2-BD59-A6C34878D82A}">
                    <a16:rowId xmlns:a16="http://schemas.microsoft.com/office/drawing/2014/main" val="2717332370"/>
                  </a:ext>
                </a:extLst>
              </a:tr>
              <a:tr h="256418">
                <a:tc>
                  <a:txBody>
                    <a:bodyPr/>
                    <a:lstStyle/>
                    <a:p>
                      <a:r>
                        <a:rPr lang="en-US" sz="1200" dirty="0">
                          <a:solidFill>
                            <a:schemeClr val="bg1">
                              <a:lumMod val="75000"/>
                            </a:schemeClr>
                          </a:solidFill>
                        </a:rPr>
                        <a:t>BDX</a:t>
                      </a:r>
                      <a:endParaRPr lang="ru-RU" sz="1200" dirty="0">
                        <a:solidFill>
                          <a:schemeClr val="bg1">
                            <a:lumMod val="75000"/>
                          </a:schemeClr>
                        </a:solidFill>
                      </a:endParaRPr>
                    </a:p>
                  </a:txBody>
                  <a:tcPr/>
                </a:tc>
                <a:tc>
                  <a:txBody>
                    <a:bodyPr/>
                    <a:lstStyle/>
                    <a:p>
                      <a:r>
                        <a:rPr lang="en-US" sz="1200" dirty="0" err="1">
                          <a:solidFill>
                            <a:schemeClr val="bg1">
                              <a:lumMod val="75000"/>
                            </a:schemeClr>
                          </a:solidFill>
                        </a:rPr>
                        <a:t>lvl</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type</a:t>
                      </a:r>
                      <a:endParaRPr lang="ru-RU" sz="1200" dirty="0">
                        <a:solidFill>
                          <a:schemeClr val="bg1">
                            <a:lumMod val="75000"/>
                          </a:schemeClr>
                        </a:solidFill>
                      </a:endParaRPr>
                    </a:p>
                  </a:txBody>
                  <a:tcPr/>
                </a:tc>
                <a:tc>
                  <a:txBody>
                    <a:bodyPr/>
                    <a:lstStyle/>
                    <a:p>
                      <a:r>
                        <a:rPr lang="en-US" sz="1200" dirty="0" err="1">
                          <a:solidFill>
                            <a:schemeClr val="bg1">
                              <a:lumMod val="75000"/>
                            </a:schemeClr>
                          </a:solidFill>
                        </a:rPr>
                        <a:t>cksum</a:t>
                      </a:r>
                      <a:endParaRPr lang="ru-RU" sz="1200" dirty="0">
                        <a:solidFill>
                          <a:schemeClr val="bg1">
                            <a:lumMod val="75000"/>
                          </a:schemeClr>
                        </a:solidFill>
                      </a:endParaRPr>
                    </a:p>
                  </a:txBody>
                  <a:tcPr/>
                </a:tc>
                <a:tc>
                  <a:txBody>
                    <a:bodyPr/>
                    <a:lstStyle/>
                    <a:p>
                      <a:r>
                        <a:rPr lang="en-US" sz="1200" b="1" dirty="0"/>
                        <a:t>E</a:t>
                      </a:r>
                      <a:endParaRPr lang="ru-RU" sz="1200" b="1" dirty="0"/>
                    </a:p>
                  </a:txBody>
                  <a:tcPr/>
                </a:tc>
                <a:tc>
                  <a:txBody>
                    <a:bodyPr/>
                    <a:lstStyle/>
                    <a:p>
                      <a:r>
                        <a:rPr lang="en-US" sz="1200" dirty="0">
                          <a:solidFill>
                            <a:schemeClr val="bg1">
                              <a:lumMod val="75000"/>
                            </a:schemeClr>
                          </a:solidFill>
                        </a:rPr>
                        <a:t>comp</a:t>
                      </a:r>
                      <a:endParaRPr lang="ru-RU" sz="1200" dirty="0">
                        <a:solidFill>
                          <a:schemeClr val="bg1">
                            <a:lumMod val="75000"/>
                          </a:schemeClr>
                        </a:solidFill>
                      </a:endParaRPr>
                    </a:p>
                  </a:txBody>
                  <a:tcPr/>
                </a:tc>
                <a:tc>
                  <a:txBody>
                    <a:bodyPr/>
                    <a:lstStyle/>
                    <a:p>
                      <a:r>
                        <a:rPr lang="en-US" sz="1200" dirty="0" err="1">
                          <a:solidFill>
                            <a:schemeClr val="bg1">
                              <a:lumMod val="75000"/>
                            </a:schemeClr>
                          </a:solidFill>
                        </a:rPr>
                        <a:t>psize</a:t>
                      </a:r>
                      <a:endParaRPr lang="ru-RU" dirty="0">
                        <a:solidFill>
                          <a:schemeClr val="bg1">
                            <a:lumMod val="75000"/>
                          </a:schemeClr>
                        </a:solidFill>
                      </a:endParaRPr>
                    </a:p>
                  </a:txBody>
                  <a:tcPr/>
                </a:tc>
                <a:tc>
                  <a:txBody>
                    <a:bodyPr/>
                    <a:lstStyle/>
                    <a:p>
                      <a:r>
                        <a:rPr lang="en-US" sz="1200" dirty="0" err="1">
                          <a:solidFill>
                            <a:schemeClr val="bg1">
                              <a:lumMod val="75000"/>
                            </a:schemeClr>
                          </a:solidFill>
                        </a:rPr>
                        <a:t>lsize</a:t>
                      </a:r>
                      <a:endParaRPr lang="ru-RU" sz="1200" dirty="0">
                        <a:solidFill>
                          <a:schemeClr val="bg1">
                            <a:lumMod val="75000"/>
                          </a:schemeClr>
                        </a:solidFill>
                      </a:endParaRPr>
                    </a:p>
                  </a:txBody>
                  <a:tcPr/>
                </a:tc>
                <a:extLst>
                  <a:ext uri="{0D108BD9-81ED-4DB2-BD59-A6C34878D82A}">
                    <a16:rowId xmlns:a16="http://schemas.microsoft.com/office/drawing/2014/main" val="1624433177"/>
                  </a:ext>
                </a:extLst>
              </a:tr>
              <a:tr h="256418">
                <a:tc gridSpan="8">
                  <a:txBody>
                    <a:bodyPr/>
                    <a:lstStyle/>
                    <a:p>
                      <a:pPr algn="ctr"/>
                      <a:r>
                        <a:rPr lang="en-US" sz="1200" dirty="0"/>
                        <a:t>payload</a:t>
                      </a: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357930976"/>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554961601"/>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4886159"/>
                  </a:ext>
                </a:extLst>
              </a:tr>
              <a:tr h="256418">
                <a:tc gridSpan="8">
                  <a:txBody>
                    <a:bodyPr/>
                    <a:lstStyle/>
                    <a:p>
                      <a:pPr algn="ctr"/>
                      <a:r>
                        <a:rPr lang="en-US" sz="1200" dirty="0">
                          <a:solidFill>
                            <a:schemeClr val="bg1">
                              <a:lumMod val="75000"/>
                            </a:schemeClr>
                          </a:solidFill>
                        </a:rPr>
                        <a:t>logical birth time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639893186"/>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91879451"/>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6078609"/>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13390598"/>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52321215"/>
                  </a:ext>
                </a:extLst>
              </a:tr>
              <a:tr h="256418">
                <a:tc gridSpan="8">
                  <a:txBody>
                    <a:bodyPr/>
                    <a:lstStyle/>
                    <a:p>
                      <a:pPr algn="ctr"/>
                      <a:r>
                        <a:rPr lang="en-US" sz="1200" dirty="0"/>
                        <a:t>payload</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123012875"/>
                  </a:ext>
                </a:extLst>
              </a:tr>
            </a:tbl>
          </a:graphicData>
        </a:graphic>
      </p:graphicFrame>
      <p:sp>
        <p:nvSpPr>
          <p:cNvPr id="4" name="TextBox 3">
            <a:extLst>
              <a:ext uri="{FF2B5EF4-FFF2-40B4-BE49-F238E27FC236}">
                <a16:creationId xmlns:a16="http://schemas.microsoft.com/office/drawing/2014/main" id="{229924B9-60A2-551B-C340-0E3562C4B0E9}"/>
              </a:ext>
            </a:extLst>
          </p:cNvPr>
          <p:cNvSpPr txBox="1"/>
          <p:nvPr/>
        </p:nvSpPr>
        <p:spPr>
          <a:xfrm>
            <a:off x="6251712" y="1259493"/>
            <a:ext cx="5781261" cy="646331"/>
          </a:xfrm>
          <a:prstGeom prst="rect">
            <a:avLst/>
          </a:prstGeom>
          <a:noFill/>
        </p:spPr>
        <p:txBody>
          <a:bodyPr wrap="square" rtlCol="0">
            <a:spAutoFit/>
          </a:bodyPr>
          <a:lstStyle/>
          <a:p>
            <a:r>
              <a:rPr lang="en-US" dirty="0">
                <a:cs typeface="Consolas" panose="020B0609020204030204" pitchFamily="49" charset="0"/>
              </a:rPr>
              <a:t>Flag </a:t>
            </a:r>
            <a:r>
              <a:rPr lang="en-US" dirty="0">
                <a:latin typeface="Consolas" panose="020B0609020204030204" pitchFamily="49" charset="0"/>
                <a:cs typeface="Consolas" panose="020B0609020204030204" pitchFamily="49" charset="0"/>
              </a:rPr>
              <a:t>E</a:t>
            </a:r>
            <a:r>
              <a:rPr lang="en-US" dirty="0">
                <a:cs typeface="Consolas" panose="020B0609020204030204" pitchFamily="49" charset="0"/>
              </a:rPr>
              <a:t> means that this block pointer is not really a pointer but contains </a:t>
            </a:r>
            <a:r>
              <a:rPr lang="en-US" b="1" dirty="0">
                <a:cs typeface="Consolas" panose="020B0609020204030204" pitchFamily="49" charset="0"/>
              </a:rPr>
              <a:t>e</a:t>
            </a:r>
            <a:r>
              <a:rPr lang="en-US" dirty="0">
                <a:cs typeface="Consolas" panose="020B0609020204030204" pitchFamily="49" charset="0"/>
              </a:rPr>
              <a:t>mbedded data.</a:t>
            </a:r>
          </a:p>
        </p:txBody>
      </p:sp>
    </p:spTree>
    <p:extLst>
      <p:ext uri="{BB962C8B-B14F-4D97-AF65-F5344CB8AC3E}">
        <p14:creationId xmlns:p14="http://schemas.microsoft.com/office/powerpoint/2010/main" val="313840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D82C6-E06D-A8BC-1D13-D6169AF36F2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49B10A3-7F93-A653-67CF-DE6F4783D0A9}"/>
              </a:ext>
            </a:extLst>
          </p:cNvPr>
          <p:cNvGraphicFramePr>
            <a:graphicFrameLocks noGrp="1"/>
          </p:cNvGraphicFramePr>
          <p:nvPr>
            <p:extLst>
              <p:ext uri="{D42A27DB-BD31-4B8C-83A1-F6EECF244321}">
                <p14:modId xmlns:p14="http://schemas.microsoft.com/office/powerpoint/2010/main" val="323782091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569F6AC-15D6-1408-68AE-F9EF0C940E36}"/>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FF07BF8F-555A-5593-1CFC-9C83FDD95E74}"/>
              </a:ext>
            </a:extLst>
          </p:cNvPr>
          <p:cNvGraphicFramePr>
            <a:graphicFrameLocks noGrp="1"/>
          </p:cNvGraphicFramePr>
          <p:nvPr>
            <p:extLst>
              <p:ext uri="{D42A27DB-BD31-4B8C-83A1-F6EECF244321}">
                <p14:modId xmlns:p14="http://schemas.microsoft.com/office/powerpoint/2010/main" val="3063864546"/>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In ZFS, block pointers are arranged as a perfectly balanced tree. They also facilitate many consistency checks.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graphicFrame>
        <p:nvGraphicFramePr>
          <p:cNvPr id="3" name="Table 2">
            <a:extLst>
              <a:ext uri="{FF2B5EF4-FFF2-40B4-BE49-F238E27FC236}">
                <a16:creationId xmlns:a16="http://schemas.microsoft.com/office/drawing/2014/main" id="{D642BD28-6C18-317E-8282-61DFCB744252}"/>
              </a:ext>
            </a:extLst>
          </p:cNvPr>
          <p:cNvGraphicFramePr>
            <a:graphicFrameLocks noGrp="1"/>
          </p:cNvGraphicFramePr>
          <p:nvPr>
            <p:extLst>
              <p:ext uri="{D42A27DB-BD31-4B8C-83A1-F6EECF244321}">
                <p14:modId xmlns:p14="http://schemas.microsoft.com/office/powerpoint/2010/main" val="252634313"/>
              </p:ext>
            </p:extLst>
          </p:nvPr>
        </p:nvGraphicFramePr>
        <p:xfrm>
          <a:off x="159026" y="1259493"/>
          <a:ext cx="5854147" cy="4754880"/>
        </p:xfrm>
        <a:graphic>
          <a:graphicData uri="http://schemas.openxmlformats.org/drawingml/2006/table">
            <a:tbl>
              <a:tblPr firstRow="1" bandRow="1">
                <a:tableStyleId>{5C22544A-7EE6-4342-B048-85BDC9FD1C3A}</a:tableStyleId>
              </a:tblPr>
              <a:tblGrid>
                <a:gridCol w="255810">
                  <a:extLst>
                    <a:ext uri="{9D8B030D-6E8A-4147-A177-3AD203B41FA5}">
                      <a16:colId xmlns:a16="http://schemas.microsoft.com/office/drawing/2014/main" val="3987607355"/>
                    </a:ext>
                  </a:extLst>
                </a:gridCol>
                <a:gridCol w="307105">
                  <a:extLst>
                    <a:ext uri="{9D8B030D-6E8A-4147-A177-3AD203B41FA5}">
                      <a16:colId xmlns:a16="http://schemas.microsoft.com/office/drawing/2014/main" val="407399061"/>
                    </a:ext>
                  </a:extLst>
                </a:gridCol>
                <a:gridCol w="454490">
                  <a:extLst>
                    <a:ext uri="{9D8B030D-6E8A-4147-A177-3AD203B41FA5}">
                      <a16:colId xmlns:a16="http://schemas.microsoft.com/office/drawing/2014/main" val="4179410268"/>
                    </a:ext>
                  </a:extLst>
                </a:gridCol>
                <a:gridCol w="571358">
                  <a:extLst>
                    <a:ext uri="{9D8B030D-6E8A-4147-A177-3AD203B41FA5}">
                      <a16:colId xmlns:a16="http://schemas.microsoft.com/office/drawing/2014/main" val="4063526258"/>
                    </a:ext>
                  </a:extLst>
                </a:gridCol>
                <a:gridCol w="697679">
                  <a:extLst>
                    <a:ext uri="{9D8B030D-6E8A-4147-A177-3AD203B41FA5}">
                      <a16:colId xmlns:a16="http://schemas.microsoft.com/office/drawing/2014/main" val="3629485485"/>
                    </a:ext>
                  </a:extLst>
                </a:gridCol>
                <a:gridCol w="208280">
                  <a:extLst>
                    <a:ext uri="{9D8B030D-6E8A-4147-A177-3AD203B41FA5}">
                      <a16:colId xmlns:a16="http://schemas.microsoft.com/office/drawing/2014/main" val="3861884347"/>
                    </a:ext>
                  </a:extLst>
                </a:gridCol>
                <a:gridCol w="541900">
                  <a:extLst>
                    <a:ext uri="{9D8B030D-6E8A-4147-A177-3AD203B41FA5}">
                      <a16:colId xmlns:a16="http://schemas.microsoft.com/office/drawing/2014/main" val="3623014772"/>
                    </a:ext>
                  </a:extLst>
                </a:gridCol>
                <a:gridCol w="704380">
                  <a:extLst>
                    <a:ext uri="{9D8B030D-6E8A-4147-A177-3AD203B41FA5}">
                      <a16:colId xmlns:a16="http://schemas.microsoft.com/office/drawing/2014/main" val="1355376464"/>
                    </a:ext>
                  </a:extLst>
                </a:gridCol>
                <a:gridCol w="635454">
                  <a:extLst>
                    <a:ext uri="{9D8B030D-6E8A-4147-A177-3AD203B41FA5}">
                      <a16:colId xmlns:a16="http://schemas.microsoft.com/office/drawing/2014/main" val="1137781806"/>
                    </a:ext>
                  </a:extLst>
                </a:gridCol>
                <a:gridCol w="1477691">
                  <a:extLst>
                    <a:ext uri="{9D8B030D-6E8A-4147-A177-3AD203B41FA5}">
                      <a16:colId xmlns:a16="http://schemas.microsoft.com/office/drawing/2014/main" val="449725677"/>
                    </a:ext>
                  </a:extLst>
                </a:gridCol>
              </a:tblGrid>
              <a:tr h="256418">
                <a:tc gridSpan="10">
                  <a:txBody>
                    <a:bodyPr/>
                    <a:lstStyle/>
                    <a:p>
                      <a:r>
                        <a:rPr lang="en-US" sz="1800" dirty="0"/>
                        <a:t>ZFS block pointer</a:t>
                      </a:r>
                      <a:endParaRPr lang="ru-RU" sz="18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622437912"/>
                  </a:ext>
                </a:extLst>
              </a:tr>
              <a:tr h="256418">
                <a:tc gridSpan="7">
                  <a:txBody>
                    <a:bodyPr/>
                    <a:lstStyle/>
                    <a:p>
                      <a:pPr algn="ctr"/>
                      <a:r>
                        <a:rPr lang="en-US" sz="1200" dirty="0">
                          <a:solidFill>
                            <a:schemeClr val="bg1">
                              <a:lumMod val="75000"/>
                            </a:schemeClr>
                          </a:solidFill>
                        </a:rPr>
                        <a:t>vdev0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56589200"/>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9764934"/>
                  </a:ext>
                </a:extLst>
              </a:tr>
              <a:tr h="256418">
                <a:tc gridSpan="7">
                  <a:txBody>
                    <a:bodyPr/>
                    <a:lstStyle/>
                    <a:p>
                      <a:pPr algn="ctr"/>
                      <a:r>
                        <a:rPr lang="en-US" sz="1200" dirty="0">
                          <a:solidFill>
                            <a:schemeClr val="bg1">
                              <a:lumMod val="75000"/>
                            </a:schemeClr>
                          </a:solidFill>
                        </a:rPr>
                        <a:t>vdev1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1077394454"/>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426548609"/>
                  </a:ext>
                </a:extLst>
              </a:tr>
              <a:tr h="256418">
                <a:tc gridSpan="7">
                  <a:txBody>
                    <a:bodyPr/>
                    <a:lstStyle/>
                    <a:p>
                      <a:pPr algn="ctr"/>
                      <a:r>
                        <a:rPr lang="en-US" sz="1200" dirty="0">
                          <a:solidFill>
                            <a:schemeClr val="bg1">
                              <a:lumMod val="75000"/>
                            </a:schemeClr>
                          </a:solidFill>
                        </a:rPr>
                        <a:t>vdev2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a:txBody>
                    <a:bodyPr/>
                    <a:lstStyle/>
                    <a:p>
                      <a:pPr algn="ctr"/>
                      <a:r>
                        <a:rPr lang="en-US" sz="1200" dirty="0">
                          <a:solidFill>
                            <a:schemeClr val="bg1">
                              <a:lumMod val="75000"/>
                            </a:schemeClr>
                          </a:solidFill>
                        </a:rPr>
                        <a:t>pad</a:t>
                      </a:r>
                      <a:endParaRPr lang="ru-RU" sz="1200" dirty="0">
                        <a:solidFill>
                          <a:schemeClr val="bg1">
                            <a:lumMod val="75000"/>
                          </a:schemeClr>
                        </a:solidFill>
                      </a:endParaRPr>
                    </a:p>
                  </a:txBody>
                  <a:tcPr/>
                </a:tc>
                <a:tc gridSpan="2">
                  <a:txBody>
                    <a:bodyPr/>
                    <a:lstStyle/>
                    <a:p>
                      <a:pPr algn="ctr"/>
                      <a:r>
                        <a:rPr lang="en-US" sz="1200" dirty="0" err="1">
                          <a:solidFill>
                            <a:schemeClr val="bg1">
                              <a:lumMod val="75000"/>
                            </a:schemeClr>
                          </a:solidFill>
                        </a:rPr>
                        <a:t>asize</a:t>
                      </a:r>
                      <a:endParaRPr lang="ru-RU" sz="1200" dirty="0">
                        <a:solidFill>
                          <a:schemeClr val="bg1">
                            <a:lumMod val="75000"/>
                          </a:schemeClr>
                        </a:solidFill>
                      </a:endParaRPr>
                    </a:p>
                  </a:txBody>
                  <a:tcPr/>
                </a:tc>
                <a:tc hMerge="1">
                  <a:txBody>
                    <a:bodyPr/>
                    <a:lstStyle/>
                    <a:p>
                      <a:endParaRPr lang="ru-RU"/>
                    </a:p>
                  </a:txBody>
                  <a:tcPr/>
                </a:tc>
                <a:extLst>
                  <a:ext uri="{0D108BD9-81ED-4DB2-BD59-A6C34878D82A}">
                    <a16:rowId xmlns:a16="http://schemas.microsoft.com/office/drawing/2014/main" val="435900940"/>
                  </a:ext>
                </a:extLst>
              </a:tr>
              <a:tr h="256418">
                <a:tc>
                  <a:txBody>
                    <a:bodyPr/>
                    <a:lstStyle/>
                    <a:p>
                      <a:r>
                        <a:rPr lang="en-US" sz="1200" dirty="0">
                          <a:solidFill>
                            <a:schemeClr val="bg1">
                              <a:lumMod val="75000"/>
                            </a:schemeClr>
                          </a:solidFill>
                        </a:rPr>
                        <a:t>G</a:t>
                      </a:r>
                      <a:endParaRPr lang="ru-RU" sz="1200" dirty="0">
                        <a:solidFill>
                          <a:schemeClr val="bg1">
                            <a:lumMod val="75000"/>
                          </a:schemeClr>
                        </a:solidFill>
                      </a:endParaRPr>
                    </a:p>
                  </a:txBody>
                  <a:tcPr/>
                </a:tc>
                <a:tc gridSpan="9">
                  <a:txBody>
                    <a:bodyPr/>
                    <a:lstStyle/>
                    <a:p>
                      <a:pPr algn="ctr"/>
                      <a:r>
                        <a:rPr lang="en-US" sz="1200" dirty="0">
                          <a:solidFill>
                            <a:schemeClr val="bg1">
                              <a:lumMod val="75000"/>
                            </a:schemeClr>
                          </a:solidFill>
                        </a:rPr>
                        <a:t>offset2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sz="1200" dirty="0"/>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717332370"/>
                  </a:ext>
                </a:extLst>
              </a:tr>
              <a:tr h="256418">
                <a:tc gridSpan="2">
                  <a:txBody>
                    <a:bodyPr/>
                    <a:lstStyle/>
                    <a:p>
                      <a:r>
                        <a:rPr lang="en-US" sz="1200" dirty="0">
                          <a:solidFill>
                            <a:schemeClr val="bg1">
                              <a:lumMod val="75000"/>
                            </a:schemeClr>
                          </a:solidFill>
                        </a:rPr>
                        <a:t>BDX</a:t>
                      </a:r>
                      <a:endParaRPr lang="ru-RU" sz="1200" dirty="0">
                        <a:solidFill>
                          <a:schemeClr val="bg1">
                            <a:lumMod val="75000"/>
                          </a:schemeClr>
                        </a:solidFill>
                      </a:endParaRPr>
                    </a:p>
                  </a:txBody>
                  <a:tcPr/>
                </a:tc>
                <a:tc hMerge="1">
                  <a:txBody>
                    <a:bodyPr/>
                    <a:lstStyle/>
                    <a:p>
                      <a:endParaRPr lang="ru-RU"/>
                    </a:p>
                  </a:txBody>
                  <a:tcPr/>
                </a:tc>
                <a:tc>
                  <a:txBody>
                    <a:bodyPr/>
                    <a:lstStyle/>
                    <a:p>
                      <a:r>
                        <a:rPr lang="en-US" sz="1200" dirty="0" err="1">
                          <a:solidFill>
                            <a:schemeClr val="bg1">
                              <a:lumMod val="75000"/>
                            </a:schemeClr>
                          </a:solidFill>
                        </a:rPr>
                        <a:t>lvl</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type</a:t>
                      </a:r>
                      <a:endParaRPr lang="ru-RU" sz="1200" dirty="0">
                        <a:solidFill>
                          <a:schemeClr val="bg1">
                            <a:lumMod val="75000"/>
                          </a:schemeClr>
                        </a:solidFill>
                      </a:endParaRPr>
                    </a:p>
                  </a:txBody>
                  <a:tcPr/>
                </a:tc>
                <a:tc>
                  <a:txBody>
                    <a:bodyPr/>
                    <a:lstStyle/>
                    <a:p>
                      <a:r>
                        <a:rPr lang="en-US" sz="1200" dirty="0" err="1">
                          <a:solidFill>
                            <a:schemeClr val="bg1">
                              <a:lumMod val="75000"/>
                            </a:schemeClr>
                          </a:solidFill>
                        </a:rPr>
                        <a:t>cksum</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E</a:t>
                      </a:r>
                      <a:endParaRPr lang="ru-RU" sz="1200" dirty="0">
                        <a:solidFill>
                          <a:schemeClr val="bg1">
                            <a:lumMod val="75000"/>
                          </a:schemeClr>
                        </a:solidFill>
                      </a:endParaRPr>
                    </a:p>
                  </a:txBody>
                  <a:tcPr/>
                </a:tc>
                <a:tc>
                  <a:txBody>
                    <a:bodyPr/>
                    <a:lstStyle/>
                    <a:p>
                      <a:r>
                        <a:rPr lang="en-US" sz="1200" dirty="0">
                          <a:solidFill>
                            <a:schemeClr val="bg1">
                              <a:lumMod val="75000"/>
                            </a:schemeClr>
                          </a:solidFill>
                        </a:rPr>
                        <a:t>comp</a:t>
                      </a:r>
                      <a:endParaRPr lang="ru-RU" sz="1200" dirty="0">
                        <a:solidFill>
                          <a:schemeClr val="bg1">
                            <a:lumMod val="75000"/>
                          </a:schemeClr>
                        </a:solidFill>
                      </a:endParaRPr>
                    </a:p>
                  </a:txBody>
                  <a:tcPr/>
                </a:tc>
                <a:tc gridSpan="2">
                  <a:txBody>
                    <a:bodyPr/>
                    <a:lstStyle/>
                    <a:p>
                      <a:r>
                        <a:rPr lang="en-US" sz="1200" dirty="0" err="1">
                          <a:solidFill>
                            <a:schemeClr val="bg1">
                              <a:lumMod val="75000"/>
                            </a:schemeClr>
                          </a:solidFill>
                        </a:rPr>
                        <a:t>psize</a:t>
                      </a:r>
                      <a:endParaRPr lang="ru-RU" dirty="0">
                        <a:solidFill>
                          <a:schemeClr val="bg1">
                            <a:lumMod val="75000"/>
                          </a:schemeClr>
                        </a:solidFill>
                      </a:endParaRPr>
                    </a:p>
                  </a:txBody>
                  <a:tcPr/>
                </a:tc>
                <a:tc hMerge="1">
                  <a:txBody>
                    <a:bodyPr/>
                    <a:lstStyle/>
                    <a:p>
                      <a:endParaRPr lang="ru-RU"/>
                    </a:p>
                  </a:txBody>
                  <a:tcPr/>
                </a:tc>
                <a:tc>
                  <a:txBody>
                    <a:bodyPr/>
                    <a:lstStyle/>
                    <a:p>
                      <a:r>
                        <a:rPr lang="en-US" sz="1200" dirty="0" err="1">
                          <a:solidFill>
                            <a:schemeClr val="bg1">
                              <a:lumMod val="75000"/>
                            </a:schemeClr>
                          </a:solidFill>
                        </a:rPr>
                        <a:t>lsize</a:t>
                      </a:r>
                      <a:endParaRPr lang="ru-RU" sz="1200" dirty="0">
                        <a:solidFill>
                          <a:schemeClr val="bg1">
                            <a:lumMod val="75000"/>
                          </a:schemeClr>
                        </a:solidFill>
                      </a:endParaRPr>
                    </a:p>
                  </a:txBody>
                  <a:tcPr/>
                </a:tc>
                <a:extLst>
                  <a:ext uri="{0D108BD9-81ED-4DB2-BD59-A6C34878D82A}">
                    <a16:rowId xmlns:a16="http://schemas.microsoft.com/office/drawing/2014/main" val="1624433177"/>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357930976"/>
                  </a:ext>
                </a:extLst>
              </a:tr>
              <a:tr h="256418">
                <a:tc gridSpan="10">
                  <a:txBody>
                    <a:bodyPr/>
                    <a:lstStyle/>
                    <a:p>
                      <a:pPr algn="ctr"/>
                      <a:r>
                        <a:rPr lang="en-US" sz="1200" dirty="0">
                          <a:solidFill>
                            <a:schemeClr val="bg1">
                              <a:lumMod val="75000"/>
                            </a:schemeClr>
                          </a:solidFill>
                        </a:rPr>
                        <a:t>spare</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554961601"/>
                  </a:ext>
                </a:extLst>
              </a:tr>
              <a:tr h="256418">
                <a:tc gridSpan="10">
                  <a:txBody>
                    <a:bodyPr/>
                    <a:lstStyle/>
                    <a:p>
                      <a:pPr algn="ctr"/>
                      <a:r>
                        <a:rPr lang="en-US" sz="1200" dirty="0"/>
                        <a:t>physical birth time</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4886159"/>
                  </a:ext>
                </a:extLst>
              </a:tr>
              <a:tr h="256418">
                <a:tc gridSpan="10">
                  <a:txBody>
                    <a:bodyPr/>
                    <a:lstStyle/>
                    <a:p>
                      <a:pPr algn="ctr"/>
                      <a:r>
                        <a:rPr lang="en-US" sz="1200" dirty="0"/>
                        <a:t>logical birth time</a:t>
                      </a:r>
                      <a:endParaRPr lang="ru-RU" sz="1200" dirty="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639893186"/>
                  </a:ext>
                </a:extLst>
              </a:tr>
              <a:tr h="256418">
                <a:tc gridSpan="10">
                  <a:txBody>
                    <a:bodyPr/>
                    <a:lstStyle/>
                    <a:p>
                      <a:pPr algn="ctr"/>
                      <a:r>
                        <a:rPr lang="en-US" sz="1200" dirty="0">
                          <a:solidFill>
                            <a:schemeClr val="bg1">
                              <a:lumMod val="75000"/>
                            </a:schemeClr>
                          </a:solidFill>
                        </a:rPr>
                        <a:t>fill count</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91879451"/>
                  </a:ext>
                </a:extLst>
              </a:tr>
              <a:tr h="256418">
                <a:tc gridSpan="10">
                  <a:txBody>
                    <a:bodyPr/>
                    <a:lstStyle/>
                    <a:p>
                      <a:pPr algn="ctr"/>
                      <a:r>
                        <a:rPr lang="en-US" sz="1200" dirty="0">
                          <a:solidFill>
                            <a:schemeClr val="bg1">
                              <a:lumMod val="75000"/>
                            </a:schemeClr>
                          </a:solidFill>
                        </a:rPr>
                        <a:t>checksum[0]</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06078609"/>
                  </a:ext>
                </a:extLst>
              </a:tr>
              <a:tr h="256418">
                <a:tc gridSpan="10">
                  <a:txBody>
                    <a:bodyPr/>
                    <a:lstStyle/>
                    <a:p>
                      <a:pPr algn="ctr"/>
                      <a:r>
                        <a:rPr lang="en-US" sz="1200" dirty="0">
                          <a:solidFill>
                            <a:schemeClr val="bg1">
                              <a:lumMod val="75000"/>
                            </a:schemeClr>
                          </a:solidFill>
                        </a:rPr>
                        <a:t>checksum[1]</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213390598"/>
                  </a:ext>
                </a:extLst>
              </a:tr>
              <a:tr h="256418">
                <a:tc gridSpan="10">
                  <a:txBody>
                    <a:bodyPr/>
                    <a:lstStyle/>
                    <a:p>
                      <a:pPr algn="ctr"/>
                      <a:r>
                        <a:rPr lang="en-US" sz="1200" dirty="0">
                          <a:solidFill>
                            <a:schemeClr val="bg1">
                              <a:lumMod val="75000"/>
                            </a:schemeClr>
                          </a:solidFill>
                        </a:rPr>
                        <a:t>checksum[2]</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52321215"/>
                  </a:ext>
                </a:extLst>
              </a:tr>
              <a:tr h="256418">
                <a:tc gridSpan="10">
                  <a:txBody>
                    <a:bodyPr/>
                    <a:lstStyle/>
                    <a:p>
                      <a:pPr algn="ctr"/>
                      <a:r>
                        <a:rPr lang="en-US" sz="1200" dirty="0">
                          <a:solidFill>
                            <a:schemeClr val="bg1">
                              <a:lumMod val="75000"/>
                            </a:schemeClr>
                          </a:solidFill>
                        </a:rPr>
                        <a:t>checksum[3]</a:t>
                      </a:r>
                      <a:endParaRPr lang="ru-RU" sz="1200" dirty="0">
                        <a:solidFill>
                          <a:schemeClr val="bg1">
                            <a:lumMod val="75000"/>
                          </a:schemeClr>
                        </a:solidFill>
                      </a:endParaRPr>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en-CY"/>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123012875"/>
                  </a:ext>
                </a:extLst>
              </a:tr>
            </a:tbl>
          </a:graphicData>
        </a:graphic>
      </p:graphicFrame>
      <p:sp>
        <p:nvSpPr>
          <p:cNvPr id="4" name="TextBox 3">
            <a:extLst>
              <a:ext uri="{FF2B5EF4-FFF2-40B4-BE49-F238E27FC236}">
                <a16:creationId xmlns:a16="http://schemas.microsoft.com/office/drawing/2014/main" id="{16832260-48B5-78A0-D0EF-248E2F1DC959}"/>
              </a:ext>
            </a:extLst>
          </p:cNvPr>
          <p:cNvSpPr txBox="1"/>
          <p:nvPr/>
        </p:nvSpPr>
        <p:spPr>
          <a:xfrm>
            <a:off x="6251712" y="1259493"/>
            <a:ext cx="5781261" cy="4247317"/>
          </a:xfrm>
          <a:prstGeom prst="rect">
            <a:avLst/>
          </a:prstGeom>
          <a:noFill/>
        </p:spPr>
        <p:txBody>
          <a:bodyPr wrap="square" rtlCol="0">
            <a:spAutoFit/>
          </a:bodyPr>
          <a:lstStyle/>
          <a:p>
            <a:pPr marL="285750" indent="-285750">
              <a:buFont typeface="Arial" panose="020B0604020202020204" pitchFamily="34" charset="0"/>
              <a:buChar char="•"/>
            </a:pPr>
            <a:r>
              <a:rPr lang="en-US" dirty="0">
                <a:cs typeface="Consolas" panose="020B0609020204030204" pitchFamily="49" charset="0"/>
              </a:rPr>
              <a:t>Physical birth time is the number of a transaction that allocated a block being pointed to.</a:t>
            </a:r>
          </a:p>
          <a:p>
            <a:pPr marL="285750" indent="-285750">
              <a:buFont typeface="Arial" panose="020B0604020202020204" pitchFamily="34" charset="0"/>
              <a:buChar char="•"/>
            </a:pPr>
            <a:r>
              <a:rPr lang="en-US" dirty="0">
                <a:cs typeface="Consolas" panose="020B0609020204030204" pitchFamily="49" charset="0"/>
              </a:rPr>
              <a:t>Logical birth time is the number of a transaction that allocated this block pointer.</a:t>
            </a:r>
          </a:p>
          <a:p>
            <a:endParaRPr lang="en-US" dirty="0">
              <a:cs typeface="Consolas" panose="020B0609020204030204" pitchFamily="49" charset="0"/>
            </a:endParaRPr>
          </a:p>
          <a:p>
            <a:r>
              <a:rPr lang="en-US" dirty="0">
                <a:cs typeface="Consolas" panose="020B0609020204030204" pitchFamily="49" charset="0"/>
              </a:rPr>
              <a:t>These numbers make it possible to find the differences between trees efficiently, which is needed for space reclamation during removal of snapshots.</a:t>
            </a:r>
          </a:p>
          <a:p>
            <a:endParaRPr lang="en-US" dirty="0">
              <a:cs typeface="Consolas" panose="020B0609020204030204" pitchFamily="49" charset="0"/>
            </a:endParaRPr>
          </a:p>
          <a:p>
            <a:r>
              <a:rPr lang="en-US" dirty="0">
                <a:cs typeface="Consolas" panose="020B0609020204030204" pitchFamily="49" charset="0"/>
              </a:rPr>
              <a:t>These numbers are different </a:t>
            </a:r>
            <a:r>
              <a:rPr lang="en-US" dirty="0" err="1">
                <a:cs typeface="Consolas" panose="020B0609020204030204" pitchFamily="49" charset="0"/>
              </a:rPr>
              <a:t>iff</a:t>
            </a:r>
            <a:r>
              <a:rPr lang="en-US" dirty="0">
                <a:cs typeface="Consolas" panose="020B0609020204030204" pitchFamily="49" charset="0"/>
              </a:rPr>
              <a:t> a block being pointed to was deduplicated.</a:t>
            </a:r>
          </a:p>
          <a:p>
            <a:endParaRPr lang="en-US" dirty="0">
              <a:cs typeface="Consolas" panose="020B0609020204030204" pitchFamily="49" charset="0"/>
            </a:endParaRPr>
          </a:p>
          <a:p>
            <a:r>
              <a:rPr lang="en-US" b="1" dirty="0">
                <a:cs typeface="Consolas" panose="020B0609020204030204" pitchFamily="49" charset="0"/>
              </a:rPr>
              <a:t>See also</a:t>
            </a:r>
            <a:r>
              <a:rPr lang="en-US" dirty="0">
                <a:cs typeface="Consolas" panose="020B0609020204030204" pitchFamily="49" charset="0"/>
              </a:rPr>
              <a:t>: </a:t>
            </a:r>
            <a:r>
              <a:rPr lang="en-US" dirty="0">
                <a:cs typeface="Consolas" panose="020B0609020204030204" pitchFamily="49" charset="0"/>
                <a:hlinkClick r:id="rId3"/>
              </a:rPr>
              <a:t>https://papers.freebsd.org/2019/BSDCan/ahrens-How_ZFS_Snapshots_Really_Work.files/ahrens-How_ZFS_Snapshots_Really_Work.pdf</a:t>
            </a:r>
            <a:endParaRPr lang="en-US" dirty="0">
              <a:cs typeface="Consolas" panose="020B0609020204030204" pitchFamily="49" charset="0"/>
            </a:endParaRPr>
          </a:p>
        </p:txBody>
      </p:sp>
    </p:spTree>
    <p:extLst>
      <p:ext uri="{BB962C8B-B14F-4D97-AF65-F5344CB8AC3E}">
        <p14:creationId xmlns:p14="http://schemas.microsoft.com/office/powerpoint/2010/main" val="1637795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4242720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549521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268919219"/>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 and “file system objects”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A “file system object”, a </a:t>
                      </a:r>
                      <a:r>
                        <a:rPr lang="en-US" sz="1800" dirty="0" err="1"/>
                        <a:t>dnode</a:t>
                      </a:r>
                      <a:r>
                        <a:rPr lang="en-US" sz="1800" dirty="0"/>
                        <a:t> for short, is a tree of block pointers: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Remark</a:t>
                      </a:r>
                      <a:r>
                        <a:rPr lang="ru-RU" sz="1800" b="1" dirty="0"/>
                        <a:t>:</a:t>
                      </a:r>
                      <a:r>
                        <a:rPr lang="ru-RU" sz="1800" dirty="0"/>
                        <a:t> </a:t>
                      </a:r>
                      <a:r>
                        <a:rPr lang="en-US" sz="1800" dirty="0"/>
                        <a:t>unlike an ext2</a:t>
                      </a:r>
                      <a:r>
                        <a:rPr lang="ru-RU" sz="1800" dirty="0"/>
                        <a:t> </a:t>
                      </a:r>
                      <a:r>
                        <a:rPr lang="en-US" sz="1800" dirty="0" err="1"/>
                        <a:t>inode</a:t>
                      </a:r>
                      <a:r>
                        <a:rPr lang="en-US" sz="1800" dirty="0"/>
                        <a:t> that has direct block pointers</a:t>
                      </a:r>
                      <a:r>
                        <a:rPr lang="ru-RU" sz="1800" dirty="0"/>
                        <a:t>, </a:t>
                      </a:r>
                      <a:r>
                        <a:rPr lang="en-US" sz="1800" dirty="0"/>
                        <a:t>double indirect pointers and</a:t>
                      </a:r>
                      <a:r>
                        <a:rPr lang="ru-RU" sz="1800" dirty="0"/>
                        <a:t> </a:t>
                      </a:r>
                      <a:r>
                        <a:rPr lang="en-US" sz="1800" dirty="0"/>
                        <a:t>triple indirect pointers, a ZFS </a:t>
                      </a:r>
                      <a:r>
                        <a:rPr lang="en-US" sz="1800" dirty="0" err="1"/>
                        <a:t>dnode</a:t>
                      </a:r>
                      <a:r>
                        <a:rPr lang="en-US" sz="1800" dirty="0"/>
                        <a:t> has only one pointer to locate the file content.</a:t>
                      </a:r>
                      <a:r>
                        <a:rPr lang="ru-RU" sz="1800" dirty="0"/>
                        <a:t> </a:t>
                      </a:r>
                      <a:r>
                        <a:rPr lang="en-US" sz="1800" dirty="0"/>
                        <a:t>If the file is 128Kb or shorter, then the pointer points directly to the data, otherwise it points to a tree</a:t>
                      </a:r>
                      <a:r>
                        <a:rPr lang="ru-RU" sz="1800" dirty="0"/>
                        <a:t>.</a:t>
                      </a: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graphicFrame>
        <p:nvGraphicFramePr>
          <p:cNvPr id="7" name="Table 6">
            <a:extLst>
              <a:ext uri="{FF2B5EF4-FFF2-40B4-BE49-F238E27FC236}">
                <a16:creationId xmlns:a16="http://schemas.microsoft.com/office/drawing/2014/main" id="{AD3533AA-5F11-0D41-9B61-79CECCE18B5D}"/>
              </a:ext>
            </a:extLst>
          </p:cNvPr>
          <p:cNvGraphicFramePr>
            <a:graphicFrameLocks noGrp="1"/>
          </p:cNvGraphicFramePr>
          <p:nvPr>
            <p:extLst>
              <p:ext uri="{D42A27DB-BD31-4B8C-83A1-F6EECF244321}">
                <p14:modId xmlns:p14="http://schemas.microsoft.com/office/powerpoint/2010/main" val="3234860229"/>
              </p:ext>
            </p:extLst>
          </p:nvPr>
        </p:nvGraphicFramePr>
        <p:xfrm>
          <a:off x="126082" y="1369661"/>
          <a:ext cx="1934072" cy="370840"/>
        </p:xfrm>
        <a:graphic>
          <a:graphicData uri="http://schemas.openxmlformats.org/drawingml/2006/table">
            <a:tbl>
              <a:tblPr firstRow="1" bandRow="1">
                <a:tableStyleId>{5C22544A-7EE6-4342-B048-85BDC9FD1C3A}</a:tableStyleId>
              </a:tblPr>
              <a:tblGrid>
                <a:gridCol w="1934072">
                  <a:extLst>
                    <a:ext uri="{9D8B030D-6E8A-4147-A177-3AD203B41FA5}">
                      <a16:colId xmlns:a16="http://schemas.microsoft.com/office/drawing/2014/main" val="306484342"/>
                    </a:ext>
                  </a:extLst>
                </a:gridCol>
              </a:tblGrid>
              <a:tr h="370840">
                <a:tc>
                  <a:txBody>
                    <a:bodyPr/>
                    <a:lstStyle/>
                    <a:p>
                      <a:r>
                        <a:rPr lang="en-US" dirty="0"/>
                        <a:t>Block pointer</a:t>
                      </a:r>
                      <a:endParaRPr lang="ru-RU" dirty="0"/>
                    </a:p>
                  </a:txBody>
                  <a:tcPr/>
                </a:tc>
                <a:extLst>
                  <a:ext uri="{0D108BD9-81ED-4DB2-BD59-A6C34878D82A}">
                    <a16:rowId xmlns:a16="http://schemas.microsoft.com/office/drawing/2014/main" val="3982948505"/>
                  </a:ext>
                </a:extLst>
              </a:tr>
            </a:tbl>
          </a:graphicData>
        </a:graphic>
      </p:graphicFrame>
      <p:graphicFrame>
        <p:nvGraphicFramePr>
          <p:cNvPr id="8" name="Table 7">
            <a:extLst>
              <a:ext uri="{FF2B5EF4-FFF2-40B4-BE49-F238E27FC236}">
                <a16:creationId xmlns:a16="http://schemas.microsoft.com/office/drawing/2014/main" id="{B2458DB8-EEA5-0F4E-8B7B-C58C0AB2FF6D}"/>
              </a:ext>
            </a:extLst>
          </p:cNvPr>
          <p:cNvGraphicFramePr>
            <a:graphicFrameLocks noGrp="1"/>
          </p:cNvGraphicFramePr>
          <p:nvPr>
            <p:extLst>
              <p:ext uri="{D42A27DB-BD31-4B8C-83A1-F6EECF244321}">
                <p14:modId xmlns:p14="http://schemas.microsoft.com/office/powerpoint/2010/main" val="3203048936"/>
              </p:ext>
            </p:extLst>
          </p:nvPr>
        </p:nvGraphicFramePr>
        <p:xfrm>
          <a:off x="2593860" y="1369661"/>
          <a:ext cx="1934072" cy="1483360"/>
        </p:xfrm>
        <a:graphic>
          <a:graphicData uri="http://schemas.openxmlformats.org/drawingml/2006/table">
            <a:tbl>
              <a:tblPr firstRow="1" bandRow="1">
                <a:tableStyleId>{3B4B98B0-60AC-42C2-AFA5-B58CD77FA1E5}</a:tableStyleId>
              </a:tblPr>
              <a:tblGrid>
                <a:gridCol w="1934072">
                  <a:extLst>
                    <a:ext uri="{9D8B030D-6E8A-4147-A177-3AD203B41FA5}">
                      <a16:colId xmlns:a16="http://schemas.microsoft.com/office/drawing/2014/main" val="553661287"/>
                    </a:ext>
                  </a:extLst>
                </a:gridCol>
              </a:tblGrid>
              <a:tr h="370840">
                <a:tc>
                  <a:txBody>
                    <a:bodyPr/>
                    <a:lstStyle/>
                    <a:p>
                      <a:r>
                        <a:rPr lang="en-US" b="0" dirty="0"/>
                        <a:t>Block pointer 0</a:t>
                      </a:r>
                      <a:endParaRPr lang="ru-RU" b="0" dirty="0"/>
                    </a:p>
                  </a:txBody>
                  <a:tcPr/>
                </a:tc>
                <a:extLst>
                  <a:ext uri="{0D108BD9-81ED-4DB2-BD59-A6C34878D82A}">
                    <a16:rowId xmlns:a16="http://schemas.microsoft.com/office/drawing/2014/main" val="3055701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1</a:t>
                      </a:r>
                      <a:endParaRPr lang="ru-RU" dirty="0"/>
                    </a:p>
                  </a:txBody>
                  <a:tcPr/>
                </a:tc>
                <a:extLst>
                  <a:ext uri="{0D108BD9-81ED-4DB2-BD59-A6C34878D82A}">
                    <a16:rowId xmlns:a16="http://schemas.microsoft.com/office/drawing/2014/main" val="3256475147"/>
                  </a:ext>
                </a:extLst>
              </a:tr>
              <a:tr h="370840">
                <a:tc>
                  <a:txBody>
                    <a:bodyPr/>
                    <a:lstStyle/>
                    <a:p>
                      <a:r>
                        <a:rPr lang="en-US" dirty="0"/>
                        <a:t>...</a:t>
                      </a:r>
                      <a:endParaRPr lang="ru-RU" dirty="0"/>
                    </a:p>
                  </a:txBody>
                  <a:tcPr/>
                </a:tc>
                <a:extLst>
                  <a:ext uri="{0D108BD9-81ED-4DB2-BD59-A6C34878D82A}">
                    <a16:rowId xmlns:a16="http://schemas.microsoft.com/office/drawing/2014/main" val="28538117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N-1</a:t>
                      </a:r>
                      <a:endParaRPr lang="ru-RU" dirty="0"/>
                    </a:p>
                  </a:txBody>
                  <a:tcPr/>
                </a:tc>
                <a:extLst>
                  <a:ext uri="{0D108BD9-81ED-4DB2-BD59-A6C34878D82A}">
                    <a16:rowId xmlns:a16="http://schemas.microsoft.com/office/drawing/2014/main" val="2695744197"/>
                  </a:ext>
                </a:extLst>
              </a:tr>
            </a:tbl>
          </a:graphicData>
        </a:graphic>
      </p:graphicFrame>
      <p:graphicFrame>
        <p:nvGraphicFramePr>
          <p:cNvPr id="9" name="Table 8">
            <a:extLst>
              <a:ext uri="{FF2B5EF4-FFF2-40B4-BE49-F238E27FC236}">
                <a16:creationId xmlns:a16="http://schemas.microsoft.com/office/drawing/2014/main" id="{68BB0585-AE8D-354B-9DF3-4A82B43383F0}"/>
              </a:ext>
            </a:extLst>
          </p:cNvPr>
          <p:cNvGraphicFramePr>
            <a:graphicFrameLocks noGrp="1"/>
          </p:cNvGraphicFramePr>
          <p:nvPr>
            <p:extLst>
              <p:ext uri="{D42A27DB-BD31-4B8C-83A1-F6EECF244321}">
                <p14:modId xmlns:p14="http://schemas.microsoft.com/office/powerpoint/2010/main" val="36260575"/>
              </p:ext>
            </p:extLst>
          </p:nvPr>
        </p:nvGraphicFramePr>
        <p:xfrm>
          <a:off x="5061638" y="1369661"/>
          <a:ext cx="1934072" cy="1483360"/>
        </p:xfrm>
        <a:graphic>
          <a:graphicData uri="http://schemas.openxmlformats.org/drawingml/2006/table">
            <a:tbl>
              <a:tblPr firstRow="1" bandRow="1">
                <a:tableStyleId>{3B4B98B0-60AC-42C2-AFA5-B58CD77FA1E5}</a:tableStyleId>
              </a:tblPr>
              <a:tblGrid>
                <a:gridCol w="1934072">
                  <a:extLst>
                    <a:ext uri="{9D8B030D-6E8A-4147-A177-3AD203B41FA5}">
                      <a16:colId xmlns:a16="http://schemas.microsoft.com/office/drawing/2014/main" val="553661287"/>
                    </a:ext>
                  </a:extLst>
                </a:gridCol>
              </a:tblGrid>
              <a:tr h="370840">
                <a:tc>
                  <a:txBody>
                    <a:bodyPr/>
                    <a:lstStyle/>
                    <a:p>
                      <a:r>
                        <a:rPr lang="en-US" b="0" dirty="0"/>
                        <a:t>Block pointer ...</a:t>
                      </a:r>
                      <a:endParaRPr lang="ru-RU" b="0" dirty="0"/>
                    </a:p>
                  </a:txBody>
                  <a:tcPr/>
                </a:tc>
                <a:extLst>
                  <a:ext uri="{0D108BD9-81ED-4DB2-BD59-A6C34878D82A}">
                    <a16:rowId xmlns:a16="http://schemas.microsoft.com/office/drawing/2014/main" val="3055701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a:t>
                      </a:r>
                      <a:endParaRPr lang="ru-RU" dirty="0"/>
                    </a:p>
                  </a:txBody>
                  <a:tcPr/>
                </a:tc>
                <a:extLst>
                  <a:ext uri="{0D108BD9-81ED-4DB2-BD59-A6C34878D82A}">
                    <a16:rowId xmlns:a16="http://schemas.microsoft.com/office/drawing/2014/main" val="3256475147"/>
                  </a:ext>
                </a:extLst>
              </a:tr>
              <a:tr h="370840">
                <a:tc>
                  <a:txBody>
                    <a:bodyPr/>
                    <a:lstStyle/>
                    <a:p>
                      <a:r>
                        <a:rPr lang="en-US" dirty="0"/>
                        <a:t>...</a:t>
                      </a:r>
                      <a:endParaRPr lang="ru-RU" dirty="0"/>
                    </a:p>
                  </a:txBody>
                  <a:tcPr/>
                </a:tc>
                <a:extLst>
                  <a:ext uri="{0D108BD9-81ED-4DB2-BD59-A6C34878D82A}">
                    <a16:rowId xmlns:a16="http://schemas.microsoft.com/office/drawing/2014/main" val="28538117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a:t>
                      </a:r>
                      <a:endParaRPr lang="ru-RU" dirty="0"/>
                    </a:p>
                  </a:txBody>
                  <a:tcPr/>
                </a:tc>
                <a:extLst>
                  <a:ext uri="{0D108BD9-81ED-4DB2-BD59-A6C34878D82A}">
                    <a16:rowId xmlns:a16="http://schemas.microsoft.com/office/drawing/2014/main" val="2695744197"/>
                  </a:ext>
                </a:extLst>
              </a:tr>
            </a:tbl>
          </a:graphicData>
        </a:graphic>
      </p:graphicFrame>
      <p:graphicFrame>
        <p:nvGraphicFramePr>
          <p:cNvPr id="10" name="Table 9">
            <a:extLst>
              <a:ext uri="{FF2B5EF4-FFF2-40B4-BE49-F238E27FC236}">
                <a16:creationId xmlns:a16="http://schemas.microsoft.com/office/drawing/2014/main" id="{4F4CC1CE-0A7D-9D4E-A70E-FE08D308BB7C}"/>
              </a:ext>
            </a:extLst>
          </p:cNvPr>
          <p:cNvGraphicFramePr>
            <a:graphicFrameLocks noGrp="1"/>
          </p:cNvGraphicFramePr>
          <p:nvPr>
            <p:extLst>
              <p:ext uri="{D42A27DB-BD31-4B8C-83A1-F6EECF244321}">
                <p14:modId xmlns:p14="http://schemas.microsoft.com/office/powerpoint/2010/main" val="2787763750"/>
              </p:ext>
            </p:extLst>
          </p:nvPr>
        </p:nvGraphicFramePr>
        <p:xfrm>
          <a:off x="5061638" y="3218781"/>
          <a:ext cx="1934072" cy="1483360"/>
        </p:xfrm>
        <a:graphic>
          <a:graphicData uri="http://schemas.openxmlformats.org/drawingml/2006/table">
            <a:tbl>
              <a:tblPr firstRow="1" bandRow="1">
                <a:tableStyleId>{3B4B98B0-60AC-42C2-AFA5-B58CD77FA1E5}</a:tableStyleId>
              </a:tblPr>
              <a:tblGrid>
                <a:gridCol w="1934072">
                  <a:extLst>
                    <a:ext uri="{9D8B030D-6E8A-4147-A177-3AD203B41FA5}">
                      <a16:colId xmlns:a16="http://schemas.microsoft.com/office/drawing/2014/main" val="553661287"/>
                    </a:ext>
                  </a:extLst>
                </a:gridCol>
              </a:tblGrid>
              <a:tr h="370840">
                <a:tc>
                  <a:txBody>
                    <a:bodyPr/>
                    <a:lstStyle/>
                    <a:p>
                      <a:r>
                        <a:rPr lang="en-US" b="0" dirty="0"/>
                        <a:t>Block pointer ...</a:t>
                      </a:r>
                      <a:endParaRPr lang="ru-RU" b="0" dirty="0"/>
                    </a:p>
                  </a:txBody>
                  <a:tcPr/>
                </a:tc>
                <a:extLst>
                  <a:ext uri="{0D108BD9-81ED-4DB2-BD59-A6C34878D82A}">
                    <a16:rowId xmlns:a16="http://schemas.microsoft.com/office/drawing/2014/main" val="3055701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a:t>
                      </a:r>
                      <a:endParaRPr lang="ru-RU" dirty="0"/>
                    </a:p>
                  </a:txBody>
                  <a:tcPr/>
                </a:tc>
                <a:extLst>
                  <a:ext uri="{0D108BD9-81ED-4DB2-BD59-A6C34878D82A}">
                    <a16:rowId xmlns:a16="http://schemas.microsoft.com/office/drawing/2014/main" val="3256475147"/>
                  </a:ext>
                </a:extLst>
              </a:tr>
              <a:tr h="370840">
                <a:tc>
                  <a:txBody>
                    <a:bodyPr/>
                    <a:lstStyle/>
                    <a:p>
                      <a:r>
                        <a:rPr lang="en-US" dirty="0"/>
                        <a:t>...</a:t>
                      </a:r>
                      <a:endParaRPr lang="ru-RU" dirty="0"/>
                    </a:p>
                  </a:txBody>
                  <a:tcPr/>
                </a:tc>
                <a:extLst>
                  <a:ext uri="{0D108BD9-81ED-4DB2-BD59-A6C34878D82A}">
                    <a16:rowId xmlns:a16="http://schemas.microsoft.com/office/drawing/2014/main" val="28538117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a:t>
                      </a:r>
                      <a:endParaRPr lang="ru-RU" dirty="0"/>
                    </a:p>
                  </a:txBody>
                  <a:tcPr/>
                </a:tc>
                <a:extLst>
                  <a:ext uri="{0D108BD9-81ED-4DB2-BD59-A6C34878D82A}">
                    <a16:rowId xmlns:a16="http://schemas.microsoft.com/office/drawing/2014/main" val="2695744197"/>
                  </a:ext>
                </a:extLst>
              </a:tr>
            </a:tbl>
          </a:graphicData>
        </a:graphic>
      </p:graphicFrame>
      <p:cxnSp>
        <p:nvCxnSpPr>
          <p:cNvPr id="12" name="Straight Arrow Connector 11">
            <a:extLst>
              <a:ext uri="{FF2B5EF4-FFF2-40B4-BE49-F238E27FC236}">
                <a16:creationId xmlns:a16="http://schemas.microsoft.com/office/drawing/2014/main" id="{B8D63D19-DB8F-C14C-8A60-CE5F5FFDD6B4}"/>
              </a:ext>
            </a:extLst>
          </p:cNvPr>
          <p:cNvCxnSpPr/>
          <p:nvPr/>
        </p:nvCxnSpPr>
        <p:spPr>
          <a:xfrm>
            <a:off x="2060154" y="1555081"/>
            <a:ext cx="5337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B0D74C-7E01-6F47-A8F8-CBECA55157AD}"/>
              </a:ext>
            </a:extLst>
          </p:cNvPr>
          <p:cNvCxnSpPr/>
          <p:nvPr/>
        </p:nvCxnSpPr>
        <p:spPr>
          <a:xfrm>
            <a:off x="4527932" y="1555081"/>
            <a:ext cx="5337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BA61B9-10DD-7246-AE02-32AD72A70CD4}"/>
              </a:ext>
            </a:extLst>
          </p:cNvPr>
          <p:cNvCxnSpPr/>
          <p:nvPr/>
        </p:nvCxnSpPr>
        <p:spPr>
          <a:xfrm>
            <a:off x="4527932" y="1916935"/>
            <a:ext cx="533706" cy="15120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FB64D6BF-DBA5-F045-B30E-2E310A807EAB}"/>
              </a:ext>
            </a:extLst>
          </p:cNvPr>
          <p:cNvGraphicFramePr>
            <a:graphicFrameLocks noGrp="1"/>
          </p:cNvGraphicFramePr>
          <p:nvPr>
            <p:extLst>
              <p:ext uri="{D42A27DB-BD31-4B8C-83A1-F6EECF244321}">
                <p14:modId xmlns:p14="http://schemas.microsoft.com/office/powerpoint/2010/main" val="2768660655"/>
              </p:ext>
            </p:extLst>
          </p:nvPr>
        </p:nvGraphicFramePr>
        <p:xfrm>
          <a:off x="9986180" y="1369660"/>
          <a:ext cx="1934072" cy="1483359"/>
        </p:xfrm>
        <a:graphic>
          <a:graphicData uri="http://schemas.openxmlformats.org/drawingml/2006/table">
            <a:tbl>
              <a:tblPr firstRow="1" bandRow="1">
                <a:tableStyleId>{5C22544A-7EE6-4342-B048-85BDC9FD1C3A}</a:tableStyleId>
              </a:tblPr>
              <a:tblGrid>
                <a:gridCol w="1934072">
                  <a:extLst>
                    <a:ext uri="{9D8B030D-6E8A-4147-A177-3AD203B41FA5}">
                      <a16:colId xmlns:a16="http://schemas.microsoft.com/office/drawing/2014/main" val="3237043568"/>
                    </a:ext>
                  </a:extLst>
                </a:gridCol>
              </a:tblGrid>
              <a:tr h="1483359">
                <a:tc>
                  <a:txBody>
                    <a:bodyPr/>
                    <a:lstStyle/>
                    <a:p>
                      <a:r>
                        <a:rPr lang="en-US" dirty="0"/>
                        <a:t>Data block</a:t>
                      </a:r>
                      <a:endParaRPr lang="ru-RU" dirty="0"/>
                    </a:p>
                  </a:txBody>
                  <a:tcPr/>
                </a:tc>
                <a:extLst>
                  <a:ext uri="{0D108BD9-81ED-4DB2-BD59-A6C34878D82A}">
                    <a16:rowId xmlns:a16="http://schemas.microsoft.com/office/drawing/2014/main" val="527055358"/>
                  </a:ext>
                </a:extLst>
              </a:tr>
            </a:tbl>
          </a:graphicData>
        </a:graphic>
      </p:graphicFrame>
      <p:graphicFrame>
        <p:nvGraphicFramePr>
          <p:cNvPr id="18" name="Table 17">
            <a:extLst>
              <a:ext uri="{FF2B5EF4-FFF2-40B4-BE49-F238E27FC236}">
                <a16:creationId xmlns:a16="http://schemas.microsoft.com/office/drawing/2014/main" id="{8CA6B0F0-4353-A145-84DD-9B5A20B61C48}"/>
              </a:ext>
            </a:extLst>
          </p:cNvPr>
          <p:cNvGraphicFramePr>
            <a:graphicFrameLocks noGrp="1"/>
          </p:cNvGraphicFramePr>
          <p:nvPr>
            <p:extLst>
              <p:ext uri="{D42A27DB-BD31-4B8C-83A1-F6EECF244321}">
                <p14:modId xmlns:p14="http://schemas.microsoft.com/office/powerpoint/2010/main" val="4133045469"/>
              </p:ext>
            </p:extLst>
          </p:nvPr>
        </p:nvGraphicFramePr>
        <p:xfrm>
          <a:off x="9986180" y="3246121"/>
          <a:ext cx="1934072" cy="1483359"/>
        </p:xfrm>
        <a:graphic>
          <a:graphicData uri="http://schemas.openxmlformats.org/drawingml/2006/table">
            <a:tbl>
              <a:tblPr firstRow="1" bandRow="1">
                <a:tableStyleId>{5C22544A-7EE6-4342-B048-85BDC9FD1C3A}</a:tableStyleId>
              </a:tblPr>
              <a:tblGrid>
                <a:gridCol w="1934072">
                  <a:extLst>
                    <a:ext uri="{9D8B030D-6E8A-4147-A177-3AD203B41FA5}">
                      <a16:colId xmlns:a16="http://schemas.microsoft.com/office/drawing/2014/main" val="3237043568"/>
                    </a:ext>
                  </a:extLst>
                </a:gridCol>
              </a:tblGrid>
              <a:tr h="1483359">
                <a:tc>
                  <a:txBody>
                    <a:bodyPr/>
                    <a:lstStyle/>
                    <a:p>
                      <a:r>
                        <a:rPr lang="en-US" dirty="0"/>
                        <a:t>Data block</a:t>
                      </a:r>
                      <a:endParaRPr lang="ru-RU" dirty="0"/>
                    </a:p>
                  </a:txBody>
                  <a:tcPr/>
                </a:tc>
                <a:extLst>
                  <a:ext uri="{0D108BD9-81ED-4DB2-BD59-A6C34878D82A}">
                    <a16:rowId xmlns:a16="http://schemas.microsoft.com/office/drawing/2014/main" val="527055358"/>
                  </a:ext>
                </a:extLst>
              </a:tr>
            </a:tbl>
          </a:graphicData>
        </a:graphic>
      </p:graphicFrame>
      <p:cxnSp>
        <p:nvCxnSpPr>
          <p:cNvPr id="20" name="Straight Arrow Connector 19">
            <a:extLst>
              <a:ext uri="{FF2B5EF4-FFF2-40B4-BE49-F238E27FC236}">
                <a16:creationId xmlns:a16="http://schemas.microsoft.com/office/drawing/2014/main" id="{E76EA4B0-F38D-B643-822B-FEDE0BA0B397}"/>
              </a:ext>
            </a:extLst>
          </p:cNvPr>
          <p:cNvCxnSpPr/>
          <p:nvPr/>
        </p:nvCxnSpPr>
        <p:spPr>
          <a:xfrm>
            <a:off x="6995710" y="1555081"/>
            <a:ext cx="9144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CE640B-2587-FC46-9172-CA7135CE53FA}"/>
              </a:ext>
            </a:extLst>
          </p:cNvPr>
          <p:cNvCxnSpPr/>
          <p:nvPr/>
        </p:nvCxnSpPr>
        <p:spPr>
          <a:xfrm>
            <a:off x="8945696" y="1555081"/>
            <a:ext cx="10404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520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52245-619F-E209-00BE-70BF6F47638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99AF4C5-5514-4B4A-9DA4-127430C2FF3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1E75690-3632-CB0B-72D5-EE3AD2D1B8E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B598ED4F-05E5-5A60-EF02-AF86BAF43878}"/>
              </a:ext>
            </a:extLst>
          </p:cNvPr>
          <p:cNvGraphicFramePr>
            <a:graphicFrameLocks noGrp="1"/>
          </p:cNvGraphicFramePr>
          <p:nvPr>
            <p:extLst>
              <p:ext uri="{D42A27DB-BD31-4B8C-83A1-F6EECF244321}">
                <p14:modId xmlns:p14="http://schemas.microsoft.com/office/powerpoint/2010/main" val="1969769604"/>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 and “file system objects”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A “file system object”, a </a:t>
                      </a:r>
                      <a:r>
                        <a:rPr lang="en-US" sz="1800" dirty="0" err="1"/>
                        <a:t>dnode</a:t>
                      </a:r>
                      <a:r>
                        <a:rPr lang="en-US" sz="1800" dirty="0"/>
                        <a:t> for short, is a tree of block pointers: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Remark</a:t>
                      </a:r>
                      <a:r>
                        <a:rPr lang="ru-RU" sz="1800" b="1" dirty="0"/>
                        <a:t>:</a:t>
                      </a:r>
                      <a:r>
                        <a:rPr lang="ru-RU" sz="1800" dirty="0"/>
                        <a:t> </a:t>
                      </a:r>
                      <a:r>
                        <a:rPr lang="en-US" sz="1800" dirty="0"/>
                        <a:t>ZFS has no support for extents:</a:t>
                      </a:r>
                    </a:p>
                    <a:p>
                      <a:pPr marL="342900" indent="-342900">
                        <a:buFont typeface="+mj-lt"/>
                        <a:buAutoNum type="arabicPeriod"/>
                      </a:pPr>
                      <a:r>
                        <a:rPr lang="en-US" sz="1800" dirty="0"/>
                        <a:t>extents are too big to copy-on-write and </a:t>
                      </a:r>
                      <a:r>
                        <a:rPr lang="en-US" sz="1800" dirty="0" err="1"/>
                        <a:t>dedup</a:t>
                      </a:r>
                      <a:r>
                        <a:rPr lang="en-US" sz="1800" dirty="0"/>
                        <a:t>,</a:t>
                      </a:r>
                    </a:p>
                    <a:p>
                      <a:pPr marL="342900" indent="-342900">
                        <a:buFont typeface="+mj-lt"/>
                        <a:buAutoNum type="arabicPeriod"/>
                      </a:pPr>
                      <a:r>
                        <a:rPr lang="en-US" sz="1800" dirty="0"/>
                        <a:t>extents are too big to copy when rebuilding corrupted data (compare a 128K block to a 128M extent),</a:t>
                      </a:r>
                    </a:p>
                    <a:p>
                      <a:pPr marL="342900" indent="-342900">
                        <a:buFont typeface="+mj-lt"/>
                        <a:buAutoNum type="arabicPeriod"/>
                      </a:pPr>
                      <a:r>
                        <a:rPr lang="en-US" sz="1800" dirty="0"/>
                        <a:t>merging block reads into batches gives most of the performance gains of extents.</a:t>
                      </a:r>
                    </a:p>
                  </a:txBody>
                  <a:tcPr/>
                </a:tc>
                <a:extLst>
                  <a:ext uri="{0D108BD9-81ED-4DB2-BD59-A6C34878D82A}">
                    <a16:rowId xmlns:a16="http://schemas.microsoft.com/office/drawing/2014/main" val="1804763066"/>
                  </a:ext>
                </a:extLst>
              </a:tr>
            </a:tbl>
          </a:graphicData>
        </a:graphic>
      </p:graphicFrame>
      <p:graphicFrame>
        <p:nvGraphicFramePr>
          <p:cNvPr id="7" name="Table 6">
            <a:extLst>
              <a:ext uri="{FF2B5EF4-FFF2-40B4-BE49-F238E27FC236}">
                <a16:creationId xmlns:a16="http://schemas.microsoft.com/office/drawing/2014/main" id="{9F0E8C37-F20B-458F-EBF6-32C03A4F3C00}"/>
              </a:ext>
            </a:extLst>
          </p:cNvPr>
          <p:cNvGraphicFramePr>
            <a:graphicFrameLocks noGrp="1"/>
          </p:cNvGraphicFramePr>
          <p:nvPr/>
        </p:nvGraphicFramePr>
        <p:xfrm>
          <a:off x="126082" y="1369661"/>
          <a:ext cx="1934072" cy="370840"/>
        </p:xfrm>
        <a:graphic>
          <a:graphicData uri="http://schemas.openxmlformats.org/drawingml/2006/table">
            <a:tbl>
              <a:tblPr firstRow="1" bandRow="1">
                <a:tableStyleId>{5C22544A-7EE6-4342-B048-85BDC9FD1C3A}</a:tableStyleId>
              </a:tblPr>
              <a:tblGrid>
                <a:gridCol w="1934072">
                  <a:extLst>
                    <a:ext uri="{9D8B030D-6E8A-4147-A177-3AD203B41FA5}">
                      <a16:colId xmlns:a16="http://schemas.microsoft.com/office/drawing/2014/main" val="306484342"/>
                    </a:ext>
                  </a:extLst>
                </a:gridCol>
              </a:tblGrid>
              <a:tr h="370840">
                <a:tc>
                  <a:txBody>
                    <a:bodyPr/>
                    <a:lstStyle/>
                    <a:p>
                      <a:r>
                        <a:rPr lang="en-US" dirty="0"/>
                        <a:t>Block pointer</a:t>
                      </a:r>
                      <a:endParaRPr lang="ru-RU" dirty="0"/>
                    </a:p>
                  </a:txBody>
                  <a:tcPr/>
                </a:tc>
                <a:extLst>
                  <a:ext uri="{0D108BD9-81ED-4DB2-BD59-A6C34878D82A}">
                    <a16:rowId xmlns:a16="http://schemas.microsoft.com/office/drawing/2014/main" val="3982948505"/>
                  </a:ext>
                </a:extLst>
              </a:tr>
            </a:tbl>
          </a:graphicData>
        </a:graphic>
      </p:graphicFrame>
      <p:graphicFrame>
        <p:nvGraphicFramePr>
          <p:cNvPr id="8" name="Table 7">
            <a:extLst>
              <a:ext uri="{FF2B5EF4-FFF2-40B4-BE49-F238E27FC236}">
                <a16:creationId xmlns:a16="http://schemas.microsoft.com/office/drawing/2014/main" id="{D3523549-CF41-3736-DD89-5698F2B17201}"/>
              </a:ext>
            </a:extLst>
          </p:cNvPr>
          <p:cNvGraphicFramePr>
            <a:graphicFrameLocks noGrp="1"/>
          </p:cNvGraphicFramePr>
          <p:nvPr/>
        </p:nvGraphicFramePr>
        <p:xfrm>
          <a:off x="2593860" y="1369661"/>
          <a:ext cx="1934072" cy="1483360"/>
        </p:xfrm>
        <a:graphic>
          <a:graphicData uri="http://schemas.openxmlformats.org/drawingml/2006/table">
            <a:tbl>
              <a:tblPr firstRow="1" bandRow="1">
                <a:tableStyleId>{3B4B98B0-60AC-42C2-AFA5-B58CD77FA1E5}</a:tableStyleId>
              </a:tblPr>
              <a:tblGrid>
                <a:gridCol w="1934072">
                  <a:extLst>
                    <a:ext uri="{9D8B030D-6E8A-4147-A177-3AD203B41FA5}">
                      <a16:colId xmlns:a16="http://schemas.microsoft.com/office/drawing/2014/main" val="553661287"/>
                    </a:ext>
                  </a:extLst>
                </a:gridCol>
              </a:tblGrid>
              <a:tr h="370840">
                <a:tc>
                  <a:txBody>
                    <a:bodyPr/>
                    <a:lstStyle/>
                    <a:p>
                      <a:r>
                        <a:rPr lang="en-US" b="0" dirty="0"/>
                        <a:t>Block pointer 0</a:t>
                      </a:r>
                      <a:endParaRPr lang="ru-RU" b="0" dirty="0"/>
                    </a:p>
                  </a:txBody>
                  <a:tcPr/>
                </a:tc>
                <a:extLst>
                  <a:ext uri="{0D108BD9-81ED-4DB2-BD59-A6C34878D82A}">
                    <a16:rowId xmlns:a16="http://schemas.microsoft.com/office/drawing/2014/main" val="3055701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1</a:t>
                      </a:r>
                      <a:endParaRPr lang="ru-RU" dirty="0"/>
                    </a:p>
                  </a:txBody>
                  <a:tcPr/>
                </a:tc>
                <a:extLst>
                  <a:ext uri="{0D108BD9-81ED-4DB2-BD59-A6C34878D82A}">
                    <a16:rowId xmlns:a16="http://schemas.microsoft.com/office/drawing/2014/main" val="3256475147"/>
                  </a:ext>
                </a:extLst>
              </a:tr>
              <a:tr h="370840">
                <a:tc>
                  <a:txBody>
                    <a:bodyPr/>
                    <a:lstStyle/>
                    <a:p>
                      <a:r>
                        <a:rPr lang="en-US" dirty="0"/>
                        <a:t>...</a:t>
                      </a:r>
                      <a:endParaRPr lang="ru-RU" dirty="0"/>
                    </a:p>
                  </a:txBody>
                  <a:tcPr/>
                </a:tc>
                <a:extLst>
                  <a:ext uri="{0D108BD9-81ED-4DB2-BD59-A6C34878D82A}">
                    <a16:rowId xmlns:a16="http://schemas.microsoft.com/office/drawing/2014/main" val="28538117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N-1</a:t>
                      </a:r>
                      <a:endParaRPr lang="ru-RU" dirty="0"/>
                    </a:p>
                  </a:txBody>
                  <a:tcPr/>
                </a:tc>
                <a:extLst>
                  <a:ext uri="{0D108BD9-81ED-4DB2-BD59-A6C34878D82A}">
                    <a16:rowId xmlns:a16="http://schemas.microsoft.com/office/drawing/2014/main" val="2695744197"/>
                  </a:ext>
                </a:extLst>
              </a:tr>
            </a:tbl>
          </a:graphicData>
        </a:graphic>
      </p:graphicFrame>
      <p:graphicFrame>
        <p:nvGraphicFramePr>
          <p:cNvPr id="9" name="Table 8">
            <a:extLst>
              <a:ext uri="{FF2B5EF4-FFF2-40B4-BE49-F238E27FC236}">
                <a16:creationId xmlns:a16="http://schemas.microsoft.com/office/drawing/2014/main" id="{EE75CFFA-5CBD-191E-5CEC-D325104AE69D}"/>
              </a:ext>
            </a:extLst>
          </p:cNvPr>
          <p:cNvGraphicFramePr>
            <a:graphicFrameLocks noGrp="1"/>
          </p:cNvGraphicFramePr>
          <p:nvPr/>
        </p:nvGraphicFramePr>
        <p:xfrm>
          <a:off x="5061638" y="1369661"/>
          <a:ext cx="1934072" cy="1483360"/>
        </p:xfrm>
        <a:graphic>
          <a:graphicData uri="http://schemas.openxmlformats.org/drawingml/2006/table">
            <a:tbl>
              <a:tblPr firstRow="1" bandRow="1">
                <a:tableStyleId>{3B4B98B0-60AC-42C2-AFA5-B58CD77FA1E5}</a:tableStyleId>
              </a:tblPr>
              <a:tblGrid>
                <a:gridCol w="1934072">
                  <a:extLst>
                    <a:ext uri="{9D8B030D-6E8A-4147-A177-3AD203B41FA5}">
                      <a16:colId xmlns:a16="http://schemas.microsoft.com/office/drawing/2014/main" val="553661287"/>
                    </a:ext>
                  </a:extLst>
                </a:gridCol>
              </a:tblGrid>
              <a:tr h="370840">
                <a:tc>
                  <a:txBody>
                    <a:bodyPr/>
                    <a:lstStyle/>
                    <a:p>
                      <a:r>
                        <a:rPr lang="en-US" b="0" dirty="0"/>
                        <a:t>Block pointer ...</a:t>
                      </a:r>
                      <a:endParaRPr lang="ru-RU" b="0" dirty="0"/>
                    </a:p>
                  </a:txBody>
                  <a:tcPr/>
                </a:tc>
                <a:extLst>
                  <a:ext uri="{0D108BD9-81ED-4DB2-BD59-A6C34878D82A}">
                    <a16:rowId xmlns:a16="http://schemas.microsoft.com/office/drawing/2014/main" val="3055701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a:t>
                      </a:r>
                      <a:endParaRPr lang="ru-RU" dirty="0"/>
                    </a:p>
                  </a:txBody>
                  <a:tcPr/>
                </a:tc>
                <a:extLst>
                  <a:ext uri="{0D108BD9-81ED-4DB2-BD59-A6C34878D82A}">
                    <a16:rowId xmlns:a16="http://schemas.microsoft.com/office/drawing/2014/main" val="3256475147"/>
                  </a:ext>
                </a:extLst>
              </a:tr>
              <a:tr h="370840">
                <a:tc>
                  <a:txBody>
                    <a:bodyPr/>
                    <a:lstStyle/>
                    <a:p>
                      <a:r>
                        <a:rPr lang="en-US" dirty="0"/>
                        <a:t>...</a:t>
                      </a:r>
                      <a:endParaRPr lang="ru-RU" dirty="0"/>
                    </a:p>
                  </a:txBody>
                  <a:tcPr/>
                </a:tc>
                <a:extLst>
                  <a:ext uri="{0D108BD9-81ED-4DB2-BD59-A6C34878D82A}">
                    <a16:rowId xmlns:a16="http://schemas.microsoft.com/office/drawing/2014/main" val="28538117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a:t>
                      </a:r>
                      <a:endParaRPr lang="ru-RU" dirty="0"/>
                    </a:p>
                  </a:txBody>
                  <a:tcPr/>
                </a:tc>
                <a:extLst>
                  <a:ext uri="{0D108BD9-81ED-4DB2-BD59-A6C34878D82A}">
                    <a16:rowId xmlns:a16="http://schemas.microsoft.com/office/drawing/2014/main" val="2695744197"/>
                  </a:ext>
                </a:extLst>
              </a:tr>
            </a:tbl>
          </a:graphicData>
        </a:graphic>
      </p:graphicFrame>
      <p:graphicFrame>
        <p:nvGraphicFramePr>
          <p:cNvPr id="10" name="Table 9">
            <a:extLst>
              <a:ext uri="{FF2B5EF4-FFF2-40B4-BE49-F238E27FC236}">
                <a16:creationId xmlns:a16="http://schemas.microsoft.com/office/drawing/2014/main" id="{FE71598B-ECD6-1CAA-EB1F-088C24BB9E4D}"/>
              </a:ext>
            </a:extLst>
          </p:cNvPr>
          <p:cNvGraphicFramePr>
            <a:graphicFrameLocks noGrp="1"/>
          </p:cNvGraphicFramePr>
          <p:nvPr/>
        </p:nvGraphicFramePr>
        <p:xfrm>
          <a:off x="5061638" y="3218781"/>
          <a:ext cx="1934072" cy="1483360"/>
        </p:xfrm>
        <a:graphic>
          <a:graphicData uri="http://schemas.openxmlformats.org/drawingml/2006/table">
            <a:tbl>
              <a:tblPr firstRow="1" bandRow="1">
                <a:tableStyleId>{3B4B98B0-60AC-42C2-AFA5-B58CD77FA1E5}</a:tableStyleId>
              </a:tblPr>
              <a:tblGrid>
                <a:gridCol w="1934072">
                  <a:extLst>
                    <a:ext uri="{9D8B030D-6E8A-4147-A177-3AD203B41FA5}">
                      <a16:colId xmlns:a16="http://schemas.microsoft.com/office/drawing/2014/main" val="553661287"/>
                    </a:ext>
                  </a:extLst>
                </a:gridCol>
              </a:tblGrid>
              <a:tr h="370840">
                <a:tc>
                  <a:txBody>
                    <a:bodyPr/>
                    <a:lstStyle/>
                    <a:p>
                      <a:r>
                        <a:rPr lang="en-US" b="0" dirty="0"/>
                        <a:t>Block pointer ...</a:t>
                      </a:r>
                      <a:endParaRPr lang="ru-RU" b="0" dirty="0"/>
                    </a:p>
                  </a:txBody>
                  <a:tcPr/>
                </a:tc>
                <a:extLst>
                  <a:ext uri="{0D108BD9-81ED-4DB2-BD59-A6C34878D82A}">
                    <a16:rowId xmlns:a16="http://schemas.microsoft.com/office/drawing/2014/main" val="3055701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a:t>
                      </a:r>
                      <a:endParaRPr lang="ru-RU" dirty="0"/>
                    </a:p>
                  </a:txBody>
                  <a:tcPr/>
                </a:tc>
                <a:extLst>
                  <a:ext uri="{0D108BD9-81ED-4DB2-BD59-A6C34878D82A}">
                    <a16:rowId xmlns:a16="http://schemas.microsoft.com/office/drawing/2014/main" val="3256475147"/>
                  </a:ext>
                </a:extLst>
              </a:tr>
              <a:tr h="370840">
                <a:tc>
                  <a:txBody>
                    <a:bodyPr/>
                    <a:lstStyle/>
                    <a:p>
                      <a:r>
                        <a:rPr lang="en-US" dirty="0"/>
                        <a:t>...</a:t>
                      </a:r>
                      <a:endParaRPr lang="ru-RU" dirty="0"/>
                    </a:p>
                  </a:txBody>
                  <a:tcPr/>
                </a:tc>
                <a:extLst>
                  <a:ext uri="{0D108BD9-81ED-4DB2-BD59-A6C34878D82A}">
                    <a16:rowId xmlns:a16="http://schemas.microsoft.com/office/drawing/2014/main" val="28538117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pointer ...</a:t>
                      </a:r>
                      <a:endParaRPr lang="ru-RU" dirty="0"/>
                    </a:p>
                  </a:txBody>
                  <a:tcPr/>
                </a:tc>
                <a:extLst>
                  <a:ext uri="{0D108BD9-81ED-4DB2-BD59-A6C34878D82A}">
                    <a16:rowId xmlns:a16="http://schemas.microsoft.com/office/drawing/2014/main" val="2695744197"/>
                  </a:ext>
                </a:extLst>
              </a:tr>
            </a:tbl>
          </a:graphicData>
        </a:graphic>
      </p:graphicFrame>
      <p:cxnSp>
        <p:nvCxnSpPr>
          <p:cNvPr id="12" name="Straight Arrow Connector 11">
            <a:extLst>
              <a:ext uri="{FF2B5EF4-FFF2-40B4-BE49-F238E27FC236}">
                <a16:creationId xmlns:a16="http://schemas.microsoft.com/office/drawing/2014/main" id="{FFD29E7A-9241-9F14-2CA2-BD36A694D715}"/>
              </a:ext>
            </a:extLst>
          </p:cNvPr>
          <p:cNvCxnSpPr/>
          <p:nvPr/>
        </p:nvCxnSpPr>
        <p:spPr>
          <a:xfrm>
            <a:off x="2060154" y="1555081"/>
            <a:ext cx="5337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EDA3F7-8912-59E9-0E22-523EF19D2318}"/>
              </a:ext>
            </a:extLst>
          </p:cNvPr>
          <p:cNvCxnSpPr/>
          <p:nvPr/>
        </p:nvCxnSpPr>
        <p:spPr>
          <a:xfrm>
            <a:off x="4527932" y="1555081"/>
            <a:ext cx="5337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308D9E-F7D6-0A3B-B660-907A3F652A60}"/>
              </a:ext>
            </a:extLst>
          </p:cNvPr>
          <p:cNvCxnSpPr/>
          <p:nvPr/>
        </p:nvCxnSpPr>
        <p:spPr>
          <a:xfrm>
            <a:off x="4527932" y="1916935"/>
            <a:ext cx="533706" cy="15120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E2CFF5D1-B22F-118D-8368-EC77E69C14A2}"/>
              </a:ext>
            </a:extLst>
          </p:cNvPr>
          <p:cNvGraphicFramePr>
            <a:graphicFrameLocks noGrp="1"/>
          </p:cNvGraphicFramePr>
          <p:nvPr/>
        </p:nvGraphicFramePr>
        <p:xfrm>
          <a:off x="9986180" y="1369660"/>
          <a:ext cx="1934072" cy="1483359"/>
        </p:xfrm>
        <a:graphic>
          <a:graphicData uri="http://schemas.openxmlformats.org/drawingml/2006/table">
            <a:tbl>
              <a:tblPr firstRow="1" bandRow="1">
                <a:tableStyleId>{5C22544A-7EE6-4342-B048-85BDC9FD1C3A}</a:tableStyleId>
              </a:tblPr>
              <a:tblGrid>
                <a:gridCol w="1934072">
                  <a:extLst>
                    <a:ext uri="{9D8B030D-6E8A-4147-A177-3AD203B41FA5}">
                      <a16:colId xmlns:a16="http://schemas.microsoft.com/office/drawing/2014/main" val="3237043568"/>
                    </a:ext>
                  </a:extLst>
                </a:gridCol>
              </a:tblGrid>
              <a:tr h="1483359">
                <a:tc>
                  <a:txBody>
                    <a:bodyPr/>
                    <a:lstStyle/>
                    <a:p>
                      <a:r>
                        <a:rPr lang="en-US" dirty="0"/>
                        <a:t>Data block</a:t>
                      </a:r>
                      <a:endParaRPr lang="ru-RU" dirty="0"/>
                    </a:p>
                  </a:txBody>
                  <a:tcPr/>
                </a:tc>
                <a:extLst>
                  <a:ext uri="{0D108BD9-81ED-4DB2-BD59-A6C34878D82A}">
                    <a16:rowId xmlns:a16="http://schemas.microsoft.com/office/drawing/2014/main" val="527055358"/>
                  </a:ext>
                </a:extLst>
              </a:tr>
            </a:tbl>
          </a:graphicData>
        </a:graphic>
      </p:graphicFrame>
      <p:graphicFrame>
        <p:nvGraphicFramePr>
          <p:cNvPr id="18" name="Table 17">
            <a:extLst>
              <a:ext uri="{FF2B5EF4-FFF2-40B4-BE49-F238E27FC236}">
                <a16:creationId xmlns:a16="http://schemas.microsoft.com/office/drawing/2014/main" id="{D32F4086-3B4F-01F8-7B98-97B582CD8C09}"/>
              </a:ext>
            </a:extLst>
          </p:cNvPr>
          <p:cNvGraphicFramePr>
            <a:graphicFrameLocks noGrp="1"/>
          </p:cNvGraphicFramePr>
          <p:nvPr/>
        </p:nvGraphicFramePr>
        <p:xfrm>
          <a:off x="9986180" y="3246121"/>
          <a:ext cx="1934072" cy="1483359"/>
        </p:xfrm>
        <a:graphic>
          <a:graphicData uri="http://schemas.openxmlformats.org/drawingml/2006/table">
            <a:tbl>
              <a:tblPr firstRow="1" bandRow="1">
                <a:tableStyleId>{5C22544A-7EE6-4342-B048-85BDC9FD1C3A}</a:tableStyleId>
              </a:tblPr>
              <a:tblGrid>
                <a:gridCol w="1934072">
                  <a:extLst>
                    <a:ext uri="{9D8B030D-6E8A-4147-A177-3AD203B41FA5}">
                      <a16:colId xmlns:a16="http://schemas.microsoft.com/office/drawing/2014/main" val="3237043568"/>
                    </a:ext>
                  </a:extLst>
                </a:gridCol>
              </a:tblGrid>
              <a:tr h="1483359">
                <a:tc>
                  <a:txBody>
                    <a:bodyPr/>
                    <a:lstStyle/>
                    <a:p>
                      <a:r>
                        <a:rPr lang="en-US" dirty="0"/>
                        <a:t>Data block</a:t>
                      </a:r>
                      <a:endParaRPr lang="ru-RU" dirty="0"/>
                    </a:p>
                  </a:txBody>
                  <a:tcPr/>
                </a:tc>
                <a:extLst>
                  <a:ext uri="{0D108BD9-81ED-4DB2-BD59-A6C34878D82A}">
                    <a16:rowId xmlns:a16="http://schemas.microsoft.com/office/drawing/2014/main" val="527055358"/>
                  </a:ext>
                </a:extLst>
              </a:tr>
            </a:tbl>
          </a:graphicData>
        </a:graphic>
      </p:graphicFrame>
      <p:cxnSp>
        <p:nvCxnSpPr>
          <p:cNvPr id="20" name="Straight Arrow Connector 19">
            <a:extLst>
              <a:ext uri="{FF2B5EF4-FFF2-40B4-BE49-F238E27FC236}">
                <a16:creationId xmlns:a16="http://schemas.microsoft.com/office/drawing/2014/main" id="{738CB8B0-07F0-8A0F-4A2F-FC57A91EEB56}"/>
              </a:ext>
            </a:extLst>
          </p:cNvPr>
          <p:cNvCxnSpPr/>
          <p:nvPr/>
        </p:nvCxnSpPr>
        <p:spPr>
          <a:xfrm>
            <a:off x="6995710" y="1555081"/>
            <a:ext cx="9144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BBFB9DE-0D4C-86FA-8072-63F1BB59DD16}"/>
              </a:ext>
            </a:extLst>
          </p:cNvPr>
          <p:cNvCxnSpPr/>
          <p:nvPr/>
        </p:nvCxnSpPr>
        <p:spPr>
          <a:xfrm>
            <a:off x="8945696" y="1555081"/>
            <a:ext cx="104048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462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7080340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8473539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563563198"/>
              </p:ext>
            </p:extLst>
          </p:nvPr>
        </p:nvGraphicFramePr>
        <p:xfrm>
          <a:off x="0" y="365761"/>
          <a:ext cx="12192000" cy="438912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 files, directories and file systems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A file in</a:t>
                      </a:r>
                      <a:r>
                        <a:rPr lang="ru-RU" sz="1800" dirty="0"/>
                        <a:t> </a:t>
                      </a:r>
                      <a:r>
                        <a:rPr lang="en-US" sz="1800" dirty="0"/>
                        <a:t>ZFS</a:t>
                      </a:r>
                      <a:r>
                        <a:rPr lang="ru-RU" sz="1800" dirty="0"/>
                        <a:t> </a:t>
                      </a:r>
                      <a:r>
                        <a:rPr lang="en-US" sz="1800" dirty="0"/>
                        <a:t>is an unstructured “file system object”</a:t>
                      </a:r>
                      <a:r>
                        <a:rPr lang="ru-RU" sz="1800" dirty="0"/>
                        <a:t>.</a:t>
                      </a:r>
                    </a:p>
                    <a:p>
                      <a:pPr marL="0" indent="0">
                        <a:buFont typeface="Arial" panose="020B0604020202020204" pitchFamily="34" charset="0"/>
                        <a:buNone/>
                      </a:pPr>
                      <a:endParaRPr lang="ru-RU" sz="1800" dirty="0"/>
                    </a:p>
                    <a:p>
                      <a:pPr marL="0" indent="0">
                        <a:buFont typeface="Arial" panose="020B0604020202020204" pitchFamily="34" charset="0"/>
                        <a:buNone/>
                      </a:pPr>
                      <a:r>
                        <a:rPr lang="en-US" sz="1800" dirty="0"/>
                        <a:t>A directory is a file system object that ZFS parses as a hash table that maps file names to </a:t>
                      </a:r>
                      <a:r>
                        <a:rPr lang="en-US" sz="1800" dirty="0" err="1"/>
                        <a:t>dnodes</a:t>
                      </a:r>
                      <a:r>
                        <a:rPr lang="en-US" sz="1800" dirty="0"/>
                        <a: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Remark</a:t>
                      </a:r>
                      <a:r>
                        <a:rPr lang="ru-RU" sz="1800" dirty="0"/>
                        <a:t>: </a:t>
                      </a:r>
                      <a:r>
                        <a:rPr lang="en-US" sz="1800" dirty="0"/>
                        <a:t>hash tables in ZFS are handled by a module called ZAP, ZFS Attribute Processor. Because of this you may often find references to “ZAP objects” in the documentation.</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spTree>
    <p:extLst>
      <p:ext uri="{BB962C8B-B14F-4D97-AF65-F5344CB8AC3E}">
        <p14:creationId xmlns:p14="http://schemas.microsoft.com/office/powerpoint/2010/main" val="2883483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9275898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598552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54657405"/>
              </p:ext>
            </p:extLst>
          </p:nvPr>
        </p:nvGraphicFramePr>
        <p:xfrm>
          <a:off x="0" y="365761"/>
          <a:ext cx="12192000" cy="46634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Data management unit: files, directories and file systems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sz="1800" dirty="0"/>
                        <a:t>A file in</a:t>
                      </a:r>
                      <a:r>
                        <a:rPr lang="ru-RU" sz="1800" dirty="0"/>
                        <a:t> </a:t>
                      </a:r>
                      <a:r>
                        <a:rPr lang="en-US" sz="1800" dirty="0"/>
                        <a:t>ZFS</a:t>
                      </a:r>
                      <a:r>
                        <a:rPr lang="ru-RU" sz="1800" dirty="0"/>
                        <a:t> </a:t>
                      </a:r>
                      <a:r>
                        <a:rPr lang="en-US" sz="1800" dirty="0"/>
                        <a:t>is an unstructured “file system object”</a:t>
                      </a:r>
                      <a:r>
                        <a:rPr lang="ru-RU" sz="1800" dirty="0"/>
                        <a:t>.</a:t>
                      </a:r>
                    </a:p>
                    <a:p>
                      <a:pPr marL="0" indent="0">
                        <a:buFont typeface="Arial" panose="020B0604020202020204" pitchFamily="34" charset="0"/>
                        <a:buNone/>
                      </a:pPr>
                      <a:endParaRPr lang="ru-RU" sz="1800" dirty="0"/>
                    </a:p>
                    <a:p>
                      <a:pPr marL="0" indent="0">
                        <a:buFont typeface="Arial" panose="020B0604020202020204" pitchFamily="34" charset="0"/>
                        <a:buNone/>
                      </a:pPr>
                      <a:r>
                        <a:rPr lang="en-US" sz="1800" dirty="0"/>
                        <a:t>A directory is a file system object that ZFS parses as a hash table that maps file names to </a:t>
                      </a:r>
                      <a:r>
                        <a:rPr lang="en-US" sz="1800" dirty="0" err="1"/>
                        <a:t>dnodes</a:t>
                      </a:r>
                      <a:r>
                        <a:rPr lang="en-US" sz="1800" dirty="0"/>
                        <a: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Remark</a:t>
                      </a:r>
                      <a:r>
                        <a:rPr lang="ru-RU" sz="1800" dirty="0"/>
                        <a:t>: </a:t>
                      </a:r>
                      <a:r>
                        <a:rPr lang="en-US" sz="1800" dirty="0"/>
                        <a:t>hash tables in ZFS are handled by a module called ZAP, ZFS Attribute Processor. Because of this you may often find references to “ZAP objects” in the documentation.</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A file system in ZFS is also a file system object that contains 4 pointers</a:t>
                      </a:r>
                      <a:r>
                        <a:rPr lang="ru-RU" sz="1800" dirty="0"/>
                        <a:t>:</a:t>
                      </a:r>
                    </a:p>
                    <a:p>
                      <a:pPr marL="285750" indent="-285750">
                        <a:buFont typeface="Arial" panose="020B0604020202020204" pitchFamily="34" charset="0"/>
                        <a:buChar char="•"/>
                      </a:pPr>
                      <a:r>
                        <a:rPr lang="en-US" sz="1800" dirty="0"/>
                        <a:t>ZAP object that represents the root directory</a:t>
                      </a:r>
                      <a:r>
                        <a:rPr lang="ru-RU" sz="1800" dirty="0"/>
                        <a:t>,</a:t>
                      </a:r>
                    </a:p>
                    <a:p>
                      <a:pPr marL="285750" indent="-285750">
                        <a:buFont typeface="Arial" panose="020B0604020202020204" pitchFamily="34" charset="0"/>
                        <a:buChar char="•"/>
                      </a:pPr>
                      <a:r>
                        <a:rPr lang="en-US" sz="1800" dirty="0"/>
                        <a:t>ZAP object that keeps user quotas,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ZAP object that keeps group quotas,</a:t>
                      </a:r>
                    </a:p>
                    <a:p>
                      <a:pPr marL="285750" indent="-285750">
                        <a:buFont typeface="Arial" panose="020B0604020202020204" pitchFamily="34" charset="0"/>
                        <a:buChar char="•"/>
                      </a:pPr>
                      <a:r>
                        <a:rPr lang="en-US" sz="1800" dirty="0"/>
                        <a:t>ZAP object that holds pointers to open files without names</a:t>
                      </a:r>
                      <a:r>
                        <a:rPr lang="ru-RU" sz="1800" dirty="0"/>
                        <a:t>.</a:t>
                      </a:r>
                      <a:endParaRPr lang="en-US" sz="1800" dirty="0"/>
                    </a:p>
                    <a:p>
                      <a:pPr marL="285750" indent="-285750">
                        <a:buFont typeface="Arial" panose="020B0604020202020204" pitchFamily="34" charset="0"/>
                        <a:buChar char="•"/>
                      </a:pPr>
                      <a:endParaRPr lang="en-US" sz="1800" dirty="0"/>
                    </a:p>
                    <a:p>
                      <a:pPr marL="0" indent="0">
                        <a:buFont typeface="Arial" panose="020B0604020202020204" pitchFamily="34" charset="0"/>
                        <a:buNone/>
                      </a:pPr>
                      <a:r>
                        <a:rPr lang="en-US" sz="1800" b="1" dirty="0"/>
                        <a:t>Observation</a:t>
                      </a:r>
                      <a:r>
                        <a:rPr lang="ru-RU" sz="1800" b="1" dirty="0"/>
                        <a:t>:</a:t>
                      </a:r>
                      <a:r>
                        <a:rPr lang="ru-RU" sz="1800" dirty="0"/>
                        <a:t> </a:t>
                      </a:r>
                      <a:r>
                        <a:rPr lang="en-US" sz="1800" dirty="0"/>
                        <a:t>with ZFS it is trivial to create a new</a:t>
                      </a:r>
                      <a:r>
                        <a:rPr lang="ru-RU" sz="1800" dirty="0"/>
                        <a:t> </a:t>
                      </a:r>
                      <a:r>
                        <a:rPr lang="en-US" sz="1800" dirty="0"/>
                        <a:t>FS that uses resources of a disk pool. It is as simple as creating a file or a directory.</a:t>
                      </a:r>
                    </a:p>
                  </a:txBody>
                  <a:tcPr/>
                </a:tc>
                <a:extLst>
                  <a:ext uri="{0D108BD9-81ED-4DB2-BD59-A6C34878D82A}">
                    <a16:rowId xmlns:a16="http://schemas.microsoft.com/office/drawing/2014/main" val="1804763066"/>
                  </a:ext>
                </a:extLst>
              </a:tr>
            </a:tbl>
          </a:graphicData>
        </a:graphic>
      </p:graphicFrame>
    </p:spTree>
    <p:extLst>
      <p:ext uri="{BB962C8B-B14F-4D97-AF65-F5344CB8AC3E}">
        <p14:creationId xmlns:p14="http://schemas.microsoft.com/office/powerpoint/2010/main" val="2965552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0339501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1274024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89895206"/>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Overview of a ZFS pool</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en-US"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en-US" sz="1800" dirty="0"/>
                    </a:p>
                  </a:txBody>
                  <a:tcPr/>
                </a:tc>
                <a:extLst>
                  <a:ext uri="{0D108BD9-81ED-4DB2-BD59-A6C34878D82A}">
                    <a16:rowId xmlns:a16="http://schemas.microsoft.com/office/drawing/2014/main" val="1804763066"/>
                  </a:ext>
                </a:extLst>
              </a:tr>
            </a:tbl>
          </a:graphicData>
        </a:graphic>
      </p:graphicFrame>
      <p:graphicFrame>
        <p:nvGraphicFramePr>
          <p:cNvPr id="3" name="Table 2">
            <a:extLst>
              <a:ext uri="{FF2B5EF4-FFF2-40B4-BE49-F238E27FC236}">
                <a16:creationId xmlns:a16="http://schemas.microsoft.com/office/drawing/2014/main" id="{113CA806-B059-2E4B-A33A-DF7A582B92B6}"/>
              </a:ext>
            </a:extLst>
          </p:cNvPr>
          <p:cNvGraphicFramePr>
            <a:graphicFrameLocks noGrp="1"/>
          </p:cNvGraphicFramePr>
          <p:nvPr>
            <p:extLst>
              <p:ext uri="{D42A27DB-BD31-4B8C-83A1-F6EECF244321}">
                <p14:modId xmlns:p14="http://schemas.microsoft.com/office/powerpoint/2010/main" val="3278354585"/>
              </p:ext>
            </p:extLst>
          </p:nvPr>
        </p:nvGraphicFramePr>
        <p:xfrm>
          <a:off x="5503537" y="1017121"/>
          <a:ext cx="1184925" cy="370840"/>
        </p:xfrm>
        <a:graphic>
          <a:graphicData uri="http://schemas.openxmlformats.org/drawingml/2006/table">
            <a:tbl>
              <a:tblPr firstRow="1" bandRow="1">
                <a:tableStyleId>{5C22544A-7EE6-4342-B048-85BDC9FD1C3A}</a:tableStyleId>
              </a:tblPr>
              <a:tblGrid>
                <a:gridCol w="1184925">
                  <a:extLst>
                    <a:ext uri="{9D8B030D-6E8A-4147-A177-3AD203B41FA5}">
                      <a16:colId xmlns:a16="http://schemas.microsoft.com/office/drawing/2014/main" val="3708594260"/>
                    </a:ext>
                  </a:extLst>
                </a:gridCol>
              </a:tblGrid>
              <a:tr h="370840">
                <a:tc>
                  <a:txBody>
                    <a:bodyPr/>
                    <a:lstStyle/>
                    <a:p>
                      <a:pPr algn="ctr"/>
                      <a:r>
                        <a:rPr lang="en-US" dirty="0" err="1"/>
                        <a:t>überblock</a:t>
                      </a:r>
                      <a:endParaRPr lang="ru-RU" dirty="0"/>
                    </a:p>
                  </a:txBody>
                  <a:tcPr/>
                </a:tc>
                <a:extLst>
                  <a:ext uri="{0D108BD9-81ED-4DB2-BD59-A6C34878D82A}">
                    <a16:rowId xmlns:a16="http://schemas.microsoft.com/office/drawing/2014/main" val="4047110188"/>
                  </a:ext>
                </a:extLst>
              </a:tr>
            </a:tbl>
          </a:graphicData>
        </a:graphic>
      </p:graphicFrame>
      <p:graphicFrame>
        <p:nvGraphicFramePr>
          <p:cNvPr id="4" name="Table 3">
            <a:extLst>
              <a:ext uri="{FF2B5EF4-FFF2-40B4-BE49-F238E27FC236}">
                <a16:creationId xmlns:a16="http://schemas.microsoft.com/office/drawing/2014/main" id="{04AD21AE-15B8-064D-BD8A-344BC500B8E3}"/>
              </a:ext>
            </a:extLst>
          </p:cNvPr>
          <p:cNvGraphicFramePr>
            <a:graphicFrameLocks noGrp="1"/>
          </p:cNvGraphicFramePr>
          <p:nvPr>
            <p:extLst>
              <p:ext uri="{D42A27DB-BD31-4B8C-83A1-F6EECF244321}">
                <p14:modId xmlns:p14="http://schemas.microsoft.com/office/powerpoint/2010/main" val="3471946917"/>
              </p:ext>
            </p:extLst>
          </p:nvPr>
        </p:nvGraphicFramePr>
        <p:xfrm>
          <a:off x="5503537" y="1668481"/>
          <a:ext cx="1178805" cy="741680"/>
        </p:xfrm>
        <a:graphic>
          <a:graphicData uri="http://schemas.openxmlformats.org/drawingml/2006/table">
            <a:tbl>
              <a:tblPr firstRow="1" bandRow="1">
                <a:tableStyleId>{5C22544A-7EE6-4342-B048-85BDC9FD1C3A}</a:tableStyleId>
              </a:tblPr>
              <a:tblGrid>
                <a:gridCol w="1178805">
                  <a:extLst>
                    <a:ext uri="{9D8B030D-6E8A-4147-A177-3AD203B41FA5}">
                      <a16:colId xmlns:a16="http://schemas.microsoft.com/office/drawing/2014/main" val="115683671"/>
                    </a:ext>
                  </a:extLst>
                </a:gridCol>
              </a:tblGrid>
              <a:tr h="370840">
                <a:tc>
                  <a:txBody>
                    <a:bodyPr/>
                    <a:lstStyle/>
                    <a:p>
                      <a:pPr algn="ctr"/>
                      <a:r>
                        <a:rPr lang="en-US" dirty="0" err="1"/>
                        <a:t>objset</a:t>
                      </a:r>
                      <a:endParaRPr lang="ru-RU" dirty="0"/>
                    </a:p>
                  </a:txBody>
                  <a:tcPr/>
                </a:tc>
                <a:extLst>
                  <a:ext uri="{0D108BD9-81ED-4DB2-BD59-A6C34878D82A}">
                    <a16:rowId xmlns:a16="http://schemas.microsoft.com/office/drawing/2014/main" val="1000836952"/>
                  </a:ext>
                </a:extLst>
              </a:tr>
              <a:tr h="370840">
                <a:tc>
                  <a:txBody>
                    <a:bodyPr/>
                    <a:lstStyle/>
                    <a:p>
                      <a:pPr algn="ctr"/>
                      <a:r>
                        <a:rPr lang="en-US" dirty="0" err="1"/>
                        <a:t>dnode</a:t>
                      </a:r>
                      <a:endParaRPr lang="ru-RU" dirty="0"/>
                    </a:p>
                  </a:txBody>
                  <a:tcPr/>
                </a:tc>
                <a:extLst>
                  <a:ext uri="{0D108BD9-81ED-4DB2-BD59-A6C34878D82A}">
                    <a16:rowId xmlns:a16="http://schemas.microsoft.com/office/drawing/2014/main" val="2960044203"/>
                  </a:ext>
                </a:extLst>
              </a:tr>
            </a:tbl>
          </a:graphicData>
        </a:graphic>
      </p:graphicFrame>
      <p:graphicFrame>
        <p:nvGraphicFramePr>
          <p:cNvPr id="7" name="Table 6">
            <a:extLst>
              <a:ext uri="{FF2B5EF4-FFF2-40B4-BE49-F238E27FC236}">
                <a16:creationId xmlns:a16="http://schemas.microsoft.com/office/drawing/2014/main" id="{18E8CEC4-1609-944D-AF38-E02EBF924B16}"/>
              </a:ext>
            </a:extLst>
          </p:cNvPr>
          <p:cNvGraphicFramePr>
            <a:graphicFrameLocks noGrp="1"/>
          </p:cNvGraphicFramePr>
          <p:nvPr>
            <p:extLst>
              <p:ext uri="{D42A27DB-BD31-4B8C-83A1-F6EECF244321}">
                <p14:modId xmlns:p14="http://schemas.microsoft.com/office/powerpoint/2010/main" val="1116549777"/>
              </p:ext>
            </p:extLst>
          </p:nvPr>
        </p:nvGraphicFramePr>
        <p:xfrm>
          <a:off x="2514904" y="2769107"/>
          <a:ext cx="7156070" cy="741680"/>
        </p:xfrm>
        <a:graphic>
          <a:graphicData uri="http://schemas.openxmlformats.org/drawingml/2006/table">
            <a:tbl>
              <a:tblPr firstRow="1" bandRow="1">
                <a:tableStyleId>{5C22544A-7EE6-4342-B048-85BDC9FD1C3A}</a:tableStyleId>
              </a:tblPr>
              <a:tblGrid>
                <a:gridCol w="1431214">
                  <a:extLst>
                    <a:ext uri="{9D8B030D-6E8A-4147-A177-3AD203B41FA5}">
                      <a16:colId xmlns:a16="http://schemas.microsoft.com/office/drawing/2014/main" val="752939782"/>
                    </a:ext>
                  </a:extLst>
                </a:gridCol>
                <a:gridCol w="1431214">
                  <a:extLst>
                    <a:ext uri="{9D8B030D-6E8A-4147-A177-3AD203B41FA5}">
                      <a16:colId xmlns:a16="http://schemas.microsoft.com/office/drawing/2014/main" val="1041454980"/>
                    </a:ext>
                  </a:extLst>
                </a:gridCol>
                <a:gridCol w="1431214">
                  <a:extLst>
                    <a:ext uri="{9D8B030D-6E8A-4147-A177-3AD203B41FA5}">
                      <a16:colId xmlns:a16="http://schemas.microsoft.com/office/drawing/2014/main" val="4033701824"/>
                    </a:ext>
                  </a:extLst>
                </a:gridCol>
                <a:gridCol w="1431214">
                  <a:extLst>
                    <a:ext uri="{9D8B030D-6E8A-4147-A177-3AD203B41FA5}">
                      <a16:colId xmlns:a16="http://schemas.microsoft.com/office/drawing/2014/main" val="1853954408"/>
                    </a:ext>
                  </a:extLst>
                </a:gridCol>
                <a:gridCol w="1431214">
                  <a:extLst>
                    <a:ext uri="{9D8B030D-6E8A-4147-A177-3AD203B41FA5}">
                      <a16:colId xmlns:a16="http://schemas.microsoft.com/office/drawing/2014/main" val="3173992968"/>
                    </a:ext>
                  </a:extLst>
                </a:gridCol>
              </a:tblGrid>
              <a:tr h="370840">
                <a:tc>
                  <a:txBody>
                    <a:bodyPr/>
                    <a:lstStyle/>
                    <a:p>
                      <a:pPr algn="ctr"/>
                      <a:r>
                        <a:rPr lang="en-US" dirty="0" err="1"/>
                        <a:t>dnode</a:t>
                      </a:r>
                      <a:endParaRPr lang="ru-RU" dirty="0"/>
                    </a:p>
                  </a:txBody>
                  <a:tcPr/>
                </a:tc>
                <a:tc>
                  <a:txBody>
                    <a:bodyPr/>
                    <a:lstStyle/>
                    <a:p>
                      <a:pPr algn="ctr"/>
                      <a:r>
                        <a:rPr lang="en-US" dirty="0" err="1"/>
                        <a:t>dnode</a:t>
                      </a:r>
                      <a:endParaRPr lang="ru-RU" dirty="0"/>
                    </a:p>
                  </a:txBody>
                  <a:tcPr/>
                </a:tc>
                <a:tc>
                  <a:txBody>
                    <a:bodyPr/>
                    <a:lstStyle/>
                    <a:p>
                      <a:pPr algn="ctr"/>
                      <a:r>
                        <a:rPr lang="en-US" dirty="0" err="1"/>
                        <a:t>dnode</a:t>
                      </a:r>
                      <a:endParaRPr lang="ru-RU" dirty="0"/>
                    </a:p>
                  </a:txBody>
                  <a:tcPr/>
                </a:tc>
                <a:tc>
                  <a:txBody>
                    <a:bodyPr/>
                    <a:lstStyle/>
                    <a:p>
                      <a:pPr algn="ctr"/>
                      <a:r>
                        <a:rPr lang="en-US" dirty="0"/>
                        <a:t>...</a:t>
                      </a:r>
                      <a:endParaRPr lang="ru-RU" dirty="0"/>
                    </a:p>
                  </a:txBody>
                  <a:tcPr/>
                </a:tc>
                <a:tc>
                  <a:txBody>
                    <a:bodyPr/>
                    <a:lstStyle/>
                    <a:p>
                      <a:pPr algn="ctr"/>
                      <a:r>
                        <a:rPr lang="en-US" dirty="0" err="1"/>
                        <a:t>dnode</a:t>
                      </a:r>
                      <a:endParaRPr lang="ru-RU" dirty="0"/>
                    </a:p>
                  </a:txBody>
                  <a:tcPr/>
                </a:tc>
                <a:extLst>
                  <a:ext uri="{0D108BD9-81ED-4DB2-BD59-A6C34878D82A}">
                    <a16:rowId xmlns:a16="http://schemas.microsoft.com/office/drawing/2014/main" val="1112692242"/>
                  </a:ext>
                </a:extLst>
              </a:tr>
              <a:tr h="370840">
                <a:tc>
                  <a:txBody>
                    <a:bodyPr/>
                    <a:lstStyle/>
                    <a:p>
                      <a:pPr algn="ctr"/>
                      <a:endParaRPr lang="ru-RU" dirty="0"/>
                    </a:p>
                  </a:txBody>
                  <a:tcPr/>
                </a:tc>
                <a:tc>
                  <a:txBody>
                    <a:bodyPr/>
                    <a:lstStyle/>
                    <a:p>
                      <a:pPr algn="ctr"/>
                      <a:r>
                        <a:rPr lang="en-US" dirty="0" err="1"/>
                        <a:t>dsl_dataset</a:t>
                      </a:r>
                      <a:endParaRPr lang="ru-RU" dirty="0"/>
                    </a:p>
                  </a:txBody>
                  <a:tcPr/>
                </a:tc>
                <a:tc>
                  <a:txBody>
                    <a:bodyPr/>
                    <a:lstStyle/>
                    <a:p>
                      <a:pPr algn="ctr"/>
                      <a:r>
                        <a:rPr lang="en-US" dirty="0" err="1"/>
                        <a:t>dsl_dataset</a:t>
                      </a:r>
                      <a:endParaRPr lang="ru-RU" dirty="0"/>
                    </a:p>
                  </a:txBody>
                  <a:tcPr/>
                </a:tc>
                <a:tc>
                  <a:txBody>
                    <a:bodyPr/>
                    <a:lstStyle/>
                    <a:p>
                      <a:pPr algn="ctr"/>
                      <a:r>
                        <a:rPr lang="en-US" dirty="0"/>
                        <a:t>...</a:t>
                      </a:r>
                      <a:endParaRPr lang="ru-RU" dirty="0"/>
                    </a:p>
                  </a:txBody>
                  <a:tcPr/>
                </a:tc>
                <a:tc>
                  <a:txBody>
                    <a:bodyPr/>
                    <a:lstStyle/>
                    <a:p>
                      <a:pPr algn="ctr"/>
                      <a:endParaRPr lang="ru-RU" dirty="0"/>
                    </a:p>
                  </a:txBody>
                  <a:tcPr/>
                </a:tc>
                <a:extLst>
                  <a:ext uri="{0D108BD9-81ED-4DB2-BD59-A6C34878D82A}">
                    <a16:rowId xmlns:a16="http://schemas.microsoft.com/office/drawing/2014/main" val="2418482922"/>
                  </a:ext>
                </a:extLst>
              </a:tr>
            </a:tbl>
          </a:graphicData>
        </a:graphic>
      </p:graphicFrame>
      <p:sp>
        <p:nvSpPr>
          <p:cNvPr id="8" name="Triangle 7">
            <a:extLst>
              <a:ext uri="{FF2B5EF4-FFF2-40B4-BE49-F238E27FC236}">
                <a16:creationId xmlns:a16="http://schemas.microsoft.com/office/drawing/2014/main" id="{B3CA9325-AB13-E242-A400-38FC0447C3F5}"/>
              </a:ext>
            </a:extLst>
          </p:cNvPr>
          <p:cNvSpPr/>
          <p:nvPr/>
        </p:nvSpPr>
        <p:spPr>
          <a:xfrm>
            <a:off x="2500829" y="2410161"/>
            <a:ext cx="7160964" cy="3657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9" name="Table 8">
            <a:extLst>
              <a:ext uri="{FF2B5EF4-FFF2-40B4-BE49-F238E27FC236}">
                <a16:creationId xmlns:a16="http://schemas.microsoft.com/office/drawing/2014/main" id="{3480B4EA-08D8-A943-9A4A-DD0DA44B2A25}"/>
              </a:ext>
            </a:extLst>
          </p:cNvPr>
          <p:cNvGraphicFramePr>
            <a:graphicFrameLocks noGrp="1"/>
          </p:cNvGraphicFramePr>
          <p:nvPr>
            <p:extLst>
              <p:ext uri="{D42A27DB-BD31-4B8C-83A1-F6EECF244321}">
                <p14:modId xmlns:p14="http://schemas.microsoft.com/office/powerpoint/2010/main" val="264255333"/>
              </p:ext>
            </p:extLst>
          </p:nvPr>
        </p:nvGraphicFramePr>
        <p:xfrm>
          <a:off x="2514904" y="3798121"/>
          <a:ext cx="1451168" cy="370840"/>
        </p:xfrm>
        <a:graphic>
          <a:graphicData uri="http://schemas.openxmlformats.org/drawingml/2006/table">
            <a:tbl>
              <a:tblPr firstRow="1" bandRow="1">
                <a:tableStyleId>{5C22544A-7EE6-4342-B048-85BDC9FD1C3A}</a:tableStyleId>
              </a:tblPr>
              <a:tblGrid>
                <a:gridCol w="1451168">
                  <a:extLst>
                    <a:ext uri="{9D8B030D-6E8A-4147-A177-3AD203B41FA5}">
                      <a16:colId xmlns:a16="http://schemas.microsoft.com/office/drawing/2014/main" val="1289418915"/>
                    </a:ext>
                  </a:extLst>
                </a:gridCol>
              </a:tblGrid>
              <a:tr h="370840">
                <a:tc>
                  <a:txBody>
                    <a:bodyPr/>
                    <a:lstStyle/>
                    <a:p>
                      <a:pPr algn="ctr"/>
                      <a:r>
                        <a:rPr lang="en-US" dirty="0"/>
                        <a:t>master node</a:t>
                      </a:r>
                      <a:endParaRPr lang="ru-RU" dirty="0"/>
                    </a:p>
                  </a:txBody>
                  <a:tcPr/>
                </a:tc>
                <a:extLst>
                  <a:ext uri="{0D108BD9-81ED-4DB2-BD59-A6C34878D82A}">
                    <a16:rowId xmlns:a16="http://schemas.microsoft.com/office/drawing/2014/main" val="4034240269"/>
                  </a:ext>
                </a:extLst>
              </a:tr>
            </a:tbl>
          </a:graphicData>
        </a:graphic>
      </p:graphicFrame>
      <p:sp>
        <p:nvSpPr>
          <p:cNvPr id="10" name="Triangle 9">
            <a:extLst>
              <a:ext uri="{FF2B5EF4-FFF2-40B4-BE49-F238E27FC236}">
                <a16:creationId xmlns:a16="http://schemas.microsoft.com/office/drawing/2014/main" id="{4E95530B-2076-C446-9FCD-DDF1E221F179}"/>
              </a:ext>
            </a:extLst>
          </p:cNvPr>
          <p:cNvSpPr/>
          <p:nvPr/>
        </p:nvSpPr>
        <p:spPr>
          <a:xfrm>
            <a:off x="2530207" y="3510787"/>
            <a:ext cx="1347730" cy="28733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1" name="Table 10">
            <a:extLst>
              <a:ext uri="{FF2B5EF4-FFF2-40B4-BE49-F238E27FC236}">
                <a16:creationId xmlns:a16="http://schemas.microsoft.com/office/drawing/2014/main" id="{F6903B84-141D-2A4D-B2B3-4BEBFB8C22CE}"/>
              </a:ext>
            </a:extLst>
          </p:cNvPr>
          <p:cNvGraphicFramePr>
            <a:graphicFrameLocks noGrp="1"/>
          </p:cNvGraphicFramePr>
          <p:nvPr>
            <p:extLst>
              <p:ext uri="{D42A27DB-BD31-4B8C-83A1-F6EECF244321}">
                <p14:modId xmlns:p14="http://schemas.microsoft.com/office/powerpoint/2010/main" val="241486929"/>
              </p:ext>
            </p:extLst>
          </p:nvPr>
        </p:nvGraphicFramePr>
        <p:xfrm>
          <a:off x="3966072" y="4575084"/>
          <a:ext cx="5607588" cy="736600"/>
        </p:xfrm>
        <a:graphic>
          <a:graphicData uri="http://schemas.openxmlformats.org/drawingml/2006/table">
            <a:tbl>
              <a:tblPr firstRow="1" bandRow="1">
                <a:tableStyleId>{5C22544A-7EE6-4342-B048-85BDC9FD1C3A}</a:tableStyleId>
              </a:tblPr>
              <a:tblGrid>
                <a:gridCol w="1401897">
                  <a:extLst>
                    <a:ext uri="{9D8B030D-6E8A-4147-A177-3AD203B41FA5}">
                      <a16:colId xmlns:a16="http://schemas.microsoft.com/office/drawing/2014/main" val="2623911940"/>
                    </a:ext>
                  </a:extLst>
                </a:gridCol>
                <a:gridCol w="1401897">
                  <a:extLst>
                    <a:ext uri="{9D8B030D-6E8A-4147-A177-3AD203B41FA5}">
                      <a16:colId xmlns:a16="http://schemas.microsoft.com/office/drawing/2014/main" val="2055612118"/>
                    </a:ext>
                  </a:extLst>
                </a:gridCol>
                <a:gridCol w="1401897">
                  <a:extLst>
                    <a:ext uri="{9D8B030D-6E8A-4147-A177-3AD203B41FA5}">
                      <a16:colId xmlns:a16="http://schemas.microsoft.com/office/drawing/2014/main" val="3980277032"/>
                    </a:ext>
                  </a:extLst>
                </a:gridCol>
                <a:gridCol w="1401897">
                  <a:extLst>
                    <a:ext uri="{9D8B030D-6E8A-4147-A177-3AD203B41FA5}">
                      <a16:colId xmlns:a16="http://schemas.microsoft.com/office/drawing/2014/main" val="2013881385"/>
                    </a:ext>
                  </a:extLst>
                </a:gridCol>
              </a:tblGrid>
              <a:tr h="370840">
                <a:tc gridSpan="4">
                  <a:txBody>
                    <a:bodyPr/>
                    <a:lstStyle/>
                    <a:p>
                      <a:pPr algn="ctr"/>
                      <a:r>
                        <a:rPr lang="en-US" dirty="0" err="1"/>
                        <a:t>objset</a:t>
                      </a:r>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2642422219"/>
                  </a:ext>
                </a:extLst>
              </a:tr>
              <a:tr h="0">
                <a:tc>
                  <a:txBody>
                    <a:bodyPr/>
                    <a:lstStyle/>
                    <a:p>
                      <a:pPr algn="ctr"/>
                      <a:r>
                        <a:rPr lang="en-US" dirty="0" err="1"/>
                        <a:t>dnode</a:t>
                      </a:r>
                      <a:endParaRPr lang="ru-RU" dirty="0"/>
                    </a:p>
                  </a:txBody>
                  <a:tcPr/>
                </a:tc>
                <a:tc>
                  <a:txBody>
                    <a:bodyPr/>
                    <a:lstStyle/>
                    <a:p>
                      <a:pPr algn="ctr"/>
                      <a:r>
                        <a:rPr lang="en-US" dirty="0" err="1"/>
                        <a:t>dnode</a:t>
                      </a:r>
                      <a:endParaRPr lang="ru-RU" dirty="0"/>
                    </a:p>
                  </a:txBody>
                  <a:tcPr/>
                </a:tc>
                <a:tc>
                  <a:txBody>
                    <a:bodyPr/>
                    <a:lstStyle/>
                    <a:p>
                      <a:pPr algn="ctr"/>
                      <a:r>
                        <a:rPr lang="en-US" dirty="0" err="1"/>
                        <a:t>dnode</a:t>
                      </a:r>
                      <a:endParaRPr lang="ru-RU" dirty="0"/>
                    </a:p>
                  </a:txBody>
                  <a:tcPr/>
                </a:tc>
                <a:tc>
                  <a:txBody>
                    <a:bodyPr/>
                    <a:lstStyle/>
                    <a:p>
                      <a:pPr algn="ctr"/>
                      <a:r>
                        <a:rPr lang="en-US" dirty="0" err="1"/>
                        <a:t>dnode</a:t>
                      </a:r>
                      <a:endParaRPr lang="ru-RU" dirty="0"/>
                    </a:p>
                  </a:txBody>
                  <a:tcPr/>
                </a:tc>
                <a:extLst>
                  <a:ext uri="{0D108BD9-81ED-4DB2-BD59-A6C34878D82A}">
                    <a16:rowId xmlns:a16="http://schemas.microsoft.com/office/drawing/2014/main" val="16994437"/>
                  </a:ext>
                </a:extLst>
              </a:tr>
            </a:tbl>
          </a:graphicData>
        </a:graphic>
      </p:graphicFrame>
      <p:graphicFrame>
        <p:nvGraphicFramePr>
          <p:cNvPr id="12" name="Table 11">
            <a:extLst>
              <a:ext uri="{FF2B5EF4-FFF2-40B4-BE49-F238E27FC236}">
                <a16:creationId xmlns:a16="http://schemas.microsoft.com/office/drawing/2014/main" id="{13053115-8540-D74F-83C6-71A1466AA243}"/>
              </a:ext>
            </a:extLst>
          </p:cNvPr>
          <p:cNvGraphicFramePr>
            <a:graphicFrameLocks noGrp="1"/>
          </p:cNvGraphicFramePr>
          <p:nvPr>
            <p:extLst>
              <p:ext uri="{D42A27DB-BD31-4B8C-83A1-F6EECF244321}">
                <p14:modId xmlns:p14="http://schemas.microsoft.com/office/powerpoint/2010/main" val="2602406447"/>
              </p:ext>
            </p:extLst>
          </p:nvPr>
        </p:nvGraphicFramePr>
        <p:xfrm>
          <a:off x="8225930" y="3809256"/>
          <a:ext cx="1451168" cy="370840"/>
        </p:xfrm>
        <a:graphic>
          <a:graphicData uri="http://schemas.openxmlformats.org/drawingml/2006/table">
            <a:tbl>
              <a:tblPr firstRow="1" bandRow="1">
                <a:tableStyleId>{5C22544A-7EE6-4342-B048-85BDC9FD1C3A}</a:tableStyleId>
              </a:tblPr>
              <a:tblGrid>
                <a:gridCol w="1451168">
                  <a:extLst>
                    <a:ext uri="{9D8B030D-6E8A-4147-A177-3AD203B41FA5}">
                      <a16:colId xmlns:a16="http://schemas.microsoft.com/office/drawing/2014/main" val="1289418915"/>
                    </a:ext>
                  </a:extLst>
                </a:gridCol>
              </a:tblGrid>
              <a:tr h="370840">
                <a:tc>
                  <a:txBody>
                    <a:bodyPr/>
                    <a:lstStyle/>
                    <a:p>
                      <a:pPr algn="ctr"/>
                      <a:r>
                        <a:rPr lang="en-US" dirty="0"/>
                        <a:t>space map</a:t>
                      </a:r>
                      <a:endParaRPr lang="ru-RU" dirty="0"/>
                    </a:p>
                  </a:txBody>
                  <a:tcPr/>
                </a:tc>
                <a:extLst>
                  <a:ext uri="{0D108BD9-81ED-4DB2-BD59-A6C34878D82A}">
                    <a16:rowId xmlns:a16="http://schemas.microsoft.com/office/drawing/2014/main" val="4034240269"/>
                  </a:ext>
                </a:extLst>
              </a:tr>
            </a:tbl>
          </a:graphicData>
        </a:graphic>
      </p:graphicFrame>
      <p:sp>
        <p:nvSpPr>
          <p:cNvPr id="13" name="Triangle 12">
            <a:extLst>
              <a:ext uri="{FF2B5EF4-FFF2-40B4-BE49-F238E27FC236}">
                <a16:creationId xmlns:a16="http://schemas.microsoft.com/office/drawing/2014/main" id="{B385E900-89AF-5F46-A65A-03535826ADB0}"/>
              </a:ext>
            </a:extLst>
          </p:cNvPr>
          <p:cNvSpPr/>
          <p:nvPr/>
        </p:nvSpPr>
        <p:spPr>
          <a:xfrm>
            <a:off x="8241233" y="3521922"/>
            <a:ext cx="1347730" cy="28733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riangle 13">
            <a:extLst>
              <a:ext uri="{FF2B5EF4-FFF2-40B4-BE49-F238E27FC236}">
                <a16:creationId xmlns:a16="http://schemas.microsoft.com/office/drawing/2014/main" id="{B6E97837-5CF6-BC4D-AAE1-7C5C0D210FAE}"/>
              </a:ext>
            </a:extLst>
          </p:cNvPr>
          <p:cNvSpPr/>
          <p:nvPr/>
        </p:nvSpPr>
        <p:spPr>
          <a:xfrm>
            <a:off x="5378068" y="3510787"/>
            <a:ext cx="1441373" cy="106429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5" name="Table 14">
            <a:extLst>
              <a:ext uri="{FF2B5EF4-FFF2-40B4-BE49-F238E27FC236}">
                <a16:creationId xmlns:a16="http://schemas.microsoft.com/office/drawing/2014/main" id="{49DA6B1A-7B7E-5C48-8666-6CEE09D8C62C}"/>
              </a:ext>
            </a:extLst>
          </p:cNvPr>
          <p:cNvGraphicFramePr>
            <a:graphicFrameLocks noGrp="1"/>
          </p:cNvGraphicFramePr>
          <p:nvPr>
            <p:extLst>
              <p:ext uri="{D42A27DB-BD31-4B8C-83A1-F6EECF244321}">
                <p14:modId xmlns:p14="http://schemas.microsoft.com/office/powerpoint/2010/main" val="521559483"/>
              </p:ext>
            </p:extLst>
          </p:nvPr>
        </p:nvGraphicFramePr>
        <p:xfrm>
          <a:off x="3926900" y="5597284"/>
          <a:ext cx="1451168" cy="370840"/>
        </p:xfrm>
        <a:graphic>
          <a:graphicData uri="http://schemas.openxmlformats.org/drawingml/2006/table">
            <a:tbl>
              <a:tblPr firstRow="1" bandRow="1">
                <a:tableStyleId>{5C22544A-7EE6-4342-B048-85BDC9FD1C3A}</a:tableStyleId>
              </a:tblPr>
              <a:tblGrid>
                <a:gridCol w="1451168">
                  <a:extLst>
                    <a:ext uri="{9D8B030D-6E8A-4147-A177-3AD203B41FA5}">
                      <a16:colId xmlns:a16="http://schemas.microsoft.com/office/drawing/2014/main" val="1289418915"/>
                    </a:ext>
                  </a:extLst>
                </a:gridCol>
              </a:tblGrid>
              <a:tr h="370840">
                <a:tc>
                  <a:txBody>
                    <a:bodyPr/>
                    <a:lstStyle/>
                    <a:p>
                      <a:pPr algn="ctr"/>
                      <a:r>
                        <a:rPr lang="en-US" dirty="0"/>
                        <a:t>user quotas</a:t>
                      </a:r>
                      <a:endParaRPr lang="ru-RU" dirty="0"/>
                    </a:p>
                  </a:txBody>
                  <a:tcPr/>
                </a:tc>
                <a:extLst>
                  <a:ext uri="{0D108BD9-81ED-4DB2-BD59-A6C34878D82A}">
                    <a16:rowId xmlns:a16="http://schemas.microsoft.com/office/drawing/2014/main" val="4034240269"/>
                  </a:ext>
                </a:extLst>
              </a:tr>
            </a:tbl>
          </a:graphicData>
        </a:graphic>
      </p:graphicFrame>
      <p:sp>
        <p:nvSpPr>
          <p:cNvPr id="16" name="Triangle 15">
            <a:extLst>
              <a:ext uri="{FF2B5EF4-FFF2-40B4-BE49-F238E27FC236}">
                <a16:creationId xmlns:a16="http://schemas.microsoft.com/office/drawing/2014/main" id="{6117CCE6-6835-1846-88DF-2F276A8A0CE6}"/>
              </a:ext>
            </a:extLst>
          </p:cNvPr>
          <p:cNvSpPr/>
          <p:nvPr/>
        </p:nvSpPr>
        <p:spPr>
          <a:xfrm>
            <a:off x="3942203" y="5309950"/>
            <a:ext cx="1347730" cy="28733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7" name="Table 16">
            <a:extLst>
              <a:ext uri="{FF2B5EF4-FFF2-40B4-BE49-F238E27FC236}">
                <a16:creationId xmlns:a16="http://schemas.microsoft.com/office/drawing/2014/main" id="{038C1ECF-4DA7-9141-85DB-2FC78DEA3C8A}"/>
              </a:ext>
            </a:extLst>
          </p:cNvPr>
          <p:cNvGraphicFramePr>
            <a:graphicFrameLocks noGrp="1"/>
          </p:cNvGraphicFramePr>
          <p:nvPr>
            <p:extLst>
              <p:ext uri="{D42A27DB-BD31-4B8C-83A1-F6EECF244321}">
                <p14:modId xmlns:p14="http://schemas.microsoft.com/office/powerpoint/2010/main" val="3230098995"/>
              </p:ext>
            </p:extLst>
          </p:nvPr>
        </p:nvGraphicFramePr>
        <p:xfrm>
          <a:off x="5401937" y="5597284"/>
          <a:ext cx="1451168" cy="370840"/>
        </p:xfrm>
        <a:graphic>
          <a:graphicData uri="http://schemas.openxmlformats.org/drawingml/2006/table">
            <a:tbl>
              <a:tblPr firstRow="1" bandRow="1">
                <a:tableStyleId>{5C22544A-7EE6-4342-B048-85BDC9FD1C3A}</a:tableStyleId>
              </a:tblPr>
              <a:tblGrid>
                <a:gridCol w="1451168">
                  <a:extLst>
                    <a:ext uri="{9D8B030D-6E8A-4147-A177-3AD203B41FA5}">
                      <a16:colId xmlns:a16="http://schemas.microsoft.com/office/drawing/2014/main" val="1289418915"/>
                    </a:ext>
                  </a:extLst>
                </a:gridCol>
              </a:tblGrid>
              <a:tr h="370840">
                <a:tc>
                  <a:txBody>
                    <a:bodyPr/>
                    <a:lstStyle/>
                    <a:p>
                      <a:pPr algn="ctr"/>
                      <a:r>
                        <a:rPr lang="en-US" dirty="0"/>
                        <a:t>grp quotas</a:t>
                      </a:r>
                      <a:endParaRPr lang="ru-RU" dirty="0"/>
                    </a:p>
                  </a:txBody>
                  <a:tcPr/>
                </a:tc>
                <a:extLst>
                  <a:ext uri="{0D108BD9-81ED-4DB2-BD59-A6C34878D82A}">
                    <a16:rowId xmlns:a16="http://schemas.microsoft.com/office/drawing/2014/main" val="4034240269"/>
                  </a:ext>
                </a:extLst>
              </a:tr>
            </a:tbl>
          </a:graphicData>
        </a:graphic>
      </p:graphicFrame>
      <p:sp>
        <p:nvSpPr>
          <p:cNvPr id="18" name="Triangle 17">
            <a:extLst>
              <a:ext uri="{FF2B5EF4-FFF2-40B4-BE49-F238E27FC236}">
                <a16:creationId xmlns:a16="http://schemas.microsoft.com/office/drawing/2014/main" id="{F8C7D0CB-BD82-524C-A345-7E81EF0E00D6}"/>
              </a:ext>
            </a:extLst>
          </p:cNvPr>
          <p:cNvSpPr/>
          <p:nvPr/>
        </p:nvSpPr>
        <p:spPr>
          <a:xfrm>
            <a:off x="5417240" y="5309950"/>
            <a:ext cx="1347730" cy="28733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9" name="Table 18">
            <a:extLst>
              <a:ext uri="{FF2B5EF4-FFF2-40B4-BE49-F238E27FC236}">
                <a16:creationId xmlns:a16="http://schemas.microsoft.com/office/drawing/2014/main" id="{1BAEC0DB-E4B7-F141-B23F-A46941722477}"/>
              </a:ext>
            </a:extLst>
          </p:cNvPr>
          <p:cNvGraphicFramePr>
            <a:graphicFrameLocks noGrp="1"/>
          </p:cNvGraphicFramePr>
          <p:nvPr>
            <p:extLst>
              <p:ext uri="{D42A27DB-BD31-4B8C-83A1-F6EECF244321}">
                <p14:modId xmlns:p14="http://schemas.microsoft.com/office/powerpoint/2010/main" val="792325069"/>
              </p:ext>
            </p:extLst>
          </p:nvPr>
        </p:nvGraphicFramePr>
        <p:xfrm>
          <a:off x="6819441" y="5597284"/>
          <a:ext cx="1451168" cy="370840"/>
        </p:xfrm>
        <a:graphic>
          <a:graphicData uri="http://schemas.openxmlformats.org/drawingml/2006/table">
            <a:tbl>
              <a:tblPr firstRow="1" bandRow="1">
                <a:tableStyleId>{5C22544A-7EE6-4342-B048-85BDC9FD1C3A}</a:tableStyleId>
              </a:tblPr>
              <a:tblGrid>
                <a:gridCol w="1451168">
                  <a:extLst>
                    <a:ext uri="{9D8B030D-6E8A-4147-A177-3AD203B41FA5}">
                      <a16:colId xmlns:a16="http://schemas.microsoft.com/office/drawing/2014/main" val="1289418915"/>
                    </a:ext>
                  </a:extLst>
                </a:gridCol>
              </a:tblGrid>
              <a:tr h="370840">
                <a:tc>
                  <a:txBody>
                    <a:bodyPr/>
                    <a:lstStyle/>
                    <a:p>
                      <a:pPr algn="ctr"/>
                      <a:r>
                        <a:rPr lang="en-US" dirty="0"/>
                        <a:t>unlinked files</a:t>
                      </a:r>
                      <a:endParaRPr lang="ru-RU" dirty="0"/>
                    </a:p>
                  </a:txBody>
                  <a:tcPr/>
                </a:tc>
                <a:extLst>
                  <a:ext uri="{0D108BD9-81ED-4DB2-BD59-A6C34878D82A}">
                    <a16:rowId xmlns:a16="http://schemas.microsoft.com/office/drawing/2014/main" val="4034240269"/>
                  </a:ext>
                </a:extLst>
              </a:tr>
            </a:tbl>
          </a:graphicData>
        </a:graphic>
      </p:graphicFrame>
      <p:sp>
        <p:nvSpPr>
          <p:cNvPr id="20" name="Triangle 19">
            <a:extLst>
              <a:ext uri="{FF2B5EF4-FFF2-40B4-BE49-F238E27FC236}">
                <a16:creationId xmlns:a16="http://schemas.microsoft.com/office/drawing/2014/main" id="{FCB4707D-8E9B-9645-A0BA-3BCA55B3777E}"/>
              </a:ext>
            </a:extLst>
          </p:cNvPr>
          <p:cNvSpPr/>
          <p:nvPr/>
        </p:nvSpPr>
        <p:spPr>
          <a:xfrm>
            <a:off x="6834744" y="5309950"/>
            <a:ext cx="1347730" cy="28733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21" name="Table 20">
            <a:extLst>
              <a:ext uri="{FF2B5EF4-FFF2-40B4-BE49-F238E27FC236}">
                <a16:creationId xmlns:a16="http://schemas.microsoft.com/office/drawing/2014/main" id="{6165DE74-E21C-6942-ABDF-E9B97F83500B}"/>
              </a:ext>
            </a:extLst>
          </p:cNvPr>
          <p:cNvGraphicFramePr>
            <a:graphicFrameLocks noGrp="1"/>
          </p:cNvGraphicFramePr>
          <p:nvPr>
            <p:extLst>
              <p:ext uri="{D42A27DB-BD31-4B8C-83A1-F6EECF244321}">
                <p14:modId xmlns:p14="http://schemas.microsoft.com/office/powerpoint/2010/main" val="3157010083"/>
              </p:ext>
            </p:extLst>
          </p:nvPr>
        </p:nvGraphicFramePr>
        <p:xfrm>
          <a:off x="8219806" y="5597284"/>
          <a:ext cx="1451168" cy="370840"/>
        </p:xfrm>
        <a:graphic>
          <a:graphicData uri="http://schemas.openxmlformats.org/drawingml/2006/table">
            <a:tbl>
              <a:tblPr firstRow="1" bandRow="1">
                <a:tableStyleId>{5C22544A-7EE6-4342-B048-85BDC9FD1C3A}</a:tableStyleId>
              </a:tblPr>
              <a:tblGrid>
                <a:gridCol w="1451168">
                  <a:extLst>
                    <a:ext uri="{9D8B030D-6E8A-4147-A177-3AD203B41FA5}">
                      <a16:colId xmlns:a16="http://schemas.microsoft.com/office/drawing/2014/main" val="1289418915"/>
                    </a:ext>
                  </a:extLst>
                </a:gridCol>
              </a:tblGrid>
              <a:tr h="370840">
                <a:tc>
                  <a:txBody>
                    <a:bodyPr/>
                    <a:lstStyle/>
                    <a:p>
                      <a:pPr algn="ctr"/>
                      <a:r>
                        <a:rPr lang="en-US" dirty="0"/>
                        <a:t>root </a:t>
                      </a:r>
                      <a:r>
                        <a:rPr lang="en-US" dirty="0" err="1"/>
                        <a:t>dir</a:t>
                      </a:r>
                      <a:endParaRPr lang="ru-RU" dirty="0"/>
                    </a:p>
                  </a:txBody>
                  <a:tcPr/>
                </a:tc>
                <a:extLst>
                  <a:ext uri="{0D108BD9-81ED-4DB2-BD59-A6C34878D82A}">
                    <a16:rowId xmlns:a16="http://schemas.microsoft.com/office/drawing/2014/main" val="4034240269"/>
                  </a:ext>
                </a:extLst>
              </a:tr>
            </a:tbl>
          </a:graphicData>
        </a:graphic>
      </p:graphicFrame>
      <p:sp>
        <p:nvSpPr>
          <p:cNvPr id="22" name="Triangle 21">
            <a:extLst>
              <a:ext uri="{FF2B5EF4-FFF2-40B4-BE49-F238E27FC236}">
                <a16:creationId xmlns:a16="http://schemas.microsoft.com/office/drawing/2014/main" id="{D93AF4C6-955C-0843-8B2E-22FCC9F871BF}"/>
              </a:ext>
            </a:extLst>
          </p:cNvPr>
          <p:cNvSpPr/>
          <p:nvPr/>
        </p:nvSpPr>
        <p:spPr>
          <a:xfrm>
            <a:off x="8235109" y="5309950"/>
            <a:ext cx="1347730" cy="28733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Straight Arrow Connector 23">
            <a:extLst>
              <a:ext uri="{FF2B5EF4-FFF2-40B4-BE49-F238E27FC236}">
                <a16:creationId xmlns:a16="http://schemas.microsoft.com/office/drawing/2014/main" id="{073CAA30-A8E9-C843-A919-7D3C114BE3CB}"/>
              </a:ext>
            </a:extLst>
          </p:cNvPr>
          <p:cNvCxnSpPr>
            <a:endCxn id="4" idx="0"/>
          </p:cNvCxnSpPr>
          <p:nvPr/>
        </p:nvCxnSpPr>
        <p:spPr>
          <a:xfrm flipH="1">
            <a:off x="6092939" y="1387961"/>
            <a:ext cx="3061" cy="2805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971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46774-2C2E-67F1-E8A0-1AD1BB02B8F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BEE544-8825-B765-651B-67E4DD9F3C2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A652EF6-E051-5D96-0614-FDB004B8FDE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F6C342B3-95A2-E797-BFD9-6DF0A5F0CBF6}"/>
              </a:ext>
            </a:extLst>
          </p:cNvPr>
          <p:cNvGraphicFramePr>
            <a:graphicFrameLocks noGrp="1"/>
          </p:cNvGraphicFramePr>
          <p:nvPr>
            <p:extLst>
              <p:ext uri="{D42A27DB-BD31-4B8C-83A1-F6EECF244321}">
                <p14:modId xmlns:p14="http://schemas.microsoft.com/office/powerpoint/2010/main" val="2357240367"/>
              </p:ext>
            </p:extLst>
          </p:nvPr>
        </p:nvGraphicFramePr>
        <p:xfrm>
          <a:off x="0" y="365761"/>
          <a:ext cx="12192000" cy="60350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Tracking free space: space maps</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endParaRPr lang="ru-RU" sz="1800" dirty="0"/>
                    </a:p>
                    <a:p>
                      <a:pPr marL="0" indent="0">
                        <a:buFont typeface="Arial" panose="020B0604020202020204" pitchFamily="34" charset="0"/>
                        <a:buNone/>
                      </a:pPr>
                      <a:r>
                        <a:rPr lang="en-US" dirty="0"/>
                        <a:t>ZFS maintains per-</a:t>
                      </a:r>
                      <a:r>
                        <a:rPr lang="en-US" dirty="0" err="1"/>
                        <a:t>metaslab</a:t>
                      </a:r>
                      <a:r>
                        <a:rPr lang="en-US" dirty="0"/>
                        <a:t> space maps.</a:t>
                      </a:r>
                    </a:p>
                    <a:p>
                      <a:pPr marL="0" indent="0">
                        <a:buFont typeface="Arial" panose="020B0604020202020204" pitchFamily="34" charset="0"/>
                        <a:buNone/>
                      </a:pPr>
                      <a:endParaRPr lang="en-US" dirty="0"/>
                    </a:p>
                    <a:p>
                      <a:pPr marL="342900" indent="-342900">
                        <a:buFont typeface="+mj-lt"/>
                        <a:buAutoNum type="arabicPeriod"/>
                      </a:pPr>
                      <a:r>
                        <a:rPr lang="en-US" dirty="0"/>
                        <a:t>A space map is a journal of </a:t>
                      </a:r>
                      <a:r>
                        <a:rPr lang="en-US" dirty="0" err="1">
                          <a:latin typeface="Consolas" panose="020B0609020204030204" pitchFamily="49" charset="0"/>
                          <a:cs typeface="Consolas" panose="020B0609020204030204" pitchFamily="49" charset="0"/>
                        </a:rPr>
                        <a:t>alloc</a:t>
                      </a:r>
                      <a:r>
                        <a:rPr lang="en-US" dirty="0">
                          <a:latin typeface="Consolas" panose="020B0609020204030204" pitchFamily="49" charset="0"/>
                          <a:cs typeface="Consolas" panose="020B0609020204030204" pitchFamily="49" charset="0"/>
                        </a:rPr>
                        <a:t>()</a:t>
                      </a:r>
                      <a:r>
                        <a:rPr lang="en-US" dirty="0"/>
                        <a:t> and </a:t>
                      </a:r>
                      <a:r>
                        <a:rPr lang="en-US" dirty="0">
                          <a:latin typeface="Consolas" panose="020B0609020204030204" pitchFamily="49" charset="0"/>
                          <a:cs typeface="Consolas" panose="020B0609020204030204" pitchFamily="49" charset="0"/>
                        </a:rPr>
                        <a:t>free()</a:t>
                      </a:r>
                      <a:r>
                        <a:rPr lang="en-US" dirty="0"/>
                        <a:t> requests to the </a:t>
                      </a:r>
                      <a:r>
                        <a:rPr lang="en-US" dirty="0" err="1"/>
                        <a:t>metaslab</a:t>
                      </a:r>
                      <a:r>
                        <a:rPr lang="en-US" dirty="0"/>
                        <a:t>.</a:t>
                      </a:r>
                    </a:p>
                    <a:p>
                      <a:pPr marL="342900" indent="-342900">
                        <a:buFont typeface="+mj-lt"/>
                        <a:buAutoNum type="arabicPeriod"/>
                      </a:pPr>
                      <a:r>
                        <a:rPr lang="en-US" dirty="0"/>
                        <a:t>The journal is regularly replaced with a condensed version of it. It contains only entries to mark allocated extents as allocated.</a:t>
                      </a:r>
                    </a:p>
                    <a:p>
                      <a:pPr marL="342900" indent="-342900">
                        <a:buFont typeface="+mj-lt"/>
                        <a:buAutoNum type="arabicPeriod"/>
                      </a:pPr>
                      <a:r>
                        <a:rPr lang="en-US" dirty="0"/>
                        <a:t>Space maps have a useful property: they grow smaller as </a:t>
                      </a:r>
                      <a:r>
                        <a:rPr lang="en-US" dirty="0" err="1"/>
                        <a:t>metaslabs</a:t>
                      </a:r>
                      <a:r>
                        <a:rPr lang="en-US" dirty="0"/>
                        <a:t> become full. A full </a:t>
                      </a:r>
                      <a:r>
                        <a:rPr lang="en-US" dirty="0" err="1"/>
                        <a:t>metaslab</a:t>
                      </a:r>
                      <a:r>
                        <a:rPr lang="en-US" dirty="0"/>
                        <a:t> needs only 1 space map entry.</a:t>
                      </a:r>
                      <a:endParaRPr lang="en-US" sz="1800" dirty="0"/>
                    </a:p>
                  </a:txBody>
                  <a:tcPr/>
                </a:tc>
                <a:extLst>
                  <a:ext uri="{0D108BD9-81ED-4DB2-BD59-A6C34878D82A}">
                    <a16:rowId xmlns:a16="http://schemas.microsoft.com/office/drawing/2014/main" val="1804763066"/>
                  </a:ext>
                </a:extLst>
              </a:tr>
            </a:tbl>
          </a:graphicData>
        </a:graphic>
      </p:graphicFrame>
      <p:graphicFrame>
        <p:nvGraphicFramePr>
          <p:cNvPr id="3" name="Table 2">
            <a:extLst>
              <a:ext uri="{FF2B5EF4-FFF2-40B4-BE49-F238E27FC236}">
                <a16:creationId xmlns:a16="http://schemas.microsoft.com/office/drawing/2014/main" id="{2183FC26-F352-146C-3FA2-1B223BB7A048}"/>
              </a:ext>
            </a:extLst>
          </p:cNvPr>
          <p:cNvGraphicFramePr>
            <a:graphicFrameLocks noGrp="1"/>
          </p:cNvGraphicFramePr>
          <p:nvPr>
            <p:extLst>
              <p:ext uri="{D42A27DB-BD31-4B8C-83A1-F6EECF244321}">
                <p14:modId xmlns:p14="http://schemas.microsoft.com/office/powerpoint/2010/main" val="430828840"/>
              </p:ext>
            </p:extLst>
          </p:nvPr>
        </p:nvGraphicFramePr>
        <p:xfrm>
          <a:off x="5503537" y="1017121"/>
          <a:ext cx="1184925" cy="370840"/>
        </p:xfrm>
        <a:graphic>
          <a:graphicData uri="http://schemas.openxmlformats.org/drawingml/2006/table">
            <a:tbl>
              <a:tblPr firstRow="1" bandRow="1">
                <a:tableStyleId>{5C22544A-7EE6-4342-B048-85BDC9FD1C3A}</a:tableStyleId>
              </a:tblPr>
              <a:tblGrid>
                <a:gridCol w="1184925">
                  <a:extLst>
                    <a:ext uri="{9D8B030D-6E8A-4147-A177-3AD203B41FA5}">
                      <a16:colId xmlns:a16="http://schemas.microsoft.com/office/drawing/2014/main" val="3708594260"/>
                    </a:ext>
                  </a:extLst>
                </a:gridCol>
              </a:tblGrid>
              <a:tr h="370840">
                <a:tc>
                  <a:txBody>
                    <a:bodyPr/>
                    <a:lstStyle/>
                    <a:p>
                      <a:pPr algn="ctr"/>
                      <a:r>
                        <a:rPr lang="en-US" dirty="0" err="1">
                          <a:solidFill>
                            <a:schemeClr val="bg1">
                              <a:lumMod val="75000"/>
                            </a:schemeClr>
                          </a:solidFill>
                        </a:rPr>
                        <a:t>überblock</a:t>
                      </a:r>
                      <a:endParaRPr lang="ru-RU" dirty="0">
                        <a:solidFill>
                          <a:schemeClr val="bg1">
                            <a:lumMod val="75000"/>
                          </a:schemeClr>
                        </a:solidFill>
                      </a:endParaRPr>
                    </a:p>
                  </a:txBody>
                  <a:tcPr>
                    <a:solidFill>
                      <a:schemeClr val="accent1">
                        <a:lumMod val="40000"/>
                        <a:lumOff val="60000"/>
                      </a:schemeClr>
                    </a:solidFill>
                  </a:tcPr>
                </a:tc>
                <a:extLst>
                  <a:ext uri="{0D108BD9-81ED-4DB2-BD59-A6C34878D82A}">
                    <a16:rowId xmlns:a16="http://schemas.microsoft.com/office/drawing/2014/main" val="4047110188"/>
                  </a:ext>
                </a:extLst>
              </a:tr>
            </a:tbl>
          </a:graphicData>
        </a:graphic>
      </p:graphicFrame>
      <p:graphicFrame>
        <p:nvGraphicFramePr>
          <p:cNvPr id="4" name="Table 3">
            <a:extLst>
              <a:ext uri="{FF2B5EF4-FFF2-40B4-BE49-F238E27FC236}">
                <a16:creationId xmlns:a16="http://schemas.microsoft.com/office/drawing/2014/main" id="{5382F7D5-D4FF-9957-CA1D-88BCE9FA7591}"/>
              </a:ext>
            </a:extLst>
          </p:cNvPr>
          <p:cNvGraphicFramePr>
            <a:graphicFrameLocks noGrp="1"/>
          </p:cNvGraphicFramePr>
          <p:nvPr>
            <p:extLst>
              <p:ext uri="{D42A27DB-BD31-4B8C-83A1-F6EECF244321}">
                <p14:modId xmlns:p14="http://schemas.microsoft.com/office/powerpoint/2010/main" val="1561586454"/>
              </p:ext>
            </p:extLst>
          </p:nvPr>
        </p:nvGraphicFramePr>
        <p:xfrm>
          <a:off x="5503537" y="1668481"/>
          <a:ext cx="1178805" cy="741680"/>
        </p:xfrm>
        <a:graphic>
          <a:graphicData uri="http://schemas.openxmlformats.org/drawingml/2006/table">
            <a:tbl>
              <a:tblPr firstRow="1" bandRow="1">
                <a:tableStyleId>{5C22544A-7EE6-4342-B048-85BDC9FD1C3A}</a:tableStyleId>
              </a:tblPr>
              <a:tblGrid>
                <a:gridCol w="1178805">
                  <a:extLst>
                    <a:ext uri="{9D8B030D-6E8A-4147-A177-3AD203B41FA5}">
                      <a16:colId xmlns:a16="http://schemas.microsoft.com/office/drawing/2014/main" val="115683671"/>
                    </a:ext>
                  </a:extLst>
                </a:gridCol>
              </a:tblGrid>
              <a:tr h="370840">
                <a:tc>
                  <a:txBody>
                    <a:bodyPr/>
                    <a:lstStyle/>
                    <a:p>
                      <a:pPr algn="ctr"/>
                      <a:r>
                        <a:rPr lang="en-US" dirty="0" err="1">
                          <a:solidFill>
                            <a:schemeClr val="bg1">
                              <a:lumMod val="75000"/>
                            </a:schemeClr>
                          </a:solidFill>
                        </a:rPr>
                        <a:t>objset</a:t>
                      </a:r>
                      <a:endParaRPr lang="ru-RU" dirty="0">
                        <a:solidFill>
                          <a:schemeClr val="bg1">
                            <a:lumMod val="75000"/>
                          </a:schemeClr>
                        </a:solidFill>
                      </a:endParaRPr>
                    </a:p>
                  </a:txBody>
                  <a:tcPr>
                    <a:solidFill>
                      <a:schemeClr val="accent1">
                        <a:lumMod val="40000"/>
                        <a:lumOff val="60000"/>
                      </a:schemeClr>
                    </a:solidFill>
                  </a:tcPr>
                </a:tc>
                <a:extLst>
                  <a:ext uri="{0D108BD9-81ED-4DB2-BD59-A6C34878D82A}">
                    <a16:rowId xmlns:a16="http://schemas.microsoft.com/office/drawing/2014/main" val="1000836952"/>
                  </a:ext>
                </a:extLst>
              </a:tr>
              <a:tr h="370840">
                <a:tc>
                  <a:txBody>
                    <a:bodyPr/>
                    <a:lstStyle/>
                    <a:p>
                      <a:pPr algn="ctr"/>
                      <a:r>
                        <a:rPr lang="en-US" dirty="0" err="1">
                          <a:solidFill>
                            <a:schemeClr val="bg1">
                              <a:lumMod val="75000"/>
                            </a:schemeClr>
                          </a:solidFill>
                        </a:rPr>
                        <a:t>dnode</a:t>
                      </a:r>
                      <a:endParaRPr lang="ru-RU" dirty="0">
                        <a:solidFill>
                          <a:schemeClr val="bg1">
                            <a:lumMod val="75000"/>
                          </a:schemeClr>
                        </a:solidFill>
                      </a:endParaRPr>
                    </a:p>
                  </a:txBody>
                  <a:tcPr/>
                </a:tc>
                <a:extLst>
                  <a:ext uri="{0D108BD9-81ED-4DB2-BD59-A6C34878D82A}">
                    <a16:rowId xmlns:a16="http://schemas.microsoft.com/office/drawing/2014/main" val="2960044203"/>
                  </a:ext>
                </a:extLst>
              </a:tr>
            </a:tbl>
          </a:graphicData>
        </a:graphic>
      </p:graphicFrame>
      <p:graphicFrame>
        <p:nvGraphicFramePr>
          <p:cNvPr id="7" name="Table 6">
            <a:extLst>
              <a:ext uri="{FF2B5EF4-FFF2-40B4-BE49-F238E27FC236}">
                <a16:creationId xmlns:a16="http://schemas.microsoft.com/office/drawing/2014/main" id="{3329ABE5-4AF1-9073-B2FA-8C804EC1B99B}"/>
              </a:ext>
            </a:extLst>
          </p:cNvPr>
          <p:cNvGraphicFramePr>
            <a:graphicFrameLocks noGrp="1"/>
          </p:cNvGraphicFramePr>
          <p:nvPr>
            <p:extLst>
              <p:ext uri="{D42A27DB-BD31-4B8C-83A1-F6EECF244321}">
                <p14:modId xmlns:p14="http://schemas.microsoft.com/office/powerpoint/2010/main" val="3155321486"/>
              </p:ext>
            </p:extLst>
          </p:nvPr>
        </p:nvGraphicFramePr>
        <p:xfrm>
          <a:off x="2514904" y="2769107"/>
          <a:ext cx="7156070" cy="741680"/>
        </p:xfrm>
        <a:graphic>
          <a:graphicData uri="http://schemas.openxmlformats.org/drawingml/2006/table">
            <a:tbl>
              <a:tblPr firstRow="1" bandRow="1">
                <a:tableStyleId>{5C22544A-7EE6-4342-B048-85BDC9FD1C3A}</a:tableStyleId>
              </a:tblPr>
              <a:tblGrid>
                <a:gridCol w="1431214">
                  <a:extLst>
                    <a:ext uri="{9D8B030D-6E8A-4147-A177-3AD203B41FA5}">
                      <a16:colId xmlns:a16="http://schemas.microsoft.com/office/drawing/2014/main" val="752939782"/>
                    </a:ext>
                  </a:extLst>
                </a:gridCol>
                <a:gridCol w="1431214">
                  <a:extLst>
                    <a:ext uri="{9D8B030D-6E8A-4147-A177-3AD203B41FA5}">
                      <a16:colId xmlns:a16="http://schemas.microsoft.com/office/drawing/2014/main" val="1041454980"/>
                    </a:ext>
                  </a:extLst>
                </a:gridCol>
                <a:gridCol w="1431214">
                  <a:extLst>
                    <a:ext uri="{9D8B030D-6E8A-4147-A177-3AD203B41FA5}">
                      <a16:colId xmlns:a16="http://schemas.microsoft.com/office/drawing/2014/main" val="4033701824"/>
                    </a:ext>
                  </a:extLst>
                </a:gridCol>
                <a:gridCol w="1431214">
                  <a:extLst>
                    <a:ext uri="{9D8B030D-6E8A-4147-A177-3AD203B41FA5}">
                      <a16:colId xmlns:a16="http://schemas.microsoft.com/office/drawing/2014/main" val="1853954408"/>
                    </a:ext>
                  </a:extLst>
                </a:gridCol>
                <a:gridCol w="1431214">
                  <a:extLst>
                    <a:ext uri="{9D8B030D-6E8A-4147-A177-3AD203B41FA5}">
                      <a16:colId xmlns:a16="http://schemas.microsoft.com/office/drawing/2014/main" val="3173992968"/>
                    </a:ext>
                  </a:extLst>
                </a:gridCol>
              </a:tblGrid>
              <a:tr h="370840">
                <a:tc>
                  <a:txBody>
                    <a:bodyPr/>
                    <a:lstStyle/>
                    <a:p>
                      <a:pPr algn="ctr"/>
                      <a:r>
                        <a:rPr lang="en-US" dirty="0" err="1">
                          <a:solidFill>
                            <a:schemeClr val="bg1">
                              <a:lumMod val="75000"/>
                            </a:schemeClr>
                          </a:solidFill>
                        </a:rPr>
                        <a:t>dnode</a:t>
                      </a:r>
                      <a:endParaRPr lang="ru-RU" dirty="0">
                        <a:solidFill>
                          <a:schemeClr val="bg1">
                            <a:lumMod val="75000"/>
                          </a:schemeClr>
                        </a:solidFill>
                      </a:endParaRPr>
                    </a:p>
                  </a:txBody>
                  <a:tcPr>
                    <a:solidFill>
                      <a:schemeClr val="accent1">
                        <a:lumMod val="40000"/>
                        <a:lumOff val="60000"/>
                      </a:schemeClr>
                    </a:solidFill>
                  </a:tcPr>
                </a:tc>
                <a:tc>
                  <a:txBody>
                    <a:bodyPr/>
                    <a:lstStyle/>
                    <a:p>
                      <a:pPr algn="ctr"/>
                      <a:r>
                        <a:rPr lang="en-US" dirty="0" err="1">
                          <a:solidFill>
                            <a:schemeClr val="bg1">
                              <a:lumMod val="75000"/>
                            </a:schemeClr>
                          </a:solidFill>
                        </a:rPr>
                        <a:t>dnode</a:t>
                      </a:r>
                      <a:endParaRPr lang="ru-RU" dirty="0">
                        <a:solidFill>
                          <a:schemeClr val="bg1">
                            <a:lumMod val="75000"/>
                          </a:schemeClr>
                        </a:solidFill>
                      </a:endParaRPr>
                    </a:p>
                  </a:txBody>
                  <a:tcPr>
                    <a:solidFill>
                      <a:schemeClr val="accent1">
                        <a:lumMod val="40000"/>
                        <a:lumOff val="60000"/>
                      </a:schemeClr>
                    </a:solidFill>
                  </a:tcPr>
                </a:tc>
                <a:tc>
                  <a:txBody>
                    <a:bodyPr/>
                    <a:lstStyle/>
                    <a:p>
                      <a:pPr algn="ctr"/>
                      <a:r>
                        <a:rPr lang="en-US" dirty="0" err="1">
                          <a:solidFill>
                            <a:schemeClr val="bg1">
                              <a:lumMod val="75000"/>
                            </a:schemeClr>
                          </a:solidFill>
                        </a:rPr>
                        <a:t>dnode</a:t>
                      </a:r>
                      <a:endParaRPr lang="ru-RU" dirty="0">
                        <a:solidFill>
                          <a:schemeClr val="bg1">
                            <a:lumMod val="75000"/>
                          </a:schemeClr>
                        </a:solidFill>
                      </a:endParaRPr>
                    </a:p>
                  </a:txBody>
                  <a:tcPr>
                    <a:solidFill>
                      <a:schemeClr val="accent1">
                        <a:lumMod val="40000"/>
                        <a:lumOff val="60000"/>
                      </a:schemeClr>
                    </a:solidFill>
                  </a:tcPr>
                </a:tc>
                <a:tc>
                  <a:txBody>
                    <a:bodyPr/>
                    <a:lstStyle/>
                    <a:p>
                      <a:pPr algn="ctr"/>
                      <a:r>
                        <a:rPr lang="en-US" dirty="0">
                          <a:solidFill>
                            <a:schemeClr val="bg1">
                              <a:lumMod val="75000"/>
                            </a:schemeClr>
                          </a:solidFill>
                        </a:rPr>
                        <a:t>...</a:t>
                      </a:r>
                      <a:endParaRPr lang="ru-RU" dirty="0">
                        <a:solidFill>
                          <a:schemeClr val="bg1">
                            <a:lumMod val="75000"/>
                          </a:schemeClr>
                        </a:solidFill>
                      </a:endParaRPr>
                    </a:p>
                  </a:txBody>
                  <a:tcPr>
                    <a:solidFill>
                      <a:schemeClr val="accent1">
                        <a:lumMod val="40000"/>
                        <a:lumOff val="60000"/>
                      </a:schemeClr>
                    </a:solidFill>
                  </a:tcPr>
                </a:tc>
                <a:tc>
                  <a:txBody>
                    <a:bodyPr/>
                    <a:lstStyle/>
                    <a:p>
                      <a:pPr algn="ctr"/>
                      <a:r>
                        <a:rPr lang="en-US" dirty="0" err="1">
                          <a:solidFill>
                            <a:schemeClr val="bg1">
                              <a:lumMod val="75000"/>
                            </a:schemeClr>
                          </a:solidFill>
                        </a:rPr>
                        <a:t>dnode</a:t>
                      </a:r>
                      <a:endParaRPr lang="ru-RU" dirty="0">
                        <a:solidFill>
                          <a:schemeClr val="bg1">
                            <a:lumMod val="75000"/>
                          </a:schemeClr>
                        </a:solidFill>
                      </a:endParaRPr>
                    </a:p>
                  </a:txBody>
                  <a:tcPr>
                    <a:solidFill>
                      <a:schemeClr val="accent1">
                        <a:lumMod val="40000"/>
                        <a:lumOff val="60000"/>
                      </a:schemeClr>
                    </a:solidFill>
                  </a:tcPr>
                </a:tc>
                <a:extLst>
                  <a:ext uri="{0D108BD9-81ED-4DB2-BD59-A6C34878D82A}">
                    <a16:rowId xmlns:a16="http://schemas.microsoft.com/office/drawing/2014/main" val="1112692242"/>
                  </a:ext>
                </a:extLst>
              </a:tr>
              <a:tr h="370840">
                <a:tc>
                  <a:txBody>
                    <a:bodyPr/>
                    <a:lstStyle/>
                    <a:p>
                      <a:pPr algn="ctr"/>
                      <a:endParaRPr lang="ru-RU" dirty="0">
                        <a:solidFill>
                          <a:schemeClr val="bg1">
                            <a:lumMod val="75000"/>
                          </a:schemeClr>
                        </a:solidFill>
                      </a:endParaRPr>
                    </a:p>
                  </a:txBody>
                  <a:tcPr/>
                </a:tc>
                <a:tc>
                  <a:txBody>
                    <a:bodyPr/>
                    <a:lstStyle/>
                    <a:p>
                      <a:pPr algn="ctr"/>
                      <a:r>
                        <a:rPr lang="en-US" dirty="0" err="1">
                          <a:solidFill>
                            <a:schemeClr val="bg1">
                              <a:lumMod val="75000"/>
                            </a:schemeClr>
                          </a:solidFill>
                        </a:rPr>
                        <a:t>dsl_dataset</a:t>
                      </a:r>
                      <a:endParaRPr lang="ru-RU" dirty="0">
                        <a:solidFill>
                          <a:schemeClr val="bg1">
                            <a:lumMod val="75000"/>
                          </a:schemeClr>
                        </a:solidFill>
                      </a:endParaRPr>
                    </a:p>
                  </a:txBody>
                  <a:tcPr/>
                </a:tc>
                <a:tc>
                  <a:txBody>
                    <a:bodyPr/>
                    <a:lstStyle/>
                    <a:p>
                      <a:pPr algn="ctr"/>
                      <a:r>
                        <a:rPr lang="en-US" dirty="0" err="1">
                          <a:solidFill>
                            <a:schemeClr val="bg1">
                              <a:lumMod val="75000"/>
                            </a:schemeClr>
                          </a:solidFill>
                        </a:rPr>
                        <a:t>dsl_dataset</a:t>
                      </a:r>
                      <a:endParaRPr lang="ru-RU" dirty="0">
                        <a:solidFill>
                          <a:schemeClr val="bg1">
                            <a:lumMod val="75000"/>
                          </a:schemeClr>
                        </a:solidFill>
                      </a:endParaRPr>
                    </a:p>
                  </a:txBody>
                  <a:tcPr/>
                </a:tc>
                <a:tc>
                  <a:txBody>
                    <a:bodyPr/>
                    <a:lstStyle/>
                    <a:p>
                      <a:pPr algn="ctr"/>
                      <a:r>
                        <a:rPr lang="en-US" dirty="0">
                          <a:solidFill>
                            <a:schemeClr val="bg1">
                              <a:lumMod val="75000"/>
                            </a:schemeClr>
                          </a:solidFill>
                        </a:rPr>
                        <a:t>...</a:t>
                      </a:r>
                      <a:endParaRPr lang="ru-RU" dirty="0">
                        <a:solidFill>
                          <a:schemeClr val="bg1">
                            <a:lumMod val="75000"/>
                          </a:schemeClr>
                        </a:solidFill>
                      </a:endParaRPr>
                    </a:p>
                  </a:txBody>
                  <a:tcPr/>
                </a:tc>
                <a:tc>
                  <a:txBody>
                    <a:bodyPr/>
                    <a:lstStyle/>
                    <a:p>
                      <a:pPr algn="ctr"/>
                      <a:endParaRPr lang="ru-RU" dirty="0">
                        <a:solidFill>
                          <a:schemeClr val="bg1">
                            <a:lumMod val="75000"/>
                          </a:schemeClr>
                        </a:solidFill>
                      </a:endParaRPr>
                    </a:p>
                  </a:txBody>
                  <a:tcPr/>
                </a:tc>
                <a:extLst>
                  <a:ext uri="{0D108BD9-81ED-4DB2-BD59-A6C34878D82A}">
                    <a16:rowId xmlns:a16="http://schemas.microsoft.com/office/drawing/2014/main" val="2418482922"/>
                  </a:ext>
                </a:extLst>
              </a:tr>
            </a:tbl>
          </a:graphicData>
        </a:graphic>
      </p:graphicFrame>
      <p:sp>
        <p:nvSpPr>
          <p:cNvPr id="8" name="Triangle 7">
            <a:extLst>
              <a:ext uri="{FF2B5EF4-FFF2-40B4-BE49-F238E27FC236}">
                <a16:creationId xmlns:a16="http://schemas.microsoft.com/office/drawing/2014/main" id="{2FD128B2-57AE-DB78-D828-87FD6E7C0F11}"/>
              </a:ext>
            </a:extLst>
          </p:cNvPr>
          <p:cNvSpPr/>
          <p:nvPr/>
        </p:nvSpPr>
        <p:spPr>
          <a:xfrm>
            <a:off x="2500829" y="2410161"/>
            <a:ext cx="7160964" cy="365760"/>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9" name="Table 8">
            <a:extLst>
              <a:ext uri="{FF2B5EF4-FFF2-40B4-BE49-F238E27FC236}">
                <a16:creationId xmlns:a16="http://schemas.microsoft.com/office/drawing/2014/main" id="{7D1253A3-EBDA-4023-F9BC-B953795D5438}"/>
              </a:ext>
            </a:extLst>
          </p:cNvPr>
          <p:cNvGraphicFramePr>
            <a:graphicFrameLocks noGrp="1"/>
          </p:cNvGraphicFramePr>
          <p:nvPr>
            <p:extLst>
              <p:ext uri="{D42A27DB-BD31-4B8C-83A1-F6EECF244321}">
                <p14:modId xmlns:p14="http://schemas.microsoft.com/office/powerpoint/2010/main" val="2395119444"/>
              </p:ext>
            </p:extLst>
          </p:nvPr>
        </p:nvGraphicFramePr>
        <p:xfrm>
          <a:off x="2514904" y="3798121"/>
          <a:ext cx="1451168" cy="370840"/>
        </p:xfrm>
        <a:graphic>
          <a:graphicData uri="http://schemas.openxmlformats.org/drawingml/2006/table">
            <a:tbl>
              <a:tblPr firstRow="1" bandRow="1">
                <a:tableStyleId>{5C22544A-7EE6-4342-B048-85BDC9FD1C3A}</a:tableStyleId>
              </a:tblPr>
              <a:tblGrid>
                <a:gridCol w="1451168">
                  <a:extLst>
                    <a:ext uri="{9D8B030D-6E8A-4147-A177-3AD203B41FA5}">
                      <a16:colId xmlns:a16="http://schemas.microsoft.com/office/drawing/2014/main" val="1289418915"/>
                    </a:ext>
                  </a:extLst>
                </a:gridCol>
              </a:tblGrid>
              <a:tr h="370840">
                <a:tc>
                  <a:txBody>
                    <a:bodyPr/>
                    <a:lstStyle/>
                    <a:p>
                      <a:pPr algn="ctr"/>
                      <a:r>
                        <a:rPr lang="en-US" dirty="0">
                          <a:solidFill>
                            <a:schemeClr val="bg1">
                              <a:lumMod val="75000"/>
                            </a:schemeClr>
                          </a:solidFill>
                        </a:rPr>
                        <a:t>master node</a:t>
                      </a:r>
                      <a:endParaRPr lang="ru-RU" dirty="0">
                        <a:solidFill>
                          <a:schemeClr val="bg1">
                            <a:lumMod val="75000"/>
                          </a:schemeClr>
                        </a:solidFill>
                      </a:endParaRPr>
                    </a:p>
                  </a:txBody>
                  <a:tcPr>
                    <a:solidFill>
                      <a:schemeClr val="accent1">
                        <a:lumMod val="40000"/>
                        <a:lumOff val="60000"/>
                      </a:schemeClr>
                    </a:solidFill>
                  </a:tcPr>
                </a:tc>
                <a:extLst>
                  <a:ext uri="{0D108BD9-81ED-4DB2-BD59-A6C34878D82A}">
                    <a16:rowId xmlns:a16="http://schemas.microsoft.com/office/drawing/2014/main" val="4034240269"/>
                  </a:ext>
                </a:extLst>
              </a:tr>
            </a:tbl>
          </a:graphicData>
        </a:graphic>
      </p:graphicFrame>
      <p:sp>
        <p:nvSpPr>
          <p:cNvPr id="10" name="Triangle 9">
            <a:extLst>
              <a:ext uri="{FF2B5EF4-FFF2-40B4-BE49-F238E27FC236}">
                <a16:creationId xmlns:a16="http://schemas.microsoft.com/office/drawing/2014/main" id="{D8C48501-EC02-5DEA-9F38-FD726E834762}"/>
              </a:ext>
            </a:extLst>
          </p:cNvPr>
          <p:cNvSpPr/>
          <p:nvPr/>
        </p:nvSpPr>
        <p:spPr>
          <a:xfrm>
            <a:off x="2530207" y="3510787"/>
            <a:ext cx="1347730" cy="287334"/>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2" name="Table 11">
            <a:extLst>
              <a:ext uri="{FF2B5EF4-FFF2-40B4-BE49-F238E27FC236}">
                <a16:creationId xmlns:a16="http://schemas.microsoft.com/office/drawing/2014/main" id="{7B485F63-6410-02E1-144B-DB94F33AB00A}"/>
              </a:ext>
            </a:extLst>
          </p:cNvPr>
          <p:cNvGraphicFramePr>
            <a:graphicFrameLocks noGrp="1"/>
          </p:cNvGraphicFramePr>
          <p:nvPr>
            <p:extLst>
              <p:ext uri="{D42A27DB-BD31-4B8C-83A1-F6EECF244321}">
                <p14:modId xmlns:p14="http://schemas.microsoft.com/office/powerpoint/2010/main" val="849682497"/>
              </p:ext>
            </p:extLst>
          </p:nvPr>
        </p:nvGraphicFramePr>
        <p:xfrm>
          <a:off x="8225930" y="3809256"/>
          <a:ext cx="1451168" cy="370840"/>
        </p:xfrm>
        <a:graphic>
          <a:graphicData uri="http://schemas.openxmlformats.org/drawingml/2006/table">
            <a:tbl>
              <a:tblPr firstRow="1" bandRow="1">
                <a:tableStyleId>{5C22544A-7EE6-4342-B048-85BDC9FD1C3A}</a:tableStyleId>
              </a:tblPr>
              <a:tblGrid>
                <a:gridCol w="1451168">
                  <a:extLst>
                    <a:ext uri="{9D8B030D-6E8A-4147-A177-3AD203B41FA5}">
                      <a16:colId xmlns:a16="http://schemas.microsoft.com/office/drawing/2014/main" val="1289418915"/>
                    </a:ext>
                  </a:extLst>
                </a:gridCol>
              </a:tblGrid>
              <a:tr h="370840">
                <a:tc>
                  <a:txBody>
                    <a:bodyPr/>
                    <a:lstStyle/>
                    <a:p>
                      <a:pPr algn="ctr"/>
                      <a:r>
                        <a:rPr lang="en-US" dirty="0"/>
                        <a:t>space map</a:t>
                      </a:r>
                      <a:endParaRPr lang="ru-RU" dirty="0"/>
                    </a:p>
                  </a:txBody>
                  <a:tcPr/>
                </a:tc>
                <a:extLst>
                  <a:ext uri="{0D108BD9-81ED-4DB2-BD59-A6C34878D82A}">
                    <a16:rowId xmlns:a16="http://schemas.microsoft.com/office/drawing/2014/main" val="4034240269"/>
                  </a:ext>
                </a:extLst>
              </a:tr>
            </a:tbl>
          </a:graphicData>
        </a:graphic>
      </p:graphicFrame>
      <p:sp>
        <p:nvSpPr>
          <p:cNvPr id="13" name="Triangle 12">
            <a:extLst>
              <a:ext uri="{FF2B5EF4-FFF2-40B4-BE49-F238E27FC236}">
                <a16:creationId xmlns:a16="http://schemas.microsoft.com/office/drawing/2014/main" id="{37721B14-F88D-350B-6C8E-2B358F141667}"/>
              </a:ext>
            </a:extLst>
          </p:cNvPr>
          <p:cNvSpPr/>
          <p:nvPr/>
        </p:nvSpPr>
        <p:spPr>
          <a:xfrm>
            <a:off x="8241233" y="3521922"/>
            <a:ext cx="1347730" cy="28733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riangle 13">
            <a:extLst>
              <a:ext uri="{FF2B5EF4-FFF2-40B4-BE49-F238E27FC236}">
                <a16:creationId xmlns:a16="http://schemas.microsoft.com/office/drawing/2014/main" id="{73D5E8DC-CF99-A75C-C6EB-976E3821BBAD}"/>
              </a:ext>
            </a:extLst>
          </p:cNvPr>
          <p:cNvSpPr/>
          <p:nvPr/>
        </p:nvSpPr>
        <p:spPr>
          <a:xfrm>
            <a:off x="5378068" y="3510787"/>
            <a:ext cx="1441373" cy="1064297"/>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Straight Arrow Connector 23">
            <a:extLst>
              <a:ext uri="{FF2B5EF4-FFF2-40B4-BE49-F238E27FC236}">
                <a16:creationId xmlns:a16="http://schemas.microsoft.com/office/drawing/2014/main" id="{429733E2-4796-3604-FFDB-47EB1884D353}"/>
              </a:ext>
            </a:extLst>
          </p:cNvPr>
          <p:cNvCxnSpPr>
            <a:endCxn id="4" idx="0"/>
          </p:cNvCxnSpPr>
          <p:nvPr/>
        </p:nvCxnSpPr>
        <p:spPr>
          <a:xfrm flipH="1">
            <a:off x="6092939" y="1387961"/>
            <a:ext cx="3061" cy="2805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584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2FC2C-6D28-2E40-CF5C-8E5761A24A7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385FF7A-F053-3EA9-1F69-182E0351A6F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E8F8218-B30B-9F25-6091-1BBB2BCB2DF0}"/>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DDFD479-BE52-6F0F-8D90-80C62A76232D}"/>
              </a:ext>
            </a:extLst>
          </p:cNvPr>
          <p:cNvGraphicFramePr>
            <a:graphicFrameLocks noGrp="1"/>
          </p:cNvGraphicFramePr>
          <p:nvPr>
            <p:extLst>
              <p:ext uri="{D42A27DB-BD31-4B8C-83A1-F6EECF244321}">
                <p14:modId xmlns:p14="http://schemas.microsoft.com/office/powerpoint/2010/main" val="1103232260"/>
              </p:ext>
            </p:extLst>
          </p:nvPr>
        </p:nvGraphicFramePr>
        <p:xfrm>
          <a:off x="0" y="365761"/>
          <a:ext cx="12192000" cy="16459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Checkpointing</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dirty="0"/>
                        <a:t>Recall that modifying even a single block forces the FS to modify all parent blocks.</a:t>
                      </a:r>
                      <a:endParaRPr lang="ru-RU" dirty="0"/>
                    </a:p>
                    <a:p>
                      <a:pPr marL="0" indent="0">
                        <a:buFont typeface="Arial" panose="020B0604020202020204" pitchFamily="34" charset="0"/>
                        <a:buNone/>
                      </a:pPr>
                      <a:endParaRPr lang="ru-RU" dirty="0"/>
                    </a:p>
                    <a:p>
                      <a:pPr marL="0" indent="0">
                        <a:buFont typeface="Arial" panose="020B0604020202020204" pitchFamily="34" charset="0"/>
                        <a:buNone/>
                      </a:pPr>
                      <a:r>
                        <a:rPr lang="en-US" dirty="0"/>
                        <a:t>For this to be performant, both ZFS and WAFL try to accumulate as many modifications as possible before forcing a checkpoint. It is typical to accumulate several gigabytes of dirty data.</a:t>
                      </a:r>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ACAD24D4-1A41-2218-1416-2563F2278E33}"/>
              </a:ext>
            </a:extLst>
          </p:cNvPr>
          <p:cNvGraphicFramePr>
            <a:graphicFrameLocks noGrp="1"/>
          </p:cNvGraphicFramePr>
          <p:nvPr/>
        </p:nvGraphicFramePr>
        <p:xfrm>
          <a:off x="8525166" y="5404532"/>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4" name="Table 3">
            <a:extLst>
              <a:ext uri="{FF2B5EF4-FFF2-40B4-BE49-F238E27FC236}">
                <a16:creationId xmlns:a16="http://schemas.microsoft.com/office/drawing/2014/main" id="{8375B0E7-38B8-BB18-A7C9-C0CFD5051634}"/>
              </a:ext>
            </a:extLst>
          </p:cNvPr>
          <p:cNvGraphicFramePr>
            <a:graphicFrameLocks noGrp="1"/>
          </p:cNvGraphicFramePr>
          <p:nvPr/>
        </p:nvGraphicFramePr>
        <p:xfrm>
          <a:off x="7990242"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7" name="Table 6">
            <a:extLst>
              <a:ext uri="{FF2B5EF4-FFF2-40B4-BE49-F238E27FC236}">
                <a16:creationId xmlns:a16="http://schemas.microsoft.com/office/drawing/2014/main" id="{B038A076-8CAB-9215-55B4-8BD291E128F5}"/>
              </a:ext>
            </a:extLst>
          </p:cNvPr>
          <p:cNvGraphicFramePr>
            <a:graphicFrameLocks noGrp="1"/>
          </p:cNvGraphicFramePr>
          <p:nvPr/>
        </p:nvGraphicFramePr>
        <p:xfrm>
          <a:off x="9070506"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8" name="Table 7">
            <a:extLst>
              <a:ext uri="{FF2B5EF4-FFF2-40B4-BE49-F238E27FC236}">
                <a16:creationId xmlns:a16="http://schemas.microsoft.com/office/drawing/2014/main" id="{817D44DF-6682-5E0F-50B6-6410A459F1AA}"/>
              </a:ext>
            </a:extLst>
          </p:cNvPr>
          <p:cNvGraphicFramePr>
            <a:graphicFrameLocks noGrp="1"/>
          </p:cNvGraphicFramePr>
          <p:nvPr/>
        </p:nvGraphicFramePr>
        <p:xfrm>
          <a:off x="10675906" y="5404532"/>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9" name="Table 8">
            <a:extLst>
              <a:ext uri="{FF2B5EF4-FFF2-40B4-BE49-F238E27FC236}">
                <a16:creationId xmlns:a16="http://schemas.microsoft.com/office/drawing/2014/main" id="{E60EE7EA-E383-4B16-73FC-F19D55812DE4}"/>
              </a:ext>
            </a:extLst>
          </p:cNvPr>
          <p:cNvGraphicFramePr>
            <a:graphicFrameLocks noGrp="1"/>
          </p:cNvGraphicFramePr>
          <p:nvPr/>
        </p:nvGraphicFramePr>
        <p:xfrm>
          <a:off x="10140982"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0" name="Table 9">
            <a:extLst>
              <a:ext uri="{FF2B5EF4-FFF2-40B4-BE49-F238E27FC236}">
                <a16:creationId xmlns:a16="http://schemas.microsoft.com/office/drawing/2014/main" id="{ACB3805C-3C6C-2A86-5200-E950A675AF7B}"/>
              </a:ext>
            </a:extLst>
          </p:cNvPr>
          <p:cNvGraphicFramePr>
            <a:graphicFrameLocks noGrp="1"/>
          </p:cNvGraphicFramePr>
          <p:nvPr/>
        </p:nvGraphicFramePr>
        <p:xfrm>
          <a:off x="11221246"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1" name="Table 10">
            <a:extLst>
              <a:ext uri="{FF2B5EF4-FFF2-40B4-BE49-F238E27FC236}">
                <a16:creationId xmlns:a16="http://schemas.microsoft.com/office/drawing/2014/main" id="{B9F23A50-A681-1BEA-D24D-94FB87E56A61}"/>
              </a:ext>
            </a:extLst>
          </p:cNvPr>
          <p:cNvGraphicFramePr>
            <a:graphicFrameLocks noGrp="1"/>
          </p:cNvGraphicFramePr>
          <p:nvPr/>
        </p:nvGraphicFramePr>
        <p:xfrm>
          <a:off x="9602983" y="483490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12" name="Table 11">
            <a:extLst>
              <a:ext uri="{FF2B5EF4-FFF2-40B4-BE49-F238E27FC236}">
                <a16:creationId xmlns:a16="http://schemas.microsoft.com/office/drawing/2014/main" id="{3FBB1162-624C-92FB-A41D-FB1FEBAED8E3}"/>
              </a:ext>
            </a:extLst>
          </p:cNvPr>
          <p:cNvGraphicFramePr>
            <a:graphicFrameLocks noGrp="1"/>
          </p:cNvGraphicFramePr>
          <p:nvPr/>
        </p:nvGraphicFramePr>
        <p:xfrm>
          <a:off x="9789671" y="4263887"/>
          <a:ext cx="361109"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tblGrid>
              <a:tr h="182043">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cxnSp>
        <p:nvCxnSpPr>
          <p:cNvPr id="13" name="Straight Arrow Connector 12">
            <a:extLst>
              <a:ext uri="{FF2B5EF4-FFF2-40B4-BE49-F238E27FC236}">
                <a16:creationId xmlns:a16="http://schemas.microsoft.com/office/drawing/2014/main" id="{D4BB4FF4-A734-C9F7-4901-AA84659E8DAD}"/>
              </a:ext>
            </a:extLst>
          </p:cNvPr>
          <p:cNvCxnSpPr>
            <a:cxnSpLocks/>
            <a:stCxn id="12" idx="2"/>
            <a:endCxn id="11" idx="0"/>
          </p:cNvCxnSpPr>
          <p:nvPr/>
        </p:nvCxnSpPr>
        <p:spPr>
          <a:xfrm flipH="1">
            <a:off x="9964092" y="4629647"/>
            <a:ext cx="6133" cy="205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4921E6-358D-699D-1C54-21D37E291DBB}"/>
              </a:ext>
            </a:extLst>
          </p:cNvPr>
          <p:cNvCxnSpPr>
            <a:endCxn id="9" idx="0"/>
          </p:cNvCxnSpPr>
          <p:nvPr/>
        </p:nvCxnSpPr>
        <p:spPr>
          <a:xfrm flipH="1">
            <a:off x="10502091"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CCEC19-61E5-CE74-CCC5-705B9872FCAC}"/>
              </a:ext>
            </a:extLst>
          </p:cNvPr>
          <p:cNvCxnSpPr>
            <a:endCxn id="10" idx="0"/>
          </p:cNvCxnSpPr>
          <p:nvPr/>
        </p:nvCxnSpPr>
        <p:spPr>
          <a:xfrm>
            <a:off x="11221246"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CD67355-EB79-E24C-F3B9-EE1C50D6D0D8}"/>
              </a:ext>
            </a:extLst>
          </p:cNvPr>
          <p:cNvCxnSpPr>
            <a:endCxn id="4" idx="0"/>
          </p:cNvCxnSpPr>
          <p:nvPr/>
        </p:nvCxnSpPr>
        <p:spPr>
          <a:xfrm flipH="1">
            <a:off x="8351351"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0C7A5FE-0281-5AE6-412D-B561E2CDAB69}"/>
              </a:ext>
            </a:extLst>
          </p:cNvPr>
          <p:cNvCxnSpPr>
            <a:endCxn id="7" idx="0"/>
          </p:cNvCxnSpPr>
          <p:nvPr/>
        </p:nvCxnSpPr>
        <p:spPr>
          <a:xfrm>
            <a:off x="9060718" y="5748950"/>
            <a:ext cx="370897"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DF9C96-1CC8-A8C0-A27D-83B4416B4B61}"/>
              </a:ext>
            </a:extLst>
          </p:cNvPr>
          <p:cNvCxnSpPr>
            <a:endCxn id="3" idx="0"/>
          </p:cNvCxnSpPr>
          <p:nvPr/>
        </p:nvCxnSpPr>
        <p:spPr>
          <a:xfrm flipH="1">
            <a:off x="8886275" y="5200663"/>
            <a:ext cx="903396"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9E1252-DF64-9012-C9B4-9CD975EF58D8}"/>
              </a:ext>
            </a:extLst>
          </p:cNvPr>
          <p:cNvCxnSpPr>
            <a:endCxn id="8" idx="0"/>
          </p:cNvCxnSpPr>
          <p:nvPr/>
        </p:nvCxnSpPr>
        <p:spPr>
          <a:xfrm>
            <a:off x="10140982" y="5200663"/>
            <a:ext cx="896033"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07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E2A91-D943-1291-F1F1-16EBB00FD78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1E1360C-DD29-D12D-C27B-F5F612B3C841}"/>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6B19ECE-2582-6AF1-185D-FA376BC938B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1F8BBECC-F438-A953-39DF-BDE6B558E1FE}"/>
              </a:ext>
            </a:extLst>
          </p:cNvPr>
          <p:cNvGraphicFramePr>
            <a:graphicFrameLocks noGrp="1"/>
          </p:cNvGraphicFramePr>
          <p:nvPr>
            <p:extLst>
              <p:ext uri="{D42A27DB-BD31-4B8C-83A1-F6EECF244321}">
                <p14:modId xmlns:p14="http://schemas.microsoft.com/office/powerpoint/2010/main" val="1431366870"/>
              </p:ext>
            </p:extLst>
          </p:nvPr>
        </p:nvGraphicFramePr>
        <p:xfrm>
          <a:off x="0" y="365761"/>
          <a:ext cx="12192000" cy="32918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Checkpointing</a:t>
                      </a:r>
                      <a:endParaRPr lang="ru-RU" sz="2400" dirty="0"/>
                    </a:p>
                  </a:txBody>
                  <a:tcPr/>
                </a:tc>
                <a:extLst>
                  <a:ext uri="{0D108BD9-81ED-4DB2-BD59-A6C34878D82A}">
                    <a16:rowId xmlns:a16="http://schemas.microsoft.com/office/drawing/2014/main" val="10000"/>
                  </a:ext>
                </a:extLst>
              </a:tr>
              <a:tr h="370840">
                <a:tc>
                  <a:txBody>
                    <a:bodyPr/>
                    <a:lstStyle/>
                    <a:p>
                      <a:pPr marL="0" indent="0">
                        <a:buFont typeface="Arial" panose="020B0604020202020204" pitchFamily="34" charset="0"/>
                        <a:buNone/>
                      </a:pPr>
                      <a:r>
                        <a:rPr lang="en-US" dirty="0"/>
                        <a:t>Recall that modifying even a single block forces the FS to modify all parent blocks.</a:t>
                      </a:r>
                      <a:endParaRPr lang="ru-RU" dirty="0"/>
                    </a:p>
                    <a:p>
                      <a:pPr marL="0" indent="0">
                        <a:buFont typeface="Arial" panose="020B0604020202020204" pitchFamily="34" charset="0"/>
                        <a:buNone/>
                      </a:pPr>
                      <a:endParaRPr lang="ru-RU" dirty="0"/>
                    </a:p>
                    <a:p>
                      <a:pPr marL="0" indent="0">
                        <a:buFont typeface="Arial" panose="020B0604020202020204" pitchFamily="34" charset="0"/>
                        <a:buNone/>
                      </a:pPr>
                      <a:r>
                        <a:rPr lang="en-US" dirty="0"/>
                        <a:t>For this to be performant, both ZFS and WAFL try to accumulate as many modifications as possible before forcing a checkpoint. It is typical to accumulate several gigabytes of dirty data.</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is trouble, though: how does one handle </a:t>
                      </a:r>
                      <a:r>
                        <a:rPr lang="en-US" dirty="0">
                          <a:latin typeface="Consolas" panose="020B0609020204030204" pitchFamily="49" charset="0"/>
                          <a:cs typeface="Consolas" panose="020B0609020204030204" pitchFamily="49" charset="0"/>
                        </a:rPr>
                        <a:t>open(O_SYNC)</a:t>
                      </a:r>
                      <a:r>
                        <a:rPr lang="en-US" dirty="0"/>
                        <a:t> and frequent </a:t>
                      </a:r>
                      <a:r>
                        <a:rPr lang="en-US" dirty="0" err="1">
                          <a:latin typeface="Consolas" panose="020B0609020204030204" pitchFamily="49" charset="0"/>
                          <a:cs typeface="Consolas" panose="020B0609020204030204" pitchFamily="49" charset="0"/>
                        </a:rPr>
                        <a:t>fsync</a:t>
                      </a:r>
                      <a:r>
                        <a:rPr lang="en-US" dirty="0">
                          <a:latin typeface="Consolas" panose="020B0609020204030204" pitchFamily="49" charset="0"/>
                          <a:cs typeface="Consolas" panose="020B0609020204030204" pitchFamily="49" charset="0"/>
                        </a:rPr>
                        <a:t>()</a:t>
                      </a:r>
                      <a:r>
                        <a:rPr lang="en-US" dirty="0"/>
                        <a:t>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WAFL relies on the HW of NetApp’s appliances and confirms write once they are stored in the NVRAM.</a:t>
                      </a:r>
                    </a:p>
                    <a:p>
                      <a:pPr marL="285750" indent="-285750">
                        <a:buFont typeface="Arial" panose="020B0604020202020204" pitchFamily="34" charset="0"/>
                        <a:buChar char="•"/>
                      </a:pPr>
                      <a:r>
                        <a:rPr lang="en-US" dirty="0"/>
                        <a:t>ZFS needs an SSD journal in the pool. It confirms writes once they are persisted in the journal, and delays checkpoints until there is enough dirty data to write. This log is called ZFS Intent Log, or ZIL for short.</a:t>
                      </a:r>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B51E9FF0-E228-51C2-B27C-61B65E8D3ECA}"/>
              </a:ext>
            </a:extLst>
          </p:cNvPr>
          <p:cNvGraphicFramePr>
            <a:graphicFrameLocks noGrp="1"/>
          </p:cNvGraphicFramePr>
          <p:nvPr/>
        </p:nvGraphicFramePr>
        <p:xfrm>
          <a:off x="8525166" y="5404532"/>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4" name="Table 3">
            <a:extLst>
              <a:ext uri="{FF2B5EF4-FFF2-40B4-BE49-F238E27FC236}">
                <a16:creationId xmlns:a16="http://schemas.microsoft.com/office/drawing/2014/main" id="{95593A71-6955-DC30-5B1A-43874DF22FE8}"/>
              </a:ext>
            </a:extLst>
          </p:cNvPr>
          <p:cNvGraphicFramePr>
            <a:graphicFrameLocks noGrp="1"/>
          </p:cNvGraphicFramePr>
          <p:nvPr/>
        </p:nvGraphicFramePr>
        <p:xfrm>
          <a:off x="7990242"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7" name="Table 6">
            <a:extLst>
              <a:ext uri="{FF2B5EF4-FFF2-40B4-BE49-F238E27FC236}">
                <a16:creationId xmlns:a16="http://schemas.microsoft.com/office/drawing/2014/main" id="{2108C4E6-EBB4-C7CD-8592-2A9D482E146C}"/>
              </a:ext>
            </a:extLst>
          </p:cNvPr>
          <p:cNvGraphicFramePr>
            <a:graphicFrameLocks noGrp="1"/>
          </p:cNvGraphicFramePr>
          <p:nvPr/>
        </p:nvGraphicFramePr>
        <p:xfrm>
          <a:off x="9070506"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8" name="Table 7">
            <a:extLst>
              <a:ext uri="{FF2B5EF4-FFF2-40B4-BE49-F238E27FC236}">
                <a16:creationId xmlns:a16="http://schemas.microsoft.com/office/drawing/2014/main" id="{16814F45-FCBD-C2F5-FA66-B563FAB4CFE4}"/>
              </a:ext>
            </a:extLst>
          </p:cNvPr>
          <p:cNvGraphicFramePr>
            <a:graphicFrameLocks noGrp="1"/>
          </p:cNvGraphicFramePr>
          <p:nvPr/>
        </p:nvGraphicFramePr>
        <p:xfrm>
          <a:off x="10675906" y="5404532"/>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9" name="Table 8">
            <a:extLst>
              <a:ext uri="{FF2B5EF4-FFF2-40B4-BE49-F238E27FC236}">
                <a16:creationId xmlns:a16="http://schemas.microsoft.com/office/drawing/2014/main" id="{E2DC3BC8-6AE1-E772-B76E-77A9B8AC2164}"/>
              </a:ext>
            </a:extLst>
          </p:cNvPr>
          <p:cNvGraphicFramePr>
            <a:graphicFrameLocks noGrp="1"/>
          </p:cNvGraphicFramePr>
          <p:nvPr/>
        </p:nvGraphicFramePr>
        <p:xfrm>
          <a:off x="10140982"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0" name="Table 9">
            <a:extLst>
              <a:ext uri="{FF2B5EF4-FFF2-40B4-BE49-F238E27FC236}">
                <a16:creationId xmlns:a16="http://schemas.microsoft.com/office/drawing/2014/main" id="{ECDD9EF7-3E09-CFB6-2E8F-73886C56817E}"/>
              </a:ext>
            </a:extLst>
          </p:cNvPr>
          <p:cNvGraphicFramePr>
            <a:graphicFrameLocks noGrp="1"/>
          </p:cNvGraphicFramePr>
          <p:nvPr/>
        </p:nvGraphicFramePr>
        <p:xfrm>
          <a:off x="11221246" y="591083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1" name="Table 10">
            <a:extLst>
              <a:ext uri="{FF2B5EF4-FFF2-40B4-BE49-F238E27FC236}">
                <a16:creationId xmlns:a16="http://schemas.microsoft.com/office/drawing/2014/main" id="{317EA044-918A-80E9-D2AC-0750AC2DD816}"/>
              </a:ext>
            </a:extLst>
          </p:cNvPr>
          <p:cNvGraphicFramePr>
            <a:graphicFrameLocks noGrp="1"/>
          </p:cNvGraphicFramePr>
          <p:nvPr/>
        </p:nvGraphicFramePr>
        <p:xfrm>
          <a:off x="9602983" y="483490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12" name="Table 11">
            <a:extLst>
              <a:ext uri="{FF2B5EF4-FFF2-40B4-BE49-F238E27FC236}">
                <a16:creationId xmlns:a16="http://schemas.microsoft.com/office/drawing/2014/main" id="{46BAFFB8-5AD0-544D-789D-E7BE26FAEF8A}"/>
              </a:ext>
            </a:extLst>
          </p:cNvPr>
          <p:cNvGraphicFramePr>
            <a:graphicFrameLocks noGrp="1"/>
          </p:cNvGraphicFramePr>
          <p:nvPr/>
        </p:nvGraphicFramePr>
        <p:xfrm>
          <a:off x="9789671" y="4263887"/>
          <a:ext cx="361109"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tblGrid>
              <a:tr h="182043">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cxnSp>
        <p:nvCxnSpPr>
          <p:cNvPr id="13" name="Straight Arrow Connector 12">
            <a:extLst>
              <a:ext uri="{FF2B5EF4-FFF2-40B4-BE49-F238E27FC236}">
                <a16:creationId xmlns:a16="http://schemas.microsoft.com/office/drawing/2014/main" id="{63C616FD-C098-E3DE-462B-8D7A98C436F6}"/>
              </a:ext>
            </a:extLst>
          </p:cNvPr>
          <p:cNvCxnSpPr>
            <a:cxnSpLocks/>
            <a:stCxn id="12" idx="2"/>
            <a:endCxn id="11" idx="0"/>
          </p:cNvCxnSpPr>
          <p:nvPr/>
        </p:nvCxnSpPr>
        <p:spPr>
          <a:xfrm flipH="1">
            <a:off x="9964092" y="4629647"/>
            <a:ext cx="6133" cy="205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8EB3B-DDB9-8CEF-1D5B-67BDF1E1333F}"/>
              </a:ext>
            </a:extLst>
          </p:cNvPr>
          <p:cNvCxnSpPr>
            <a:endCxn id="9" idx="0"/>
          </p:cNvCxnSpPr>
          <p:nvPr/>
        </p:nvCxnSpPr>
        <p:spPr>
          <a:xfrm flipH="1">
            <a:off x="10502091"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C4D30C-A047-C380-61CF-4CDF70A9673B}"/>
              </a:ext>
            </a:extLst>
          </p:cNvPr>
          <p:cNvCxnSpPr>
            <a:endCxn id="10" idx="0"/>
          </p:cNvCxnSpPr>
          <p:nvPr/>
        </p:nvCxnSpPr>
        <p:spPr>
          <a:xfrm>
            <a:off x="11221246"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5DF8E8-64B8-BEA4-19AE-6C05A9C1A6C0}"/>
              </a:ext>
            </a:extLst>
          </p:cNvPr>
          <p:cNvCxnSpPr>
            <a:endCxn id="4" idx="0"/>
          </p:cNvCxnSpPr>
          <p:nvPr/>
        </p:nvCxnSpPr>
        <p:spPr>
          <a:xfrm flipH="1">
            <a:off x="8351351" y="5748950"/>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881386-B792-25D5-59F0-23E8D74B7B2D}"/>
              </a:ext>
            </a:extLst>
          </p:cNvPr>
          <p:cNvCxnSpPr>
            <a:endCxn id="7" idx="0"/>
          </p:cNvCxnSpPr>
          <p:nvPr/>
        </p:nvCxnSpPr>
        <p:spPr>
          <a:xfrm>
            <a:off x="9060718" y="5748950"/>
            <a:ext cx="370897"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4B8346D-AC7A-16C6-E13A-4D6CED0A047D}"/>
              </a:ext>
            </a:extLst>
          </p:cNvPr>
          <p:cNvCxnSpPr>
            <a:endCxn id="3" idx="0"/>
          </p:cNvCxnSpPr>
          <p:nvPr/>
        </p:nvCxnSpPr>
        <p:spPr>
          <a:xfrm flipH="1">
            <a:off x="8886275" y="5200663"/>
            <a:ext cx="903396"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455B91-3A6D-A718-94A1-E9B9C97567F2}"/>
              </a:ext>
            </a:extLst>
          </p:cNvPr>
          <p:cNvCxnSpPr>
            <a:endCxn id="8" idx="0"/>
          </p:cNvCxnSpPr>
          <p:nvPr/>
        </p:nvCxnSpPr>
        <p:spPr>
          <a:xfrm>
            <a:off x="10140982" y="5200663"/>
            <a:ext cx="896033"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47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9037938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5524020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57456270"/>
              </p:ext>
            </p:extLst>
          </p:nvPr>
        </p:nvGraphicFramePr>
        <p:xfrm>
          <a:off x="0" y="365761"/>
          <a:ext cx="12192000" cy="137160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Requirements</a:t>
                      </a:r>
                      <a:endParaRPr lang="ru-RU" sz="2400" dirty="0"/>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solidFill>
                            <a:schemeClr val="bg1">
                              <a:lumMod val="75000"/>
                            </a:schemeClr>
                          </a:solidFill>
                        </a:rPr>
                        <a:t>A FS must always be consistent</a:t>
                      </a:r>
                      <a:r>
                        <a:rPr lang="ru-RU" sz="1800" dirty="0">
                          <a:solidFill>
                            <a:schemeClr val="bg1">
                              <a:lumMod val="75000"/>
                            </a:schemeClr>
                          </a:solidFill>
                        </a:rPr>
                        <a:t>.</a:t>
                      </a:r>
                      <a:endParaRPr lang="en-US" sz="1800" dirty="0">
                        <a:solidFill>
                          <a:schemeClr val="bg1">
                            <a:lumMod val="75000"/>
                          </a:schemeClr>
                        </a:solidFill>
                      </a:endParaRPr>
                    </a:p>
                    <a:p>
                      <a:pPr marL="342900" indent="-342900">
                        <a:buFont typeface="+mj-lt"/>
                        <a:buAutoNum type="arabicPeriod"/>
                      </a:pPr>
                      <a:r>
                        <a:rPr lang="en-US" sz="1800" dirty="0"/>
                        <a:t>FSCK must be fast. Better yet, there should be no FSCK</a:t>
                      </a:r>
                      <a:r>
                        <a:rPr lang="ru-RU" sz="1800" dirty="0"/>
                        <a:t>.</a:t>
                      </a:r>
                      <a:endParaRPr lang="en-US" sz="1800" dirty="0"/>
                    </a:p>
                    <a:p>
                      <a:pPr marL="800100" lvl="1" indent="-342900">
                        <a:buFont typeface="Arial" panose="020B0604020202020204" pitchFamily="34" charset="0"/>
                        <a:buChar char="•"/>
                      </a:pPr>
                      <a:r>
                        <a:rPr lang="en-US" sz="1800" dirty="0"/>
                        <a:t>Even reading a 10Tb HDD linearly takes nearly a day.</a:t>
                      </a:r>
                      <a:r>
                        <a:rPr lang="ru-RU" sz="1800" dirty="0"/>
                        <a:t> </a:t>
                      </a:r>
                      <a:r>
                        <a:rPr lang="en-US" sz="1800" dirty="0"/>
                        <a:t>It not acceptable for a reboot to take that long.</a:t>
                      </a:r>
                      <a:endParaRPr lang="ru-RU" sz="1800" dirty="0"/>
                    </a:p>
                  </a:txBody>
                  <a:tcPr/>
                </a:tc>
                <a:extLst>
                  <a:ext uri="{0D108BD9-81ED-4DB2-BD59-A6C34878D82A}">
                    <a16:rowId xmlns:a16="http://schemas.microsoft.com/office/drawing/2014/main" val="370539447"/>
                  </a:ext>
                </a:extLst>
              </a:tr>
            </a:tbl>
          </a:graphicData>
        </a:graphic>
      </p:graphicFrame>
    </p:spTree>
    <p:extLst>
      <p:ext uri="{BB962C8B-B14F-4D97-AF65-F5344CB8AC3E}">
        <p14:creationId xmlns:p14="http://schemas.microsoft.com/office/powerpoint/2010/main" val="268444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CEC35-2C85-BF12-E7CA-1D25E4C39CC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AF56467-7E82-30A1-7BBF-18B1AECD536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FB2A386-B351-62CF-109A-CECB5809D08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E96BC847-A878-9D72-AB42-69A43E96B767}"/>
              </a:ext>
            </a:extLst>
          </p:cNvPr>
          <p:cNvGraphicFramePr>
            <a:graphicFrameLocks noGrp="1"/>
          </p:cNvGraphicFramePr>
          <p:nvPr>
            <p:extLst>
              <p:ext uri="{D42A27DB-BD31-4B8C-83A1-F6EECF244321}">
                <p14:modId xmlns:p14="http://schemas.microsoft.com/office/powerpoint/2010/main" val="4112125229"/>
              </p:ext>
            </p:extLst>
          </p:nvPr>
        </p:nvGraphicFramePr>
        <p:xfrm>
          <a:off x="0" y="365761"/>
          <a:ext cx="12192000" cy="5222240"/>
        </p:xfrm>
        <a:graphic>
          <a:graphicData uri="http://schemas.openxmlformats.org/drawingml/2006/table">
            <a:tbl>
              <a:tblPr firstRow="1" bandRow="1">
                <a:tableStyleId>{BC89EF96-8CEA-46FF-86C4-4CE0E7609802}</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3959588948"/>
                    </a:ext>
                  </a:extLst>
                </a:gridCol>
              </a:tblGrid>
              <a:tr h="370840">
                <a:tc gridSpan="2">
                  <a:txBody>
                    <a:bodyPr/>
                    <a:lstStyle/>
                    <a:p>
                      <a:r>
                        <a:rPr lang="en-US" sz="2400" dirty="0"/>
                        <a:t>How does copy-on-write implement various requirements that we’ve added</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pPr marL="0" indent="0">
                        <a:buFont typeface="+mj-lt"/>
                        <a:buNone/>
                      </a:pPr>
                      <a:r>
                        <a:rPr lang="en-US" sz="1800" dirty="0">
                          <a:solidFill>
                            <a:schemeClr val="bg1">
                              <a:lumMod val="75000"/>
                            </a:schemeClr>
                          </a:solidFill>
                        </a:rPr>
                        <a:t>A FS must always be consistent</a:t>
                      </a:r>
                      <a:r>
                        <a:rPr lang="ru-RU" sz="1800" dirty="0">
                          <a:solidFill>
                            <a:schemeClr val="bg1">
                              <a:lumMod val="75000"/>
                            </a:schemeClr>
                          </a:solidFill>
                        </a:rPr>
                        <a:t>.</a:t>
                      </a:r>
                      <a:endParaRPr lang="en-US" sz="1800" dirty="0">
                        <a:solidFill>
                          <a:schemeClr val="bg1">
                            <a:lumMod val="75000"/>
                          </a:schemeClr>
                        </a:solidFill>
                      </a:endParaRPr>
                    </a:p>
                  </a:txBody>
                  <a:tcPr/>
                </a:tc>
                <a:tc>
                  <a:txBody>
                    <a:bodyPr/>
                    <a:lstStyle/>
                    <a:p>
                      <a:pPr marL="0" indent="0">
                        <a:buFont typeface="+mj-lt"/>
                        <a:buNone/>
                      </a:pPr>
                      <a:r>
                        <a:rPr lang="en-US" baseline="0" dirty="0">
                          <a:solidFill>
                            <a:schemeClr val="bg1">
                              <a:lumMod val="75000"/>
                            </a:schemeClr>
                          </a:solidFill>
                        </a:rPr>
                        <a:t>The superblock always points to a consistent tree</a:t>
                      </a:r>
                      <a:r>
                        <a:rPr lang="ru-RU" baseline="0" dirty="0">
                          <a:solidFill>
                            <a:schemeClr val="bg1">
                              <a:lumMod val="75000"/>
                            </a:schemeClr>
                          </a:solidFill>
                        </a:rPr>
                        <a:t>.</a:t>
                      </a:r>
                      <a:endParaRPr lang="en-US" baseline="0" dirty="0">
                        <a:solidFill>
                          <a:schemeClr val="bg1">
                            <a:lumMod val="75000"/>
                          </a:schemeClr>
                        </a:solidFill>
                      </a:endParaRPr>
                    </a:p>
                  </a:txBody>
                  <a:tcPr/>
                </a:tc>
                <a:extLst>
                  <a:ext uri="{0D108BD9-81ED-4DB2-BD59-A6C34878D82A}">
                    <a16:rowId xmlns:a16="http://schemas.microsoft.com/office/drawing/2014/main" val="3705394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solidFill>
                            <a:schemeClr val="bg1">
                              <a:lumMod val="75000"/>
                            </a:schemeClr>
                          </a:solidFill>
                        </a:rPr>
                        <a:t>FSCK must be fast. Better yet, there should be no FSCK</a:t>
                      </a:r>
                      <a:r>
                        <a:rPr lang="ru-RU" sz="1800" dirty="0">
                          <a:solidFill>
                            <a:schemeClr val="bg1">
                              <a:lumMod val="75000"/>
                            </a:schemeClr>
                          </a:solidFill>
                        </a:rPr>
                        <a:t>.</a:t>
                      </a:r>
                    </a:p>
                  </a:txBody>
                  <a:tcPr/>
                </a:tc>
                <a:tc>
                  <a:txBody>
                    <a:bodyPr/>
                    <a:lstStyle/>
                    <a:p>
                      <a:pPr marL="0" indent="0">
                        <a:buFont typeface="+mj-lt"/>
                        <a:buNone/>
                      </a:pPr>
                      <a:r>
                        <a:rPr lang="en-US" baseline="0" dirty="0">
                          <a:solidFill>
                            <a:schemeClr val="bg1">
                              <a:lumMod val="75000"/>
                            </a:schemeClr>
                          </a:solidFill>
                        </a:rPr>
                        <a:t>FSCK is not needed.</a:t>
                      </a:r>
                    </a:p>
                  </a:txBody>
                  <a:tcPr/>
                </a:tc>
                <a:extLst>
                  <a:ext uri="{0D108BD9-81ED-4DB2-BD59-A6C34878D82A}">
                    <a16:rowId xmlns:a16="http://schemas.microsoft.com/office/drawing/2014/main" val="3801399867"/>
                  </a:ext>
                </a:extLst>
              </a:tr>
              <a:tr h="370840">
                <a:tc>
                  <a:txBody>
                    <a:bodyPr/>
                    <a:lstStyle/>
                    <a:p>
                      <a:pPr marL="0" indent="0">
                        <a:buFont typeface="+mj-lt"/>
                        <a:buNone/>
                      </a:pPr>
                      <a:r>
                        <a:rPr lang="en-US" sz="1800" dirty="0">
                          <a:solidFill>
                            <a:schemeClr val="bg1">
                              <a:lumMod val="75000"/>
                            </a:schemeClr>
                          </a:solidFill>
                        </a:rPr>
                        <a:t>Writes to files must be fast. Metadata-heavy workloads must be fast, too</a:t>
                      </a:r>
                      <a:r>
                        <a:rPr lang="ru-RU" sz="1800" dirty="0">
                          <a:solidFill>
                            <a:schemeClr val="bg1">
                              <a:lumMod val="75000"/>
                            </a:schemeClr>
                          </a:solidFill>
                        </a:rPr>
                        <a:t>.</a:t>
                      </a:r>
                    </a:p>
                  </a:txBody>
                  <a:tcPr/>
                </a:tc>
                <a:tc>
                  <a:txBody>
                    <a:bodyPr/>
                    <a:lstStyle/>
                    <a:p>
                      <a:pPr marL="0" indent="0">
                        <a:buFont typeface="+mj-lt"/>
                        <a:buNone/>
                      </a:pPr>
                      <a:r>
                        <a:rPr lang="en-US" baseline="0" dirty="0">
                          <a:solidFill>
                            <a:schemeClr val="bg1">
                              <a:lumMod val="75000"/>
                            </a:schemeClr>
                          </a:solidFill>
                        </a:rPr>
                        <a:t>Copied blocks may be allocated sequentially. Updates to different files may also be written sequentially.</a:t>
                      </a:r>
                    </a:p>
                  </a:txBody>
                  <a:tcPr/>
                </a:tc>
                <a:extLst>
                  <a:ext uri="{0D108BD9-81ED-4DB2-BD59-A6C34878D82A}">
                    <a16:rowId xmlns:a16="http://schemas.microsoft.com/office/drawing/2014/main" val="3257203528"/>
                  </a:ext>
                </a:extLst>
              </a:tr>
              <a:tr h="370840">
                <a:tc>
                  <a:txBody>
                    <a:bodyPr/>
                    <a:lstStyle/>
                    <a:p>
                      <a:pPr marL="0" indent="0">
                        <a:buFont typeface="+mj-lt"/>
                        <a:buNone/>
                      </a:pPr>
                      <a:r>
                        <a:rPr lang="en-US" sz="1800" dirty="0"/>
                        <a:t>It must be easy to use multiple disks for redundancy and speed, and it must be possible to add and replace disks online</a:t>
                      </a:r>
                      <a:r>
                        <a:rPr lang="ru-RU" sz="1800" dirty="0"/>
                        <a:t>.</a:t>
                      </a:r>
                    </a:p>
                  </a:txBody>
                  <a:tcPr/>
                </a:tc>
                <a:tc>
                  <a:txBody>
                    <a:bodyPr/>
                    <a:lstStyle/>
                    <a:p>
                      <a:pPr marL="0" indent="0">
                        <a:buFont typeface="+mj-lt"/>
                        <a:buNone/>
                      </a:pPr>
                      <a:r>
                        <a:rPr lang="en-US" baseline="0" dirty="0"/>
                        <a:t>Storage Pool Allocator + Data Management Unit which makes</a:t>
                      </a:r>
                      <a:br>
                        <a:rPr lang="en-US" baseline="0" dirty="0"/>
                      </a:br>
                      <a:r>
                        <a:rPr lang="en-US" baseline="0" dirty="0"/>
                        <a:t>a FS another file-like object.</a:t>
                      </a:r>
                    </a:p>
                  </a:txBody>
                  <a:tcPr/>
                </a:tc>
                <a:extLst>
                  <a:ext uri="{0D108BD9-81ED-4DB2-BD59-A6C34878D82A}">
                    <a16:rowId xmlns:a16="http://schemas.microsoft.com/office/drawing/2014/main" val="400353782"/>
                  </a:ext>
                </a:extLst>
              </a:tr>
              <a:tr h="370840">
                <a:tc>
                  <a:txBody>
                    <a:bodyPr/>
                    <a:lstStyle/>
                    <a:p>
                      <a:pPr marL="0" indent="0">
                        <a:buFont typeface="+mj-lt"/>
                        <a:buNone/>
                      </a:pPr>
                      <a:r>
                        <a:rPr lang="en-US" sz="1800" dirty="0">
                          <a:solidFill>
                            <a:schemeClr val="bg1">
                              <a:lumMod val="75000"/>
                            </a:schemeClr>
                          </a:solidFill>
                        </a:rPr>
                        <a:t>A FS must implement fast snapshots and clones, and must be able to roll back to a previous snapshot</a:t>
                      </a:r>
                      <a:r>
                        <a:rPr lang="ru-RU" sz="1800" dirty="0">
                          <a:solidFill>
                            <a:schemeClr val="bg1">
                              <a:lumMod val="75000"/>
                            </a:schemeClr>
                          </a:solidFill>
                        </a:rPr>
                        <a:t>.</a:t>
                      </a:r>
                      <a:endParaRPr lang="en-US" baseline="0" dirty="0">
                        <a:solidFill>
                          <a:schemeClr val="bg1">
                            <a:lumMod val="75000"/>
                          </a:schemeClr>
                        </a:solidFill>
                      </a:endParaRPr>
                    </a:p>
                  </a:txBody>
                  <a:tcPr/>
                </a:tc>
                <a:tc>
                  <a:txBody>
                    <a:bodyPr/>
                    <a:lstStyle/>
                    <a:p>
                      <a:pPr marL="0" indent="0">
                        <a:buFont typeface="+mj-lt"/>
                        <a:buNone/>
                      </a:pPr>
                      <a:r>
                        <a:rPr lang="en-US" baseline="0" dirty="0">
                          <a:solidFill>
                            <a:schemeClr val="bg1">
                              <a:lumMod val="75000"/>
                            </a:schemeClr>
                          </a:solidFill>
                        </a:rPr>
                        <a:t>Creating a snapshot is free. Just do not remove the previous version of the superblock and the tree that it points to. Rolling back to a snapshot is trivial, too.</a:t>
                      </a:r>
                    </a:p>
                  </a:txBody>
                  <a:tcPr/>
                </a:tc>
                <a:extLst>
                  <a:ext uri="{0D108BD9-81ED-4DB2-BD59-A6C34878D82A}">
                    <a16:rowId xmlns:a16="http://schemas.microsoft.com/office/drawing/2014/main" val="2859452132"/>
                  </a:ext>
                </a:extLst>
              </a:tr>
              <a:tr h="370840">
                <a:tc>
                  <a:txBody>
                    <a:bodyPr/>
                    <a:lstStyle/>
                    <a:p>
                      <a:pPr marL="0" indent="0">
                        <a:buFont typeface="+mj-lt"/>
                        <a:buNone/>
                      </a:pPr>
                      <a:r>
                        <a:rPr lang="en-US" baseline="0" dirty="0"/>
                        <a:t>A FS must protect itself from the bit rot.</a:t>
                      </a:r>
                    </a:p>
                  </a:txBody>
                  <a:tcPr/>
                </a:tc>
                <a:tc>
                  <a:txBody>
                    <a:bodyPr/>
                    <a:lstStyle/>
                    <a:p>
                      <a:pPr marL="342900" indent="-342900">
                        <a:buFont typeface="+mj-lt"/>
                        <a:buAutoNum type="arabicPeriod"/>
                      </a:pPr>
                      <a:r>
                        <a:rPr lang="en-US" baseline="0" dirty="0"/>
                        <a:t>Data is stored in mirrored or </a:t>
                      </a:r>
                      <a:r>
                        <a:rPr lang="en-US" baseline="0" dirty="0" err="1"/>
                        <a:t>raidz</a:t>
                      </a:r>
                      <a:r>
                        <a:rPr lang="en-US" baseline="0" dirty="0"/>
                        <a:t> </a:t>
                      </a:r>
                      <a:r>
                        <a:rPr lang="en-US" baseline="0" dirty="0" err="1"/>
                        <a:t>vdevs</a:t>
                      </a:r>
                      <a:r>
                        <a:rPr lang="en-US" baseline="0" dirty="0"/>
                        <a:t>,</a:t>
                      </a:r>
                    </a:p>
                    <a:p>
                      <a:pPr marL="342900" indent="-342900">
                        <a:buFont typeface="+mj-lt"/>
                        <a:buAutoNum type="arabicPeriod"/>
                      </a:pPr>
                      <a:r>
                        <a:rPr lang="en-US" baseline="0" dirty="0"/>
                        <a:t>The whole FS is a Merkle tree,</a:t>
                      </a:r>
                    </a:p>
                    <a:p>
                      <a:pPr marL="342900" indent="-342900">
                        <a:buFont typeface="+mj-lt"/>
                        <a:buAutoNum type="arabicPeriod"/>
                      </a:pPr>
                      <a:r>
                        <a:rPr lang="en-US" baseline="0" dirty="0"/>
                        <a:t>The most critical metadata is replicated.</a:t>
                      </a:r>
                    </a:p>
                  </a:txBody>
                  <a:tcPr/>
                </a:tc>
                <a:extLst>
                  <a:ext uri="{0D108BD9-81ED-4DB2-BD59-A6C34878D82A}">
                    <a16:rowId xmlns:a16="http://schemas.microsoft.com/office/drawing/2014/main" val="2907254307"/>
                  </a:ext>
                </a:extLst>
              </a:tr>
              <a:tr h="370840">
                <a:tc>
                  <a:txBody>
                    <a:bodyPr/>
                    <a:lstStyle/>
                    <a:p>
                      <a:pPr marL="0" indent="0">
                        <a:buFont typeface="+mj-lt"/>
                        <a:buNone/>
                      </a:pPr>
                      <a:r>
                        <a:rPr lang="en-US" baseline="0" dirty="0">
                          <a:solidFill>
                            <a:schemeClr val="bg1">
                              <a:lumMod val="75000"/>
                            </a:schemeClr>
                          </a:solidFill>
                        </a:rPr>
                        <a:t>When doing RAID, it must avoid</a:t>
                      </a:r>
                      <a:r>
                        <a:rPr lang="ru-RU" baseline="0" dirty="0">
                          <a:solidFill>
                            <a:schemeClr val="bg1">
                              <a:lumMod val="75000"/>
                            </a:schemeClr>
                          </a:solidFill>
                        </a:rPr>
                        <a:t> </a:t>
                      </a:r>
                      <a:r>
                        <a:rPr lang="en-US" baseline="0" dirty="0">
                          <a:solidFill>
                            <a:schemeClr val="bg1">
                              <a:lumMod val="75000"/>
                            </a:schemeClr>
                          </a:solidFill>
                        </a:rPr>
                        <a:t>RAID write holes.</a:t>
                      </a:r>
                    </a:p>
                  </a:txBody>
                  <a:tcPr/>
                </a:tc>
                <a:tc>
                  <a:txBody>
                    <a:bodyPr/>
                    <a:lstStyle/>
                    <a:p>
                      <a:pPr marL="0" indent="0">
                        <a:buFont typeface="+mj-lt"/>
                        <a:buNone/>
                      </a:pPr>
                      <a:r>
                        <a:rPr lang="en-US" baseline="0" dirty="0">
                          <a:solidFill>
                            <a:schemeClr val="bg1">
                              <a:lumMod val="75000"/>
                            </a:schemeClr>
                          </a:solidFill>
                        </a:rPr>
                        <a:t>RAID write hole may be created when blocks are overwritten. A copy-on-write FS never overwrites blocks, hence it cannot create write holes.</a:t>
                      </a:r>
                    </a:p>
                  </a:txBody>
                  <a:tcPr/>
                </a:tc>
                <a:extLst>
                  <a:ext uri="{0D108BD9-81ED-4DB2-BD59-A6C34878D82A}">
                    <a16:rowId xmlns:a16="http://schemas.microsoft.com/office/drawing/2014/main" val="1627870316"/>
                  </a:ext>
                </a:extLst>
              </a:tr>
            </a:tbl>
          </a:graphicData>
        </a:graphic>
      </p:graphicFrame>
    </p:spTree>
    <p:extLst>
      <p:ext uri="{BB962C8B-B14F-4D97-AF65-F5344CB8AC3E}">
        <p14:creationId xmlns:p14="http://schemas.microsoft.com/office/powerpoint/2010/main" val="46363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3734123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8052424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134019698"/>
              </p:ext>
            </p:extLst>
          </p:nvPr>
        </p:nvGraphicFramePr>
        <p:xfrm>
          <a:off x="0" y="365761"/>
          <a:ext cx="12192000" cy="3840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Downsides of</a:t>
                      </a:r>
                      <a:r>
                        <a:rPr lang="ru-RU" sz="2400" dirty="0"/>
                        <a:t> </a:t>
                      </a:r>
                      <a:r>
                        <a:rPr lang="en-US" sz="2400" dirty="0"/>
                        <a:t>COW</a:t>
                      </a:r>
                      <a:endParaRPr lang="ru-RU" sz="2400" dirty="0"/>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FS operations cause copying of trees. They have a good </a:t>
                      </a:r>
                      <a:r>
                        <a:rPr lang="en-US" dirty="0" err="1"/>
                        <a:t>amortised</a:t>
                      </a:r>
                      <a:r>
                        <a:rPr lang="en-US" dirty="0"/>
                        <a:t> cost, but </a:t>
                      </a:r>
                      <a:r>
                        <a:rPr lang="en-US" dirty="0" err="1">
                          <a:latin typeface="Consolas" panose="020B0609020204030204" pitchFamily="49" charset="0"/>
                          <a:cs typeface="Consolas" panose="020B0609020204030204" pitchFamily="49" charset="0"/>
                        </a:rPr>
                        <a:t>fsync</a:t>
                      </a:r>
                      <a:r>
                        <a:rPr lang="en-US" dirty="0">
                          <a:latin typeface="Consolas" panose="020B0609020204030204" pitchFamily="49" charset="0"/>
                          <a:cs typeface="Consolas" panose="020B0609020204030204" pitchFamily="49" charset="0"/>
                        </a:rPr>
                        <a:t>()</a:t>
                      </a:r>
                      <a:r>
                        <a:rPr lang="en-US" dirty="0"/>
                        <a:t>s that can’t wait for enough dirty data are very expensive.</a:t>
                      </a:r>
                    </a:p>
                    <a:p>
                      <a:pPr marL="285750" indent="-285750">
                        <a:buFont typeface="Arial" panose="020B0604020202020204" pitchFamily="34" charset="0"/>
                        <a:buChar char="•"/>
                      </a:pPr>
                      <a:r>
                        <a:rPr lang="en-US" dirty="0"/>
                        <a:t>Implementation complexity:</a:t>
                      </a:r>
                    </a:p>
                    <a:p>
                      <a:pPr marL="742950" lvl="1" indent="-285750">
                        <a:buFont typeface="Arial" panose="020B0604020202020204" pitchFamily="34" charset="0"/>
                        <a:buChar char="•"/>
                      </a:pPr>
                      <a:r>
                        <a:rPr lang="en-US" dirty="0"/>
                        <a:t>We still need journaling to have decent performance for synchronous writes.</a:t>
                      </a:r>
                    </a:p>
                    <a:p>
                      <a:pPr marL="742950" lvl="1" indent="-285750">
                        <a:buFont typeface="Arial" panose="020B0604020202020204" pitchFamily="34" charset="0"/>
                        <a:buChar char="•"/>
                      </a:pPr>
                      <a:r>
                        <a:rPr lang="en-US" dirty="0"/>
                        <a:t>There are no extents so one relies on very good IO scheduling to have decent read performance.</a:t>
                      </a:r>
                    </a:p>
                    <a:p>
                      <a:pPr marL="742950" lvl="1" indent="-285750">
                        <a:buFont typeface="Arial" panose="020B0604020202020204" pitchFamily="34" charset="0"/>
                        <a:buChar char="•"/>
                      </a:pPr>
                      <a:r>
                        <a:rPr lang="en-US" dirty="0"/>
                        <a:t>Checkpointing takes a long time, so it is important for it not to block concurrent modifications to the FS. A file system like ext4 that does frequent checkpoints can lock buffers or copy them while flushing them. ZFS can’t do that because that would block writers for seconds.</a:t>
                      </a:r>
                    </a:p>
                    <a:p>
                      <a:pPr marL="742950" lvl="1" indent="-285750">
                        <a:buFont typeface="Arial" panose="020B0604020202020204" pitchFamily="34" charset="0"/>
                        <a:buChar char="•"/>
                      </a:pPr>
                      <a:r>
                        <a:rPr lang="en-US" dirty="0"/>
                        <a:t>Etc.</a:t>
                      </a:r>
                    </a:p>
                    <a:p>
                      <a:pPr marL="285750" indent="-285750">
                        <a:buFont typeface="Arial" panose="020B0604020202020204" pitchFamily="34" charset="0"/>
                        <a:buChar char="•"/>
                      </a:pPr>
                      <a:r>
                        <a:rPr lang="en-US" dirty="0"/>
                        <a:t>Every modification to a file system needs free space:</a:t>
                      </a:r>
                    </a:p>
                    <a:p>
                      <a:pPr marL="742950" lvl="1" indent="-285750">
                        <a:buFont typeface="Arial" panose="020B0604020202020204" pitchFamily="34" charset="0"/>
                        <a:buChar char="•"/>
                      </a:pPr>
                      <a:r>
                        <a:rPr lang="en-US" dirty="0"/>
                        <a:t>garbage collection,</a:t>
                      </a:r>
                    </a:p>
                    <a:p>
                      <a:pPr marL="742950" lvl="1" indent="-285750">
                        <a:buFont typeface="Arial" panose="020B0604020202020204" pitchFamily="34" charset="0"/>
                        <a:buChar char="•"/>
                      </a:pPr>
                      <a:r>
                        <a:rPr lang="en-US" dirty="0"/>
                        <a:t>deleting a file.</a:t>
                      </a: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9619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665370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7690374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883167215"/>
              </p:ext>
            </p:extLst>
          </p:nvPr>
        </p:nvGraphicFramePr>
        <p:xfrm>
          <a:off x="0" y="365761"/>
          <a:ext cx="12192000" cy="219456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Requirements</a:t>
                      </a:r>
                      <a:endParaRPr lang="ru-RU" sz="2400" dirty="0"/>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solidFill>
                            <a:schemeClr val="bg1">
                              <a:lumMod val="75000"/>
                            </a:schemeClr>
                          </a:solidFill>
                        </a:rPr>
                        <a:t>A FS must always be consistent</a:t>
                      </a:r>
                      <a:r>
                        <a:rPr lang="ru-RU" sz="1800" dirty="0">
                          <a:solidFill>
                            <a:schemeClr val="bg1">
                              <a:lumMod val="75000"/>
                            </a:schemeClr>
                          </a:solidFill>
                        </a:rPr>
                        <a:t>.</a:t>
                      </a:r>
                      <a:endParaRPr lang="en-US" sz="1800" dirty="0">
                        <a:solidFill>
                          <a:schemeClr val="bg1">
                            <a:lumMod val="75000"/>
                          </a:schemeClr>
                        </a:solidFill>
                      </a:endParaRPr>
                    </a:p>
                    <a:p>
                      <a:pPr marL="342900" indent="-342900">
                        <a:buFont typeface="+mj-lt"/>
                        <a:buAutoNum type="arabicPeriod"/>
                      </a:pPr>
                      <a:r>
                        <a:rPr lang="en-US" sz="1800" dirty="0">
                          <a:solidFill>
                            <a:schemeClr val="bg1">
                              <a:lumMod val="75000"/>
                            </a:schemeClr>
                          </a:solidFill>
                        </a:rPr>
                        <a:t>FSCK must be fast. Better yet, there should be no FSCK</a:t>
                      </a:r>
                      <a:r>
                        <a:rPr lang="ru-RU" sz="1800" dirty="0">
                          <a:solidFill>
                            <a:schemeClr val="bg1">
                              <a:lumMod val="75000"/>
                            </a:schemeClr>
                          </a:solidFill>
                        </a:rPr>
                        <a:t>.</a:t>
                      </a:r>
                    </a:p>
                    <a:p>
                      <a:pPr marL="342900" indent="-342900">
                        <a:buFont typeface="+mj-lt"/>
                        <a:buAutoNum type="arabicPeriod"/>
                      </a:pPr>
                      <a:r>
                        <a:rPr lang="en-US" sz="1800" dirty="0"/>
                        <a:t>Writes to files must be fast. Metadata-heavy workloads must be fast, too</a:t>
                      </a:r>
                      <a:r>
                        <a:rPr lang="ru-RU" sz="1800" dirty="0"/>
                        <a:t>.</a:t>
                      </a:r>
                    </a:p>
                    <a:p>
                      <a:pPr marL="800100" lvl="1" indent="-342900">
                        <a:buFont typeface="Arial" panose="020B0604020202020204" pitchFamily="34" charset="0"/>
                        <a:buChar char="•"/>
                      </a:pPr>
                      <a:r>
                        <a:rPr lang="en-US" sz="1800" dirty="0"/>
                        <a:t>A journaled FS confirms metadata changes once they are written to the journal. Writes to the journal are sequential and fast enough.</a:t>
                      </a:r>
                      <a:r>
                        <a:rPr lang="ru-RU" sz="1800" dirty="0"/>
                        <a:t> </a:t>
                      </a:r>
                      <a:r>
                        <a:rPr lang="en-US" sz="1800" dirty="0"/>
                        <a:t>However, once the journal overflows, the speed of metadata operations degrades hugely because they need to wait for journal checkpoints, and checkpoints may produce a lot of random IO.</a:t>
                      </a:r>
                      <a:endParaRPr lang="ru-RU" sz="1800" dirty="0"/>
                    </a:p>
                  </a:txBody>
                  <a:tcPr/>
                </a:tc>
                <a:extLst>
                  <a:ext uri="{0D108BD9-81ED-4DB2-BD59-A6C34878D82A}">
                    <a16:rowId xmlns:a16="http://schemas.microsoft.com/office/drawing/2014/main" val="370539447"/>
                  </a:ext>
                </a:extLst>
              </a:tr>
            </a:tbl>
          </a:graphicData>
        </a:graphic>
      </p:graphicFrame>
    </p:spTree>
    <p:extLst>
      <p:ext uri="{BB962C8B-B14F-4D97-AF65-F5344CB8AC3E}">
        <p14:creationId xmlns:p14="http://schemas.microsoft.com/office/powerpoint/2010/main" val="313545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3763106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5983182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932072685"/>
              </p:ext>
            </p:extLst>
          </p:nvPr>
        </p:nvGraphicFramePr>
        <p:xfrm>
          <a:off x="0" y="365761"/>
          <a:ext cx="12192000" cy="246888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Requirements</a:t>
                      </a:r>
                      <a:endParaRPr lang="ru-RU" sz="2400" dirty="0"/>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solidFill>
                            <a:schemeClr val="bg1">
                              <a:lumMod val="75000"/>
                            </a:schemeClr>
                          </a:solidFill>
                        </a:rPr>
                        <a:t>A FS must always be consistent</a:t>
                      </a:r>
                      <a:r>
                        <a:rPr lang="ru-RU" sz="1800" dirty="0">
                          <a:solidFill>
                            <a:schemeClr val="bg1">
                              <a:lumMod val="75000"/>
                            </a:schemeClr>
                          </a:solidFill>
                        </a:rPr>
                        <a:t>.</a:t>
                      </a:r>
                      <a:endParaRPr lang="en-US" sz="1800" dirty="0">
                        <a:solidFill>
                          <a:schemeClr val="bg1">
                            <a:lumMod val="75000"/>
                          </a:schemeClr>
                        </a:solidFill>
                      </a:endParaRPr>
                    </a:p>
                    <a:p>
                      <a:pPr marL="342900" indent="-342900">
                        <a:buFont typeface="+mj-lt"/>
                        <a:buAutoNum type="arabicPeriod"/>
                      </a:pPr>
                      <a:r>
                        <a:rPr lang="en-US" sz="1800" dirty="0">
                          <a:solidFill>
                            <a:schemeClr val="bg1">
                              <a:lumMod val="75000"/>
                            </a:schemeClr>
                          </a:solidFill>
                        </a:rPr>
                        <a:t>FSCK must be fast. Better yet, there should be no FSCK</a:t>
                      </a:r>
                      <a:r>
                        <a:rPr lang="ru-RU" sz="1800" dirty="0">
                          <a:solidFill>
                            <a:schemeClr val="bg1">
                              <a:lumMod val="75000"/>
                            </a:schemeClr>
                          </a:solidFill>
                        </a:rPr>
                        <a:t>.</a:t>
                      </a:r>
                    </a:p>
                    <a:p>
                      <a:pPr marL="342900" indent="-342900">
                        <a:buFont typeface="+mj-lt"/>
                        <a:buAutoNum type="arabicPeriod"/>
                      </a:pPr>
                      <a:r>
                        <a:rPr lang="en-US" sz="1800" dirty="0">
                          <a:solidFill>
                            <a:schemeClr val="bg1">
                              <a:lumMod val="75000"/>
                            </a:schemeClr>
                          </a:solidFill>
                        </a:rPr>
                        <a:t>Writes to files must be fast.</a:t>
                      </a:r>
                      <a:r>
                        <a:rPr lang="ru-RU" sz="1800" dirty="0">
                          <a:solidFill>
                            <a:schemeClr val="bg1">
                              <a:lumMod val="75000"/>
                            </a:schemeClr>
                          </a:solidFill>
                        </a:rPr>
                        <a:t> </a:t>
                      </a:r>
                      <a:r>
                        <a:rPr lang="en-US" sz="1800" dirty="0">
                          <a:solidFill>
                            <a:schemeClr val="bg1">
                              <a:lumMod val="75000"/>
                            </a:schemeClr>
                          </a:solidFill>
                        </a:rPr>
                        <a:t>Metadata-heavy workloads must fast, too.</a:t>
                      </a:r>
                    </a:p>
                    <a:p>
                      <a:pPr marL="342900" indent="-342900">
                        <a:buFont typeface="+mj-lt"/>
                        <a:buAutoNum type="arabicPeriod"/>
                      </a:pPr>
                      <a:r>
                        <a:rPr lang="en-US" sz="1800" dirty="0"/>
                        <a:t>It must be easy to use multiple disks for redundancy and speed, and it must be possible to add and replace disks online</a:t>
                      </a:r>
                      <a:r>
                        <a:rPr lang="ru-RU" sz="1800" dirty="0"/>
                        <a:t>.</a:t>
                      </a:r>
                    </a:p>
                    <a:p>
                      <a:pPr marL="800100" lvl="1" indent="-342900">
                        <a:buFont typeface="Arial" panose="020B0604020202020204" pitchFamily="34" charset="0"/>
                        <a:buChar char="•"/>
                      </a:pPr>
                      <a:r>
                        <a:rPr lang="en-US" sz="1800" dirty="0"/>
                        <a:t>It is not always possible to use </a:t>
                      </a:r>
                      <a:r>
                        <a:rPr lang="en-US" sz="1800" dirty="0" err="1">
                          <a:latin typeface="Consolas" panose="020B0609020204030204" pitchFamily="49" charset="0"/>
                          <a:cs typeface="Consolas" panose="020B0609020204030204" pitchFamily="49" charset="0"/>
                        </a:rPr>
                        <a:t>lvextend</a:t>
                      </a:r>
                      <a:r>
                        <a:rPr lang="en-US" sz="1800" dirty="0"/>
                        <a:t> and</a:t>
                      </a:r>
                      <a:r>
                        <a:rPr lang="ru-RU" sz="1800" dirty="0"/>
                        <a:t> </a:t>
                      </a:r>
                      <a:r>
                        <a:rPr lang="en-US" sz="1800" dirty="0" err="1">
                          <a:latin typeface="Consolas" panose="020B0609020204030204" pitchFamily="49" charset="0"/>
                          <a:cs typeface="Consolas" panose="020B0609020204030204" pitchFamily="49" charset="0"/>
                        </a:rPr>
                        <a:t>resizefs</a:t>
                      </a:r>
                      <a:r>
                        <a:rPr lang="en-US" sz="1800" dirty="0"/>
                        <a:t> to grow a FS online. For example, ext4 supports online </a:t>
                      </a:r>
                      <a:r>
                        <a:rPr lang="en-US" sz="1800" dirty="0" err="1"/>
                        <a:t>growfs</a:t>
                      </a:r>
                      <a:r>
                        <a:rPr lang="en-US" sz="1800" dirty="0"/>
                        <a:t> only in Linux &gt;= 3.3.</a:t>
                      </a:r>
                    </a:p>
                    <a:p>
                      <a:pPr marL="800100" lvl="1" indent="-342900">
                        <a:buFont typeface="Arial" panose="020B0604020202020204" pitchFamily="34" charset="0"/>
                        <a:buChar char="•"/>
                      </a:pPr>
                      <a:r>
                        <a:rPr lang="en-US" sz="1800" dirty="0"/>
                        <a:t>Adding a disk to a </a:t>
                      </a:r>
                      <a:r>
                        <a:rPr lang="en-US" sz="1800" dirty="0" err="1"/>
                        <a:t>mdadm</a:t>
                      </a:r>
                      <a:r>
                        <a:rPr lang="en-US" sz="1800" dirty="0"/>
                        <a:t>-managed RAID6 array needs a full rebuild of the array.</a:t>
                      </a:r>
                      <a:endParaRPr lang="ru-RU" sz="1800" dirty="0"/>
                    </a:p>
                  </a:txBody>
                  <a:tcPr/>
                </a:tc>
                <a:extLst>
                  <a:ext uri="{0D108BD9-81ED-4DB2-BD59-A6C34878D82A}">
                    <a16:rowId xmlns:a16="http://schemas.microsoft.com/office/drawing/2014/main" val="370539447"/>
                  </a:ext>
                </a:extLst>
              </a:tr>
            </a:tbl>
          </a:graphicData>
        </a:graphic>
      </p:graphicFrame>
    </p:spTree>
    <p:extLst>
      <p:ext uri="{BB962C8B-B14F-4D97-AF65-F5344CB8AC3E}">
        <p14:creationId xmlns:p14="http://schemas.microsoft.com/office/powerpoint/2010/main" val="30576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5210102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8884318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601049344"/>
              </p:ext>
            </p:extLst>
          </p:nvPr>
        </p:nvGraphicFramePr>
        <p:xfrm>
          <a:off x="0" y="365761"/>
          <a:ext cx="12192000" cy="329184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Requirements</a:t>
                      </a:r>
                      <a:endParaRPr lang="ru-RU" sz="2400" dirty="0"/>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solidFill>
                            <a:schemeClr val="bg1">
                              <a:lumMod val="75000"/>
                            </a:schemeClr>
                          </a:solidFill>
                        </a:rPr>
                        <a:t>A FS must always be consistent</a:t>
                      </a:r>
                      <a:r>
                        <a:rPr lang="ru-RU" sz="1800" dirty="0">
                          <a:solidFill>
                            <a:schemeClr val="bg1">
                              <a:lumMod val="75000"/>
                            </a:schemeClr>
                          </a:solidFill>
                        </a:rPr>
                        <a:t>.</a:t>
                      </a:r>
                      <a:endParaRPr lang="en-US" sz="1800" dirty="0">
                        <a:solidFill>
                          <a:schemeClr val="bg1">
                            <a:lumMod val="75000"/>
                          </a:schemeClr>
                        </a:solidFill>
                      </a:endParaRPr>
                    </a:p>
                    <a:p>
                      <a:pPr marL="342900" indent="-342900">
                        <a:buFont typeface="+mj-lt"/>
                        <a:buAutoNum type="arabicPeriod"/>
                      </a:pPr>
                      <a:r>
                        <a:rPr lang="en-US" sz="1800" dirty="0">
                          <a:solidFill>
                            <a:schemeClr val="bg1">
                              <a:lumMod val="75000"/>
                            </a:schemeClr>
                          </a:solidFill>
                        </a:rPr>
                        <a:t>FSCK must be fast. Better yet, there should be no FSCK</a:t>
                      </a:r>
                      <a:r>
                        <a:rPr lang="ru-RU" sz="1800" dirty="0">
                          <a:solidFill>
                            <a:schemeClr val="bg1">
                              <a:lumMod val="75000"/>
                            </a:schemeClr>
                          </a:solidFill>
                        </a:rPr>
                        <a:t>.</a:t>
                      </a:r>
                    </a:p>
                    <a:p>
                      <a:pPr marL="342900" indent="-342900">
                        <a:buFont typeface="+mj-lt"/>
                        <a:buAutoNum type="arabicPeriod"/>
                      </a:pPr>
                      <a:r>
                        <a:rPr lang="en-US" sz="1800" dirty="0">
                          <a:solidFill>
                            <a:schemeClr val="bg1">
                              <a:lumMod val="75000"/>
                            </a:schemeClr>
                          </a:solidFill>
                        </a:rPr>
                        <a:t>Writes to files must be fast.</a:t>
                      </a:r>
                      <a:r>
                        <a:rPr lang="ru-RU" sz="1800" dirty="0">
                          <a:solidFill>
                            <a:schemeClr val="bg1">
                              <a:lumMod val="75000"/>
                            </a:schemeClr>
                          </a:solidFill>
                        </a:rPr>
                        <a:t> </a:t>
                      </a:r>
                      <a:r>
                        <a:rPr lang="en-US" sz="1800" dirty="0">
                          <a:solidFill>
                            <a:schemeClr val="bg1">
                              <a:lumMod val="75000"/>
                            </a:schemeClr>
                          </a:solidFill>
                        </a:rPr>
                        <a:t>Metadata-heavy workloads must fast, too.</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1800" dirty="0">
                          <a:solidFill>
                            <a:schemeClr val="bg1">
                              <a:lumMod val="75000"/>
                            </a:schemeClr>
                          </a:solidFill>
                        </a:rPr>
                        <a:t>It must be easy to use multiple disks for redundancy and speed, and it must be possible to add and replace disks online.</a:t>
                      </a:r>
                      <a:r>
                        <a:rPr lang="ru-RU" sz="1800" dirty="0">
                          <a:solidFill>
                            <a:schemeClr val="bg1">
                              <a:lumMod val="75000"/>
                            </a:schemeClr>
                          </a:solidFill>
                        </a:rPr>
                        <a:t>.</a:t>
                      </a:r>
                      <a:endParaRPr lang="en-US" sz="1800" dirty="0">
                        <a:solidFill>
                          <a:schemeClr val="bg1">
                            <a:lumMod val="75000"/>
                          </a:schemeClr>
                        </a:solidFill>
                      </a:endParaRPr>
                    </a:p>
                    <a:p>
                      <a:pPr marL="342900" indent="-342900">
                        <a:buFont typeface="+mj-lt"/>
                        <a:buAutoNum type="arabicPeriod"/>
                      </a:pPr>
                      <a:r>
                        <a:rPr lang="en-US" sz="1800" dirty="0"/>
                        <a:t>A FS must implement fast snapshots and clones, and must be able to roll back to a previous snapshot</a:t>
                      </a:r>
                      <a:r>
                        <a:rPr lang="ru-RU" sz="1800" dirty="0"/>
                        <a:t>.</a:t>
                      </a:r>
                      <a:r>
                        <a:rPr lang="en-US" sz="1800" dirty="0"/>
                        <a:t> There is a multitude of use-cases that benefit from these features:</a:t>
                      </a:r>
                      <a:endParaRPr lang="ru-RU" sz="1800" dirty="0"/>
                    </a:p>
                    <a:p>
                      <a:pPr marL="800100" lvl="1" indent="-342900">
                        <a:buFont typeface="Arial" panose="020B0604020202020204" pitchFamily="34" charset="0"/>
                        <a:buChar char="•"/>
                      </a:pPr>
                      <a:r>
                        <a:rPr lang="en-US" sz="1800" dirty="0"/>
                        <a:t>Containers</a:t>
                      </a:r>
                      <a:r>
                        <a:rPr lang="ru-RU" sz="1800" dirty="0"/>
                        <a:t>,</a:t>
                      </a:r>
                      <a:endParaRPr lang="en-US" sz="1800" dirty="0"/>
                    </a:p>
                    <a:p>
                      <a:pPr marL="800100" lvl="1" indent="-342900">
                        <a:buFont typeface="Arial" panose="020B0604020202020204" pitchFamily="34" charset="0"/>
                        <a:buChar char="•"/>
                      </a:pPr>
                      <a:r>
                        <a:rPr lang="en-US" sz="1800" dirty="0"/>
                        <a:t>Backups</a:t>
                      </a:r>
                      <a:r>
                        <a:rPr lang="ru-RU" sz="1800" dirty="0"/>
                        <a:t>,</a:t>
                      </a:r>
                    </a:p>
                    <a:p>
                      <a:pPr marL="800100" lvl="1" indent="-342900">
                        <a:buFont typeface="Arial" panose="020B0604020202020204" pitchFamily="34" charset="0"/>
                        <a:buChar char="•"/>
                      </a:pPr>
                      <a:r>
                        <a:rPr lang="en-US" sz="1800" dirty="0"/>
                        <a:t>Safe system updates and rolling back after a failed update,</a:t>
                      </a:r>
                    </a:p>
                    <a:p>
                      <a:pPr marL="800100" lvl="1" indent="-342900">
                        <a:buFont typeface="Arial" panose="020B0604020202020204" pitchFamily="34" charset="0"/>
                        <a:buChar char="•"/>
                      </a:pPr>
                      <a:r>
                        <a:rPr lang="en-US" baseline="0" dirty="0"/>
                        <a:t>Snapshots of directories can’t be implemented at the volume manager level.</a:t>
                      </a:r>
                      <a:endParaRPr lang="ru-RU" baseline="0" dirty="0"/>
                    </a:p>
                  </a:txBody>
                  <a:tcPr/>
                </a:tc>
                <a:extLst>
                  <a:ext uri="{0D108BD9-81ED-4DB2-BD59-A6C34878D82A}">
                    <a16:rowId xmlns:a16="http://schemas.microsoft.com/office/drawing/2014/main" val="370539447"/>
                  </a:ext>
                </a:extLst>
              </a:tr>
            </a:tbl>
          </a:graphicData>
        </a:graphic>
      </p:graphicFrame>
    </p:spTree>
    <p:extLst>
      <p:ext uri="{BB962C8B-B14F-4D97-AF65-F5344CB8AC3E}">
        <p14:creationId xmlns:p14="http://schemas.microsoft.com/office/powerpoint/2010/main" val="312170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6794753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7275383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799241418"/>
              </p:ext>
            </p:extLst>
          </p:nvPr>
        </p:nvGraphicFramePr>
        <p:xfrm>
          <a:off x="0" y="365761"/>
          <a:ext cx="12192000" cy="2743200"/>
        </p:xfrm>
        <a:graphic>
          <a:graphicData uri="http://schemas.openxmlformats.org/drawingml/2006/table">
            <a:tbl>
              <a:tblPr firstRow="1" bandRow="1">
                <a:tableStyleId>{BC89EF96-8CEA-46FF-86C4-4CE0E7609802}</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Requirements</a:t>
                      </a:r>
                      <a:endParaRPr lang="ru-RU" sz="2400" dirty="0"/>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sz="1800" dirty="0">
                          <a:solidFill>
                            <a:schemeClr val="bg1">
                              <a:lumMod val="75000"/>
                            </a:schemeClr>
                          </a:solidFill>
                        </a:rPr>
                        <a:t>A FS must always be consistent</a:t>
                      </a:r>
                      <a:r>
                        <a:rPr lang="ru-RU" sz="1800" dirty="0">
                          <a:solidFill>
                            <a:schemeClr val="bg1">
                              <a:lumMod val="75000"/>
                            </a:schemeClr>
                          </a:solidFill>
                        </a:rPr>
                        <a:t>.</a:t>
                      </a:r>
                      <a:endParaRPr lang="en-US" sz="1800" dirty="0">
                        <a:solidFill>
                          <a:schemeClr val="bg1">
                            <a:lumMod val="75000"/>
                          </a:schemeClr>
                        </a:solidFill>
                      </a:endParaRPr>
                    </a:p>
                    <a:p>
                      <a:pPr marL="342900" indent="-342900">
                        <a:buFont typeface="+mj-lt"/>
                        <a:buAutoNum type="arabicPeriod"/>
                      </a:pPr>
                      <a:r>
                        <a:rPr lang="en-US" sz="1800" dirty="0">
                          <a:solidFill>
                            <a:schemeClr val="bg1">
                              <a:lumMod val="75000"/>
                            </a:schemeClr>
                          </a:solidFill>
                        </a:rPr>
                        <a:t>FSCK must be fast. Better yet, there should be no FSCK</a:t>
                      </a:r>
                      <a:r>
                        <a:rPr lang="ru-RU" sz="1800" dirty="0">
                          <a:solidFill>
                            <a:schemeClr val="bg1">
                              <a:lumMod val="75000"/>
                            </a:schemeClr>
                          </a:solidFill>
                        </a:rPr>
                        <a:t>.</a:t>
                      </a:r>
                    </a:p>
                    <a:p>
                      <a:pPr marL="342900" indent="-342900">
                        <a:buFont typeface="+mj-lt"/>
                        <a:buAutoNum type="arabicPeriod"/>
                      </a:pPr>
                      <a:r>
                        <a:rPr lang="en-US" sz="1800" dirty="0">
                          <a:solidFill>
                            <a:schemeClr val="bg1">
                              <a:lumMod val="75000"/>
                            </a:schemeClr>
                          </a:solidFill>
                        </a:rPr>
                        <a:t>Writes to files must be fast.</a:t>
                      </a:r>
                      <a:r>
                        <a:rPr lang="ru-RU" sz="1800" dirty="0">
                          <a:solidFill>
                            <a:schemeClr val="bg1">
                              <a:lumMod val="75000"/>
                            </a:schemeClr>
                          </a:solidFill>
                        </a:rPr>
                        <a:t> </a:t>
                      </a:r>
                      <a:r>
                        <a:rPr lang="en-US" sz="1800" dirty="0">
                          <a:solidFill>
                            <a:schemeClr val="bg1">
                              <a:lumMod val="75000"/>
                            </a:schemeClr>
                          </a:solidFill>
                        </a:rPr>
                        <a:t>Metadata-heavy workloads must fast, too.</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1800" dirty="0">
                          <a:solidFill>
                            <a:schemeClr val="bg1">
                              <a:lumMod val="75000"/>
                            </a:schemeClr>
                          </a:solidFill>
                        </a:rPr>
                        <a:t>It must be easy to use multiple disks for redundancy and speed, and it must be possible to add and replace disks online.</a:t>
                      </a:r>
                      <a:endParaRPr lang="en-US" sz="1800" dirty="0">
                        <a:solidFill>
                          <a:schemeClr val="bg1">
                            <a:lumMod val="75000"/>
                          </a:schemeClr>
                        </a:solidFill>
                      </a:endParaRP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1800" dirty="0">
                          <a:solidFill>
                            <a:schemeClr val="bg1">
                              <a:lumMod val="75000"/>
                            </a:schemeClr>
                          </a:solidFill>
                        </a:rPr>
                        <a:t>A FS must implement fast snapshots and clones, and must be able to roll back to a previous snapshot</a:t>
                      </a:r>
                      <a:r>
                        <a:rPr lang="ru-RU" sz="1800" dirty="0">
                          <a:solidFill>
                            <a:schemeClr val="bg1">
                              <a:lumMod val="75000"/>
                            </a:schemeClr>
                          </a:solidFill>
                        </a:rPr>
                        <a:t>.</a:t>
                      </a:r>
                      <a:endParaRPr lang="en-US" sz="1800" dirty="0">
                        <a:solidFill>
                          <a:schemeClr val="bg1">
                            <a:lumMod val="75000"/>
                          </a:schemeClr>
                        </a:solidFill>
                      </a:endParaRPr>
                    </a:p>
                    <a:p>
                      <a:pPr marL="342900" indent="-342900">
                        <a:buFont typeface="+mj-lt"/>
                        <a:buAutoNum type="arabicPeriod"/>
                      </a:pPr>
                      <a:r>
                        <a:rPr lang="en-US" baseline="0" dirty="0"/>
                        <a:t>A FS must protect itself from the bit rot (accidental corruption of disk sectors). When doing RAID, it must avoid</a:t>
                      </a:r>
                      <a:r>
                        <a:rPr lang="ru-RU" baseline="0" dirty="0"/>
                        <a:t> </a:t>
                      </a:r>
                      <a:r>
                        <a:rPr lang="en-US" baseline="0" dirty="0"/>
                        <a:t>RAID write holes.</a:t>
                      </a:r>
                    </a:p>
                    <a:p>
                      <a:pPr marL="800100" lvl="1" indent="-342900">
                        <a:buFont typeface="Arial" panose="020B0604020202020204" pitchFamily="34" charset="0"/>
                        <a:buChar char="•"/>
                      </a:pPr>
                      <a:r>
                        <a:rPr lang="en-US" sz="1800" baseline="0" dirty="0"/>
                        <a:t>Ext4 and</a:t>
                      </a:r>
                      <a:r>
                        <a:rPr lang="ru-RU" sz="1800" baseline="0" dirty="0"/>
                        <a:t> </a:t>
                      </a:r>
                      <a:r>
                        <a:rPr lang="en-US" sz="1800" baseline="0" dirty="0"/>
                        <a:t>XFS may read garbage from disks</a:t>
                      </a:r>
                      <a:r>
                        <a:rPr lang="ru-RU" sz="1800" baseline="0" dirty="0"/>
                        <a:t> (</a:t>
                      </a:r>
                      <a:r>
                        <a:rPr lang="en-US" sz="1800" baseline="0" dirty="0"/>
                        <a:t>cf. the CERN experiment on bit rot in disks).</a:t>
                      </a:r>
                      <a:endParaRPr lang="ru-RU" sz="1800" dirty="0"/>
                    </a:p>
                  </a:txBody>
                  <a:tcPr/>
                </a:tc>
                <a:extLst>
                  <a:ext uri="{0D108BD9-81ED-4DB2-BD59-A6C34878D82A}">
                    <a16:rowId xmlns:a16="http://schemas.microsoft.com/office/drawing/2014/main" val="370539447"/>
                  </a:ext>
                </a:extLst>
              </a:tr>
            </a:tbl>
          </a:graphicData>
        </a:graphic>
      </p:graphicFrame>
    </p:spTree>
    <p:extLst>
      <p:ext uri="{BB962C8B-B14F-4D97-AF65-F5344CB8AC3E}">
        <p14:creationId xmlns:p14="http://schemas.microsoft.com/office/powerpoint/2010/main" val="230074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2951055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4133120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097DCA05-6AE3-AD4F-9F72-2A19579488B0}"/>
              </a:ext>
            </a:extLst>
          </p:cNvPr>
          <p:cNvSpPr txBox="1"/>
          <p:nvPr/>
        </p:nvSpPr>
        <p:spPr>
          <a:xfrm>
            <a:off x="2510009" y="291537"/>
            <a:ext cx="7171981" cy="461665"/>
          </a:xfrm>
          <a:prstGeom prst="rect">
            <a:avLst/>
          </a:prstGeom>
          <a:noFill/>
        </p:spPr>
        <p:txBody>
          <a:bodyPr wrap="square" rtlCol="0">
            <a:spAutoFit/>
          </a:bodyPr>
          <a:lstStyle/>
          <a:p>
            <a:pPr algn="ctr"/>
            <a:r>
              <a:rPr lang="en-US" sz="2400" dirty="0"/>
              <a:t>Idea</a:t>
            </a:r>
            <a:r>
              <a:rPr lang="ru-RU" sz="2400" dirty="0"/>
              <a:t>: </a:t>
            </a:r>
            <a:r>
              <a:rPr lang="en-US" sz="2400" dirty="0"/>
              <a:t>copy-on-write transactions (ZFS and</a:t>
            </a:r>
            <a:r>
              <a:rPr lang="ru-RU" sz="2400" dirty="0"/>
              <a:t> </a:t>
            </a:r>
            <a:r>
              <a:rPr lang="en-US" sz="2400" dirty="0"/>
              <a:t>WAFL)</a:t>
            </a:r>
            <a:endParaRPr lang="ru-RU" sz="2400" dirty="0"/>
          </a:p>
        </p:txBody>
      </p:sp>
      <p:graphicFrame>
        <p:nvGraphicFramePr>
          <p:cNvPr id="3" name="Table 2">
            <a:extLst>
              <a:ext uri="{FF2B5EF4-FFF2-40B4-BE49-F238E27FC236}">
                <a16:creationId xmlns:a16="http://schemas.microsoft.com/office/drawing/2014/main" id="{60F35B14-41D2-6F4F-8DFA-F33DE2BFCE66}"/>
              </a:ext>
            </a:extLst>
          </p:cNvPr>
          <p:cNvGraphicFramePr>
            <a:graphicFrameLocks noGrp="1"/>
          </p:cNvGraphicFramePr>
          <p:nvPr>
            <p:extLst>
              <p:ext uri="{D42A27DB-BD31-4B8C-83A1-F6EECF244321}">
                <p14:modId xmlns:p14="http://schemas.microsoft.com/office/powerpoint/2010/main" val="3238055009"/>
              </p:ext>
            </p:extLst>
          </p:nvPr>
        </p:nvGraphicFramePr>
        <p:xfrm>
          <a:off x="1777373" y="260202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9" name="Table 8">
            <a:extLst>
              <a:ext uri="{FF2B5EF4-FFF2-40B4-BE49-F238E27FC236}">
                <a16:creationId xmlns:a16="http://schemas.microsoft.com/office/drawing/2014/main" id="{3EFB9813-DDA7-8E45-9315-65B26F8C8847}"/>
              </a:ext>
            </a:extLst>
          </p:cNvPr>
          <p:cNvGraphicFramePr>
            <a:graphicFrameLocks noGrp="1"/>
          </p:cNvGraphicFramePr>
          <p:nvPr>
            <p:extLst>
              <p:ext uri="{D42A27DB-BD31-4B8C-83A1-F6EECF244321}">
                <p14:modId xmlns:p14="http://schemas.microsoft.com/office/powerpoint/2010/main" val="543334555"/>
              </p:ext>
            </p:extLst>
          </p:nvPr>
        </p:nvGraphicFramePr>
        <p:xfrm>
          <a:off x="1242449" y="310832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0" name="Table 9">
            <a:extLst>
              <a:ext uri="{FF2B5EF4-FFF2-40B4-BE49-F238E27FC236}">
                <a16:creationId xmlns:a16="http://schemas.microsoft.com/office/drawing/2014/main" id="{217B2D52-E503-814C-9C2E-899E6F40616F}"/>
              </a:ext>
            </a:extLst>
          </p:cNvPr>
          <p:cNvGraphicFramePr>
            <a:graphicFrameLocks noGrp="1"/>
          </p:cNvGraphicFramePr>
          <p:nvPr>
            <p:extLst>
              <p:ext uri="{D42A27DB-BD31-4B8C-83A1-F6EECF244321}">
                <p14:modId xmlns:p14="http://schemas.microsoft.com/office/powerpoint/2010/main" val="3744292012"/>
              </p:ext>
            </p:extLst>
          </p:nvPr>
        </p:nvGraphicFramePr>
        <p:xfrm>
          <a:off x="2322713" y="310832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4" name="Table 13">
            <a:extLst>
              <a:ext uri="{FF2B5EF4-FFF2-40B4-BE49-F238E27FC236}">
                <a16:creationId xmlns:a16="http://schemas.microsoft.com/office/drawing/2014/main" id="{87BDCE42-7982-B244-B384-BDA4F6C51049}"/>
              </a:ext>
            </a:extLst>
          </p:cNvPr>
          <p:cNvGraphicFramePr>
            <a:graphicFrameLocks noGrp="1"/>
          </p:cNvGraphicFramePr>
          <p:nvPr>
            <p:extLst>
              <p:ext uri="{D42A27DB-BD31-4B8C-83A1-F6EECF244321}">
                <p14:modId xmlns:p14="http://schemas.microsoft.com/office/powerpoint/2010/main" val="3785519366"/>
              </p:ext>
            </p:extLst>
          </p:nvPr>
        </p:nvGraphicFramePr>
        <p:xfrm>
          <a:off x="3928113" y="260202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5" name="Table 14">
            <a:extLst>
              <a:ext uri="{FF2B5EF4-FFF2-40B4-BE49-F238E27FC236}">
                <a16:creationId xmlns:a16="http://schemas.microsoft.com/office/drawing/2014/main" id="{FCE00F80-32F9-0F4B-9037-56981226218C}"/>
              </a:ext>
            </a:extLst>
          </p:cNvPr>
          <p:cNvGraphicFramePr>
            <a:graphicFrameLocks noGrp="1"/>
          </p:cNvGraphicFramePr>
          <p:nvPr>
            <p:extLst>
              <p:ext uri="{D42A27DB-BD31-4B8C-83A1-F6EECF244321}">
                <p14:modId xmlns:p14="http://schemas.microsoft.com/office/powerpoint/2010/main" val="2403312597"/>
              </p:ext>
            </p:extLst>
          </p:nvPr>
        </p:nvGraphicFramePr>
        <p:xfrm>
          <a:off x="3393189" y="310832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6" name="Table 15">
            <a:extLst>
              <a:ext uri="{FF2B5EF4-FFF2-40B4-BE49-F238E27FC236}">
                <a16:creationId xmlns:a16="http://schemas.microsoft.com/office/drawing/2014/main" id="{468A42E7-02E5-F74E-AF7C-2F9234048FCA}"/>
              </a:ext>
            </a:extLst>
          </p:cNvPr>
          <p:cNvGraphicFramePr>
            <a:graphicFrameLocks noGrp="1"/>
          </p:cNvGraphicFramePr>
          <p:nvPr>
            <p:extLst>
              <p:ext uri="{D42A27DB-BD31-4B8C-83A1-F6EECF244321}">
                <p14:modId xmlns:p14="http://schemas.microsoft.com/office/powerpoint/2010/main" val="1204403457"/>
              </p:ext>
            </p:extLst>
          </p:nvPr>
        </p:nvGraphicFramePr>
        <p:xfrm>
          <a:off x="4473453" y="310832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7" name="Table 16">
            <a:extLst>
              <a:ext uri="{FF2B5EF4-FFF2-40B4-BE49-F238E27FC236}">
                <a16:creationId xmlns:a16="http://schemas.microsoft.com/office/drawing/2014/main" id="{18FFDE31-9AA2-CC4B-9B80-5BEB7AF30C64}"/>
              </a:ext>
            </a:extLst>
          </p:cNvPr>
          <p:cNvGraphicFramePr>
            <a:graphicFrameLocks noGrp="1"/>
          </p:cNvGraphicFramePr>
          <p:nvPr>
            <p:extLst>
              <p:ext uri="{D42A27DB-BD31-4B8C-83A1-F6EECF244321}">
                <p14:modId xmlns:p14="http://schemas.microsoft.com/office/powerpoint/2010/main" val="2442511559"/>
              </p:ext>
            </p:extLst>
          </p:nvPr>
        </p:nvGraphicFramePr>
        <p:xfrm>
          <a:off x="2855190" y="203239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18" name="Table 17">
            <a:extLst>
              <a:ext uri="{FF2B5EF4-FFF2-40B4-BE49-F238E27FC236}">
                <a16:creationId xmlns:a16="http://schemas.microsoft.com/office/drawing/2014/main" id="{8563DA9B-1EA3-3A4B-A6DA-913EEC0037C0}"/>
              </a:ext>
            </a:extLst>
          </p:cNvPr>
          <p:cNvGraphicFramePr>
            <a:graphicFrameLocks noGrp="1"/>
          </p:cNvGraphicFramePr>
          <p:nvPr>
            <p:extLst>
              <p:ext uri="{D42A27DB-BD31-4B8C-83A1-F6EECF244321}">
                <p14:modId xmlns:p14="http://schemas.microsoft.com/office/powerpoint/2010/main" val="1311030022"/>
              </p:ext>
            </p:extLst>
          </p:nvPr>
        </p:nvGraphicFramePr>
        <p:xfrm>
          <a:off x="3041878" y="1461378"/>
          <a:ext cx="361109"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tblGrid>
              <a:tr h="182043">
                <a:tc>
                  <a:txBody>
                    <a:bodyPr/>
                    <a:lstStyle/>
                    <a:p>
                      <a:endParaRPr lang="ru-RU" dirty="0"/>
                    </a:p>
                  </a:txBody>
                  <a:tcPr/>
                </a:tc>
                <a:extLst>
                  <a:ext uri="{0D108BD9-81ED-4DB2-BD59-A6C34878D82A}">
                    <a16:rowId xmlns:a16="http://schemas.microsoft.com/office/drawing/2014/main" val="933430278"/>
                  </a:ext>
                </a:extLst>
              </a:tr>
            </a:tbl>
          </a:graphicData>
        </a:graphic>
      </p:graphicFrame>
      <p:cxnSp>
        <p:nvCxnSpPr>
          <p:cNvPr id="19" name="Straight Arrow Connector 18">
            <a:extLst>
              <a:ext uri="{FF2B5EF4-FFF2-40B4-BE49-F238E27FC236}">
                <a16:creationId xmlns:a16="http://schemas.microsoft.com/office/drawing/2014/main" id="{4F5FA304-8C52-B24E-BAB5-29D1F4D18E64}"/>
              </a:ext>
            </a:extLst>
          </p:cNvPr>
          <p:cNvCxnSpPr>
            <a:cxnSpLocks/>
            <a:stCxn id="18" idx="2"/>
            <a:endCxn id="17" idx="0"/>
          </p:cNvCxnSpPr>
          <p:nvPr/>
        </p:nvCxnSpPr>
        <p:spPr>
          <a:xfrm flipH="1">
            <a:off x="3216299" y="1827138"/>
            <a:ext cx="6133" cy="205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B8CE33F-CC15-1047-A2CC-9ED32A2A7B69}"/>
              </a:ext>
            </a:extLst>
          </p:cNvPr>
          <p:cNvCxnSpPr>
            <a:endCxn id="15" idx="0"/>
          </p:cNvCxnSpPr>
          <p:nvPr/>
        </p:nvCxnSpPr>
        <p:spPr>
          <a:xfrm flipH="1">
            <a:off x="3754298" y="2946441"/>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E38CE8-2506-B549-8038-E9F8C921127F}"/>
              </a:ext>
            </a:extLst>
          </p:cNvPr>
          <p:cNvCxnSpPr>
            <a:endCxn id="16" idx="0"/>
          </p:cNvCxnSpPr>
          <p:nvPr/>
        </p:nvCxnSpPr>
        <p:spPr>
          <a:xfrm>
            <a:off x="4473453" y="2946441"/>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2C65ADF-688D-464D-BBA8-549E3D91AB7C}"/>
              </a:ext>
            </a:extLst>
          </p:cNvPr>
          <p:cNvCxnSpPr>
            <a:endCxn id="9" idx="0"/>
          </p:cNvCxnSpPr>
          <p:nvPr/>
        </p:nvCxnSpPr>
        <p:spPr>
          <a:xfrm flipH="1">
            <a:off x="1603558" y="2946441"/>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B6BD60-5250-5D44-847D-319AFB3400F1}"/>
              </a:ext>
            </a:extLst>
          </p:cNvPr>
          <p:cNvCxnSpPr>
            <a:endCxn id="10" idx="0"/>
          </p:cNvCxnSpPr>
          <p:nvPr/>
        </p:nvCxnSpPr>
        <p:spPr>
          <a:xfrm>
            <a:off x="2312925" y="2946441"/>
            <a:ext cx="370897"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1A254E-B7CD-B04F-8903-FED9E9DB9773}"/>
              </a:ext>
            </a:extLst>
          </p:cNvPr>
          <p:cNvCxnSpPr>
            <a:endCxn id="3" idx="0"/>
          </p:cNvCxnSpPr>
          <p:nvPr/>
        </p:nvCxnSpPr>
        <p:spPr>
          <a:xfrm flipH="1">
            <a:off x="2138482" y="2398154"/>
            <a:ext cx="903396"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70652DC-5794-8946-AF35-C1DFAA988792}"/>
              </a:ext>
            </a:extLst>
          </p:cNvPr>
          <p:cNvCxnSpPr>
            <a:endCxn id="14" idx="0"/>
          </p:cNvCxnSpPr>
          <p:nvPr/>
        </p:nvCxnSpPr>
        <p:spPr>
          <a:xfrm>
            <a:off x="3393189" y="2398154"/>
            <a:ext cx="896033"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Table 46">
            <a:extLst>
              <a:ext uri="{FF2B5EF4-FFF2-40B4-BE49-F238E27FC236}">
                <a16:creationId xmlns:a16="http://schemas.microsoft.com/office/drawing/2014/main" id="{6E9A1751-28B7-9841-9E78-C0FD1FD44C14}"/>
              </a:ext>
            </a:extLst>
          </p:cNvPr>
          <p:cNvGraphicFramePr>
            <a:graphicFrameLocks noGrp="1"/>
          </p:cNvGraphicFramePr>
          <p:nvPr>
            <p:extLst>
              <p:ext uri="{D42A27DB-BD31-4B8C-83A1-F6EECF244321}">
                <p14:modId xmlns:p14="http://schemas.microsoft.com/office/powerpoint/2010/main" val="3111330364"/>
              </p:ext>
            </p:extLst>
          </p:nvPr>
        </p:nvGraphicFramePr>
        <p:xfrm>
          <a:off x="7531253" y="260202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48" name="Table 47">
            <a:extLst>
              <a:ext uri="{FF2B5EF4-FFF2-40B4-BE49-F238E27FC236}">
                <a16:creationId xmlns:a16="http://schemas.microsoft.com/office/drawing/2014/main" id="{94DA10D0-9C95-454D-9ED2-84A65C711939}"/>
              </a:ext>
            </a:extLst>
          </p:cNvPr>
          <p:cNvGraphicFramePr>
            <a:graphicFrameLocks noGrp="1"/>
          </p:cNvGraphicFramePr>
          <p:nvPr>
            <p:extLst>
              <p:ext uri="{D42A27DB-BD31-4B8C-83A1-F6EECF244321}">
                <p14:modId xmlns:p14="http://schemas.microsoft.com/office/powerpoint/2010/main" val="400958575"/>
              </p:ext>
            </p:extLst>
          </p:nvPr>
        </p:nvGraphicFramePr>
        <p:xfrm>
          <a:off x="6996329" y="310832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49" name="Table 48">
            <a:extLst>
              <a:ext uri="{FF2B5EF4-FFF2-40B4-BE49-F238E27FC236}">
                <a16:creationId xmlns:a16="http://schemas.microsoft.com/office/drawing/2014/main" id="{0FB37479-1E4D-4645-8F7D-413A438CE0A1}"/>
              </a:ext>
            </a:extLst>
          </p:cNvPr>
          <p:cNvGraphicFramePr>
            <a:graphicFrameLocks noGrp="1"/>
          </p:cNvGraphicFramePr>
          <p:nvPr>
            <p:extLst>
              <p:ext uri="{D42A27DB-BD31-4B8C-83A1-F6EECF244321}">
                <p14:modId xmlns:p14="http://schemas.microsoft.com/office/powerpoint/2010/main" val="2881811833"/>
              </p:ext>
            </p:extLst>
          </p:nvPr>
        </p:nvGraphicFramePr>
        <p:xfrm>
          <a:off x="8076593" y="310832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50" name="Table 49">
            <a:extLst>
              <a:ext uri="{FF2B5EF4-FFF2-40B4-BE49-F238E27FC236}">
                <a16:creationId xmlns:a16="http://schemas.microsoft.com/office/drawing/2014/main" id="{91A92320-03DB-154C-BA45-9D172B20F9B6}"/>
              </a:ext>
            </a:extLst>
          </p:cNvPr>
          <p:cNvGraphicFramePr>
            <a:graphicFrameLocks noGrp="1"/>
          </p:cNvGraphicFramePr>
          <p:nvPr>
            <p:extLst>
              <p:ext uri="{D42A27DB-BD31-4B8C-83A1-F6EECF244321}">
                <p14:modId xmlns:p14="http://schemas.microsoft.com/office/powerpoint/2010/main" val="1663159304"/>
              </p:ext>
            </p:extLst>
          </p:nvPr>
        </p:nvGraphicFramePr>
        <p:xfrm>
          <a:off x="9681993" y="2602023"/>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51" name="Table 50">
            <a:extLst>
              <a:ext uri="{FF2B5EF4-FFF2-40B4-BE49-F238E27FC236}">
                <a16:creationId xmlns:a16="http://schemas.microsoft.com/office/drawing/2014/main" id="{5373FFAE-A168-F848-91D3-46A50474C513}"/>
              </a:ext>
            </a:extLst>
          </p:cNvPr>
          <p:cNvGraphicFramePr>
            <a:graphicFrameLocks noGrp="1"/>
          </p:cNvGraphicFramePr>
          <p:nvPr>
            <p:extLst>
              <p:ext uri="{D42A27DB-BD31-4B8C-83A1-F6EECF244321}">
                <p14:modId xmlns:p14="http://schemas.microsoft.com/office/powerpoint/2010/main" val="2783169274"/>
              </p:ext>
            </p:extLst>
          </p:nvPr>
        </p:nvGraphicFramePr>
        <p:xfrm>
          <a:off x="9147069" y="310832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52" name="Table 51">
            <a:extLst>
              <a:ext uri="{FF2B5EF4-FFF2-40B4-BE49-F238E27FC236}">
                <a16:creationId xmlns:a16="http://schemas.microsoft.com/office/drawing/2014/main" id="{88EC13C3-AD91-3945-9CD5-4303C8CFA1A8}"/>
              </a:ext>
            </a:extLst>
          </p:cNvPr>
          <p:cNvGraphicFramePr>
            <a:graphicFrameLocks noGrp="1"/>
          </p:cNvGraphicFramePr>
          <p:nvPr>
            <p:extLst>
              <p:ext uri="{D42A27DB-BD31-4B8C-83A1-F6EECF244321}">
                <p14:modId xmlns:p14="http://schemas.microsoft.com/office/powerpoint/2010/main" val="3344008251"/>
              </p:ext>
            </p:extLst>
          </p:nvPr>
        </p:nvGraphicFramePr>
        <p:xfrm>
          <a:off x="10227333" y="310832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53" name="Table 52">
            <a:extLst>
              <a:ext uri="{FF2B5EF4-FFF2-40B4-BE49-F238E27FC236}">
                <a16:creationId xmlns:a16="http://schemas.microsoft.com/office/drawing/2014/main" id="{8668461C-9509-D243-8B15-CCA07A9DDD75}"/>
              </a:ext>
            </a:extLst>
          </p:cNvPr>
          <p:cNvGraphicFramePr>
            <a:graphicFrameLocks noGrp="1"/>
          </p:cNvGraphicFramePr>
          <p:nvPr>
            <p:extLst>
              <p:ext uri="{D42A27DB-BD31-4B8C-83A1-F6EECF244321}">
                <p14:modId xmlns:p14="http://schemas.microsoft.com/office/powerpoint/2010/main" val="981230132"/>
              </p:ext>
            </p:extLst>
          </p:nvPr>
        </p:nvGraphicFramePr>
        <p:xfrm>
          <a:off x="8609070" y="203239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54" name="Table 53">
            <a:extLst>
              <a:ext uri="{FF2B5EF4-FFF2-40B4-BE49-F238E27FC236}">
                <a16:creationId xmlns:a16="http://schemas.microsoft.com/office/drawing/2014/main" id="{9A43D8EC-CEA2-264E-A760-39DA2BB971E5}"/>
              </a:ext>
            </a:extLst>
          </p:cNvPr>
          <p:cNvGraphicFramePr>
            <a:graphicFrameLocks noGrp="1"/>
          </p:cNvGraphicFramePr>
          <p:nvPr>
            <p:extLst>
              <p:ext uri="{D42A27DB-BD31-4B8C-83A1-F6EECF244321}">
                <p14:modId xmlns:p14="http://schemas.microsoft.com/office/powerpoint/2010/main" val="2803425672"/>
              </p:ext>
            </p:extLst>
          </p:nvPr>
        </p:nvGraphicFramePr>
        <p:xfrm>
          <a:off x="8795758" y="1461378"/>
          <a:ext cx="361109"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tblGrid>
              <a:tr h="182043">
                <a:tc>
                  <a:txBody>
                    <a:bodyPr/>
                    <a:lstStyle/>
                    <a:p>
                      <a:endParaRPr lang="ru-RU" dirty="0"/>
                    </a:p>
                  </a:txBody>
                  <a:tcPr/>
                </a:tc>
                <a:extLst>
                  <a:ext uri="{0D108BD9-81ED-4DB2-BD59-A6C34878D82A}">
                    <a16:rowId xmlns:a16="http://schemas.microsoft.com/office/drawing/2014/main" val="933430278"/>
                  </a:ext>
                </a:extLst>
              </a:tr>
            </a:tbl>
          </a:graphicData>
        </a:graphic>
      </p:graphicFrame>
      <p:cxnSp>
        <p:nvCxnSpPr>
          <p:cNvPr id="55" name="Straight Arrow Connector 54">
            <a:extLst>
              <a:ext uri="{FF2B5EF4-FFF2-40B4-BE49-F238E27FC236}">
                <a16:creationId xmlns:a16="http://schemas.microsoft.com/office/drawing/2014/main" id="{890BA7B9-AD53-4A49-81AC-E3DE2FDD054E}"/>
              </a:ext>
            </a:extLst>
          </p:cNvPr>
          <p:cNvCxnSpPr>
            <a:cxnSpLocks/>
            <a:stCxn id="54" idx="2"/>
            <a:endCxn id="53" idx="0"/>
          </p:cNvCxnSpPr>
          <p:nvPr/>
        </p:nvCxnSpPr>
        <p:spPr>
          <a:xfrm flipH="1">
            <a:off x="8970179" y="1827138"/>
            <a:ext cx="6133" cy="205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A4B12A2-9336-504E-ADB1-28B95CD074CD}"/>
              </a:ext>
            </a:extLst>
          </p:cNvPr>
          <p:cNvCxnSpPr>
            <a:endCxn id="51" idx="0"/>
          </p:cNvCxnSpPr>
          <p:nvPr/>
        </p:nvCxnSpPr>
        <p:spPr>
          <a:xfrm flipH="1">
            <a:off x="9508178" y="2946441"/>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84A884D-8173-A640-B2C9-17494C231DFC}"/>
              </a:ext>
            </a:extLst>
          </p:cNvPr>
          <p:cNvCxnSpPr>
            <a:endCxn id="52" idx="0"/>
          </p:cNvCxnSpPr>
          <p:nvPr/>
        </p:nvCxnSpPr>
        <p:spPr>
          <a:xfrm>
            <a:off x="10227333" y="2946441"/>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13EC65F-C668-7044-8E13-319B3A0F6406}"/>
              </a:ext>
            </a:extLst>
          </p:cNvPr>
          <p:cNvCxnSpPr>
            <a:endCxn id="48" idx="0"/>
          </p:cNvCxnSpPr>
          <p:nvPr/>
        </p:nvCxnSpPr>
        <p:spPr>
          <a:xfrm flipH="1">
            <a:off x="7357438" y="2946441"/>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305354C-556C-B24D-AB17-01F2EA3CEB94}"/>
              </a:ext>
            </a:extLst>
          </p:cNvPr>
          <p:cNvCxnSpPr>
            <a:endCxn id="49" idx="0"/>
          </p:cNvCxnSpPr>
          <p:nvPr/>
        </p:nvCxnSpPr>
        <p:spPr>
          <a:xfrm>
            <a:off x="8066805" y="2946441"/>
            <a:ext cx="370897"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6E117C6-ACEE-5145-B7F5-ECAAC7DAB541}"/>
              </a:ext>
            </a:extLst>
          </p:cNvPr>
          <p:cNvCxnSpPr>
            <a:endCxn id="47" idx="0"/>
          </p:cNvCxnSpPr>
          <p:nvPr/>
        </p:nvCxnSpPr>
        <p:spPr>
          <a:xfrm flipH="1">
            <a:off x="7892362" y="2398154"/>
            <a:ext cx="903396"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B3CEFC9-5D63-C748-ABDE-48DA3159D082}"/>
              </a:ext>
            </a:extLst>
          </p:cNvPr>
          <p:cNvCxnSpPr>
            <a:endCxn id="50" idx="0"/>
          </p:cNvCxnSpPr>
          <p:nvPr/>
        </p:nvCxnSpPr>
        <p:spPr>
          <a:xfrm>
            <a:off x="9147069" y="2398154"/>
            <a:ext cx="896033"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62" name="Table 61">
            <a:extLst>
              <a:ext uri="{FF2B5EF4-FFF2-40B4-BE49-F238E27FC236}">
                <a16:creationId xmlns:a16="http://schemas.microsoft.com/office/drawing/2014/main" id="{329FBB02-C8A9-AC4C-BDD7-430733E01435}"/>
              </a:ext>
            </a:extLst>
          </p:cNvPr>
          <p:cNvGraphicFramePr>
            <a:graphicFrameLocks noGrp="1"/>
          </p:cNvGraphicFramePr>
          <p:nvPr>
            <p:extLst>
              <p:ext uri="{D42A27DB-BD31-4B8C-83A1-F6EECF244321}">
                <p14:modId xmlns:p14="http://schemas.microsoft.com/office/powerpoint/2010/main" val="2787328064"/>
              </p:ext>
            </p:extLst>
          </p:nvPr>
        </p:nvGraphicFramePr>
        <p:xfrm>
          <a:off x="1777373" y="5487867"/>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63" name="Table 62">
            <a:extLst>
              <a:ext uri="{FF2B5EF4-FFF2-40B4-BE49-F238E27FC236}">
                <a16:creationId xmlns:a16="http://schemas.microsoft.com/office/drawing/2014/main" id="{E10D3F53-4857-2346-B131-BD19C4252937}"/>
              </a:ext>
            </a:extLst>
          </p:cNvPr>
          <p:cNvGraphicFramePr>
            <a:graphicFrameLocks noGrp="1"/>
          </p:cNvGraphicFramePr>
          <p:nvPr>
            <p:extLst>
              <p:ext uri="{D42A27DB-BD31-4B8C-83A1-F6EECF244321}">
                <p14:modId xmlns:p14="http://schemas.microsoft.com/office/powerpoint/2010/main" val="2743745408"/>
              </p:ext>
            </p:extLst>
          </p:nvPr>
        </p:nvGraphicFramePr>
        <p:xfrm>
          <a:off x="1242449" y="599416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64" name="Table 63">
            <a:extLst>
              <a:ext uri="{FF2B5EF4-FFF2-40B4-BE49-F238E27FC236}">
                <a16:creationId xmlns:a16="http://schemas.microsoft.com/office/drawing/2014/main" id="{37E3D99E-2447-B046-ADB6-CB902EB7E472}"/>
              </a:ext>
            </a:extLst>
          </p:cNvPr>
          <p:cNvGraphicFramePr>
            <a:graphicFrameLocks noGrp="1"/>
          </p:cNvGraphicFramePr>
          <p:nvPr>
            <p:extLst>
              <p:ext uri="{D42A27DB-BD31-4B8C-83A1-F6EECF244321}">
                <p14:modId xmlns:p14="http://schemas.microsoft.com/office/powerpoint/2010/main" val="1994300714"/>
              </p:ext>
            </p:extLst>
          </p:nvPr>
        </p:nvGraphicFramePr>
        <p:xfrm>
          <a:off x="2322713" y="599416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65" name="Table 64">
            <a:extLst>
              <a:ext uri="{FF2B5EF4-FFF2-40B4-BE49-F238E27FC236}">
                <a16:creationId xmlns:a16="http://schemas.microsoft.com/office/drawing/2014/main" id="{356E6D6F-828B-FE4F-B436-69AD222CAE80}"/>
              </a:ext>
            </a:extLst>
          </p:cNvPr>
          <p:cNvGraphicFramePr>
            <a:graphicFrameLocks noGrp="1"/>
          </p:cNvGraphicFramePr>
          <p:nvPr>
            <p:extLst>
              <p:ext uri="{D42A27DB-BD31-4B8C-83A1-F6EECF244321}">
                <p14:modId xmlns:p14="http://schemas.microsoft.com/office/powerpoint/2010/main" val="1778356229"/>
              </p:ext>
            </p:extLst>
          </p:nvPr>
        </p:nvGraphicFramePr>
        <p:xfrm>
          <a:off x="3928113" y="5487867"/>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66" name="Table 65">
            <a:extLst>
              <a:ext uri="{FF2B5EF4-FFF2-40B4-BE49-F238E27FC236}">
                <a16:creationId xmlns:a16="http://schemas.microsoft.com/office/drawing/2014/main" id="{15D3C52D-D275-FF43-8F7C-304A8A60F4A3}"/>
              </a:ext>
            </a:extLst>
          </p:cNvPr>
          <p:cNvGraphicFramePr>
            <a:graphicFrameLocks noGrp="1"/>
          </p:cNvGraphicFramePr>
          <p:nvPr>
            <p:extLst>
              <p:ext uri="{D42A27DB-BD31-4B8C-83A1-F6EECF244321}">
                <p14:modId xmlns:p14="http://schemas.microsoft.com/office/powerpoint/2010/main" val="3573997413"/>
              </p:ext>
            </p:extLst>
          </p:nvPr>
        </p:nvGraphicFramePr>
        <p:xfrm>
          <a:off x="3393189" y="599416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67" name="Table 66">
            <a:extLst>
              <a:ext uri="{FF2B5EF4-FFF2-40B4-BE49-F238E27FC236}">
                <a16:creationId xmlns:a16="http://schemas.microsoft.com/office/drawing/2014/main" id="{19F61AB1-1F7A-B143-841D-EC36201F57FD}"/>
              </a:ext>
            </a:extLst>
          </p:cNvPr>
          <p:cNvGraphicFramePr>
            <a:graphicFrameLocks noGrp="1"/>
          </p:cNvGraphicFramePr>
          <p:nvPr>
            <p:extLst>
              <p:ext uri="{D42A27DB-BD31-4B8C-83A1-F6EECF244321}">
                <p14:modId xmlns:p14="http://schemas.microsoft.com/office/powerpoint/2010/main" val="366893028"/>
              </p:ext>
            </p:extLst>
          </p:nvPr>
        </p:nvGraphicFramePr>
        <p:xfrm>
          <a:off x="4473453" y="599416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68" name="Table 67">
            <a:extLst>
              <a:ext uri="{FF2B5EF4-FFF2-40B4-BE49-F238E27FC236}">
                <a16:creationId xmlns:a16="http://schemas.microsoft.com/office/drawing/2014/main" id="{17FD5A9F-4C8B-944B-80C3-83026CDE0F31}"/>
              </a:ext>
            </a:extLst>
          </p:cNvPr>
          <p:cNvGraphicFramePr>
            <a:graphicFrameLocks noGrp="1"/>
          </p:cNvGraphicFramePr>
          <p:nvPr>
            <p:extLst>
              <p:ext uri="{D42A27DB-BD31-4B8C-83A1-F6EECF244321}">
                <p14:modId xmlns:p14="http://schemas.microsoft.com/office/powerpoint/2010/main" val="1839128557"/>
              </p:ext>
            </p:extLst>
          </p:nvPr>
        </p:nvGraphicFramePr>
        <p:xfrm>
          <a:off x="2855190" y="491823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69" name="Table 68">
            <a:extLst>
              <a:ext uri="{FF2B5EF4-FFF2-40B4-BE49-F238E27FC236}">
                <a16:creationId xmlns:a16="http://schemas.microsoft.com/office/drawing/2014/main" id="{F2A85FF9-69D0-5748-AE23-C3ED8519EE15}"/>
              </a:ext>
            </a:extLst>
          </p:cNvPr>
          <p:cNvGraphicFramePr>
            <a:graphicFrameLocks noGrp="1"/>
          </p:cNvGraphicFramePr>
          <p:nvPr>
            <p:extLst>
              <p:ext uri="{D42A27DB-BD31-4B8C-83A1-F6EECF244321}">
                <p14:modId xmlns:p14="http://schemas.microsoft.com/office/powerpoint/2010/main" val="697936617"/>
              </p:ext>
            </p:extLst>
          </p:nvPr>
        </p:nvGraphicFramePr>
        <p:xfrm>
          <a:off x="3041878" y="4347222"/>
          <a:ext cx="361109"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tblGrid>
              <a:tr h="182043">
                <a:tc>
                  <a:txBody>
                    <a:bodyPr/>
                    <a:lstStyle/>
                    <a:p>
                      <a:endParaRPr lang="ru-RU" dirty="0"/>
                    </a:p>
                  </a:txBody>
                  <a:tcPr/>
                </a:tc>
                <a:extLst>
                  <a:ext uri="{0D108BD9-81ED-4DB2-BD59-A6C34878D82A}">
                    <a16:rowId xmlns:a16="http://schemas.microsoft.com/office/drawing/2014/main" val="933430278"/>
                  </a:ext>
                </a:extLst>
              </a:tr>
            </a:tbl>
          </a:graphicData>
        </a:graphic>
      </p:graphicFrame>
      <p:cxnSp>
        <p:nvCxnSpPr>
          <p:cNvPr id="70" name="Straight Arrow Connector 69">
            <a:extLst>
              <a:ext uri="{FF2B5EF4-FFF2-40B4-BE49-F238E27FC236}">
                <a16:creationId xmlns:a16="http://schemas.microsoft.com/office/drawing/2014/main" id="{41552FEB-14E3-4047-A0F0-A77402DF66D9}"/>
              </a:ext>
            </a:extLst>
          </p:cNvPr>
          <p:cNvCxnSpPr>
            <a:cxnSpLocks/>
            <a:stCxn id="69" idx="2"/>
            <a:endCxn id="68" idx="0"/>
          </p:cNvCxnSpPr>
          <p:nvPr/>
        </p:nvCxnSpPr>
        <p:spPr>
          <a:xfrm flipH="1">
            <a:off x="3216299" y="4712982"/>
            <a:ext cx="6133" cy="205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B5E453B-C76D-434B-B521-86AC95BA5EFB}"/>
              </a:ext>
            </a:extLst>
          </p:cNvPr>
          <p:cNvCxnSpPr>
            <a:endCxn id="66" idx="0"/>
          </p:cNvCxnSpPr>
          <p:nvPr/>
        </p:nvCxnSpPr>
        <p:spPr>
          <a:xfrm flipH="1">
            <a:off x="3754298" y="5832285"/>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E1F205F-5BDD-FA4B-A101-38F484AA6492}"/>
              </a:ext>
            </a:extLst>
          </p:cNvPr>
          <p:cNvCxnSpPr>
            <a:endCxn id="67" idx="0"/>
          </p:cNvCxnSpPr>
          <p:nvPr/>
        </p:nvCxnSpPr>
        <p:spPr>
          <a:xfrm>
            <a:off x="4473453" y="5832285"/>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73769F8-57B9-9546-9AEF-FC8ED9A8E99D}"/>
              </a:ext>
            </a:extLst>
          </p:cNvPr>
          <p:cNvCxnSpPr>
            <a:endCxn id="63" idx="0"/>
          </p:cNvCxnSpPr>
          <p:nvPr/>
        </p:nvCxnSpPr>
        <p:spPr>
          <a:xfrm flipH="1">
            <a:off x="1603558" y="5832285"/>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625BD7A-F1A8-CD46-BF27-D05E265F482D}"/>
              </a:ext>
            </a:extLst>
          </p:cNvPr>
          <p:cNvCxnSpPr>
            <a:endCxn id="64" idx="0"/>
          </p:cNvCxnSpPr>
          <p:nvPr/>
        </p:nvCxnSpPr>
        <p:spPr>
          <a:xfrm>
            <a:off x="2312925" y="5832285"/>
            <a:ext cx="370897"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1C16686-CF1B-3143-A0F2-2B54951F9486}"/>
              </a:ext>
            </a:extLst>
          </p:cNvPr>
          <p:cNvCxnSpPr>
            <a:endCxn id="62" idx="0"/>
          </p:cNvCxnSpPr>
          <p:nvPr/>
        </p:nvCxnSpPr>
        <p:spPr>
          <a:xfrm flipH="1">
            <a:off x="2138482" y="5283998"/>
            <a:ext cx="903396"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7EAB01-C991-7446-A889-B888D753CCC4}"/>
              </a:ext>
            </a:extLst>
          </p:cNvPr>
          <p:cNvCxnSpPr>
            <a:endCxn id="65" idx="0"/>
          </p:cNvCxnSpPr>
          <p:nvPr/>
        </p:nvCxnSpPr>
        <p:spPr>
          <a:xfrm>
            <a:off x="3393189" y="5283998"/>
            <a:ext cx="896033"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77" name="Table 76">
            <a:extLst>
              <a:ext uri="{FF2B5EF4-FFF2-40B4-BE49-F238E27FC236}">
                <a16:creationId xmlns:a16="http://schemas.microsoft.com/office/drawing/2014/main" id="{00C82421-BDC9-994C-95F1-7D9263710860}"/>
              </a:ext>
            </a:extLst>
          </p:cNvPr>
          <p:cNvGraphicFramePr>
            <a:graphicFrameLocks noGrp="1"/>
          </p:cNvGraphicFramePr>
          <p:nvPr>
            <p:extLst>
              <p:ext uri="{D42A27DB-BD31-4B8C-83A1-F6EECF244321}">
                <p14:modId xmlns:p14="http://schemas.microsoft.com/office/powerpoint/2010/main" val="2119575121"/>
              </p:ext>
            </p:extLst>
          </p:nvPr>
        </p:nvGraphicFramePr>
        <p:xfrm>
          <a:off x="7531253" y="5487867"/>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78" name="Table 77">
            <a:extLst>
              <a:ext uri="{FF2B5EF4-FFF2-40B4-BE49-F238E27FC236}">
                <a16:creationId xmlns:a16="http://schemas.microsoft.com/office/drawing/2014/main" id="{FCDCDFAB-3989-2D4D-98B0-AE1D35842F59}"/>
              </a:ext>
            </a:extLst>
          </p:cNvPr>
          <p:cNvGraphicFramePr>
            <a:graphicFrameLocks noGrp="1"/>
          </p:cNvGraphicFramePr>
          <p:nvPr>
            <p:extLst>
              <p:ext uri="{D42A27DB-BD31-4B8C-83A1-F6EECF244321}">
                <p14:modId xmlns:p14="http://schemas.microsoft.com/office/powerpoint/2010/main" val="1425276372"/>
              </p:ext>
            </p:extLst>
          </p:nvPr>
        </p:nvGraphicFramePr>
        <p:xfrm>
          <a:off x="6996329" y="599416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79" name="Table 78">
            <a:extLst>
              <a:ext uri="{FF2B5EF4-FFF2-40B4-BE49-F238E27FC236}">
                <a16:creationId xmlns:a16="http://schemas.microsoft.com/office/drawing/2014/main" id="{CFD8A03D-B3B3-B64A-BACF-905900607943}"/>
              </a:ext>
            </a:extLst>
          </p:cNvPr>
          <p:cNvGraphicFramePr>
            <a:graphicFrameLocks noGrp="1"/>
          </p:cNvGraphicFramePr>
          <p:nvPr>
            <p:extLst>
              <p:ext uri="{D42A27DB-BD31-4B8C-83A1-F6EECF244321}">
                <p14:modId xmlns:p14="http://schemas.microsoft.com/office/powerpoint/2010/main" val="760618559"/>
              </p:ext>
            </p:extLst>
          </p:nvPr>
        </p:nvGraphicFramePr>
        <p:xfrm>
          <a:off x="8076593" y="599416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80" name="Table 79">
            <a:extLst>
              <a:ext uri="{FF2B5EF4-FFF2-40B4-BE49-F238E27FC236}">
                <a16:creationId xmlns:a16="http://schemas.microsoft.com/office/drawing/2014/main" id="{8CD22046-1726-1C48-9A9A-981568E496D7}"/>
              </a:ext>
            </a:extLst>
          </p:cNvPr>
          <p:cNvGraphicFramePr>
            <a:graphicFrameLocks noGrp="1"/>
          </p:cNvGraphicFramePr>
          <p:nvPr>
            <p:extLst>
              <p:ext uri="{D42A27DB-BD31-4B8C-83A1-F6EECF244321}">
                <p14:modId xmlns:p14="http://schemas.microsoft.com/office/powerpoint/2010/main" val="1038806557"/>
              </p:ext>
            </p:extLst>
          </p:nvPr>
        </p:nvGraphicFramePr>
        <p:xfrm>
          <a:off x="9681993" y="5487867"/>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81" name="Table 80">
            <a:extLst>
              <a:ext uri="{FF2B5EF4-FFF2-40B4-BE49-F238E27FC236}">
                <a16:creationId xmlns:a16="http://schemas.microsoft.com/office/drawing/2014/main" id="{9EE813EB-2C8B-D54C-8527-D268749F1C36}"/>
              </a:ext>
            </a:extLst>
          </p:cNvPr>
          <p:cNvGraphicFramePr>
            <a:graphicFrameLocks noGrp="1"/>
          </p:cNvGraphicFramePr>
          <p:nvPr>
            <p:extLst>
              <p:ext uri="{D42A27DB-BD31-4B8C-83A1-F6EECF244321}">
                <p14:modId xmlns:p14="http://schemas.microsoft.com/office/powerpoint/2010/main" val="1553104168"/>
              </p:ext>
            </p:extLst>
          </p:nvPr>
        </p:nvGraphicFramePr>
        <p:xfrm>
          <a:off x="9147069" y="599416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82" name="Table 81">
            <a:extLst>
              <a:ext uri="{FF2B5EF4-FFF2-40B4-BE49-F238E27FC236}">
                <a16:creationId xmlns:a16="http://schemas.microsoft.com/office/drawing/2014/main" id="{B9D030F2-1CA0-5E48-BBA1-EDE030D29249}"/>
              </a:ext>
            </a:extLst>
          </p:cNvPr>
          <p:cNvGraphicFramePr>
            <a:graphicFrameLocks noGrp="1"/>
          </p:cNvGraphicFramePr>
          <p:nvPr>
            <p:extLst>
              <p:ext uri="{D42A27DB-BD31-4B8C-83A1-F6EECF244321}">
                <p14:modId xmlns:p14="http://schemas.microsoft.com/office/powerpoint/2010/main" val="3010614789"/>
              </p:ext>
            </p:extLst>
          </p:nvPr>
        </p:nvGraphicFramePr>
        <p:xfrm>
          <a:off x="10227333" y="599416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tc>
                <a:tc>
                  <a:txBody>
                    <a:bodyPr/>
                    <a:lstStyle/>
                    <a:p>
                      <a:endParaRPr lang="ru-RU" dirty="0"/>
                    </a:p>
                  </a:txBody>
                  <a:tcPr/>
                </a:tc>
                <a:extLst>
                  <a:ext uri="{0D108BD9-81ED-4DB2-BD59-A6C34878D82A}">
                    <a16:rowId xmlns:a16="http://schemas.microsoft.com/office/drawing/2014/main" val="933430278"/>
                  </a:ext>
                </a:extLst>
              </a:tr>
            </a:tbl>
          </a:graphicData>
        </a:graphic>
      </p:graphicFrame>
      <p:graphicFrame>
        <p:nvGraphicFramePr>
          <p:cNvPr id="83" name="Table 82">
            <a:extLst>
              <a:ext uri="{FF2B5EF4-FFF2-40B4-BE49-F238E27FC236}">
                <a16:creationId xmlns:a16="http://schemas.microsoft.com/office/drawing/2014/main" id="{D146317A-7694-2E4D-8BA9-BA34339A0523}"/>
              </a:ext>
            </a:extLst>
          </p:cNvPr>
          <p:cNvGraphicFramePr>
            <a:graphicFrameLocks noGrp="1"/>
          </p:cNvGraphicFramePr>
          <p:nvPr>
            <p:extLst>
              <p:ext uri="{D42A27DB-BD31-4B8C-83A1-F6EECF244321}">
                <p14:modId xmlns:p14="http://schemas.microsoft.com/office/powerpoint/2010/main" val="3416136442"/>
              </p:ext>
            </p:extLst>
          </p:nvPr>
        </p:nvGraphicFramePr>
        <p:xfrm>
          <a:off x="8609070" y="491823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84" name="Table 83">
            <a:extLst>
              <a:ext uri="{FF2B5EF4-FFF2-40B4-BE49-F238E27FC236}">
                <a16:creationId xmlns:a16="http://schemas.microsoft.com/office/drawing/2014/main" id="{9C1C88DE-CFC3-E64F-80C5-06CB29FBD97B}"/>
              </a:ext>
            </a:extLst>
          </p:cNvPr>
          <p:cNvGraphicFramePr>
            <a:graphicFrameLocks noGrp="1"/>
          </p:cNvGraphicFramePr>
          <p:nvPr>
            <p:extLst>
              <p:ext uri="{D42A27DB-BD31-4B8C-83A1-F6EECF244321}">
                <p14:modId xmlns:p14="http://schemas.microsoft.com/office/powerpoint/2010/main" val="903981322"/>
              </p:ext>
            </p:extLst>
          </p:nvPr>
        </p:nvGraphicFramePr>
        <p:xfrm>
          <a:off x="8795758" y="4347222"/>
          <a:ext cx="361109"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tblGrid>
              <a:tr h="182043">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cxnSp>
        <p:nvCxnSpPr>
          <p:cNvPr id="85" name="Straight Arrow Connector 84">
            <a:extLst>
              <a:ext uri="{FF2B5EF4-FFF2-40B4-BE49-F238E27FC236}">
                <a16:creationId xmlns:a16="http://schemas.microsoft.com/office/drawing/2014/main" id="{D26C3C9C-AD02-A545-96D3-637F1EAD3171}"/>
              </a:ext>
            </a:extLst>
          </p:cNvPr>
          <p:cNvCxnSpPr>
            <a:cxnSpLocks/>
            <a:stCxn id="84" idx="2"/>
            <a:endCxn id="83" idx="0"/>
          </p:cNvCxnSpPr>
          <p:nvPr/>
        </p:nvCxnSpPr>
        <p:spPr>
          <a:xfrm flipH="1">
            <a:off x="8970179" y="4712982"/>
            <a:ext cx="6133" cy="205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09A3336-8723-BF4A-8BC5-1276840B510B}"/>
              </a:ext>
            </a:extLst>
          </p:cNvPr>
          <p:cNvCxnSpPr>
            <a:endCxn id="81" idx="0"/>
          </p:cNvCxnSpPr>
          <p:nvPr/>
        </p:nvCxnSpPr>
        <p:spPr>
          <a:xfrm flipH="1">
            <a:off x="9508178" y="5832285"/>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C2EC506-A766-F24B-84A5-3D5F2936AD02}"/>
              </a:ext>
            </a:extLst>
          </p:cNvPr>
          <p:cNvCxnSpPr>
            <a:endCxn id="82" idx="0"/>
          </p:cNvCxnSpPr>
          <p:nvPr/>
        </p:nvCxnSpPr>
        <p:spPr>
          <a:xfrm>
            <a:off x="10227333" y="5832285"/>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A5E6B41-BF5F-AB44-8576-F1B92EC9A165}"/>
              </a:ext>
            </a:extLst>
          </p:cNvPr>
          <p:cNvCxnSpPr>
            <a:endCxn id="78" idx="0"/>
          </p:cNvCxnSpPr>
          <p:nvPr/>
        </p:nvCxnSpPr>
        <p:spPr>
          <a:xfrm flipH="1">
            <a:off x="7357438" y="5832285"/>
            <a:ext cx="361109"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AE300F7-60FE-7045-AE3B-5309EF1F379A}"/>
              </a:ext>
            </a:extLst>
          </p:cNvPr>
          <p:cNvCxnSpPr>
            <a:endCxn id="79" idx="0"/>
          </p:cNvCxnSpPr>
          <p:nvPr/>
        </p:nvCxnSpPr>
        <p:spPr>
          <a:xfrm>
            <a:off x="8066805" y="5832285"/>
            <a:ext cx="370897" cy="1618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655BE7A-208B-7346-A996-E6E67163B6E1}"/>
              </a:ext>
            </a:extLst>
          </p:cNvPr>
          <p:cNvCxnSpPr>
            <a:endCxn id="77" idx="0"/>
          </p:cNvCxnSpPr>
          <p:nvPr/>
        </p:nvCxnSpPr>
        <p:spPr>
          <a:xfrm flipH="1">
            <a:off x="7892362" y="5283998"/>
            <a:ext cx="903396"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3438B09-7108-D24B-8B12-58511EFEED61}"/>
              </a:ext>
            </a:extLst>
          </p:cNvPr>
          <p:cNvCxnSpPr>
            <a:endCxn id="80" idx="0"/>
          </p:cNvCxnSpPr>
          <p:nvPr/>
        </p:nvCxnSpPr>
        <p:spPr>
          <a:xfrm>
            <a:off x="9147069" y="5283998"/>
            <a:ext cx="896033" cy="203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82B9861-F743-2340-AE2C-201307927336}"/>
              </a:ext>
            </a:extLst>
          </p:cNvPr>
          <p:cNvSpPr txBox="1"/>
          <p:nvPr/>
        </p:nvSpPr>
        <p:spPr>
          <a:xfrm>
            <a:off x="6996329" y="984085"/>
            <a:ext cx="4045647" cy="369332"/>
          </a:xfrm>
          <a:prstGeom prst="rect">
            <a:avLst/>
          </a:prstGeom>
          <a:noFill/>
        </p:spPr>
        <p:txBody>
          <a:bodyPr wrap="square" rtlCol="0">
            <a:spAutoFit/>
          </a:bodyPr>
          <a:lstStyle/>
          <a:p>
            <a:r>
              <a:rPr lang="en-US" dirty="0"/>
              <a:t>1</a:t>
            </a:r>
            <a:r>
              <a:rPr lang="ru-RU" dirty="0"/>
              <a:t>. </a:t>
            </a:r>
            <a:r>
              <a:rPr lang="en-US" dirty="0"/>
              <a:t>Make copies of modified blocks</a:t>
            </a:r>
            <a:endParaRPr lang="ru-RU" dirty="0"/>
          </a:p>
        </p:txBody>
      </p:sp>
      <p:sp>
        <p:nvSpPr>
          <p:cNvPr id="93" name="TextBox 92">
            <a:extLst>
              <a:ext uri="{FF2B5EF4-FFF2-40B4-BE49-F238E27FC236}">
                <a16:creationId xmlns:a16="http://schemas.microsoft.com/office/drawing/2014/main" id="{4450A083-ECED-8A44-A400-B3DB5C2E7338}"/>
              </a:ext>
            </a:extLst>
          </p:cNvPr>
          <p:cNvSpPr txBox="1"/>
          <p:nvPr/>
        </p:nvSpPr>
        <p:spPr>
          <a:xfrm>
            <a:off x="1242449" y="982505"/>
            <a:ext cx="4045647" cy="369332"/>
          </a:xfrm>
          <a:prstGeom prst="rect">
            <a:avLst/>
          </a:prstGeom>
          <a:noFill/>
        </p:spPr>
        <p:txBody>
          <a:bodyPr wrap="square" rtlCol="0">
            <a:spAutoFit/>
          </a:bodyPr>
          <a:lstStyle/>
          <a:p>
            <a:r>
              <a:rPr lang="en-US" dirty="0"/>
              <a:t>0. The original tree</a:t>
            </a:r>
            <a:endParaRPr lang="ru-RU" dirty="0"/>
          </a:p>
        </p:txBody>
      </p:sp>
      <p:graphicFrame>
        <p:nvGraphicFramePr>
          <p:cNvPr id="94" name="Table 93">
            <a:extLst>
              <a:ext uri="{FF2B5EF4-FFF2-40B4-BE49-F238E27FC236}">
                <a16:creationId xmlns:a16="http://schemas.microsoft.com/office/drawing/2014/main" id="{D69F042C-83D6-DD42-88FB-850B306140BF}"/>
              </a:ext>
            </a:extLst>
          </p:cNvPr>
          <p:cNvGraphicFramePr>
            <a:graphicFrameLocks noGrp="1"/>
          </p:cNvGraphicFramePr>
          <p:nvPr>
            <p:extLst>
              <p:ext uri="{D42A27DB-BD31-4B8C-83A1-F6EECF244321}">
                <p14:modId xmlns:p14="http://schemas.microsoft.com/office/powerpoint/2010/main" val="3810054219"/>
              </p:ext>
            </p:extLst>
          </p:nvPr>
        </p:nvGraphicFramePr>
        <p:xfrm>
          <a:off x="7148729" y="3260724"/>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sp>
        <p:nvSpPr>
          <p:cNvPr id="95" name="TextBox 94">
            <a:extLst>
              <a:ext uri="{FF2B5EF4-FFF2-40B4-BE49-F238E27FC236}">
                <a16:creationId xmlns:a16="http://schemas.microsoft.com/office/drawing/2014/main" id="{0C299103-BF6D-7843-A4D8-04532C473E0F}"/>
              </a:ext>
            </a:extLst>
          </p:cNvPr>
          <p:cNvSpPr txBox="1"/>
          <p:nvPr/>
        </p:nvSpPr>
        <p:spPr>
          <a:xfrm>
            <a:off x="1242449" y="3931421"/>
            <a:ext cx="4512308" cy="646331"/>
          </a:xfrm>
          <a:prstGeom prst="rect">
            <a:avLst/>
          </a:prstGeom>
          <a:noFill/>
        </p:spPr>
        <p:txBody>
          <a:bodyPr wrap="square" rtlCol="0">
            <a:spAutoFit/>
          </a:bodyPr>
          <a:lstStyle/>
          <a:p>
            <a:r>
              <a:rPr lang="en-US" dirty="0"/>
              <a:t>2</a:t>
            </a:r>
            <a:r>
              <a:rPr lang="ru-RU" dirty="0"/>
              <a:t>. </a:t>
            </a:r>
            <a:r>
              <a:rPr lang="en-US" dirty="0"/>
              <a:t>Make copies of blocks that reference updated blocks</a:t>
            </a:r>
            <a:endParaRPr lang="ru-RU" dirty="0"/>
          </a:p>
        </p:txBody>
      </p:sp>
      <p:graphicFrame>
        <p:nvGraphicFramePr>
          <p:cNvPr id="96" name="Table 95">
            <a:extLst>
              <a:ext uri="{FF2B5EF4-FFF2-40B4-BE49-F238E27FC236}">
                <a16:creationId xmlns:a16="http://schemas.microsoft.com/office/drawing/2014/main" id="{89077880-E203-1746-A380-E1EE06C4799B}"/>
              </a:ext>
            </a:extLst>
          </p:cNvPr>
          <p:cNvGraphicFramePr>
            <a:graphicFrameLocks noGrp="1"/>
          </p:cNvGraphicFramePr>
          <p:nvPr>
            <p:extLst>
              <p:ext uri="{D42A27DB-BD31-4B8C-83A1-F6EECF244321}">
                <p14:modId xmlns:p14="http://schemas.microsoft.com/office/powerpoint/2010/main" val="1250373075"/>
              </p:ext>
            </p:extLst>
          </p:nvPr>
        </p:nvGraphicFramePr>
        <p:xfrm>
          <a:off x="1929773" y="5640267"/>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97" name="Table 96">
            <a:extLst>
              <a:ext uri="{FF2B5EF4-FFF2-40B4-BE49-F238E27FC236}">
                <a16:creationId xmlns:a16="http://schemas.microsoft.com/office/drawing/2014/main" id="{95189699-27A5-1844-AF4D-AAEF371A2F52}"/>
              </a:ext>
            </a:extLst>
          </p:cNvPr>
          <p:cNvGraphicFramePr>
            <a:graphicFrameLocks noGrp="1"/>
          </p:cNvGraphicFramePr>
          <p:nvPr>
            <p:extLst>
              <p:ext uri="{D42A27DB-BD31-4B8C-83A1-F6EECF244321}">
                <p14:modId xmlns:p14="http://schemas.microsoft.com/office/powerpoint/2010/main" val="277493629"/>
              </p:ext>
            </p:extLst>
          </p:nvPr>
        </p:nvGraphicFramePr>
        <p:xfrm>
          <a:off x="1394849" y="614656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graphicFrame>
        <p:nvGraphicFramePr>
          <p:cNvPr id="98" name="Table 97">
            <a:extLst>
              <a:ext uri="{FF2B5EF4-FFF2-40B4-BE49-F238E27FC236}">
                <a16:creationId xmlns:a16="http://schemas.microsoft.com/office/drawing/2014/main" id="{65D54290-90D8-1045-89D4-346AFD750B58}"/>
              </a:ext>
            </a:extLst>
          </p:cNvPr>
          <p:cNvGraphicFramePr>
            <a:graphicFrameLocks noGrp="1"/>
          </p:cNvGraphicFramePr>
          <p:nvPr>
            <p:extLst>
              <p:ext uri="{D42A27DB-BD31-4B8C-83A1-F6EECF244321}">
                <p14:modId xmlns:p14="http://schemas.microsoft.com/office/powerpoint/2010/main" val="416354367"/>
              </p:ext>
            </p:extLst>
          </p:nvPr>
        </p:nvGraphicFramePr>
        <p:xfrm>
          <a:off x="3007590" y="5070638"/>
          <a:ext cx="722218" cy="365760"/>
        </p:xfrm>
        <a:graphic>
          <a:graphicData uri="http://schemas.openxmlformats.org/drawingml/2006/table">
            <a:tbl>
              <a:tblPr firstRow="1" bandRow="1">
                <a:tableStyleId>{5C22544A-7EE6-4342-B048-85BDC9FD1C3A}</a:tableStyleId>
              </a:tblPr>
              <a:tblGrid>
                <a:gridCol w="361109">
                  <a:extLst>
                    <a:ext uri="{9D8B030D-6E8A-4147-A177-3AD203B41FA5}">
                      <a16:colId xmlns:a16="http://schemas.microsoft.com/office/drawing/2014/main" val="1113087261"/>
                    </a:ext>
                  </a:extLst>
                </a:gridCol>
                <a:gridCol w="361109">
                  <a:extLst>
                    <a:ext uri="{9D8B030D-6E8A-4147-A177-3AD203B41FA5}">
                      <a16:colId xmlns:a16="http://schemas.microsoft.com/office/drawing/2014/main" val="4074835642"/>
                    </a:ext>
                  </a:extLst>
                </a:gridCol>
              </a:tblGrid>
              <a:tr h="182043">
                <a:tc>
                  <a:txBody>
                    <a:bodyPr/>
                    <a:lstStyle/>
                    <a:p>
                      <a:endParaRPr lang="ru-RU" dirty="0"/>
                    </a:p>
                  </a:txBody>
                  <a:tcPr>
                    <a:solidFill>
                      <a:srgbClr val="FF0000"/>
                    </a:solidFill>
                  </a:tcPr>
                </a:tc>
                <a:tc>
                  <a:txBody>
                    <a:bodyPr/>
                    <a:lstStyle/>
                    <a:p>
                      <a:endParaRPr lang="ru-RU" dirty="0"/>
                    </a:p>
                  </a:txBody>
                  <a:tcPr>
                    <a:solidFill>
                      <a:srgbClr val="FF0000"/>
                    </a:solidFill>
                  </a:tcPr>
                </a:tc>
                <a:extLst>
                  <a:ext uri="{0D108BD9-81ED-4DB2-BD59-A6C34878D82A}">
                    <a16:rowId xmlns:a16="http://schemas.microsoft.com/office/drawing/2014/main" val="933430278"/>
                  </a:ext>
                </a:extLst>
              </a:tr>
            </a:tbl>
          </a:graphicData>
        </a:graphic>
      </p:graphicFrame>
      <p:sp>
        <p:nvSpPr>
          <p:cNvPr id="99" name="TextBox 98">
            <a:extLst>
              <a:ext uri="{FF2B5EF4-FFF2-40B4-BE49-F238E27FC236}">
                <a16:creationId xmlns:a16="http://schemas.microsoft.com/office/drawing/2014/main" id="{A51AC81C-DE6A-B343-B7A2-4D5F11EA6619}"/>
              </a:ext>
            </a:extLst>
          </p:cNvPr>
          <p:cNvSpPr txBox="1"/>
          <p:nvPr/>
        </p:nvSpPr>
        <p:spPr>
          <a:xfrm>
            <a:off x="6996328" y="3930503"/>
            <a:ext cx="4592697" cy="646331"/>
          </a:xfrm>
          <a:prstGeom prst="rect">
            <a:avLst/>
          </a:prstGeom>
          <a:noFill/>
        </p:spPr>
        <p:txBody>
          <a:bodyPr wrap="square" rtlCol="0">
            <a:spAutoFit/>
          </a:bodyPr>
          <a:lstStyle/>
          <a:p>
            <a:r>
              <a:rPr lang="en-US" dirty="0"/>
              <a:t>3. Overwrite the superblock with the pointer to the new tree</a:t>
            </a:r>
            <a:endParaRPr lang="ru-RU" dirty="0"/>
          </a:p>
        </p:txBody>
      </p:sp>
    </p:spTree>
    <p:extLst>
      <p:ext uri="{BB962C8B-B14F-4D97-AF65-F5344CB8AC3E}">
        <p14:creationId xmlns:p14="http://schemas.microsoft.com/office/powerpoint/2010/main" val="2286061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11269</TotalTime>
  <Words>4771</Words>
  <Application>Microsoft Macintosh PowerPoint</Application>
  <PresentationFormat>Widescreen</PresentationFormat>
  <Paragraphs>909</Paragraphs>
  <Slides>41</Slides>
  <Notes>41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Arial</vt:lpstr>
      <vt:lpstr>Calibri</vt:lpstr>
      <vt:lpstr>Calibri Light</vt:lpstr>
      <vt:lpstr>Consolas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MOD Administrator</cp:lastModifiedBy>
  <cp:revision>195</cp:revision>
  <dcterms:created xsi:type="dcterms:W3CDTF">2016-09-20T13:25:15Z</dcterms:created>
  <dcterms:modified xsi:type="dcterms:W3CDTF">2024-11-26T18:48:35Z</dcterms:modified>
</cp:coreProperties>
</file>