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notesSlides/notesSlide17.xml" ContentType="application/vnd.openxmlformats-officedocument.presentationml.notesSlide+xml"/>
  <Override PartName="/ppt/theme/themeOverride18.xml" ContentType="application/vnd.openxmlformats-officedocument.themeOverride+xml"/>
  <Override PartName="/ppt/notesSlides/notesSlide18.xml" ContentType="application/vnd.openxmlformats-officedocument.presentationml.notesSlide+xml"/>
  <Override PartName="/ppt/theme/themeOverride19.xml" ContentType="application/vnd.openxmlformats-officedocument.themeOverride+xml"/>
  <Override PartName="/ppt/notesSlides/notesSlide19.xml" ContentType="application/vnd.openxmlformats-officedocument.presentationml.notesSlide+xml"/>
  <Override PartName="/ppt/theme/themeOverride20.xml" ContentType="application/vnd.openxmlformats-officedocument.themeOverride+xml"/>
  <Override PartName="/ppt/notesSlides/notesSlide20.xml" ContentType="application/vnd.openxmlformats-officedocument.presentationml.notesSlide+xml"/>
  <Override PartName="/ppt/theme/themeOverride21.xml" ContentType="application/vnd.openxmlformats-officedocument.themeOverride+xml"/>
  <Override PartName="/ppt/notesSlides/notesSlide21.xml" ContentType="application/vnd.openxmlformats-officedocument.presentationml.notesSlide+xml"/>
  <Override PartName="/ppt/theme/themeOverride22.xml" ContentType="application/vnd.openxmlformats-officedocument.themeOverride+xml"/>
  <Override PartName="/ppt/notesSlides/notesSlide22.xml" ContentType="application/vnd.openxmlformats-officedocument.presentationml.notesSlide+xml"/>
  <Override PartName="/ppt/theme/themeOverride23.xml" ContentType="application/vnd.openxmlformats-officedocument.themeOverride+xml"/>
  <Override PartName="/ppt/notesSlides/notesSlide23.xml" ContentType="application/vnd.openxmlformats-officedocument.presentationml.notesSlide+xml"/>
  <Override PartName="/ppt/theme/themeOverride24.xml" ContentType="application/vnd.openxmlformats-officedocument.themeOverride+xml"/>
  <Override PartName="/ppt/notesSlides/notesSlide24.xml" ContentType="application/vnd.openxmlformats-officedocument.presentationml.notesSlide+xml"/>
  <Override PartName="/ppt/theme/themeOverride25.xml" ContentType="application/vnd.openxmlformats-officedocument.themeOverride+xml"/>
  <Override PartName="/ppt/notesSlides/notesSlide25.xml" ContentType="application/vnd.openxmlformats-officedocument.presentationml.notesSlide+xml"/>
  <Override PartName="/ppt/theme/themeOverride26.xml" ContentType="application/vnd.openxmlformats-officedocument.themeOverride+xml"/>
  <Override PartName="/ppt/notesSlides/notesSlide26.xml" ContentType="application/vnd.openxmlformats-officedocument.presentationml.notesSlide+xml"/>
  <Override PartName="/ppt/theme/themeOverride27.xml" ContentType="application/vnd.openxmlformats-officedocument.themeOverride+xml"/>
  <Override PartName="/ppt/notesSlides/notesSlide27.xml" ContentType="application/vnd.openxmlformats-officedocument.presentationml.notesSlide+xml"/>
  <Override PartName="/ppt/theme/themeOverride28.xml" ContentType="application/vnd.openxmlformats-officedocument.themeOverride+xml"/>
  <Override PartName="/ppt/notesSlides/notesSlide28.xml" ContentType="application/vnd.openxmlformats-officedocument.presentationml.notesSlide+xml"/>
  <Override PartName="/ppt/theme/themeOverride29.xml" ContentType="application/vnd.openxmlformats-officedocument.themeOverride+xml"/>
  <Override PartName="/ppt/notesSlides/notesSlide29.xml" ContentType="application/vnd.openxmlformats-officedocument.presentationml.notesSlide+xml"/>
  <Override PartName="/ppt/theme/themeOverride30.xml" ContentType="application/vnd.openxmlformats-officedocument.themeOverride+xml"/>
  <Override PartName="/ppt/notesSlides/notesSlide30.xml" ContentType="application/vnd.openxmlformats-officedocument.presentationml.notesSlide+xml"/>
  <Override PartName="/ppt/theme/themeOverride31.xml" ContentType="application/vnd.openxmlformats-officedocument.themeOverride+xml"/>
  <Override PartName="/ppt/notesSlides/notesSlide31.xml" ContentType="application/vnd.openxmlformats-officedocument.presentationml.notesSlide+xml"/>
  <Override PartName="/ppt/theme/themeOverride32.xml" ContentType="application/vnd.openxmlformats-officedocument.themeOverride+xml"/>
  <Override PartName="/ppt/notesSlides/notesSlide32.xml" ContentType="application/vnd.openxmlformats-officedocument.presentationml.notesSlide+xml"/>
  <Override PartName="/ppt/theme/themeOverride33.xml" ContentType="application/vnd.openxmlformats-officedocument.themeOverride+xml"/>
  <Override PartName="/ppt/notesSlides/notesSlide33.xml" ContentType="application/vnd.openxmlformats-officedocument.presentationml.notesSlide+xml"/>
  <Override PartName="/ppt/theme/themeOverride34.xml" ContentType="application/vnd.openxmlformats-officedocument.themeOverride+xml"/>
  <Override PartName="/ppt/notesSlides/notesSlide34.xml" ContentType="application/vnd.openxmlformats-officedocument.presentationml.notesSlide+xml"/>
  <Override PartName="/ppt/theme/themeOverride35.xml" ContentType="application/vnd.openxmlformats-officedocument.themeOverride+xml"/>
  <Override PartName="/ppt/notesSlides/notesSlide35.xml" ContentType="application/vnd.openxmlformats-officedocument.presentationml.notesSlide+xml"/>
  <Override PartName="/ppt/theme/themeOverride36.xml" ContentType="application/vnd.openxmlformats-officedocument.themeOverride+xml"/>
  <Override PartName="/ppt/notesSlides/notesSlide36.xml" ContentType="application/vnd.openxmlformats-officedocument.presentationml.notesSlide+xml"/>
  <Override PartName="/ppt/theme/themeOverride37.xml" ContentType="application/vnd.openxmlformats-officedocument.themeOverride+xml"/>
  <Override PartName="/ppt/notesSlides/notesSlide37.xml" ContentType="application/vnd.openxmlformats-officedocument.presentationml.notesSlide+xml"/>
  <Override PartName="/ppt/theme/themeOverride38.xml" ContentType="application/vnd.openxmlformats-officedocument.themeOverr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398" r:id="rId2"/>
    <p:sldId id="399" r:id="rId3"/>
    <p:sldId id="401" r:id="rId4"/>
    <p:sldId id="400" r:id="rId5"/>
    <p:sldId id="341" r:id="rId6"/>
    <p:sldId id="353" r:id="rId7"/>
    <p:sldId id="354" r:id="rId8"/>
    <p:sldId id="355" r:id="rId9"/>
    <p:sldId id="356" r:id="rId10"/>
    <p:sldId id="358" r:id="rId11"/>
    <p:sldId id="352" r:id="rId12"/>
    <p:sldId id="336" r:id="rId13"/>
    <p:sldId id="359" r:id="rId14"/>
    <p:sldId id="360" r:id="rId15"/>
    <p:sldId id="361" r:id="rId16"/>
    <p:sldId id="362" r:id="rId17"/>
    <p:sldId id="364" r:id="rId18"/>
    <p:sldId id="363" r:id="rId19"/>
    <p:sldId id="402" r:id="rId20"/>
    <p:sldId id="342" r:id="rId21"/>
    <p:sldId id="365" r:id="rId22"/>
    <p:sldId id="366" r:id="rId23"/>
    <p:sldId id="367" r:id="rId24"/>
    <p:sldId id="368" r:id="rId25"/>
    <p:sldId id="369" r:id="rId26"/>
    <p:sldId id="370" r:id="rId27"/>
    <p:sldId id="343" r:id="rId28"/>
    <p:sldId id="372" r:id="rId29"/>
    <p:sldId id="373" r:id="rId30"/>
    <p:sldId id="379" r:id="rId31"/>
    <p:sldId id="375" r:id="rId32"/>
    <p:sldId id="376" r:id="rId33"/>
    <p:sldId id="377" r:id="rId34"/>
    <p:sldId id="378" r:id="rId35"/>
    <p:sldId id="403" r:id="rId36"/>
    <p:sldId id="380" r:id="rId37"/>
    <p:sldId id="310" r:id="rId38"/>
    <p:sldId id="349" r:id="rId3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81"/>
    <p:restoredTop sz="94643"/>
  </p:normalViewPr>
  <p:slideViewPr>
    <p:cSldViewPr snapToGrid="0" snapToObjects="1">
      <p:cViewPr varScale="1">
        <p:scale>
          <a:sx n="123" d="100"/>
          <a:sy n="123" d="100"/>
        </p:scale>
        <p:origin x="224"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8FDCC-6E3B-8447-A84A-C1F15F2E44EA}" type="datetimeFigureOut">
              <a:rPr lang="ru-RU" smtClean="0"/>
              <a:t>29.10.2024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48926-9673-8B41-A5E4-DFA8D425CD47}" type="slidenum">
              <a:rPr lang="ru-RU" smtClean="0"/>
              <a:t>‹#›</a:t>
            </a:fld>
            <a:endParaRPr lang="ru-RU"/>
          </a:p>
        </p:txBody>
      </p:sp>
    </p:spTree>
    <p:extLst>
      <p:ext uri="{BB962C8B-B14F-4D97-AF65-F5344CB8AC3E}">
        <p14:creationId xmlns:p14="http://schemas.microsoft.com/office/powerpoint/2010/main" val="2101504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535619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683451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604071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03357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525722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93940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1993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90067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335984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3355F-8BF7-A440-E22E-43F5E6650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54509E-5DCB-6FD6-4450-E91A421DD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3E48F7-FB88-0BC2-5FCA-2B85A73F3110}"/>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D2FF75E-3DA3-0363-A2A4-3F310BE956BF}"/>
              </a:ext>
            </a:extLst>
          </p:cNvPr>
          <p:cNvSpPr>
            <a:spLocks noGrp="1"/>
          </p:cNvSpPr>
          <p:nvPr>
            <p:ph type="sldNum" sz="quarter" idx="10"/>
          </p:nvPr>
        </p:nvSpPr>
        <p:spPr/>
        <p:txBody>
          <a:bodyPr/>
          <a:lstStyle/>
          <a:p>
            <a:fld id="{7F33120B-582B-4354-977D-A474A534F6B9}" type="slidenum">
              <a:rPr lang="ru-RU" smtClean="0"/>
              <a:t>19</a:t>
            </a:fld>
            <a:endParaRPr lang="ru-RU"/>
          </a:p>
        </p:txBody>
      </p:sp>
      <p:sp>
        <p:nvSpPr>
          <p:cNvPr id="5" name="Header Placeholder 4">
            <a:extLst>
              <a:ext uri="{FF2B5EF4-FFF2-40B4-BE49-F238E27FC236}">
                <a16:creationId xmlns:a16="http://schemas.microsoft.com/office/drawing/2014/main" id="{DEB5B01F-F24E-6030-3A39-36B05C68D25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744475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9D6C2-C97B-AF2E-1F29-CEF659465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DACA5D-0F27-2866-2BC2-C0BF4C6DA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A55DD-E556-5D05-D83B-302F6B85C03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5AA906DB-3232-471C-7F6E-F78734BE6057}"/>
              </a:ext>
            </a:extLst>
          </p:cNvPr>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a:extLst>
              <a:ext uri="{FF2B5EF4-FFF2-40B4-BE49-F238E27FC236}">
                <a16:creationId xmlns:a16="http://schemas.microsoft.com/office/drawing/2014/main" id="{0765C4BA-0E3F-05FF-0A96-69FF058E4E3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056223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8450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34071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608322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38141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073968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290798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45412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038370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6690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7962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9F64B-B3EC-98AE-9AE3-F5274A8ECD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4B9E2-EB56-2004-FD25-05932511EF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AD406-EBF4-31AE-A52B-D9749E6FCF15}"/>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3D820B7-47BC-C11C-6C73-CCE446502CA9}"/>
              </a:ext>
            </a:extLst>
          </p:cNvPr>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a:extLst>
              <a:ext uri="{FF2B5EF4-FFF2-40B4-BE49-F238E27FC236}">
                <a16:creationId xmlns:a16="http://schemas.microsoft.com/office/drawing/2014/main" id="{8779C1DB-DA29-88C6-59F4-F6C3F58F12B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5465137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81498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19527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38726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43369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6650973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0BC30-CA01-172E-C438-F2E594A690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34F38-91BC-81AB-52CB-6C86016EA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8B1C6-4B39-AB96-FBFB-8F09CED0C23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A3857413-26B6-6B93-C385-50A56E78D547}"/>
              </a:ext>
            </a:extLst>
          </p:cNvPr>
          <p:cNvSpPr>
            <a:spLocks noGrp="1"/>
          </p:cNvSpPr>
          <p:nvPr>
            <p:ph type="sldNum" sz="quarter" idx="10"/>
          </p:nvPr>
        </p:nvSpPr>
        <p:spPr/>
        <p:txBody>
          <a:bodyPr/>
          <a:lstStyle/>
          <a:p>
            <a:fld id="{7F33120B-582B-4354-977D-A474A534F6B9}" type="slidenum">
              <a:rPr lang="ru-RU" smtClean="0"/>
              <a:t>35</a:t>
            </a:fld>
            <a:endParaRPr lang="ru-RU"/>
          </a:p>
        </p:txBody>
      </p:sp>
      <p:sp>
        <p:nvSpPr>
          <p:cNvPr id="5" name="Header Placeholder 4">
            <a:extLst>
              <a:ext uri="{FF2B5EF4-FFF2-40B4-BE49-F238E27FC236}">
                <a16:creationId xmlns:a16="http://schemas.microsoft.com/office/drawing/2014/main" id="{FB1E3F54-C9B4-9C79-386A-5B54D312DC9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10204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488734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635447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3869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FA388-9D1A-95B5-93E1-3655219E00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152931-9864-D995-66F7-321630244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3122D3-3E3D-7DA0-993E-B984864D9CB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C856C68-B2C1-89B8-DF2D-E2558FF4E453}"/>
              </a:ext>
            </a:extLst>
          </p:cNvPr>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a:extLst>
              <a:ext uri="{FF2B5EF4-FFF2-40B4-BE49-F238E27FC236}">
                <a16:creationId xmlns:a16="http://schemas.microsoft.com/office/drawing/2014/main" id="{EF90B03D-06A3-4841-BA72-DF49DB1AA8E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3737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596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88807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3226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63928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752226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4427D850-C269-5040-9E1D-5D50C477E825}" type="datetimeFigureOut">
              <a:rPr lang="ru-RU" smtClean="0"/>
              <a:t>29.10.2024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222834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4427D850-C269-5040-9E1D-5D50C477E825}" type="datetimeFigureOut">
              <a:rPr lang="ru-RU" smtClean="0"/>
              <a:t>29.10.2024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134424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4427D850-C269-5040-9E1D-5D50C477E825}" type="datetimeFigureOut">
              <a:rPr lang="ru-RU" smtClean="0"/>
              <a:t>29.10.2024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1655838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4427D850-C269-5040-9E1D-5D50C477E825}" type="datetimeFigureOut">
              <a:rPr lang="ru-RU" smtClean="0"/>
              <a:t>29.10.2024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282789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27D850-C269-5040-9E1D-5D50C477E825}" type="datetimeFigureOut">
              <a:rPr lang="ru-RU" smtClean="0"/>
              <a:t>29.10.2024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87582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4427D850-C269-5040-9E1D-5D50C477E825}" type="datetimeFigureOut">
              <a:rPr lang="ru-RU" smtClean="0"/>
              <a:t>29.10.2024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82886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4427D850-C269-5040-9E1D-5D50C477E825}" type="datetimeFigureOut">
              <a:rPr lang="ru-RU" smtClean="0"/>
              <a:t>29.10.2024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117962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4427D850-C269-5040-9E1D-5D50C477E825}" type="datetimeFigureOut">
              <a:rPr lang="ru-RU" smtClean="0"/>
              <a:t>29.10.2024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356019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7D850-C269-5040-9E1D-5D50C477E825}" type="datetimeFigureOut">
              <a:rPr lang="ru-RU" smtClean="0"/>
              <a:t>29.10.2024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312082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27D850-C269-5040-9E1D-5D50C477E825}" type="datetimeFigureOut">
              <a:rPr lang="ru-RU" smtClean="0"/>
              <a:t>29.10.2024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2771713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27D850-C269-5040-9E1D-5D50C477E825}" type="datetimeFigureOut">
              <a:rPr lang="ru-RU" smtClean="0"/>
              <a:t>29.10.2024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25840C0-1EFF-244B-9FB4-D4BAF59F7A8C}" type="slidenum">
              <a:rPr lang="ru-RU" smtClean="0"/>
              <a:t>‹#›</a:t>
            </a:fld>
            <a:endParaRPr lang="ru-RU"/>
          </a:p>
        </p:txBody>
      </p:sp>
    </p:spTree>
    <p:extLst>
      <p:ext uri="{BB962C8B-B14F-4D97-AF65-F5344CB8AC3E}">
        <p14:creationId xmlns:p14="http://schemas.microsoft.com/office/powerpoint/2010/main" val="378963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7D850-C269-5040-9E1D-5D50C477E825}" type="datetimeFigureOut">
              <a:rPr lang="ru-RU" smtClean="0"/>
              <a:t>29.10.2024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5840C0-1EFF-244B-9FB4-D4BAF59F7A8C}" type="slidenum">
              <a:rPr lang="ru-RU" smtClean="0"/>
              <a:t>‹#›</a:t>
            </a:fld>
            <a:endParaRPr lang="ru-RU"/>
          </a:p>
        </p:txBody>
      </p:sp>
    </p:spTree>
    <p:extLst>
      <p:ext uri="{BB962C8B-B14F-4D97-AF65-F5344CB8AC3E}">
        <p14:creationId xmlns:p14="http://schemas.microsoft.com/office/powerpoint/2010/main" val="2605221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hemeOverride" Target="../theme/themeOverride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hemeOverride" Target="../theme/themeOverride37.xml"/><Relationship Id="rId4" Type="http://schemas.openxmlformats.org/officeDocument/2006/relationships/hyperlink" Target="https://dubeyko.com/development/FileSystems/NTFS/ntfsdoc.pdf" TargetMode="Externa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hemeOverride" Target="../theme/themeOverride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sz="1800" b="1" kern="1200" dirty="0">
                        <a:solidFill>
                          <a:schemeClr val="lt1"/>
                        </a:solidFill>
                        <a:latin typeface="+mn-lt"/>
                        <a:ea typeface="+mn-ea"/>
                        <a:cs typeface="+mn-cs"/>
                      </a:endParaRP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7260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3335472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5368587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35414324"/>
              </p:ext>
            </p:extLst>
          </p:nvPr>
        </p:nvGraphicFramePr>
        <p:xfrm>
          <a:off x="0" y="365761"/>
          <a:ext cx="12192000" cy="39319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12027">
                <a:tc>
                  <a:txBody>
                    <a:bodyPr/>
                    <a:lstStyle/>
                    <a:p>
                      <a:r>
                        <a:rPr lang="en-US" sz="2400" dirty="0"/>
                        <a:t>The structure of</a:t>
                      </a:r>
                      <a:r>
                        <a:rPr lang="ru-RU" sz="2400" dirty="0"/>
                        <a:t> </a:t>
                      </a:r>
                      <a:r>
                        <a:rPr lang="en-US" sz="2400" dirty="0"/>
                        <a:t>MFT Entries</a:t>
                      </a:r>
                      <a:endParaRPr lang="ru-RU" sz="2400" dirty="0"/>
                    </a:p>
                  </a:txBody>
                  <a:tcPr/>
                </a:tc>
                <a:extLst>
                  <a:ext uri="{0D108BD9-81ED-4DB2-BD59-A6C34878D82A}">
                    <a16:rowId xmlns:a16="http://schemas.microsoft.com/office/drawing/2014/main" val="10000"/>
                  </a:ext>
                </a:extLst>
              </a:tr>
              <a:tr h="253088">
                <a:tc>
                  <a:txBody>
                    <a:bodyPr/>
                    <a:lstStyle/>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r h="253088">
                <a:tc>
                  <a:txBody>
                    <a:bodyPr/>
                    <a:lstStyle/>
                    <a:p>
                      <a:r>
                        <a:rPr lang="en-US" dirty="0"/>
                        <a:t>A file in NTFS can be viewed as a record in a table of a database.</a:t>
                      </a:r>
                      <a:r>
                        <a:rPr lang="ru-RU" dirty="0"/>
                        <a:t> </a:t>
                      </a:r>
                      <a:r>
                        <a:rPr lang="en-US" dirty="0"/>
                        <a:t>File attributes can be viewed as table columns.</a:t>
                      </a:r>
                      <a:endParaRPr lang="ru-RU" dirty="0"/>
                    </a:p>
                    <a:p>
                      <a:endParaRPr lang="en-US" dirty="0"/>
                    </a:p>
                    <a:p>
                      <a:r>
                        <a:rPr lang="en-US" dirty="0"/>
                        <a:t>A regular file has the following attributes:</a:t>
                      </a:r>
                    </a:p>
                    <a:p>
                      <a:pPr marL="285750" indent="-285750">
                        <a:buFont typeface="Arial" panose="020B0604020202020204" pitchFamily="34" charset="0"/>
                        <a:buChar char="•"/>
                      </a:pPr>
                      <a:r>
                        <a:rPr lang="en-US" dirty="0"/>
                        <a:t>$STANDARD_INFORMATION (creation and modification time, flags like</a:t>
                      </a:r>
                      <a:r>
                        <a:rPr lang="ru-RU" dirty="0"/>
                        <a:t> </a:t>
                      </a:r>
                      <a:r>
                        <a:rPr lang="en-US" dirty="0"/>
                        <a:t>“system”</a:t>
                      </a:r>
                      <a:r>
                        <a:rPr lang="ru-RU" dirty="0"/>
                        <a:t>, </a:t>
                      </a:r>
                      <a:r>
                        <a:rPr lang="en-US" dirty="0"/>
                        <a:t>“compressed”, etc.)</a:t>
                      </a:r>
                    </a:p>
                    <a:p>
                      <a:pPr marL="285750" indent="-285750">
                        <a:buFont typeface="Arial" panose="020B0604020202020204" pitchFamily="34" charset="0"/>
                        <a:buChar char="•"/>
                      </a:pPr>
                      <a:r>
                        <a:rPr lang="en-US" dirty="0"/>
                        <a:t>$FILE_NAME</a:t>
                      </a:r>
                      <a:r>
                        <a:rPr lang="ru-RU" dirty="0"/>
                        <a:t>,</a:t>
                      </a:r>
                      <a:endParaRPr lang="en-US" dirty="0"/>
                    </a:p>
                    <a:p>
                      <a:pPr marL="285750" indent="-285750">
                        <a:buFont typeface="Arial" panose="020B0604020202020204" pitchFamily="34" charset="0"/>
                        <a:buChar char="•"/>
                      </a:pPr>
                      <a:r>
                        <a:rPr lang="en-US" dirty="0"/>
                        <a:t>$SECURITY_DESCRIPTOR,</a:t>
                      </a:r>
                    </a:p>
                    <a:p>
                      <a:pPr marL="285750" indent="-285750">
                        <a:buFont typeface="Arial" panose="020B0604020202020204" pitchFamily="34" charset="0"/>
                        <a:buChar char="•"/>
                      </a:pPr>
                      <a:r>
                        <a:rPr lang="en-US" dirty="0"/>
                        <a:t>$DATA</a:t>
                      </a:r>
                      <a:r>
                        <a:rPr lang="ru-RU" dirty="0"/>
                        <a:t>.</a:t>
                      </a:r>
                    </a:p>
                  </a:txBody>
                  <a:tcPr/>
                </a:tc>
                <a:extLst>
                  <a:ext uri="{0D108BD9-81ED-4DB2-BD59-A6C34878D82A}">
                    <a16:rowId xmlns:a16="http://schemas.microsoft.com/office/drawing/2014/main" val="36659342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07500661"/>
              </p:ext>
            </p:extLst>
          </p:nvPr>
        </p:nvGraphicFramePr>
        <p:xfrm>
          <a:off x="194873" y="1176675"/>
          <a:ext cx="11782270" cy="739211"/>
        </p:xfrm>
        <a:graphic>
          <a:graphicData uri="http://schemas.openxmlformats.org/drawingml/2006/table">
            <a:tbl>
              <a:tblPr firstRow="1" bandRow="1">
                <a:tableStyleId>{5940675A-B579-460E-94D1-54222C63F5DA}</a:tableStyleId>
              </a:tblPr>
              <a:tblGrid>
                <a:gridCol w="1198498">
                  <a:extLst>
                    <a:ext uri="{9D8B030D-6E8A-4147-A177-3AD203B41FA5}">
                      <a16:colId xmlns:a16="http://schemas.microsoft.com/office/drawing/2014/main" val="20000"/>
                    </a:ext>
                  </a:extLst>
                </a:gridCol>
                <a:gridCol w="2645943">
                  <a:extLst>
                    <a:ext uri="{9D8B030D-6E8A-4147-A177-3AD203B41FA5}">
                      <a16:colId xmlns:a16="http://schemas.microsoft.com/office/drawing/2014/main" val="20001"/>
                    </a:ext>
                  </a:extLst>
                </a:gridCol>
                <a:gridCol w="2645943">
                  <a:extLst>
                    <a:ext uri="{9D8B030D-6E8A-4147-A177-3AD203B41FA5}">
                      <a16:colId xmlns:a16="http://schemas.microsoft.com/office/drawing/2014/main" val="941188362"/>
                    </a:ext>
                  </a:extLst>
                </a:gridCol>
                <a:gridCol w="2645943">
                  <a:extLst>
                    <a:ext uri="{9D8B030D-6E8A-4147-A177-3AD203B41FA5}">
                      <a16:colId xmlns:a16="http://schemas.microsoft.com/office/drawing/2014/main" val="4269509500"/>
                    </a:ext>
                  </a:extLst>
                </a:gridCol>
                <a:gridCol w="2645943">
                  <a:extLst>
                    <a:ext uri="{9D8B030D-6E8A-4147-A177-3AD203B41FA5}">
                      <a16:colId xmlns:a16="http://schemas.microsoft.com/office/drawing/2014/main" val="3375708290"/>
                    </a:ext>
                  </a:extLst>
                </a:gridCol>
              </a:tblGrid>
              <a:tr h="739211">
                <a:tc>
                  <a:txBody>
                    <a:bodyPr/>
                    <a:lstStyle/>
                    <a:p>
                      <a:r>
                        <a:rPr lang="en-US" dirty="0"/>
                        <a:t>MFT Entry</a:t>
                      </a:r>
                      <a:br>
                        <a:rPr lang="en-US" dirty="0"/>
                      </a:br>
                      <a:r>
                        <a:rPr lang="en-US" dirty="0"/>
                        <a:t>Header</a:t>
                      </a:r>
                    </a:p>
                  </a:txBody>
                  <a:tcPr/>
                </a:tc>
                <a:tc>
                  <a:txBody>
                    <a:bodyPr/>
                    <a:lstStyle/>
                    <a:p>
                      <a:r>
                        <a:rPr lang="en-US" dirty="0"/>
                        <a:t>Attribute 0</a:t>
                      </a:r>
                    </a:p>
                  </a:txBody>
                  <a:tcPr/>
                </a:tc>
                <a:tc>
                  <a:txBody>
                    <a:bodyPr/>
                    <a:lstStyle/>
                    <a:p>
                      <a:r>
                        <a:rPr lang="en-US" dirty="0"/>
                        <a:t>Attribute 1</a:t>
                      </a:r>
                    </a:p>
                  </a:txBody>
                  <a:tcPr/>
                </a:tc>
                <a:tc>
                  <a:txBody>
                    <a:bodyPr/>
                    <a:lstStyle/>
                    <a:p>
                      <a:r>
                        <a:rPr lang="en-US" dirty="0"/>
                        <a:t>Attribute 2</a:t>
                      </a:r>
                    </a:p>
                  </a:txBody>
                  <a:tcPr/>
                </a:tc>
                <a:tc>
                  <a:txBody>
                    <a:bodyPr/>
                    <a:lstStyle/>
                    <a:p>
                      <a:r>
                        <a:rPr lang="en-US" dirty="0"/>
                        <a:t>…</a:t>
                      </a:r>
                    </a:p>
                  </a:txBody>
                  <a:tcPr/>
                </a:tc>
                <a:extLst>
                  <a:ext uri="{0D108BD9-81ED-4DB2-BD59-A6C34878D82A}">
                    <a16:rowId xmlns:a16="http://schemas.microsoft.com/office/drawing/2014/main" val="10000"/>
                  </a:ext>
                </a:extLst>
              </a:tr>
            </a:tbl>
          </a:graphicData>
        </a:graphic>
      </p:graphicFrame>
      <p:sp>
        <p:nvSpPr>
          <p:cNvPr id="10" name="Right Arrow 9">
            <a:extLst>
              <a:ext uri="{FF2B5EF4-FFF2-40B4-BE49-F238E27FC236}">
                <a16:creationId xmlns:a16="http://schemas.microsoft.com/office/drawing/2014/main" id="{1FC37FB3-0FF6-4248-9BDF-A3C1DA3CD26A}"/>
              </a:ext>
            </a:extLst>
          </p:cNvPr>
          <p:cNvSpPr/>
          <p:nvPr/>
        </p:nvSpPr>
        <p:spPr>
          <a:xfrm>
            <a:off x="214857" y="2006157"/>
            <a:ext cx="2673179" cy="222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DA0AA152-C6FE-3846-A1A6-0544B224D814}"/>
              </a:ext>
            </a:extLst>
          </p:cNvPr>
          <p:cNvSpPr txBox="1"/>
          <p:nvPr/>
        </p:nvSpPr>
        <p:spPr>
          <a:xfrm>
            <a:off x="2888036" y="1912314"/>
            <a:ext cx="2473178" cy="369332"/>
          </a:xfrm>
          <a:prstGeom prst="rect">
            <a:avLst/>
          </a:prstGeom>
          <a:noFill/>
        </p:spPr>
        <p:txBody>
          <a:bodyPr wrap="none" rtlCol="0">
            <a:spAutoFit/>
          </a:bodyPr>
          <a:lstStyle/>
          <a:p>
            <a:r>
              <a:rPr lang="en-US" dirty="0"/>
              <a:t>offsets grow left-to-right</a:t>
            </a:r>
            <a:endParaRPr lang="ru-RU" dirty="0"/>
          </a:p>
        </p:txBody>
      </p:sp>
    </p:spTree>
    <p:extLst>
      <p:ext uri="{BB962C8B-B14F-4D97-AF65-F5344CB8AC3E}">
        <p14:creationId xmlns:p14="http://schemas.microsoft.com/office/powerpoint/2010/main" val="334994888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8581947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8416196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53933960"/>
              </p:ext>
            </p:extLst>
          </p:nvPr>
        </p:nvGraphicFramePr>
        <p:xfrm>
          <a:off x="1" y="365760"/>
          <a:ext cx="12192000" cy="6065520"/>
        </p:xfrm>
        <a:graphic>
          <a:graphicData uri="http://schemas.openxmlformats.org/drawingml/2006/table">
            <a:tbl>
              <a:tblPr firstRow="1" bandRow="1">
                <a:tableStyleId>{3B4B98B0-60AC-42C2-AFA5-B58CD77FA1E5}</a:tableStyleId>
              </a:tblPr>
              <a:tblGrid>
                <a:gridCol w="4430485">
                  <a:extLst>
                    <a:ext uri="{9D8B030D-6E8A-4147-A177-3AD203B41FA5}">
                      <a16:colId xmlns:a16="http://schemas.microsoft.com/office/drawing/2014/main" val="20000"/>
                    </a:ext>
                  </a:extLst>
                </a:gridCol>
                <a:gridCol w="3918857">
                  <a:extLst>
                    <a:ext uri="{9D8B030D-6E8A-4147-A177-3AD203B41FA5}">
                      <a16:colId xmlns:a16="http://schemas.microsoft.com/office/drawing/2014/main" val="2704726091"/>
                    </a:ext>
                  </a:extLst>
                </a:gridCol>
                <a:gridCol w="3842658">
                  <a:extLst>
                    <a:ext uri="{9D8B030D-6E8A-4147-A177-3AD203B41FA5}">
                      <a16:colId xmlns:a16="http://schemas.microsoft.com/office/drawing/2014/main" val="2141660679"/>
                    </a:ext>
                  </a:extLst>
                </a:gridCol>
              </a:tblGrid>
              <a:tr h="0">
                <a:tc gridSpan="3">
                  <a:txBody>
                    <a:bodyPr/>
                    <a:lstStyle/>
                    <a:p>
                      <a:r>
                        <a:rPr lang="ru-RU" sz="2400" dirty="0"/>
                        <a:t>Атрибуты файлов</a:t>
                      </a:r>
                      <a:r>
                        <a:rPr lang="en-US" sz="2400" dirty="0"/>
                        <a:t> (</a:t>
                      </a:r>
                      <a:r>
                        <a:rPr lang="en-US" sz="2400" dirty="0" err="1"/>
                        <a:t>src</a:t>
                      </a:r>
                      <a:r>
                        <a:rPr lang="en-US" sz="2400" dirty="0"/>
                        <a:t>/</a:t>
                      </a:r>
                      <a:r>
                        <a:rPr lang="en-US" sz="2400" dirty="0" err="1"/>
                        <a:t>linux</a:t>
                      </a:r>
                      <a:r>
                        <a:rPr lang="en-US" sz="2400" dirty="0"/>
                        <a:t>/fs/ntfs3/</a:t>
                      </a:r>
                      <a:r>
                        <a:rPr lang="en-US" sz="2400" dirty="0" err="1"/>
                        <a:t>ntfs.h</a:t>
                      </a:r>
                      <a:r>
                        <a:rPr lang="en-US" sz="2400" dirty="0"/>
                        <a:t>)</a:t>
                      </a:r>
                      <a:endParaRPr lang="ru-RU" sz="2400" dirty="0"/>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10000"/>
                  </a:ext>
                </a:extLst>
              </a:tr>
              <a:tr h="0">
                <a:tc gridSpan="3">
                  <a:txBody>
                    <a:bodyPr/>
                    <a:lstStyle/>
                    <a:p>
                      <a:endParaRPr lang="en-US" sz="1800" dirty="0"/>
                    </a:p>
                    <a:p>
                      <a:endParaRPr lang="en-US" sz="1800" dirty="0"/>
                    </a:p>
                  </a:txBody>
                  <a:tcPr/>
                </a:tc>
                <a:tc hMerge="1">
                  <a:txBody>
                    <a:bodyPr/>
                    <a:lstStyle/>
                    <a:p>
                      <a:endParaRPr lang="ru-RU" sz="1800" dirty="0"/>
                    </a:p>
                  </a:txBody>
                  <a:tcPr/>
                </a:tc>
                <a:tc hMerge="1">
                  <a:txBody>
                    <a:bodyPr/>
                    <a:lstStyle/>
                    <a:p>
                      <a:endParaRPr lang="ru-RU" sz="1800" dirty="0"/>
                    </a:p>
                  </a:txBody>
                  <a:tcPr/>
                </a:tc>
                <a:extLst>
                  <a:ext uri="{0D108BD9-81ED-4DB2-BD59-A6C34878D82A}">
                    <a16:rowId xmlns:a16="http://schemas.microsoft.com/office/drawing/2014/main" val="2154562321"/>
                  </a:ext>
                </a:extLst>
              </a:tr>
              <a:tr h="0">
                <a:tc>
                  <a:txBody>
                    <a:bodyPr/>
                    <a:lstStyle/>
                    <a:p>
                      <a:r>
                        <a:rPr lang="en-GB" sz="1600" dirty="0">
                          <a:latin typeface="Consolas" panose="020B0609020204030204" pitchFamily="49" charset="0"/>
                          <a:cs typeface="Consolas" panose="020B0609020204030204" pitchFamily="49" charset="0"/>
                        </a:rPr>
                        <a:t>struct ATTRIB {</a:t>
                      </a:r>
                    </a:p>
                    <a:p>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enum</a:t>
                      </a:r>
                      <a:r>
                        <a:rPr lang="en-GB" sz="1600" dirty="0">
                          <a:latin typeface="Consolas" panose="020B0609020204030204" pitchFamily="49" charset="0"/>
                          <a:cs typeface="Consolas" panose="020B0609020204030204" pitchFamily="49" charset="0"/>
                        </a:rPr>
                        <a:t> ATTR_TYPE type;</a:t>
                      </a:r>
                    </a:p>
                    <a:p>
                      <a:r>
                        <a:rPr lang="en-GB" sz="1600" dirty="0">
                          <a:latin typeface="Consolas" panose="020B0609020204030204" pitchFamily="49" charset="0"/>
                          <a:cs typeface="Consolas" panose="020B0609020204030204" pitchFamily="49" charset="0"/>
                        </a:rPr>
                        <a:t>    __le32 size;</a:t>
                      </a:r>
                    </a:p>
                    <a:p>
                      <a:r>
                        <a:rPr lang="en-GB" sz="1600" dirty="0">
                          <a:latin typeface="Consolas" panose="020B0609020204030204" pitchFamily="49" charset="0"/>
                          <a:cs typeface="Consolas" panose="020B0609020204030204" pitchFamily="49" charset="0"/>
                        </a:rPr>
                        <a:t>    u8 </a:t>
                      </a:r>
                      <a:r>
                        <a:rPr lang="en-GB" sz="1600" dirty="0" err="1">
                          <a:latin typeface="Consolas" panose="020B0609020204030204" pitchFamily="49" charset="0"/>
                          <a:cs typeface="Consolas" panose="020B0609020204030204" pitchFamily="49" charset="0"/>
                        </a:rPr>
                        <a:t>non_res</a:t>
                      </a:r>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u8 </a:t>
                      </a:r>
                      <a:r>
                        <a:rPr lang="en-GB" sz="1600" dirty="0" err="1">
                          <a:latin typeface="Consolas" panose="020B0609020204030204" pitchFamily="49" charset="0"/>
                          <a:cs typeface="Consolas" panose="020B0609020204030204" pitchFamily="49" charset="0"/>
                        </a:rPr>
                        <a:t>name_len</a:t>
                      </a:r>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__le16 </a:t>
                      </a:r>
                      <a:r>
                        <a:rPr lang="en-GB" sz="1600" dirty="0" err="1">
                          <a:latin typeface="Consolas" panose="020B0609020204030204" pitchFamily="49" charset="0"/>
                          <a:cs typeface="Consolas" panose="020B0609020204030204" pitchFamily="49" charset="0"/>
                        </a:rPr>
                        <a:t>name_off</a:t>
                      </a:r>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__le16 flags;</a:t>
                      </a:r>
                    </a:p>
                    <a:p>
                      <a:r>
                        <a:rPr lang="en-GB" sz="1600" dirty="0">
                          <a:latin typeface="Consolas" panose="020B0609020204030204" pitchFamily="49" charset="0"/>
                          <a:cs typeface="Consolas" panose="020B0609020204030204" pitchFamily="49" charset="0"/>
                        </a:rPr>
                        <a:t>    __le16 id;</a:t>
                      </a:r>
                    </a:p>
                    <a:p>
                      <a:endParaRPr lang="en-GB" sz="1600" dirty="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    union {</a:t>
                      </a:r>
                    </a:p>
                    <a:p>
                      <a:r>
                        <a:rPr lang="en-GB" sz="1600" dirty="0">
                          <a:latin typeface="Consolas" panose="020B0609020204030204" pitchFamily="49" charset="0"/>
                          <a:cs typeface="Consolas" panose="020B0609020204030204" pitchFamily="49" charset="0"/>
                        </a:rPr>
                        <a:t>        struct ATTR_RESIDENT res;</a:t>
                      </a:r>
                    </a:p>
                    <a:p>
                      <a:r>
                        <a:rPr lang="en-GB" sz="1600" dirty="0">
                          <a:latin typeface="Consolas" panose="020B0609020204030204" pitchFamily="49" charset="0"/>
                          <a:cs typeface="Consolas" panose="020B0609020204030204" pitchFamily="49" charset="0"/>
                        </a:rPr>
                        <a:t>        struct ATTR_NONRESIDENT </a:t>
                      </a:r>
                      <a:r>
                        <a:rPr lang="en-GB" sz="1600" dirty="0" err="1">
                          <a:latin typeface="Consolas" panose="020B0609020204030204" pitchFamily="49" charset="0"/>
                          <a:cs typeface="Consolas" panose="020B0609020204030204" pitchFamily="49" charset="0"/>
                        </a:rPr>
                        <a:t>nres</a:t>
                      </a:r>
                      <a:r>
                        <a:rPr lang="en-GB" sz="1600" dirty="0">
                          <a:latin typeface="Consolas" panose="020B0609020204030204" pitchFamily="49" charset="0"/>
                          <a:cs typeface="Consolas" panose="020B0609020204030204" pitchFamily="49" charset="0"/>
                        </a:rPr>
                        <a:t>;</a:t>
                      </a:r>
                    </a:p>
                    <a:p>
                      <a:r>
                        <a:rPr lang="en-GB" sz="1600" dirty="0">
                          <a:latin typeface="Consolas" panose="020B0609020204030204" pitchFamily="49" charset="0"/>
                          <a:cs typeface="Consolas" panose="020B0609020204030204" pitchFamily="49" charset="0"/>
                        </a:rPr>
                        <a:t>    };</a:t>
                      </a:r>
                    </a:p>
                    <a:p>
                      <a:r>
                        <a:rPr lang="en-GB" sz="1600" dirty="0">
                          <a:latin typeface="Consolas" panose="020B0609020204030204" pitchFamily="49" charset="0"/>
                          <a:cs typeface="Consolas" panose="020B0609020204030204" pitchFamily="49" charset="0"/>
                        </a:rPr>
                        <a:t>};</a:t>
                      </a:r>
                      <a:endParaRPr lang="ru-RU" sz="1800" dirty="0"/>
                    </a:p>
                  </a:txBody>
                  <a:tcPr/>
                </a:tc>
                <a:tc>
                  <a:txBody>
                    <a:bodyPr/>
                    <a:lstStyle/>
                    <a:p>
                      <a:r>
                        <a:rPr lang="en-US" sz="1600" dirty="0">
                          <a:latin typeface="Consolas" panose="020B0609020204030204" pitchFamily="49" charset="0"/>
                          <a:cs typeface="Consolas" panose="020B0609020204030204" pitchFamily="49" charset="0"/>
                        </a:rPr>
                        <a:t>struct ATTR_RESIDENT {</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data_size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__le16 </a:t>
                      </a:r>
                      <a:r>
                        <a:rPr lang="en-US" sz="1600" dirty="0" err="1">
                          <a:latin typeface="Consolas" panose="020B0609020204030204" pitchFamily="49" charset="0"/>
                          <a:cs typeface="Consolas" panose="020B0609020204030204" pitchFamily="49" charset="0"/>
                        </a:rPr>
                        <a:t>data_off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flags;</a:t>
                      </a:r>
                    </a:p>
                    <a:p>
                      <a:r>
                        <a:rPr lang="en-US" sz="1600" dirty="0">
                          <a:latin typeface="Consolas" panose="020B0609020204030204" pitchFamily="49" charset="0"/>
                          <a:cs typeface="Consolas" panose="020B0609020204030204" pitchFamily="49" charset="0"/>
                        </a:rPr>
                        <a:t>    u8 res;</a:t>
                      </a:r>
                    </a:p>
                    <a:p>
                      <a:r>
                        <a:rPr lang="en-US" sz="1600" dirty="0">
                          <a:latin typeface="Consolas" panose="020B0609020204030204" pitchFamily="49" charset="0"/>
                          <a:cs typeface="Consolas" panose="020B0609020204030204" pitchFamily="49" charset="0"/>
                        </a:rPr>
                        <a:t>};</a:t>
                      </a:r>
                      <a:endParaRPr lang="ru-RU" sz="1600" dirty="0">
                        <a:latin typeface="Consolas" panose="020B0609020204030204" pitchFamily="49" charset="0"/>
                        <a:cs typeface="Consolas" panose="020B0609020204030204" pitchFamily="49" charset="0"/>
                      </a:endParaRPr>
                    </a:p>
                    <a:p>
                      <a:endParaRPr lang="ru-RU" sz="1600" dirty="0"/>
                    </a:p>
                  </a:txBody>
                  <a:tcPr/>
                </a:tc>
                <a:tc>
                  <a:txBody>
                    <a:bodyPr/>
                    <a:lstStyle/>
                    <a:p>
                      <a:r>
                        <a:rPr lang="en-US" sz="1600" dirty="0">
                          <a:latin typeface="Consolas" panose="020B0609020204030204" pitchFamily="49" charset="0"/>
                          <a:cs typeface="Consolas" panose="020B0609020204030204" pitchFamily="49" charset="0"/>
                        </a:rPr>
                        <a:t>struct ATTR_NONRESIDENT {</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svcn</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evcn</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__le16 </a:t>
                      </a:r>
                      <a:r>
                        <a:rPr lang="en-US" sz="1600" dirty="0" err="1">
                          <a:latin typeface="Consolas" panose="020B0609020204030204" pitchFamily="49" charset="0"/>
                          <a:cs typeface="Consolas" panose="020B0609020204030204" pitchFamily="49" charset="0"/>
                        </a:rPr>
                        <a:t>run_off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c_unit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res1[5];</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alloc_size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data_size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valid_size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total_size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endParaRPr lang="ru-RU" sz="1600" dirty="0"/>
                    </a:p>
                    <a:p>
                      <a:endParaRPr lang="ru-RU"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87555542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Short values are stored directly in MFT entries.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Consolas" panose="020B0609020204030204" pitchFamily="49" charset="0"/>
                          <a:cs typeface="Consolas" panose="020B0609020204030204" pitchFamily="49" charset="0"/>
                        </a:rPr>
                        <a:t>$STANDARD_INFORMATION</a:t>
                      </a:r>
                      <a:r>
                        <a:rPr lang="en-US" sz="1800" dirty="0"/>
                        <a:t> and file names are always resident</a:t>
                      </a:r>
                      <a:r>
                        <a:rPr lang="ru-RU" sz="1800" dirty="0"/>
                        <a:t>.</a:t>
                      </a:r>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RU" sz="1800"/>
                        <a:t>Runlist </a:t>
                      </a:r>
                      <a:r>
                        <a:rPr lang="en-US" sz="1800" dirty="0"/>
                        <a:t>is a list of extents that store the attribute value</a:t>
                      </a:r>
                      <a:r>
                        <a:rPr lang="ru-RU" sz="1800" dirty="0"/>
                        <a:t>.</a:t>
                      </a:r>
                      <a:endParaRPr lang="en-RU" sz="1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RU" sz="1800" dirty="0"/>
                    </a:p>
                  </a:txBody>
                  <a:tcPr/>
                </a:tc>
                <a:extLst>
                  <a:ext uri="{0D108BD9-81ED-4DB2-BD59-A6C34878D82A}">
                    <a16:rowId xmlns:a16="http://schemas.microsoft.com/office/drawing/2014/main" val="4266673213"/>
                  </a:ext>
                </a:extLst>
              </a:tr>
            </a:tbl>
          </a:graphicData>
        </a:graphic>
      </p:graphicFrame>
      <p:graphicFrame>
        <p:nvGraphicFramePr>
          <p:cNvPr id="10" name="Table 9">
            <a:extLst>
              <a:ext uri="{FF2B5EF4-FFF2-40B4-BE49-F238E27FC236}">
                <a16:creationId xmlns:a16="http://schemas.microsoft.com/office/drawing/2014/main" id="{E3111121-1D50-CB43-8852-D938552552F3}"/>
              </a:ext>
            </a:extLst>
          </p:cNvPr>
          <p:cNvGraphicFramePr>
            <a:graphicFrameLocks noGrp="1"/>
          </p:cNvGraphicFramePr>
          <p:nvPr>
            <p:extLst>
              <p:ext uri="{D42A27DB-BD31-4B8C-83A1-F6EECF244321}">
                <p14:modId xmlns:p14="http://schemas.microsoft.com/office/powerpoint/2010/main" val="1221637423"/>
              </p:ext>
            </p:extLst>
          </p:nvPr>
        </p:nvGraphicFramePr>
        <p:xfrm>
          <a:off x="1603963" y="945877"/>
          <a:ext cx="8984073" cy="365760"/>
        </p:xfrm>
        <a:graphic>
          <a:graphicData uri="http://schemas.openxmlformats.org/drawingml/2006/table">
            <a:tbl>
              <a:tblPr firstRow="1" bandRow="1">
                <a:tableStyleId>{5940675A-B579-460E-94D1-54222C63F5DA}</a:tableStyleId>
              </a:tblPr>
              <a:tblGrid>
                <a:gridCol w="1614445">
                  <a:extLst>
                    <a:ext uri="{9D8B030D-6E8A-4147-A177-3AD203B41FA5}">
                      <a16:colId xmlns:a16="http://schemas.microsoft.com/office/drawing/2014/main" val="20000"/>
                    </a:ext>
                  </a:extLst>
                </a:gridCol>
                <a:gridCol w="2231571">
                  <a:extLst>
                    <a:ext uri="{9D8B030D-6E8A-4147-A177-3AD203B41FA5}">
                      <a16:colId xmlns:a16="http://schemas.microsoft.com/office/drawing/2014/main" val="20001"/>
                    </a:ext>
                  </a:extLst>
                </a:gridCol>
                <a:gridCol w="5138057">
                  <a:extLst>
                    <a:ext uri="{9D8B030D-6E8A-4147-A177-3AD203B41FA5}">
                      <a16:colId xmlns:a16="http://schemas.microsoft.com/office/drawing/2014/main" val="1291804775"/>
                    </a:ext>
                  </a:extLst>
                </a:gridCol>
              </a:tblGrid>
              <a:tr h="365760">
                <a:tc>
                  <a:txBody>
                    <a:bodyPr/>
                    <a:lstStyle/>
                    <a:p>
                      <a:r>
                        <a:rPr lang="en-US" dirty="0"/>
                        <a:t>ATTR header</a:t>
                      </a:r>
                    </a:p>
                  </a:txBody>
                  <a:tcPr/>
                </a:tc>
                <a:tc>
                  <a:txBody>
                    <a:bodyPr/>
                    <a:lstStyle/>
                    <a:p>
                      <a:r>
                        <a:rPr lang="en-US" dirty="0"/>
                        <a:t>Attribute name</a:t>
                      </a:r>
                    </a:p>
                  </a:txBody>
                  <a:tcPr/>
                </a:tc>
                <a:tc>
                  <a:txBody>
                    <a:bodyPr/>
                    <a:lstStyle/>
                    <a:p>
                      <a:r>
                        <a:rPr lang="en-US" dirty="0"/>
                        <a:t>Resident attribute value or a</a:t>
                      </a:r>
                      <a:r>
                        <a:rPr lang="ru-RU" dirty="0"/>
                        <a:t> </a:t>
                      </a:r>
                      <a:r>
                        <a:rPr lang="en-US" dirty="0" err="1"/>
                        <a:t>runlist</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644143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8539366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0075113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95065080"/>
              </p:ext>
            </p:extLst>
          </p:nvPr>
        </p:nvGraphicFramePr>
        <p:xfrm>
          <a:off x="0" y="365762"/>
          <a:ext cx="12192000" cy="5852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err="1"/>
                        <a:t>Runlists</a:t>
                      </a:r>
                      <a:endParaRPr lang="ru-RU" sz="2400" dirty="0"/>
                    </a:p>
                  </a:txBody>
                  <a:tcPr/>
                </a:tc>
                <a:extLst>
                  <a:ext uri="{0D108BD9-81ED-4DB2-BD59-A6C34878D82A}">
                    <a16:rowId xmlns:a16="http://schemas.microsoft.com/office/drawing/2014/main" val="10000"/>
                  </a:ext>
                </a:extLst>
              </a:tr>
              <a:tr h="364661">
                <a:tc>
                  <a:txBody>
                    <a:bodyPr/>
                    <a:lstStyle/>
                    <a:p>
                      <a:r>
                        <a:rPr lang="en-US" baseline="0" dirty="0" err="1"/>
                        <a:t>Runlist</a:t>
                      </a:r>
                      <a:r>
                        <a:rPr lang="en-US" baseline="0" dirty="0"/>
                        <a:t> maps</a:t>
                      </a:r>
                      <a:r>
                        <a:rPr lang="ru-RU" baseline="0" dirty="0"/>
                        <a:t> </a:t>
                      </a:r>
                      <a:r>
                        <a:rPr lang="en-US" baseline="0" dirty="0"/>
                        <a:t>VCNs, Virtual Cluster Numbers (cluster numbers within an attribute value</a:t>
                      </a:r>
                      <a:r>
                        <a:rPr lang="ru-RU" baseline="0" dirty="0"/>
                        <a:t>), </a:t>
                      </a:r>
                      <a:r>
                        <a:rPr lang="en-US" baseline="0" dirty="0"/>
                        <a:t>to</a:t>
                      </a:r>
                      <a:r>
                        <a:rPr lang="ru-RU" baseline="0" dirty="0"/>
                        <a:t> </a:t>
                      </a:r>
                      <a:r>
                        <a:rPr lang="en-US" baseline="0" dirty="0"/>
                        <a:t>LCNs, Logical Cluster Number (cluster numbers on the disk</a:t>
                      </a:r>
                      <a:r>
                        <a:rPr lang="ru-RU" baseline="0" dirty="0"/>
                        <a:t>).</a:t>
                      </a:r>
                      <a:r>
                        <a:rPr lang="en-US" baseline="0" dirty="0"/>
                        <a:t> Compare this to logical and physical offsets of extents in ext4.</a:t>
                      </a:r>
                      <a:endParaRPr lang="ru-RU" baseline="0" dirty="0"/>
                    </a:p>
                    <a:p>
                      <a:endParaRPr lang="ru-RU" baseline="0" dirty="0"/>
                    </a:p>
                    <a:p>
                      <a:r>
                        <a:rPr lang="en-US" baseline="0" dirty="0" err="1"/>
                        <a:t>Runlist</a:t>
                      </a:r>
                      <a:r>
                        <a:rPr lang="en-US" baseline="0" dirty="0"/>
                        <a:t> of an uncompressed file is a list of variable-length records that have the following format (size of elements are shown in units of 4 bits</a:t>
                      </a:r>
                      <a:r>
                        <a:rPr lang="ru-RU" baseline="0" dirty="0"/>
                        <a:t>):</a:t>
                      </a:r>
                      <a:endParaRPr lang="en-US" baseline="0" dirty="0"/>
                    </a:p>
                    <a:p>
                      <a:endParaRPr lang="en-US" baseline="0" dirty="0"/>
                    </a:p>
                    <a:p>
                      <a:endParaRPr lang="en-US" baseline="0" dirty="0"/>
                    </a:p>
                    <a:p>
                      <a:endParaRPr lang="en-US" baseline="0" dirty="0"/>
                    </a:p>
                  </a:txBody>
                  <a:tcPr/>
                </a:tc>
                <a:extLst>
                  <a:ext uri="{0D108BD9-81ED-4DB2-BD59-A6C34878D82A}">
                    <a16:rowId xmlns:a16="http://schemas.microsoft.com/office/drawing/2014/main" val="10001"/>
                  </a:ext>
                </a:extLst>
              </a:tr>
              <a:tr h="364661">
                <a:tc>
                  <a:txBody>
                    <a:bodyPr/>
                    <a:lstStyle/>
                    <a:p>
                      <a:r>
                        <a:rPr lang="en-US" baseline="0" dirty="0"/>
                        <a:t>The VCN of </a:t>
                      </a:r>
                      <a:r>
                        <a:rPr lang="en-US" baseline="0" dirty="0" err="1"/>
                        <a:t>runlist</a:t>
                      </a:r>
                      <a:r>
                        <a:rPr lang="en-US" baseline="0" dirty="0"/>
                        <a:t>[</a:t>
                      </a:r>
                      <a:r>
                        <a:rPr lang="en-US" baseline="0" dirty="0" err="1"/>
                        <a:t>i</a:t>
                      </a:r>
                      <a:r>
                        <a:rPr lang="en-US" baseline="0" dirty="0"/>
                        <a:t>] is calculated implicitly. Adjacent items of a </a:t>
                      </a:r>
                      <a:r>
                        <a:rPr lang="en-US" baseline="0" dirty="0" err="1"/>
                        <a:t>runlist</a:t>
                      </a:r>
                      <a:r>
                        <a:rPr lang="en-US" baseline="0" dirty="0"/>
                        <a:t> describe adjacent extents of an attribute value. </a:t>
                      </a:r>
                      <a:endParaRPr lang="ru-RU" baseline="0" dirty="0"/>
                    </a:p>
                    <a:p>
                      <a:endParaRPr lang="ru-RU" baseline="0" dirty="0"/>
                    </a:p>
                    <a:p>
                      <a:r>
                        <a:rPr lang="en-US" baseline="0" dirty="0"/>
                        <a:t>The</a:t>
                      </a:r>
                      <a:r>
                        <a:rPr lang="ru-RU" baseline="0" dirty="0"/>
                        <a:t> </a:t>
                      </a:r>
                      <a:r>
                        <a:rPr lang="en-US" baseline="0" dirty="0"/>
                        <a:t>LCN of</a:t>
                      </a:r>
                      <a:r>
                        <a:rPr lang="ru-RU" baseline="0" dirty="0"/>
                        <a:t> </a:t>
                      </a:r>
                      <a:r>
                        <a:rPr lang="en-US" baseline="0" dirty="0" err="1"/>
                        <a:t>runlist</a:t>
                      </a:r>
                      <a:r>
                        <a:rPr lang="en-US" baseline="0" dirty="0"/>
                        <a:t>[</a:t>
                      </a:r>
                      <a:r>
                        <a:rPr lang="en-US" baseline="0" dirty="0" err="1"/>
                        <a:t>i</a:t>
                      </a:r>
                      <a:r>
                        <a:rPr lang="en-US" baseline="0" dirty="0"/>
                        <a:t>] is calculated as the sum of the last LCN in</a:t>
                      </a:r>
                      <a:r>
                        <a:rPr lang="ru-RU" baseline="0" dirty="0"/>
                        <a:t> </a:t>
                      </a:r>
                      <a:r>
                        <a:rPr lang="en-US" baseline="0" dirty="0" err="1"/>
                        <a:t>runlist</a:t>
                      </a:r>
                      <a:r>
                        <a:rPr lang="en-US" baseline="0" dirty="0"/>
                        <a:t>[i-1] and the</a:t>
                      </a:r>
                      <a:r>
                        <a:rPr lang="ru-RU" baseline="0" dirty="0"/>
                        <a:t> </a:t>
                      </a:r>
                      <a:r>
                        <a:rPr lang="en-US" baseline="0" dirty="0"/>
                        <a:t>delta LCN from</a:t>
                      </a:r>
                      <a:r>
                        <a:rPr lang="ru-RU" baseline="0" dirty="0"/>
                        <a:t> </a:t>
                      </a:r>
                      <a:r>
                        <a:rPr lang="en-US" baseline="0" dirty="0" err="1"/>
                        <a:t>runlist</a:t>
                      </a:r>
                      <a:r>
                        <a:rPr lang="en-US" baseline="0" dirty="0"/>
                        <a:t>[</a:t>
                      </a:r>
                      <a:r>
                        <a:rPr lang="en-US" baseline="0" dirty="0" err="1"/>
                        <a:t>i</a:t>
                      </a:r>
                      <a:r>
                        <a:rPr lang="en-US" baseline="0" dirty="0"/>
                        <a:t>]</a:t>
                      </a:r>
                      <a:r>
                        <a:rPr lang="ru-RU" baseline="0" dirty="0"/>
                        <a:t>.</a:t>
                      </a:r>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txBody>
                  <a:tcPr/>
                </a:tc>
                <a:extLst>
                  <a:ext uri="{0D108BD9-81ED-4DB2-BD59-A6C34878D82A}">
                    <a16:rowId xmlns:a16="http://schemas.microsoft.com/office/drawing/2014/main" val="1740962514"/>
                  </a:ext>
                </a:extLst>
              </a:tr>
            </a:tbl>
          </a:graphicData>
        </a:graphic>
      </p:graphicFrame>
      <p:graphicFrame>
        <p:nvGraphicFramePr>
          <p:cNvPr id="3" name="Table 2">
            <a:extLst>
              <a:ext uri="{FF2B5EF4-FFF2-40B4-BE49-F238E27FC236}">
                <a16:creationId xmlns:a16="http://schemas.microsoft.com/office/drawing/2014/main" id="{7C464DD8-979A-1C41-B35F-10A8D9673D60}"/>
              </a:ext>
            </a:extLst>
          </p:cNvPr>
          <p:cNvGraphicFramePr>
            <a:graphicFrameLocks noGrp="1"/>
          </p:cNvGraphicFramePr>
          <p:nvPr>
            <p:extLst>
              <p:ext uri="{D42A27DB-BD31-4B8C-83A1-F6EECF244321}">
                <p14:modId xmlns:p14="http://schemas.microsoft.com/office/powerpoint/2010/main" val="1826948621"/>
              </p:ext>
            </p:extLst>
          </p:nvPr>
        </p:nvGraphicFramePr>
        <p:xfrm>
          <a:off x="2409501" y="2241278"/>
          <a:ext cx="3010660" cy="731520"/>
        </p:xfrm>
        <a:graphic>
          <a:graphicData uri="http://schemas.openxmlformats.org/drawingml/2006/table">
            <a:tbl>
              <a:tblPr firstRow="1" bandRow="1">
                <a:tableStyleId>{5940675A-B579-460E-94D1-54222C63F5DA}</a:tableStyleId>
              </a:tblPr>
              <a:tblGrid>
                <a:gridCol w="335576">
                  <a:extLst>
                    <a:ext uri="{9D8B030D-6E8A-4147-A177-3AD203B41FA5}">
                      <a16:colId xmlns:a16="http://schemas.microsoft.com/office/drawing/2014/main" val="20000"/>
                    </a:ext>
                  </a:extLst>
                </a:gridCol>
                <a:gridCol w="335576">
                  <a:extLst>
                    <a:ext uri="{9D8B030D-6E8A-4147-A177-3AD203B41FA5}">
                      <a16:colId xmlns:a16="http://schemas.microsoft.com/office/drawing/2014/main" val="3319173093"/>
                    </a:ext>
                  </a:extLst>
                </a:gridCol>
                <a:gridCol w="1034142">
                  <a:extLst>
                    <a:ext uri="{9D8B030D-6E8A-4147-A177-3AD203B41FA5}">
                      <a16:colId xmlns:a16="http://schemas.microsoft.com/office/drawing/2014/main" val="191305491"/>
                    </a:ext>
                  </a:extLst>
                </a:gridCol>
                <a:gridCol w="1305366">
                  <a:extLst>
                    <a:ext uri="{9D8B030D-6E8A-4147-A177-3AD203B41FA5}">
                      <a16:colId xmlns:a16="http://schemas.microsoft.com/office/drawing/2014/main" val="1875886925"/>
                    </a:ext>
                  </a:extLst>
                </a:gridCol>
              </a:tblGrid>
              <a:tr h="164465">
                <a:tc>
                  <a:txBody>
                    <a:bodyPr/>
                    <a:lstStyle/>
                    <a:p>
                      <a:pPr algn="ctr"/>
                      <a:r>
                        <a:rPr lang="en-US" dirty="0"/>
                        <a:t>F</a:t>
                      </a:r>
                    </a:p>
                  </a:txBody>
                  <a:tcPr/>
                </a:tc>
                <a:tc>
                  <a:txBody>
                    <a:bodyPr/>
                    <a:lstStyle/>
                    <a:p>
                      <a:pPr algn="ctr"/>
                      <a:r>
                        <a:rPr lang="en-US" dirty="0"/>
                        <a:t>L</a:t>
                      </a:r>
                    </a:p>
                  </a:txBody>
                  <a:tcPr/>
                </a:tc>
                <a:tc>
                  <a:txBody>
                    <a:bodyPr/>
                    <a:lstStyle/>
                    <a:p>
                      <a:pPr algn="ctr"/>
                      <a:r>
                        <a:rPr lang="en-US" dirty="0"/>
                        <a:t>length</a:t>
                      </a:r>
                    </a:p>
                  </a:txBody>
                  <a:tcPr/>
                </a:tc>
                <a:tc>
                  <a:txBody>
                    <a:bodyPr/>
                    <a:lstStyle/>
                    <a:p>
                      <a:pPr algn="ctr"/>
                      <a:r>
                        <a:rPr lang="en-US" dirty="0"/>
                        <a:t>delta LCN</a:t>
                      </a:r>
                    </a:p>
                  </a:txBody>
                  <a:tcPr/>
                </a:tc>
                <a:extLst>
                  <a:ext uri="{0D108BD9-81ED-4DB2-BD59-A6C34878D82A}">
                    <a16:rowId xmlns:a16="http://schemas.microsoft.com/office/drawing/2014/main" val="750182881"/>
                  </a:ext>
                </a:extLst>
              </a:tr>
              <a:tr h="164465">
                <a:tc>
                  <a:txBody>
                    <a:bodyPr/>
                    <a:lstStyle/>
                    <a:p>
                      <a:pPr algn="ctr"/>
                      <a:r>
                        <a:rPr lang="en-US" dirty="0"/>
                        <a:t>1</a:t>
                      </a:r>
                    </a:p>
                  </a:txBody>
                  <a:tcPr/>
                </a:tc>
                <a:tc>
                  <a:txBody>
                    <a:bodyPr/>
                    <a:lstStyle/>
                    <a:p>
                      <a:pPr algn="ctr"/>
                      <a:r>
                        <a:rPr lang="en-US" dirty="0"/>
                        <a:t>1</a:t>
                      </a:r>
                    </a:p>
                  </a:txBody>
                  <a:tcPr/>
                </a:tc>
                <a:tc>
                  <a:txBody>
                    <a:bodyPr/>
                    <a:lstStyle/>
                    <a:p>
                      <a:pPr algn="ctr"/>
                      <a:r>
                        <a:rPr lang="en-US" dirty="0"/>
                        <a:t>2*L</a:t>
                      </a:r>
                    </a:p>
                  </a:txBody>
                  <a:tcPr/>
                </a:tc>
                <a:tc>
                  <a:txBody>
                    <a:bodyPr/>
                    <a:lstStyle/>
                    <a:p>
                      <a:pPr algn="ctr"/>
                      <a:r>
                        <a:rPr lang="en-US" dirty="0"/>
                        <a:t>2*F</a:t>
                      </a:r>
                    </a:p>
                  </a:txBody>
                  <a:tcPr/>
                </a:tc>
                <a:extLst>
                  <a:ext uri="{0D108BD9-81ED-4DB2-BD59-A6C34878D82A}">
                    <a16:rowId xmlns:a16="http://schemas.microsoft.com/office/drawing/2014/main" val="3700500212"/>
                  </a:ext>
                </a:extLst>
              </a:tr>
            </a:tbl>
          </a:graphicData>
        </a:graphic>
      </p:graphicFrame>
      <p:graphicFrame>
        <p:nvGraphicFramePr>
          <p:cNvPr id="9" name="Table 8">
            <a:extLst>
              <a:ext uri="{FF2B5EF4-FFF2-40B4-BE49-F238E27FC236}">
                <a16:creationId xmlns:a16="http://schemas.microsoft.com/office/drawing/2014/main" id="{5A445E25-995F-8C40-9860-83EE7B7D4A0B}"/>
              </a:ext>
            </a:extLst>
          </p:cNvPr>
          <p:cNvGraphicFramePr>
            <a:graphicFrameLocks noGrp="1"/>
          </p:cNvGraphicFramePr>
          <p:nvPr>
            <p:extLst>
              <p:ext uri="{D42A27DB-BD31-4B8C-83A1-F6EECF244321}">
                <p14:modId xmlns:p14="http://schemas.microsoft.com/office/powerpoint/2010/main" val="2323780997"/>
              </p:ext>
            </p:extLst>
          </p:nvPr>
        </p:nvGraphicFramePr>
        <p:xfrm>
          <a:off x="5594337" y="2241278"/>
          <a:ext cx="3010660" cy="731520"/>
        </p:xfrm>
        <a:graphic>
          <a:graphicData uri="http://schemas.openxmlformats.org/drawingml/2006/table">
            <a:tbl>
              <a:tblPr firstRow="1" bandRow="1">
                <a:tableStyleId>{5940675A-B579-460E-94D1-54222C63F5DA}</a:tableStyleId>
              </a:tblPr>
              <a:tblGrid>
                <a:gridCol w="335576">
                  <a:extLst>
                    <a:ext uri="{9D8B030D-6E8A-4147-A177-3AD203B41FA5}">
                      <a16:colId xmlns:a16="http://schemas.microsoft.com/office/drawing/2014/main" val="20000"/>
                    </a:ext>
                  </a:extLst>
                </a:gridCol>
                <a:gridCol w="335576">
                  <a:extLst>
                    <a:ext uri="{9D8B030D-6E8A-4147-A177-3AD203B41FA5}">
                      <a16:colId xmlns:a16="http://schemas.microsoft.com/office/drawing/2014/main" val="3319173093"/>
                    </a:ext>
                  </a:extLst>
                </a:gridCol>
                <a:gridCol w="1034142">
                  <a:extLst>
                    <a:ext uri="{9D8B030D-6E8A-4147-A177-3AD203B41FA5}">
                      <a16:colId xmlns:a16="http://schemas.microsoft.com/office/drawing/2014/main" val="191305491"/>
                    </a:ext>
                  </a:extLst>
                </a:gridCol>
                <a:gridCol w="1305366">
                  <a:extLst>
                    <a:ext uri="{9D8B030D-6E8A-4147-A177-3AD203B41FA5}">
                      <a16:colId xmlns:a16="http://schemas.microsoft.com/office/drawing/2014/main" val="1875886925"/>
                    </a:ext>
                  </a:extLst>
                </a:gridCol>
              </a:tblGrid>
              <a:tr h="164465">
                <a:tc>
                  <a:txBody>
                    <a:bodyPr/>
                    <a:lstStyle/>
                    <a:p>
                      <a:pPr algn="ctr"/>
                      <a:r>
                        <a:rPr lang="en-US" dirty="0"/>
                        <a:t>F</a:t>
                      </a:r>
                    </a:p>
                  </a:txBody>
                  <a:tcPr/>
                </a:tc>
                <a:tc>
                  <a:txBody>
                    <a:bodyPr/>
                    <a:lstStyle/>
                    <a:p>
                      <a:pPr algn="ctr"/>
                      <a:r>
                        <a:rPr lang="en-US" dirty="0"/>
                        <a:t>L</a:t>
                      </a:r>
                    </a:p>
                  </a:txBody>
                  <a:tcPr/>
                </a:tc>
                <a:tc>
                  <a:txBody>
                    <a:bodyPr/>
                    <a:lstStyle/>
                    <a:p>
                      <a:pPr algn="ctr"/>
                      <a:r>
                        <a:rPr lang="en-US" dirty="0"/>
                        <a:t>length</a:t>
                      </a:r>
                    </a:p>
                  </a:txBody>
                  <a:tcPr/>
                </a:tc>
                <a:tc>
                  <a:txBody>
                    <a:bodyPr/>
                    <a:lstStyle/>
                    <a:p>
                      <a:pPr algn="ctr"/>
                      <a:r>
                        <a:rPr lang="en-US" dirty="0"/>
                        <a:t>delta LCN</a:t>
                      </a:r>
                    </a:p>
                  </a:txBody>
                  <a:tcPr/>
                </a:tc>
                <a:extLst>
                  <a:ext uri="{0D108BD9-81ED-4DB2-BD59-A6C34878D82A}">
                    <a16:rowId xmlns:a16="http://schemas.microsoft.com/office/drawing/2014/main" val="750182881"/>
                  </a:ext>
                </a:extLst>
              </a:tr>
              <a:tr h="164465">
                <a:tc>
                  <a:txBody>
                    <a:bodyPr/>
                    <a:lstStyle/>
                    <a:p>
                      <a:pPr algn="ctr"/>
                      <a:r>
                        <a:rPr lang="en-US" dirty="0"/>
                        <a:t>1</a:t>
                      </a:r>
                    </a:p>
                  </a:txBody>
                  <a:tcPr/>
                </a:tc>
                <a:tc>
                  <a:txBody>
                    <a:bodyPr/>
                    <a:lstStyle/>
                    <a:p>
                      <a:pPr algn="ctr"/>
                      <a:r>
                        <a:rPr lang="en-US" dirty="0"/>
                        <a:t>1</a:t>
                      </a:r>
                    </a:p>
                  </a:txBody>
                  <a:tcPr/>
                </a:tc>
                <a:tc>
                  <a:txBody>
                    <a:bodyPr/>
                    <a:lstStyle/>
                    <a:p>
                      <a:pPr algn="ctr"/>
                      <a:r>
                        <a:rPr lang="en-US" dirty="0"/>
                        <a:t>2*L</a:t>
                      </a:r>
                    </a:p>
                  </a:txBody>
                  <a:tcPr/>
                </a:tc>
                <a:tc>
                  <a:txBody>
                    <a:bodyPr/>
                    <a:lstStyle/>
                    <a:p>
                      <a:pPr algn="ctr"/>
                      <a:r>
                        <a:rPr lang="en-US" dirty="0"/>
                        <a:t>2*F</a:t>
                      </a:r>
                    </a:p>
                  </a:txBody>
                  <a:tcPr/>
                </a:tc>
                <a:extLst>
                  <a:ext uri="{0D108BD9-81ED-4DB2-BD59-A6C34878D82A}">
                    <a16:rowId xmlns:a16="http://schemas.microsoft.com/office/drawing/2014/main" val="3700500212"/>
                  </a:ext>
                </a:extLst>
              </a:tr>
            </a:tbl>
          </a:graphicData>
        </a:graphic>
      </p:graphicFrame>
      <p:graphicFrame>
        <p:nvGraphicFramePr>
          <p:cNvPr id="11" name="Table 10">
            <a:extLst>
              <a:ext uri="{FF2B5EF4-FFF2-40B4-BE49-F238E27FC236}">
                <a16:creationId xmlns:a16="http://schemas.microsoft.com/office/drawing/2014/main" id="{24C1D03A-3BFA-D547-9D9B-E45AFA79BDBF}"/>
              </a:ext>
            </a:extLst>
          </p:cNvPr>
          <p:cNvGraphicFramePr>
            <a:graphicFrameLocks noGrp="1"/>
          </p:cNvGraphicFramePr>
          <p:nvPr>
            <p:extLst>
              <p:ext uri="{D42A27DB-BD31-4B8C-83A1-F6EECF244321}">
                <p14:modId xmlns:p14="http://schemas.microsoft.com/office/powerpoint/2010/main" val="2338114792"/>
              </p:ext>
            </p:extLst>
          </p:nvPr>
        </p:nvGraphicFramePr>
        <p:xfrm>
          <a:off x="8779173" y="2241278"/>
          <a:ext cx="843803" cy="731520"/>
        </p:xfrm>
        <a:graphic>
          <a:graphicData uri="http://schemas.openxmlformats.org/drawingml/2006/table">
            <a:tbl>
              <a:tblPr firstRow="1" bandRow="1">
                <a:tableStyleId>{5940675A-B579-460E-94D1-54222C63F5DA}</a:tableStyleId>
              </a:tblPr>
              <a:tblGrid>
                <a:gridCol w="843803">
                  <a:extLst>
                    <a:ext uri="{9D8B030D-6E8A-4147-A177-3AD203B41FA5}">
                      <a16:colId xmlns:a16="http://schemas.microsoft.com/office/drawing/2014/main" val="20000"/>
                    </a:ext>
                  </a:extLst>
                </a:gridCol>
              </a:tblGrid>
              <a:tr h="731520">
                <a:tc>
                  <a:txBody>
                    <a:bodyPr/>
                    <a:lstStyle/>
                    <a:p>
                      <a:pPr algn="ctr"/>
                      <a:r>
                        <a:rPr lang="en-US" dirty="0"/>
                        <a:t>…</a:t>
                      </a:r>
                    </a:p>
                  </a:txBody>
                  <a:tcPr anchor="ctr"/>
                </a:tc>
                <a:extLst>
                  <a:ext uri="{0D108BD9-81ED-4DB2-BD59-A6C34878D82A}">
                    <a16:rowId xmlns:a16="http://schemas.microsoft.com/office/drawing/2014/main" val="750182881"/>
                  </a:ext>
                </a:extLst>
              </a:tr>
            </a:tbl>
          </a:graphicData>
        </a:graphic>
      </p:graphicFrame>
    </p:spTree>
    <p:extLst>
      <p:ext uri="{BB962C8B-B14F-4D97-AF65-F5344CB8AC3E}">
        <p14:creationId xmlns:p14="http://schemas.microsoft.com/office/powerpoint/2010/main" val="272656717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30336144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3134764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3399543"/>
              </p:ext>
            </p:extLst>
          </p:nvPr>
        </p:nvGraphicFramePr>
        <p:xfrm>
          <a:off x="0" y="365762"/>
          <a:ext cx="12192000" cy="6126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err="1"/>
                        <a:t>Runlists</a:t>
                      </a:r>
                      <a:endParaRPr lang="ru-RU" sz="2400" dirty="0"/>
                    </a:p>
                  </a:txBody>
                  <a:tcPr/>
                </a:tc>
                <a:extLst>
                  <a:ext uri="{0D108BD9-81ED-4DB2-BD59-A6C34878D82A}">
                    <a16:rowId xmlns:a16="http://schemas.microsoft.com/office/drawing/2014/main" val="10000"/>
                  </a:ext>
                </a:extLst>
              </a:tr>
              <a:tr h="364661">
                <a:tc>
                  <a:txBody>
                    <a:bodyPr/>
                    <a:lstStyle/>
                    <a:p>
                      <a:r>
                        <a:rPr lang="en-US" baseline="0" dirty="0" err="1"/>
                        <a:t>Runlist</a:t>
                      </a:r>
                      <a:r>
                        <a:rPr lang="en-US" baseline="0" dirty="0"/>
                        <a:t> maps</a:t>
                      </a:r>
                      <a:r>
                        <a:rPr lang="ru-RU" baseline="0" dirty="0"/>
                        <a:t> </a:t>
                      </a:r>
                      <a:r>
                        <a:rPr lang="en-US" baseline="0" dirty="0"/>
                        <a:t>VCNs, Virtual Cluster Numbers (cluster numbers within an attribute value</a:t>
                      </a:r>
                      <a:r>
                        <a:rPr lang="ru-RU" baseline="0" dirty="0"/>
                        <a:t>), </a:t>
                      </a:r>
                      <a:r>
                        <a:rPr lang="en-US" baseline="0" dirty="0"/>
                        <a:t>to</a:t>
                      </a:r>
                      <a:r>
                        <a:rPr lang="ru-RU" baseline="0" dirty="0"/>
                        <a:t> </a:t>
                      </a:r>
                      <a:r>
                        <a:rPr lang="en-US" baseline="0" dirty="0"/>
                        <a:t>LCNs, Logical Cluster Number (cluster numbers on the disk</a:t>
                      </a:r>
                      <a:r>
                        <a:rPr lang="ru-RU" baseline="0" dirty="0"/>
                        <a:t>).</a:t>
                      </a:r>
                      <a:r>
                        <a:rPr lang="en-US" baseline="0" dirty="0"/>
                        <a:t> Compare this to logical and physical offsets of extents in ext4.</a:t>
                      </a:r>
                      <a:endParaRPr lang="ru-RU" baseline="0" dirty="0"/>
                    </a:p>
                    <a:p>
                      <a:endParaRPr lang="ru-RU" baseline="0" dirty="0"/>
                    </a:p>
                    <a:p>
                      <a:r>
                        <a:rPr lang="en-US" baseline="0" dirty="0" err="1"/>
                        <a:t>Runlist</a:t>
                      </a:r>
                      <a:r>
                        <a:rPr lang="en-US" baseline="0" dirty="0"/>
                        <a:t> of an uncompressed file is a list of variable-length records that have the following format (size of elements are shown in units of 4 bits</a:t>
                      </a:r>
                      <a:r>
                        <a:rPr lang="ru-RU" baseline="0" dirty="0"/>
                        <a:t>):</a:t>
                      </a:r>
                      <a:endParaRPr lang="en-US" baseline="0" dirty="0"/>
                    </a:p>
                    <a:p>
                      <a:endParaRPr lang="en-US" baseline="0" dirty="0"/>
                    </a:p>
                    <a:p>
                      <a:endParaRPr lang="en-US" baseline="0" dirty="0"/>
                    </a:p>
                    <a:p>
                      <a:endParaRPr lang="en-US" baseline="0" dirty="0"/>
                    </a:p>
                  </a:txBody>
                  <a:tcPr/>
                </a:tc>
                <a:extLst>
                  <a:ext uri="{0D108BD9-81ED-4DB2-BD59-A6C34878D82A}">
                    <a16:rowId xmlns:a16="http://schemas.microsoft.com/office/drawing/2014/main" val="10001"/>
                  </a:ext>
                </a:extLst>
              </a:tr>
              <a:tr h="364661">
                <a:tc>
                  <a:txBody>
                    <a:bodyPr/>
                    <a:lstStyle/>
                    <a:p>
                      <a:r>
                        <a:rPr lang="en-US" baseline="0" dirty="0"/>
                        <a:t>The VCN of </a:t>
                      </a:r>
                      <a:r>
                        <a:rPr lang="en-US" baseline="0" dirty="0" err="1"/>
                        <a:t>runlist</a:t>
                      </a:r>
                      <a:r>
                        <a:rPr lang="en-US" baseline="0" dirty="0"/>
                        <a:t>[</a:t>
                      </a:r>
                      <a:r>
                        <a:rPr lang="en-US" baseline="0" dirty="0" err="1"/>
                        <a:t>i</a:t>
                      </a:r>
                      <a:r>
                        <a:rPr lang="en-US" baseline="0" dirty="0"/>
                        <a:t>] is calculated implicitly. Adjacent items of a </a:t>
                      </a:r>
                      <a:r>
                        <a:rPr lang="en-US" baseline="0" dirty="0" err="1"/>
                        <a:t>runlist</a:t>
                      </a:r>
                      <a:r>
                        <a:rPr lang="en-US" baseline="0" dirty="0"/>
                        <a:t> describe adjacent extents of an attribute value. </a:t>
                      </a:r>
                      <a:endParaRPr lang="ru-RU" baseline="0" dirty="0"/>
                    </a:p>
                    <a:p>
                      <a:endParaRPr lang="ru-RU" baseline="0" dirty="0"/>
                    </a:p>
                    <a:p>
                      <a:r>
                        <a:rPr lang="en-US" baseline="0" dirty="0"/>
                        <a:t>The</a:t>
                      </a:r>
                      <a:r>
                        <a:rPr lang="ru-RU" baseline="0" dirty="0"/>
                        <a:t> </a:t>
                      </a:r>
                      <a:r>
                        <a:rPr lang="en-US" baseline="0" dirty="0"/>
                        <a:t>LCN of</a:t>
                      </a:r>
                      <a:r>
                        <a:rPr lang="ru-RU" baseline="0" dirty="0"/>
                        <a:t> </a:t>
                      </a:r>
                      <a:r>
                        <a:rPr lang="en-US" baseline="0" dirty="0" err="1"/>
                        <a:t>runlist</a:t>
                      </a:r>
                      <a:r>
                        <a:rPr lang="en-US" baseline="0" dirty="0"/>
                        <a:t>[</a:t>
                      </a:r>
                      <a:r>
                        <a:rPr lang="en-US" baseline="0" dirty="0" err="1"/>
                        <a:t>i</a:t>
                      </a:r>
                      <a:r>
                        <a:rPr lang="en-US" baseline="0" dirty="0"/>
                        <a:t>] is calculated as the sum of the last LCN in</a:t>
                      </a:r>
                      <a:r>
                        <a:rPr lang="ru-RU" baseline="0" dirty="0"/>
                        <a:t> </a:t>
                      </a:r>
                      <a:r>
                        <a:rPr lang="en-US" baseline="0" dirty="0" err="1"/>
                        <a:t>runlist</a:t>
                      </a:r>
                      <a:r>
                        <a:rPr lang="en-US" baseline="0" dirty="0"/>
                        <a:t>[i-1] and the</a:t>
                      </a:r>
                      <a:r>
                        <a:rPr lang="ru-RU" baseline="0" dirty="0"/>
                        <a:t> </a:t>
                      </a:r>
                      <a:r>
                        <a:rPr lang="en-US" baseline="0" dirty="0"/>
                        <a:t>delta LCN from</a:t>
                      </a:r>
                      <a:r>
                        <a:rPr lang="ru-RU" baseline="0" dirty="0"/>
                        <a:t> </a:t>
                      </a:r>
                      <a:r>
                        <a:rPr lang="en-US" baseline="0" dirty="0" err="1"/>
                        <a:t>runlist</a:t>
                      </a:r>
                      <a:r>
                        <a:rPr lang="en-US" baseline="0" dirty="0"/>
                        <a:t>[</a:t>
                      </a:r>
                      <a:r>
                        <a:rPr lang="en-US" baseline="0" dirty="0" err="1"/>
                        <a:t>i</a:t>
                      </a:r>
                      <a:r>
                        <a:rPr lang="en-US" baseline="0" dirty="0"/>
                        <a:t>]</a:t>
                      </a:r>
                      <a:r>
                        <a:rPr lang="ru-RU" baseline="0" dirty="0"/>
                        <a:t>.</a:t>
                      </a:r>
                      <a:endParaRPr lang="en-US" baseline="0" dirty="0"/>
                    </a:p>
                    <a:p>
                      <a:endParaRPr lang="en-US" baseline="0" dirty="0"/>
                    </a:p>
                    <a:p>
                      <a:r>
                        <a:rPr lang="en-US" baseline="0" dirty="0"/>
                        <a:t>A range of</a:t>
                      </a:r>
                      <a:r>
                        <a:rPr lang="ru-RU" baseline="0" dirty="0"/>
                        <a:t> </a:t>
                      </a:r>
                      <a:r>
                        <a:rPr lang="en-US" baseline="0" dirty="0"/>
                        <a:t>VCNs may be mapped to no LCNs. This way NTFS represents sparse files.</a:t>
                      </a:r>
                    </a:p>
                    <a:p>
                      <a:endParaRPr lang="en-US" baseline="0" dirty="0"/>
                    </a:p>
                    <a:p>
                      <a:endParaRPr lang="en-US" baseline="0" dirty="0"/>
                    </a:p>
                    <a:p>
                      <a:endParaRPr lang="en-US" baseline="0" dirty="0"/>
                    </a:p>
                    <a:p>
                      <a:endParaRPr lang="en-US" baseline="0" dirty="0"/>
                    </a:p>
                    <a:p>
                      <a:endParaRPr lang="en-US" baseline="0" dirty="0"/>
                    </a:p>
                    <a:p>
                      <a:endParaRPr lang="en-US" baseline="0" dirty="0"/>
                    </a:p>
                    <a:p>
                      <a:endParaRPr lang="en-US" baseline="0" dirty="0"/>
                    </a:p>
                  </a:txBody>
                  <a:tcPr/>
                </a:tc>
                <a:extLst>
                  <a:ext uri="{0D108BD9-81ED-4DB2-BD59-A6C34878D82A}">
                    <a16:rowId xmlns:a16="http://schemas.microsoft.com/office/drawing/2014/main" val="1740962514"/>
                  </a:ext>
                </a:extLst>
              </a:tr>
            </a:tbl>
          </a:graphicData>
        </a:graphic>
      </p:graphicFrame>
      <p:graphicFrame>
        <p:nvGraphicFramePr>
          <p:cNvPr id="3" name="Table 2">
            <a:extLst>
              <a:ext uri="{FF2B5EF4-FFF2-40B4-BE49-F238E27FC236}">
                <a16:creationId xmlns:a16="http://schemas.microsoft.com/office/drawing/2014/main" id="{7C464DD8-979A-1C41-B35F-10A8D9673D60}"/>
              </a:ext>
            </a:extLst>
          </p:cNvPr>
          <p:cNvGraphicFramePr>
            <a:graphicFrameLocks noGrp="1"/>
          </p:cNvGraphicFramePr>
          <p:nvPr/>
        </p:nvGraphicFramePr>
        <p:xfrm>
          <a:off x="2409501" y="2241278"/>
          <a:ext cx="3010660" cy="731520"/>
        </p:xfrm>
        <a:graphic>
          <a:graphicData uri="http://schemas.openxmlformats.org/drawingml/2006/table">
            <a:tbl>
              <a:tblPr firstRow="1" bandRow="1">
                <a:tableStyleId>{5940675A-B579-460E-94D1-54222C63F5DA}</a:tableStyleId>
              </a:tblPr>
              <a:tblGrid>
                <a:gridCol w="335576">
                  <a:extLst>
                    <a:ext uri="{9D8B030D-6E8A-4147-A177-3AD203B41FA5}">
                      <a16:colId xmlns:a16="http://schemas.microsoft.com/office/drawing/2014/main" val="20000"/>
                    </a:ext>
                  </a:extLst>
                </a:gridCol>
                <a:gridCol w="335576">
                  <a:extLst>
                    <a:ext uri="{9D8B030D-6E8A-4147-A177-3AD203B41FA5}">
                      <a16:colId xmlns:a16="http://schemas.microsoft.com/office/drawing/2014/main" val="3319173093"/>
                    </a:ext>
                  </a:extLst>
                </a:gridCol>
                <a:gridCol w="1034142">
                  <a:extLst>
                    <a:ext uri="{9D8B030D-6E8A-4147-A177-3AD203B41FA5}">
                      <a16:colId xmlns:a16="http://schemas.microsoft.com/office/drawing/2014/main" val="191305491"/>
                    </a:ext>
                  </a:extLst>
                </a:gridCol>
                <a:gridCol w="1305366">
                  <a:extLst>
                    <a:ext uri="{9D8B030D-6E8A-4147-A177-3AD203B41FA5}">
                      <a16:colId xmlns:a16="http://schemas.microsoft.com/office/drawing/2014/main" val="1875886925"/>
                    </a:ext>
                  </a:extLst>
                </a:gridCol>
              </a:tblGrid>
              <a:tr h="164465">
                <a:tc>
                  <a:txBody>
                    <a:bodyPr/>
                    <a:lstStyle/>
                    <a:p>
                      <a:pPr algn="ctr"/>
                      <a:r>
                        <a:rPr lang="en-US" dirty="0"/>
                        <a:t>F</a:t>
                      </a:r>
                    </a:p>
                  </a:txBody>
                  <a:tcPr/>
                </a:tc>
                <a:tc>
                  <a:txBody>
                    <a:bodyPr/>
                    <a:lstStyle/>
                    <a:p>
                      <a:pPr algn="ctr"/>
                      <a:r>
                        <a:rPr lang="en-US" dirty="0"/>
                        <a:t>L</a:t>
                      </a:r>
                    </a:p>
                  </a:txBody>
                  <a:tcPr/>
                </a:tc>
                <a:tc>
                  <a:txBody>
                    <a:bodyPr/>
                    <a:lstStyle/>
                    <a:p>
                      <a:pPr algn="ctr"/>
                      <a:r>
                        <a:rPr lang="en-US" dirty="0"/>
                        <a:t>length</a:t>
                      </a:r>
                    </a:p>
                  </a:txBody>
                  <a:tcPr/>
                </a:tc>
                <a:tc>
                  <a:txBody>
                    <a:bodyPr/>
                    <a:lstStyle/>
                    <a:p>
                      <a:pPr algn="ctr"/>
                      <a:r>
                        <a:rPr lang="en-US" dirty="0"/>
                        <a:t>delta LCN</a:t>
                      </a:r>
                    </a:p>
                  </a:txBody>
                  <a:tcPr/>
                </a:tc>
                <a:extLst>
                  <a:ext uri="{0D108BD9-81ED-4DB2-BD59-A6C34878D82A}">
                    <a16:rowId xmlns:a16="http://schemas.microsoft.com/office/drawing/2014/main" val="750182881"/>
                  </a:ext>
                </a:extLst>
              </a:tr>
              <a:tr h="164465">
                <a:tc>
                  <a:txBody>
                    <a:bodyPr/>
                    <a:lstStyle/>
                    <a:p>
                      <a:pPr algn="ctr"/>
                      <a:r>
                        <a:rPr lang="en-US" dirty="0"/>
                        <a:t>1</a:t>
                      </a:r>
                    </a:p>
                  </a:txBody>
                  <a:tcPr/>
                </a:tc>
                <a:tc>
                  <a:txBody>
                    <a:bodyPr/>
                    <a:lstStyle/>
                    <a:p>
                      <a:pPr algn="ctr"/>
                      <a:r>
                        <a:rPr lang="en-US" dirty="0"/>
                        <a:t>1</a:t>
                      </a:r>
                    </a:p>
                  </a:txBody>
                  <a:tcPr/>
                </a:tc>
                <a:tc>
                  <a:txBody>
                    <a:bodyPr/>
                    <a:lstStyle/>
                    <a:p>
                      <a:pPr algn="ctr"/>
                      <a:r>
                        <a:rPr lang="en-US" dirty="0"/>
                        <a:t>2*L</a:t>
                      </a:r>
                    </a:p>
                  </a:txBody>
                  <a:tcPr/>
                </a:tc>
                <a:tc>
                  <a:txBody>
                    <a:bodyPr/>
                    <a:lstStyle/>
                    <a:p>
                      <a:pPr algn="ctr"/>
                      <a:r>
                        <a:rPr lang="en-US" dirty="0"/>
                        <a:t>2*F</a:t>
                      </a:r>
                    </a:p>
                  </a:txBody>
                  <a:tcPr/>
                </a:tc>
                <a:extLst>
                  <a:ext uri="{0D108BD9-81ED-4DB2-BD59-A6C34878D82A}">
                    <a16:rowId xmlns:a16="http://schemas.microsoft.com/office/drawing/2014/main" val="3700500212"/>
                  </a:ext>
                </a:extLst>
              </a:tr>
            </a:tbl>
          </a:graphicData>
        </a:graphic>
      </p:graphicFrame>
      <p:graphicFrame>
        <p:nvGraphicFramePr>
          <p:cNvPr id="9" name="Table 8">
            <a:extLst>
              <a:ext uri="{FF2B5EF4-FFF2-40B4-BE49-F238E27FC236}">
                <a16:creationId xmlns:a16="http://schemas.microsoft.com/office/drawing/2014/main" id="{5A445E25-995F-8C40-9860-83EE7B7D4A0B}"/>
              </a:ext>
            </a:extLst>
          </p:cNvPr>
          <p:cNvGraphicFramePr>
            <a:graphicFrameLocks noGrp="1"/>
          </p:cNvGraphicFramePr>
          <p:nvPr/>
        </p:nvGraphicFramePr>
        <p:xfrm>
          <a:off x="5594337" y="2241278"/>
          <a:ext cx="3010660" cy="731520"/>
        </p:xfrm>
        <a:graphic>
          <a:graphicData uri="http://schemas.openxmlformats.org/drawingml/2006/table">
            <a:tbl>
              <a:tblPr firstRow="1" bandRow="1">
                <a:tableStyleId>{5940675A-B579-460E-94D1-54222C63F5DA}</a:tableStyleId>
              </a:tblPr>
              <a:tblGrid>
                <a:gridCol w="335576">
                  <a:extLst>
                    <a:ext uri="{9D8B030D-6E8A-4147-A177-3AD203B41FA5}">
                      <a16:colId xmlns:a16="http://schemas.microsoft.com/office/drawing/2014/main" val="20000"/>
                    </a:ext>
                  </a:extLst>
                </a:gridCol>
                <a:gridCol w="335576">
                  <a:extLst>
                    <a:ext uri="{9D8B030D-6E8A-4147-A177-3AD203B41FA5}">
                      <a16:colId xmlns:a16="http://schemas.microsoft.com/office/drawing/2014/main" val="3319173093"/>
                    </a:ext>
                  </a:extLst>
                </a:gridCol>
                <a:gridCol w="1034142">
                  <a:extLst>
                    <a:ext uri="{9D8B030D-6E8A-4147-A177-3AD203B41FA5}">
                      <a16:colId xmlns:a16="http://schemas.microsoft.com/office/drawing/2014/main" val="191305491"/>
                    </a:ext>
                  </a:extLst>
                </a:gridCol>
                <a:gridCol w="1305366">
                  <a:extLst>
                    <a:ext uri="{9D8B030D-6E8A-4147-A177-3AD203B41FA5}">
                      <a16:colId xmlns:a16="http://schemas.microsoft.com/office/drawing/2014/main" val="1875886925"/>
                    </a:ext>
                  </a:extLst>
                </a:gridCol>
              </a:tblGrid>
              <a:tr h="164465">
                <a:tc>
                  <a:txBody>
                    <a:bodyPr/>
                    <a:lstStyle/>
                    <a:p>
                      <a:pPr algn="ctr"/>
                      <a:r>
                        <a:rPr lang="en-US" dirty="0"/>
                        <a:t>F</a:t>
                      </a:r>
                    </a:p>
                  </a:txBody>
                  <a:tcPr/>
                </a:tc>
                <a:tc>
                  <a:txBody>
                    <a:bodyPr/>
                    <a:lstStyle/>
                    <a:p>
                      <a:pPr algn="ctr"/>
                      <a:r>
                        <a:rPr lang="en-US" dirty="0"/>
                        <a:t>L</a:t>
                      </a:r>
                    </a:p>
                  </a:txBody>
                  <a:tcPr/>
                </a:tc>
                <a:tc>
                  <a:txBody>
                    <a:bodyPr/>
                    <a:lstStyle/>
                    <a:p>
                      <a:pPr algn="ctr"/>
                      <a:r>
                        <a:rPr lang="en-US" dirty="0"/>
                        <a:t>length</a:t>
                      </a:r>
                    </a:p>
                  </a:txBody>
                  <a:tcPr/>
                </a:tc>
                <a:tc>
                  <a:txBody>
                    <a:bodyPr/>
                    <a:lstStyle/>
                    <a:p>
                      <a:pPr algn="ctr"/>
                      <a:r>
                        <a:rPr lang="en-US" dirty="0"/>
                        <a:t>delta LCN</a:t>
                      </a:r>
                    </a:p>
                  </a:txBody>
                  <a:tcPr/>
                </a:tc>
                <a:extLst>
                  <a:ext uri="{0D108BD9-81ED-4DB2-BD59-A6C34878D82A}">
                    <a16:rowId xmlns:a16="http://schemas.microsoft.com/office/drawing/2014/main" val="750182881"/>
                  </a:ext>
                </a:extLst>
              </a:tr>
              <a:tr h="164465">
                <a:tc>
                  <a:txBody>
                    <a:bodyPr/>
                    <a:lstStyle/>
                    <a:p>
                      <a:pPr algn="ctr"/>
                      <a:r>
                        <a:rPr lang="en-US" dirty="0"/>
                        <a:t>1</a:t>
                      </a:r>
                    </a:p>
                  </a:txBody>
                  <a:tcPr/>
                </a:tc>
                <a:tc>
                  <a:txBody>
                    <a:bodyPr/>
                    <a:lstStyle/>
                    <a:p>
                      <a:pPr algn="ctr"/>
                      <a:r>
                        <a:rPr lang="en-US" dirty="0"/>
                        <a:t>1</a:t>
                      </a:r>
                    </a:p>
                  </a:txBody>
                  <a:tcPr/>
                </a:tc>
                <a:tc>
                  <a:txBody>
                    <a:bodyPr/>
                    <a:lstStyle/>
                    <a:p>
                      <a:pPr algn="ctr"/>
                      <a:r>
                        <a:rPr lang="en-US" dirty="0"/>
                        <a:t>2*L</a:t>
                      </a:r>
                    </a:p>
                  </a:txBody>
                  <a:tcPr/>
                </a:tc>
                <a:tc>
                  <a:txBody>
                    <a:bodyPr/>
                    <a:lstStyle/>
                    <a:p>
                      <a:pPr algn="ctr"/>
                      <a:r>
                        <a:rPr lang="en-US" dirty="0"/>
                        <a:t>2*F</a:t>
                      </a:r>
                    </a:p>
                  </a:txBody>
                  <a:tcPr/>
                </a:tc>
                <a:extLst>
                  <a:ext uri="{0D108BD9-81ED-4DB2-BD59-A6C34878D82A}">
                    <a16:rowId xmlns:a16="http://schemas.microsoft.com/office/drawing/2014/main" val="3700500212"/>
                  </a:ext>
                </a:extLst>
              </a:tr>
            </a:tbl>
          </a:graphicData>
        </a:graphic>
      </p:graphicFrame>
      <p:graphicFrame>
        <p:nvGraphicFramePr>
          <p:cNvPr id="11" name="Table 10">
            <a:extLst>
              <a:ext uri="{FF2B5EF4-FFF2-40B4-BE49-F238E27FC236}">
                <a16:creationId xmlns:a16="http://schemas.microsoft.com/office/drawing/2014/main" id="{24C1D03A-3BFA-D547-9D9B-E45AFA79BDBF}"/>
              </a:ext>
            </a:extLst>
          </p:cNvPr>
          <p:cNvGraphicFramePr>
            <a:graphicFrameLocks noGrp="1"/>
          </p:cNvGraphicFramePr>
          <p:nvPr/>
        </p:nvGraphicFramePr>
        <p:xfrm>
          <a:off x="8779173" y="2241278"/>
          <a:ext cx="843803" cy="731520"/>
        </p:xfrm>
        <a:graphic>
          <a:graphicData uri="http://schemas.openxmlformats.org/drawingml/2006/table">
            <a:tbl>
              <a:tblPr firstRow="1" bandRow="1">
                <a:tableStyleId>{5940675A-B579-460E-94D1-54222C63F5DA}</a:tableStyleId>
              </a:tblPr>
              <a:tblGrid>
                <a:gridCol w="843803">
                  <a:extLst>
                    <a:ext uri="{9D8B030D-6E8A-4147-A177-3AD203B41FA5}">
                      <a16:colId xmlns:a16="http://schemas.microsoft.com/office/drawing/2014/main" val="20000"/>
                    </a:ext>
                  </a:extLst>
                </a:gridCol>
              </a:tblGrid>
              <a:tr h="731520">
                <a:tc>
                  <a:txBody>
                    <a:bodyPr/>
                    <a:lstStyle/>
                    <a:p>
                      <a:pPr algn="ctr"/>
                      <a:r>
                        <a:rPr lang="en-US" dirty="0"/>
                        <a:t>…</a:t>
                      </a:r>
                    </a:p>
                  </a:txBody>
                  <a:tcPr anchor="ctr"/>
                </a:tc>
                <a:extLst>
                  <a:ext uri="{0D108BD9-81ED-4DB2-BD59-A6C34878D82A}">
                    <a16:rowId xmlns:a16="http://schemas.microsoft.com/office/drawing/2014/main" val="750182881"/>
                  </a:ext>
                </a:extLst>
              </a:tr>
            </a:tbl>
          </a:graphicData>
        </a:graphic>
      </p:graphicFrame>
      <p:graphicFrame>
        <p:nvGraphicFramePr>
          <p:cNvPr id="13" name="Table 12">
            <a:extLst>
              <a:ext uri="{FF2B5EF4-FFF2-40B4-BE49-F238E27FC236}">
                <a16:creationId xmlns:a16="http://schemas.microsoft.com/office/drawing/2014/main" id="{9442011A-82DB-4A47-9566-92C7C26700AE}"/>
              </a:ext>
            </a:extLst>
          </p:cNvPr>
          <p:cNvGraphicFramePr>
            <a:graphicFrameLocks noGrp="1"/>
          </p:cNvGraphicFramePr>
          <p:nvPr>
            <p:extLst>
              <p:ext uri="{D42A27DB-BD31-4B8C-83A1-F6EECF244321}">
                <p14:modId xmlns:p14="http://schemas.microsoft.com/office/powerpoint/2010/main" val="4090665560"/>
              </p:ext>
            </p:extLst>
          </p:nvPr>
        </p:nvGraphicFramePr>
        <p:xfrm>
          <a:off x="1212396" y="4848314"/>
          <a:ext cx="9767208" cy="1463040"/>
        </p:xfrm>
        <a:graphic>
          <a:graphicData uri="http://schemas.openxmlformats.org/drawingml/2006/table">
            <a:tbl>
              <a:tblPr firstRow="1" bandRow="1">
                <a:tableStyleId>{5940675A-B579-460E-94D1-54222C63F5DA}</a:tableStyleId>
              </a:tblPr>
              <a:tblGrid>
                <a:gridCol w="1253937">
                  <a:extLst>
                    <a:ext uri="{9D8B030D-6E8A-4147-A177-3AD203B41FA5}">
                      <a16:colId xmlns:a16="http://schemas.microsoft.com/office/drawing/2014/main" val="20000"/>
                    </a:ext>
                  </a:extLst>
                </a:gridCol>
                <a:gridCol w="764733">
                  <a:extLst>
                    <a:ext uri="{9D8B030D-6E8A-4147-A177-3AD203B41FA5}">
                      <a16:colId xmlns:a16="http://schemas.microsoft.com/office/drawing/2014/main" val="990812893"/>
                    </a:ext>
                  </a:extLst>
                </a:gridCol>
                <a:gridCol w="1369509">
                  <a:extLst>
                    <a:ext uri="{9D8B030D-6E8A-4147-A177-3AD203B41FA5}">
                      <a16:colId xmlns:a16="http://schemas.microsoft.com/office/drawing/2014/main" val="3799570263"/>
                    </a:ext>
                  </a:extLst>
                </a:gridCol>
                <a:gridCol w="1458686">
                  <a:extLst>
                    <a:ext uri="{9D8B030D-6E8A-4147-A177-3AD203B41FA5}">
                      <a16:colId xmlns:a16="http://schemas.microsoft.com/office/drawing/2014/main" val="329110450"/>
                    </a:ext>
                  </a:extLst>
                </a:gridCol>
                <a:gridCol w="4920343">
                  <a:extLst>
                    <a:ext uri="{9D8B030D-6E8A-4147-A177-3AD203B41FA5}">
                      <a16:colId xmlns:a16="http://schemas.microsoft.com/office/drawing/2014/main" val="637272131"/>
                    </a:ext>
                  </a:extLst>
                </a:gridCol>
              </a:tblGrid>
              <a:tr h="328930">
                <a:tc>
                  <a:txBody>
                    <a:bodyPr/>
                    <a:lstStyle/>
                    <a:p>
                      <a:pPr algn="ctr"/>
                      <a:endParaRPr lang="en-US" dirty="0"/>
                    </a:p>
                  </a:txBody>
                  <a:tcPr/>
                </a:tc>
                <a:tc>
                  <a:txBody>
                    <a:bodyPr/>
                    <a:lstStyle/>
                    <a:p>
                      <a:pPr algn="ctr"/>
                      <a:r>
                        <a:rPr lang="en-US" dirty="0"/>
                        <a:t>F, L</a:t>
                      </a:r>
                    </a:p>
                  </a:txBody>
                  <a:tcPr/>
                </a:tc>
                <a:tc>
                  <a:txBody>
                    <a:bodyPr/>
                    <a:lstStyle/>
                    <a:p>
                      <a:pPr algn="ctr"/>
                      <a:r>
                        <a:rPr lang="en-US" dirty="0"/>
                        <a:t>Length</a:t>
                      </a:r>
                    </a:p>
                  </a:txBody>
                  <a:tcPr/>
                </a:tc>
                <a:tc>
                  <a:txBody>
                    <a:bodyPr/>
                    <a:lstStyle/>
                    <a:p>
                      <a:pPr algn="ctr"/>
                      <a:r>
                        <a:rPr lang="en-US" dirty="0"/>
                        <a:t>Delta LCN</a:t>
                      </a:r>
                    </a:p>
                  </a:txBody>
                  <a:tcPr/>
                </a:tc>
                <a:tc>
                  <a:txBody>
                    <a:bodyPr/>
                    <a:lstStyle/>
                    <a:p>
                      <a:pPr algn="ctr"/>
                      <a:endParaRPr lang="en-US" dirty="0"/>
                    </a:p>
                  </a:txBody>
                  <a:tcPr/>
                </a:tc>
                <a:extLst>
                  <a:ext uri="{0D108BD9-81ED-4DB2-BD59-A6C34878D82A}">
                    <a16:rowId xmlns:a16="http://schemas.microsoft.com/office/drawing/2014/main" val="750182881"/>
                  </a:ext>
                </a:extLst>
              </a:tr>
              <a:tr h="328930">
                <a:tc>
                  <a:txBody>
                    <a:bodyPr/>
                    <a:lstStyle/>
                    <a:p>
                      <a:pPr algn="ctr"/>
                      <a:r>
                        <a:rPr lang="en-US" dirty="0" err="1"/>
                        <a:t>runlist</a:t>
                      </a:r>
                      <a:r>
                        <a:rPr lang="en-US" dirty="0"/>
                        <a:t>[0]</a:t>
                      </a:r>
                    </a:p>
                  </a:txBody>
                  <a:tcPr/>
                </a:tc>
                <a:tc>
                  <a:txBody>
                    <a:bodyPr/>
                    <a:lstStyle/>
                    <a:p>
                      <a:pPr algn="ctr"/>
                      <a:r>
                        <a:rPr lang="en-US" dirty="0"/>
                        <a:t>4, 1</a:t>
                      </a:r>
                    </a:p>
                  </a:txBody>
                  <a:tcPr/>
                </a:tc>
                <a:tc>
                  <a:txBody>
                    <a:bodyPr/>
                    <a:lstStyle/>
                    <a:p>
                      <a:pPr algn="ctr"/>
                      <a:r>
                        <a:rPr lang="en-US" dirty="0"/>
                        <a:t>128</a:t>
                      </a:r>
                    </a:p>
                  </a:txBody>
                  <a:tcPr/>
                </a:tc>
                <a:tc>
                  <a:txBody>
                    <a:bodyPr/>
                    <a:lstStyle/>
                    <a:p>
                      <a:pPr algn="ctr"/>
                      <a:r>
                        <a:rPr lang="en-US" dirty="0"/>
                        <a:t>2^31 – 123</a:t>
                      </a:r>
                    </a:p>
                  </a:txBody>
                  <a:tcPr/>
                </a:tc>
                <a:tc>
                  <a:txBody>
                    <a:bodyPr/>
                    <a:lstStyle/>
                    <a:p>
                      <a:pPr algn="ctr"/>
                      <a:r>
                        <a:rPr lang="en-US" dirty="0"/>
                        <a:t>The extent begins in the cluster 2^31 - 123</a:t>
                      </a:r>
                    </a:p>
                  </a:txBody>
                  <a:tcPr/>
                </a:tc>
                <a:extLst>
                  <a:ext uri="{0D108BD9-81ED-4DB2-BD59-A6C34878D82A}">
                    <a16:rowId xmlns:a16="http://schemas.microsoft.com/office/drawing/2014/main" val="3349597739"/>
                  </a:ext>
                </a:extLst>
              </a:tr>
              <a:tr h="328930">
                <a:tc>
                  <a:txBody>
                    <a:bodyPr/>
                    <a:lstStyle/>
                    <a:p>
                      <a:pPr algn="ctr"/>
                      <a:r>
                        <a:rPr lang="en-US" dirty="0" err="1"/>
                        <a:t>runlist</a:t>
                      </a:r>
                      <a:r>
                        <a:rPr lang="en-US" dirty="0"/>
                        <a:t>[1]</a:t>
                      </a:r>
                    </a:p>
                  </a:txBody>
                  <a:tcPr/>
                </a:tc>
                <a:tc>
                  <a:txBody>
                    <a:bodyPr/>
                    <a:lstStyle/>
                    <a:p>
                      <a:pPr algn="ctr"/>
                      <a:r>
                        <a:rPr lang="en-US" dirty="0"/>
                        <a:t>0, 1</a:t>
                      </a:r>
                    </a:p>
                  </a:txBody>
                  <a:tcPr/>
                </a:tc>
                <a:tc>
                  <a:txBody>
                    <a:bodyPr/>
                    <a:lstStyle/>
                    <a:p>
                      <a:pPr algn="ctr"/>
                      <a:r>
                        <a:rPr lang="en-US" dirty="0"/>
                        <a:t>64</a:t>
                      </a:r>
                    </a:p>
                  </a:txBody>
                  <a:tcPr/>
                </a:tc>
                <a:tc>
                  <a:txBody>
                    <a:bodyPr/>
                    <a:lstStyle/>
                    <a:p>
                      <a:pPr algn="ctr"/>
                      <a:r>
                        <a:rPr lang="en-US" dirty="0"/>
                        <a:t>(empty)</a:t>
                      </a:r>
                    </a:p>
                  </a:txBody>
                  <a:tcPr/>
                </a:tc>
                <a:tc>
                  <a:txBody>
                    <a:bodyPr/>
                    <a:lstStyle/>
                    <a:p>
                      <a:pPr algn="ctr"/>
                      <a:r>
                        <a:rPr lang="en-US" dirty="0"/>
                        <a:t>This is a hole</a:t>
                      </a:r>
                    </a:p>
                  </a:txBody>
                  <a:tcPr/>
                </a:tc>
                <a:extLst>
                  <a:ext uri="{0D108BD9-81ED-4DB2-BD59-A6C34878D82A}">
                    <a16:rowId xmlns:a16="http://schemas.microsoft.com/office/drawing/2014/main" val="3400246245"/>
                  </a:ext>
                </a:extLst>
              </a:tr>
              <a:tr h="328930">
                <a:tc>
                  <a:txBody>
                    <a:bodyPr/>
                    <a:lstStyle/>
                    <a:p>
                      <a:pPr algn="ctr"/>
                      <a:r>
                        <a:rPr lang="en-US" dirty="0" err="1"/>
                        <a:t>runlist</a:t>
                      </a:r>
                      <a:r>
                        <a:rPr lang="en-US" dirty="0"/>
                        <a:t>[2]</a:t>
                      </a:r>
                    </a:p>
                  </a:txBody>
                  <a:tcPr/>
                </a:tc>
                <a:tc>
                  <a:txBody>
                    <a:bodyPr/>
                    <a:lstStyle/>
                    <a:p>
                      <a:pPr algn="ctr"/>
                      <a:r>
                        <a:rPr lang="en-US" dirty="0"/>
                        <a:t>2, 1</a:t>
                      </a:r>
                    </a:p>
                  </a:txBody>
                  <a:tcPr/>
                </a:tc>
                <a:tc>
                  <a:txBody>
                    <a:bodyPr/>
                    <a:lstStyle/>
                    <a:p>
                      <a:pPr algn="ctr"/>
                      <a:r>
                        <a:rPr lang="en-US" dirty="0"/>
                        <a:t>128</a:t>
                      </a:r>
                    </a:p>
                  </a:txBody>
                  <a:tcPr/>
                </a:tc>
                <a:tc>
                  <a:txBody>
                    <a:bodyPr/>
                    <a:lstStyle/>
                    <a:p>
                      <a:pPr algn="ctr"/>
                      <a:r>
                        <a:rPr lang="en-US" dirty="0"/>
                        <a:t>2^15</a:t>
                      </a:r>
                    </a:p>
                  </a:txBody>
                  <a:tcPr/>
                </a:tc>
                <a:tc>
                  <a:txBody>
                    <a:bodyPr/>
                    <a:lstStyle/>
                    <a:p>
                      <a:pPr algn="ctr"/>
                      <a:r>
                        <a:rPr lang="en-US" dirty="0"/>
                        <a:t>The extent begins in the cluster 2^31 - 123 + 2^15</a:t>
                      </a:r>
                    </a:p>
                  </a:txBody>
                  <a:tcPr/>
                </a:tc>
                <a:extLst>
                  <a:ext uri="{0D108BD9-81ED-4DB2-BD59-A6C34878D82A}">
                    <a16:rowId xmlns:a16="http://schemas.microsoft.com/office/drawing/2014/main" val="140905175"/>
                  </a:ext>
                </a:extLst>
              </a:tr>
            </a:tbl>
          </a:graphicData>
        </a:graphic>
      </p:graphicFrame>
    </p:spTree>
    <p:extLst>
      <p:ext uri="{BB962C8B-B14F-4D97-AF65-F5344CB8AC3E}">
        <p14:creationId xmlns:p14="http://schemas.microsoft.com/office/powerpoint/2010/main" val="199564013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040548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8915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079003932"/>
              </p:ext>
            </p:extLst>
          </p:nvPr>
        </p:nvGraphicFramePr>
        <p:xfrm>
          <a:off x="0" y="365762"/>
          <a:ext cx="12192000" cy="576072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857868636"/>
                    </a:ext>
                  </a:extLst>
                </a:gridCol>
              </a:tblGrid>
              <a:tr h="455826">
                <a:tc gridSpan="2">
                  <a:txBody>
                    <a:bodyPr/>
                    <a:lstStyle/>
                    <a:p>
                      <a:r>
                        <a:rPr lang="en-US" sz="2400" dirty="0"/>
                        <a:t>Attributes of regular files</a:t>
                      </a:r>
                      <a:endParaRPr lang="ru-RU" sz="2400" dirty="0"/>
                    </a:p>
                  </a:txBody>
                  <a:tcPr/>
                </a:tc>
                <a:tc hMerge="1">
                  <a:txBody>
                    <a:bodyPr/>
                    <a:lstStyle/>
                    <a:p>
                      <a:endParaRPr lang="en-RU"/>
                    </a:p>
                  </a:txBody>
                  <a:tcPr/>
                </a:tc>
                <a:extLst>
                  <a:ext uri="{0D108BD9-81ED-4DB2-BD59-A6C34878D82A}">
                    <a16:rowId xmlns:a16="http://schemas.microsoft.com/office/drawing/2014/main" val="10000"/>
                  </a:ext>
                </a:extLst>
              </a:tr>
              <a:tr h="455826">
                <a:tc>
                  <a:txBody>
                    <a:bodyPr/>
                    <a:lstStyle/>
                    <a:p>
                      <a:pPr marL="285750" indent="-285750">
                        <a:buFont typeface="Arial" panose="020B0604020202020204" pitchFamily="34" charset="0"/>
                        <a:buChar char="•"/>
                      </a:pPr>
                      <a:r>
                        <a:rPr lang="en-US" sz="1800" dirty="0"/>
                        <a:t>$STANDARD_INFORMATION,</a:t>
                      </a:r>
                    </a:p>
                    <a:p>
                      <a:pPr marL="285750" indent="-285750">
                        <a:buFont typeface="Arial" panose="020B0604020202020204" pitchFamily="34" charset="0"/>
                        <a:buChar char="•"/>
                      </a:pPr>
                      <a:r>
                        <a:rPr lang="en-US" sz="1800" dirty="0"/>
                        <a:t>$FILE_NAME,</a:t>
                      </a:r>
                    </a:p>
                    <a:p>
                      <a:pPr marL="285750" indent="-285750">
                        <a:buFont typeface="Arial" panose="020B0604020202020204" pitchFamily="34" charset="0"/>
                        <a:buChar char="•"/>
                      </a:pPr>
                      <a:r>
                        <a:rPr lang="en-US" sz="1800" dirty="0"/>
                        <a:t>$OBJECT_ID,</a:t>
                      </a:r>
                    </a:p>
                    <a:p>
                      <a:pPr marL="285750" indent="-285750">
                        <a:buFont typeface="Arial" panose="020B0604020202020204" pitchFamily="34" charset="0"/>
                        <a:buChar char="•"/>
                      </a:pPr>
                      <a:r>
                        <a:rPr lang="en-US" sz="1800" dirty="0"/>
                        <a:t>$SECURITY_DESCRITPOR,</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$EA_INFORMATION,</a:t>
                      </a:r>
                    </a:p>
                    <a:p>
                      <a:pPr marL="285750" indent="-285750">
                        <a:buFont typeface="Arial" panose="020B0604020202020204" pitchFamily="34" charset="0"/>
                        <a:buChar char="•"/>
                      </a:pPr>
                      <a:r>
                        <a:rPr lang="en-US" sz="1800" dirty="0"/>
                        <a:t>$EA.</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txBody>
                  <a:tcPr/>
                </a:tc>
                <a:tc>
                  <a:txBody>
                    <a:bodyPr/>
                    <a:lstStyle/>
                    <a:p>
                      <a:pPr marL="285750" indent="-285750">
                        <a:buFont typeface="Arial" panose="020B0604020202020204" pitchFamily="34" charset="0"/>
                        <a:buChar char="•"/>
                      </a:pPr>
                      <a:endParaRPr lang="en-US" sz="1800" dirty="0"/>
                    </a:p>
                  </a:txBody>
                  <a:tcPr/>
                </a:tc>
                <a:extLst>
                  <a:ext uri="{0D108BD9-81ED-4DB2-BD59-A6C34878D82A}">
                    <a16:rowId xmlns:a16="http://schemas.microsoft.com/office/drawing/2014/main" val="1246859325"/>
                  </a:ext>
                </a:extLst>
              </a:tr>
            </a:tbl>
          </a:graphicData>
        </a:graphic>
      </p:graphicFrame>
    </p:spTree>
    <p:extLst>
      <p:ext uri="{BB962C8B-B14F-4D97-AF65-F5344CB8AC3E}">
        <p14:creationId xmlns:p14="http://schemas.microsoft.com/office/powerpoint/2010/main" val="368337450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2949333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7196784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53489060"/>
              </p:ext>
            </p:extLst>
          </p:nvPr>
        </p:nvGraphicFramePr>
        <p:xfrm>
          <a:off x="0" y="365762"/>
          <a:ext cx="12192000" cy="5760720"/>
        </p:xfrm>
        <a:graphic>
          <a:graphicData uri="http://schemas.openxmlformats.org/drawingml/2006/table">
            <a:tbl>
              <a:tblPr firstRow="1" bandRow="1">
                <a:tableStyleId>{3B4B98B0-60AC-42C2-AFA5-B58CD77FA1E5}</a:tableStyleId>
              </a:tblPr>
              <a:tblGrid>
                <a:gridCol w="3657600">
                  <a:extLst>
                    <a:ext uri="{9D8B030D-6E8A-4147-A177-3AD203B41FA5}">
                      <a16:colId xmlns:a16="http://schemas.microsoft.com/office/drawing/2014/main" val="20000"/>
                    </a:ext>
                  </a:extLst>
                </a:gridCol>
                <a:gridCol w="8534400">
                  <a:extLst>
                    <a:ext uri="{9D8B030D-6E8A-4147-A177-3AD203B41FA5}">
                      <a16:colId xmlns:a16="http://schemas.microsoft.com/office/drawing/2014/main" val="2857868636"/>
                    </a:ext>
                  </a:extLst>
                </a:gridCol>
              </a:tblGrid>
              <a:tr h="455826">
                <a:tc gridSpan="2">
                  <a:txBody>
                    <a:bodyPr/>
                    <a:lstStyle/>
                    <a:p>
                      <a:r>
                        <a:rPr lang="en-US" sz="2400" dirty="0"/>
                        <a:t>Attributes of regular files</a:t>
                      </a:r>
                      <a:endParaRPr lang="ru-RU" sz="2400" dirty="0"/>
                    </a:p>
                  </a:txBody>
                  <a:tcPr/>
                </a:tc>
                <a:tc hMerge="1">
                  <a:txBody>
                    <a:bodyPr/>
                    <a:lstStyle/>
                    <a:p>
                      <a:endParaRPr lang="en-RU"/>
                    </a:p>
                  </a:txBody>
                  <a:tcPr/>
                </a:tc>
                <a:extLst>
                  <a:ext uri="{0D108BD9-81ED-4DB2-BD59-A6C34878D82A}">
                    <a16:rowId xmlns:a16="http://schemas.microsoft.com/office/drawing/2014/main" val="10000"/>
                  </a:ext>
                </a:extLst>
              </a:tr>
              <a:tr h="455826">
                <a:tc>
                  <a:txBody>
                    <a:bodyPr/>
                    <a:lstStyle/>
                    <a:p>
                      <a:pPr marL="285750" indent="-285750">
                        <a:buFont typeface="Arial" panose="020B0604020202020204" pitchFamily="34" charset="0"/>
                        <a:buChar char="•"/>
                      </a:pPr>
                      <a:r>
                        <a:rPr lang="en-US" sz="1800" b="1" dirty="0"/>
                        <a:t>$STANDARD_INFORMATION,</a:t>
                      </a:r>
                    </a:p>
                    <a:p>
                      <a:pPr marL="285750" indent="-285750">
                        <a:buFont typeface="Arial" panose="020B0604020202020204" pitchFamily="34" charset="0"/>
                        <a:buChar char="•"/>
                      </a:pPr>
                      <a:r>
                        <a:rPr lang="en-US" sz="1800" dirty="0"/>
                        <a:t>$FILE_NAME,</a:t>
                      </a:r>
                    </a:p>
                    <a:p>
                      <a:pPr marL="285750" indent="-285750">
                        <a:buFont typeface="Arial" panose="020B0604020202020204" pitchFamily="34" charset="0"/>
                        <a:buChar char="•"/>
                      </a:pPr>
                      <a:r>
                        <a:rPr lang="en-US" sz="1800" dirty="0"/>
                        <a:t>$OBJECT_ID,</a:t>
                      </a:r>
                    </a:p>
                    <a:p>
                      <a:pPr marL="285750" indent="-285750">
                        <a:buFont typeface="Arial" panose="020B0604020202020204" pitchFamily="34" charset="0"/>
                        <a:buChar char="•"/>
                      </a:pPr>
                      <a:r>
                        <a:rPr lang="en-US" sz="1800" dirty="0"/>
                        <a:t>$SECURITY_DESCRITPOR,</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$EA_INFORMATION,</a:t>
                      </a:r>
                    </a:p>
                    <a:p>
                      <a:pPr marL="285750" indent="-285750">
                        <a:buFont typeface="Arial" panose="020B0604020202020204" pitchFamily="34" charset="0"/>
                        <a:buChar char="•"/>
                      </a:pPr>
                      <a:r>
                        <a:rPr lang="en-US" sz="1800" dirty="0"/>
                        <a:t>$EA.</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txBody>
                  <a:tcPr/>
                </a:tc>
                <a:tc>
                  <a:txBody>
                    <a:bodyPr/>
                    <a:lstStyle/>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struct ATTR_STD_INFO5 {</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cr_time</a:t>
                      </a:r>
                      <a:r>
                        <a:rPr lang="en-US" sz="1600" dirty="0">
                          <a:latin typeface="Consolas" panose="020B0609020204030204" pitchFamily="49" charset="0"/>
                          <a:cs typeface="Consolas" panose="020B0609020204030204" pitchFamily="49" charset="0"/>
                        </a:rPr>
                        <a:t>;         // 0x00: File creation file.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m_time</a:t>
                      </a:r>
                      <a:r>
                        <a:rPr lang="en-US" sz="1600" dirty="0">
                          <a:latin typeface="Consolas" panose="020B0609020204030204" pitchFamily="49" charset="0"/>
                          <a:cs typeface="Consolas" panose="020B0609020204030204" pitchFamily="49" charset="0"/>
                        </a:rPr>
                        <a:t>;          // 0x08: File modification time.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c_time</a:t>
                      </a:r>
                      <a:r>
                        <a:rPr lang="en-US" sz="1600" dirty="0">
                          <a:latin typeface="Consolas" panose="020B0609020204030204" pitchFamily="49" charset="0"/>
                          <a:cs typeface="Consolas" panose="020B0609020204030204" pitchFamily="49" charset="0"/>
                        </a:rPr>
                        <a:t>;          // 0x10: Last time any attribute was modified.</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a_time</a:t>
                      </a:r>
                      <a:r>
                        <a:rPr lang="en-US" sz="1600" dirty="0">
                          <a:latin typeface="Consolas" panose="020B0609020204030204" pitchFamily="49" charset="0"/>
                          <a:cs typeface="Consolas" panose="020B0609020204030204" pitchFamily="49" charset="0"/>
                        </a:rPr>
                        <a:t>;          // 0x18: File last access time.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enum</a:t>
                      </a:r>
                      <a:r>
                        <a:rPr lang="en-US" sz="1600" dirty="0">
                          <a:latin typeface="Consolas" panose="020B0609020204030204" pitchFamily="49" charset="0"/>
                          <a:cs typeface="Consolas" panose="020B0609020204030204" pitchFamily="49" charset="0"/>
                        </a:rPr>
                        <a:t> FILE_ATTRIBUTE fa; // 0x20: Standard DOS attributes &amp; more.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max_ver_num</a:t>
                      </a:r>
                      <a:r>
                        <a:rPr lang="en-US" sz="1600" dirty="0">
                          <a:latin typeface="Consolas" panose="020B0609020204030204" pitchFamily="49" charset="0"/>
                          <a:cs typeface="Consolas" panose="020B0609020204030204" pitchFamily="49" charset="0"/>
                        </a:rPr>
                        <a:t>;     // 0x24: Maximum Number of Versions.</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ver_num</a:t>
                      </a:r>
                      <a:r>
                        <a:rPr lang="en-US" sz="1600" dirty="0">
                          <a:latin typeface="Consolas" panose="020B0609020204030204" pitchFamily="49" charset="0"/>
                          <a:cs typeface="Consolas" panose="020B0609020204030204" pitchFamily="49" charset="0"/>
                        </a:rPr>
                        <a:t>;         // 0x28: Version Number.</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class_id</a:t>
                      </a:r>
                      <a:r>
                        <a:rPr lang="en-US" sz="1600" dirty="0">
                          <a:latin typeface="Consolas" panose="020B0609020204030204" pitchFamily="49" charset="0"/>
                          <a:cs typeface="Consolas" panose="020B0609020204030204" pitchFamily="49" charset="0"/>
                        </a:rPr>
                        <a:t>;</a:t>
                      </a:r>
                    </a:p>
                    <a:p>
                      <a:pPr marL="0" indent="0">
                        <a:buFont typeface="Arial" panose="020B0604020202020204" pitchFamily="34" charset="0"/>
                        <a:buNone/>
                      </a:pPr>
                      <a:endParaRPr lang="en-US" sz="1600" dirty="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 Win2k and later</a:t>
                      </a:r>
                    </a:p>
                    <a:p>
                      <a:pPr marL="0" indent="0">
                        <a:buFont typeface="Arial" panose="020B0604020202020204" pitchFamily="34" charset="0"/>
                        <a:buNone/>
                      </a:pPr>
                      <a:endParaRPr lang="en-US" sz="1600" dirty="0">
                        <a:latin typeface="Consolas" panose="020B0609020204030204" pitchFamily="49" charset="0"/>
                        <a:cs typeface="Consolas" panose="020B0609020204030204" pitchFamily="49" charset="0"/>
                      </a:endParaRP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owner_id</a:t>
                      </a:r>
                      <a:r>
                        <a:rPr lang="en-US" sz="1600" dirty="0">
                          <a:latin typeface="Consolas" panose="020B0609020204030204" pitchFamily="49" charset="0"/>
                          <a:cs typeface="Consolas" panose="020B0609020204030204" pitchFamily="49" charset="0"/>
                        </a:rPr>
                        <a:t>;        // 0x30: Owner Id of the user owning the file.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security_id</a:t>
                      </a:r>
                      <a:r>
                        <a:rPr lang="en-US" sz="1600" dirty="0">
                          <a:latin typeface="Consolas" panose="020B0609020204030204" pitchFamily="49" charset="0"/>
                          <a:cs typeface="Consolas" panose="020B0609020204030204" pitchFamily="49" charset="0"/>
                        </a:rPr>
                        <a:t>;     // 0x34: The Security Id is a key in the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 $SII Index and $SDS.</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quota_charge</a:t>
                      </a:r>
                      <a:r>
                        <a:rPr lang="en-US" sz="1600" dirty="0">
                          <a:latin typeface="Consolas" panose="020B0609020204030204" pitchFamily="49" charset="0"/>
                          <a:cs typeface="Consolas" panose="020B0609020204030204" pitchFamily="49" charset="0"/>
                        </a:rPr>
                        <a:t>;    // 0x38:</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usn</a:t>
                      </a:r>
                      <a:r>
                        <a:rPr lang="en-US" sz="1600" dirty="0">
                          <a:latin typeface="Consolas" panose="020B0609020204030204" pitchFamily="49" charset="0"/>
                          <a:cs typeface="Consolas" panose="020B0609020204030204" pitchFamily="49" charset="0"/>
                        </a:rPr>
                        <a:t>;             // 0x40: Last Update Sequence Number of the</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 file. This is a direct index into the file</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UsnJrnl</a:t>
                      </a:r>
                      <a:r>
                        <a:rPr lang="en-US" sz="1600" dirty="0">
                          <a:latin typeface="Consolas" panose="020B0609020204030204" pitchFamily="49" charset="0"/>
                          <a:cs typeface="Consolas" panose="020B0609020204030204" pitchFamily="49" charset="0"/>
                        </a:rPr>
                        <a:t>. If zero, the USN Journal is</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 disabled.</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1246859325"/>
                  </a:ext>
                </a:extLst>
              </a:tr>
            </a:tbl>
          </a:graphicData>
        </a:graphic>
      </p:graphicFrame>
    </p:spTree>
    <p:extLst>
      <p:ext uri="{BB962C8B-B14F-4D97-AF65-F5344CB8AC3E}">
        <p14:creationId xmlns:p14="http://schemas.microsoft.com/office/powerpoint/2010/main" val="211985842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165314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9425858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937145813"/>
              </p:ext>
            </p:extLst>
          </p:nvPr>
        </p:nvGraphicFramePr>
        <p:xfrm>
          <a:off x="0" y="365762"/>
          <a:ext cx="12192000" cy="5760720"/>
        </p:xfrm>
        <a:graphic>
          <a:graphicData uri="http://schemas.openxmlformats.org/drawingml/2006/table">
            <a:tbl>
              <a:tblPr firstRow="1" bandRow="1">
                <a:tableStyleId>{3B4B98B0-60AC-42C2-AFA5-B58CD77FA1E5}</a:tableStyleId>
              </a:tblPr>
              <a:tblGrid>
                <a:gridCol w="3657600">
                  <a:extLst>
                    <a:ext uri="{9D8B030D-6E8A-4147-A177-3AD203B41FA5}">
                      <a16:colId xmlns:a16="http://schemas.microsoft.com/office/drawing/2014/main" val="20000"/>
                    </a:ext>
                  </a:extLst>
                </a:gridCol>
                <a:gridCol w="8534400">
                  <a:extLst>
                    <a:ext uri="{9D8B030D-6E8A-4147-A177-3AD203B41FA5}">
                      <a16:colId xmlns:a16="http://schemas.microsoft.com/office/drawing/2014/main" val="2857868636"/>
                    </a:ext>
                  </a:extLst>
                </a:gridCol>
              </a:tblGrid>
              <a:tr h="455826">
                <a:tc gridSpan="2">
                  <a:txBody>
                    <a:bodyPr/>
                    <a:lstStyle/>
                    <a:p>
                      <a:r>
                        <a:rPr lang="en-US" sz="2400" dirty="0"/>
                        <a:t>Attributes of regular files</a:t>
                      </a:r>
                      <a:endParaRPr lang="ru-RU" sz="2400" dirty="0"/>
                    </a:p>
                  </a:txBody>
                  <a:tcPr/>
                </a:tc>
                <a:tc hMerge="1">
                  <a:txBody>
                    <a:bodyPr/>
                    <a:lstStyle/>
                    <a:p>
                      <a:endParaRPr lang="en-RU"/>
                    </a:p>
                  </a:txBody>
                  <a:tcPr/>
                </a:tc>
                <a:extLst>
                  <a:ext uri="{0D108BD9-81ED-4DB2-BD59-A6C34878D82A}">
                    <a16:rowId xmlns:a16="http://schemas.microsoft.com/office/drawing/2014/main" val="10000"/>
                  </a:ext>
                </a:extLst>
              </a:tr>
              <a:tr h="455826">
                <a:tc>
                  <a:txBody>
                    <a:bodyPr/>
                    <a:lstStyle/>
                    <a:p>
                      <a:pPr marL="285750" indent="-285750">
                        <a:buFont typeface="Arial" panose="020B0604020202020204" pitchFamily="34" charset="0"/>
                        <a:buChar char="•"/>
                      </a:pPr>
                      <a:r>
                        <a:rPr lang="en-US" sz="1800" dirty="0"/>
                        <a:t>$STANDARD_INFORMATION,</a:t>
                      </a:r>
                    </a:p>
                    <a:p>
                      <a:pPr marL="285750" indent="-285750">
                        <a:buFont typeface="Arial" panose="020B0604020202020204" pitchFamily="34" charset="0"/>
                        <a:buChar char="•"/>
                      </a:pPr>
                      <a:r>
                        <a:rPr lang="en-US" sz="1800" b="1" dirty="0"/>
                        <a:t>$FILE_NAME,</a:t>
                      </a:r>
                    </a:p>
                    <a:p>
                      <a:pPr marL="285750" indent="-285750">
                        <a:buFont typeface="Arial" panose="020B0604020202020204" pitchFamily="34" charset="0"/>
                        <a:buChar char="•"/>
                      </a:pPr>
                      <a:r>
                        <a:rPr lang="en-US" sz="1800" dirty="0"/>
                        <a:t>$OBJECT_ID,</a:t>
                      </a:r>
                    </a:p>
                    <a:p>
                      <a:pPr marL="285750" indent="-285750">
                        <a:buFont typeface="Arial" panose="020B0604020202020204" pitchFamily="34" charset="0"/>
                        <a:buChar char="•"/>
                      </a:pPr>
                      <a:r>
                        <a:rPr lang="en-US" sz="1800" dirty="0"/>
                        <a:t>$SECURITY_DESCRITPOR,</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$EA_INFORMATION,</a:t>
                      </a:r>
                    </a:p>
                    <a:p>
                      <a:pPr marL="285750" indent="-285750">
                        <a:buFont typeface="Arial" panose="020B0604020202020204" pitchFamily="34" charset="0"/>
                        <a:buChar char="•"/>
                      </a:pPr>
                      <a:r>
                        <a:rPr lang="en-US" sz="1800" dirty="0"/>
                        <a:t>$EA.</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txBody>
                  <a:tcPr/>
                </a:tc>
                <a:tc>
                  <a:txBody>
                    <a:bodyPr/>
                    <a:lstStyle/>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struct ATTR_FILE_NAME {</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struct MFT_REF home;    // 0x00: MFT record for directory.</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struct NTFS_DUP_INFO dup;// 0x08:</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name_len</a:t>
                      </a:r>
                      <a:r>
                        <a:rPr lang="en-US" sz="1600" dirty="0">
                          <a:latin typeface="Consolas" panose="020B0609020204030204" pitchFamily="49" charset="0"/>
                          <a:cs typeface="Consolas" panose="020B0609020204030204" pitchFamily="49" charset="0"/>
                        </a:rPr>
                        <a:t>;            // 0x40: File name length in words.</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u8 type;                // 0x41: File name type.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__le16 name[];          // 0x42: File name.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1246859325"/>
                  </a:ext>
                </a:extLst>
              </a:tr>
            </a:tbl>
          </a:graphicData>
        </a:graphic>
      </p:graphicFrame>
    </p:spTree>
    <p:extLst>
      <p:ext uri="{BB962C8B-B14F-4D97-AF65-F5344CB8AC3E}">
        <p14:creationId xmlns:p14="http://schemas.microsoft.com/office/powerpoint/2010/main" val="163938050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7071583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3856353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601044062"/>
              </p:ext>
            </p:extLst>
          </p:nvPr>
        </p:nvGraphicFramePr>
        <p:xfrm>
          <a:off x="0" y="365762"/>
          <a:ext cx="12192000" cy="5029200"/>
        </p:xfrm>
        <a:graphic>
          <a:graphicData uri="http://schemas.openxmlformats.org/drawingml/2006/table">
            <a:tbl>
              <a:tblPr firstRow="1" bandRow="1">
                <a:tableStyleId>{3B4B98B0-60AC-42C2-AFA5-B58CD77FA1E5}</a:tableStyleId>
              </a:tblPr>
              <a:tblGrid>
                <a:gridCol w="3657600">
                  <a:extLst>
                    <a:ext uri="{9D8B030D-6E8A-4147-A177-3AD203B41FA5}">
                      <a16:colId xmlns:a16="http://schemas.microsoft.com/office/drawing/2014/main" val="20000"/>
                    </a:ext>
                  </a:extLst>
                </a:gridCol>
                <a:gridCol w="8534400">
                  <a:extLst>
                    <a:ext uri="{9D8B030D-6E8A-4147-A177-3AD203B41FA5}">
                      <a16:colId xmlns:a16="http://schemas.microsoft.com/office/drawing/2014/main" val="2857868636"/>
                    </a:ext>
                  </a:extLst>
                </a:gridCol>
              </a:tblGrid>
              <a:tr h="455826">
                <a:tc gridSpan="2">
                  <a:txBody>
                    <a:bodyPr/>
                    <a:lstStyle/>
                    <a:p>
                      <a:r>
                        <a:rPr lang="en-US" sz="2400" dirty="0"/>
                        <a:t>Attributes of regular files</a:t>
                      </a:r>
                      <a:endParaRPr lang="ru-RU" sz="2400" dirty="0"/>
                    </a:p>
                  </a:txBody>
                  <a:tcPr/>
                </a:tc>
                <a:tc hMerge="1">
                  <a:txBody>
                    <a:bodyPr/>
                    <a:lstStyle/>
                    <a:p>
                      <a:endParaRPr lang="en-RU"/>
                    </a:p>
                  </a:txBody>
                  <a:tcPr/>
                </a:tc>
                <a:extLst>
                  <a:ext uri="{0D108BD9-81ED-4DB2-BD59-A6C34878D82A}">
                    <a16:rowId xmlns:a16="http://schemas.microsoft.com/office/drawing/2014/main" val="10000"/>
                  </a:ext>
                </a:extLst>
              </a:tr>
              <a:tr h="455826">
                <a:tc>
                  <a:txBody>
                    <a:bodyPr/>
                    <a:lstStyle/>
                    <a:p>
                      <a:pPr marL="285750" indent="-285750">
                        <a:buFont typeface="Arial" panose="020B0604020202020204" pitchFamily="34" charset="0"/>
                        <a:buChar char="•"/>
                      </a:pPr>
                      <a:r>
                        <a:rPr lang="en-US" sz="1800" dirty="0"/>
                        <a:t>$STANDARD_INFORMATION,</a:t>
                      </a:r>
                    </a:p>
                    <a:p>
                      <a:pPr marL="285750" indent="-285750">
                        <a:buFont typeface="Arial" panose="020B0604020202020204" pitchFamily="34" charset="0"/>
                        <a:buChar char="•"/>
                      </a:pPr>
                      <a:r>
                        <a:rPr lang="en-US" sz="1800" b="1" dirty="0"/>
                        <a:t>$FILE_NAME,</a:t>
                      </a:r>
                    </a:p>
                    <a:p>
                      <a:pPr marL="285750" indent="-285750">
                        <a:buFont typeface="Arial" panose="020B0604020202020204" pitchFamily="34" charset="0"/>
                        <a:buChar char="•"/>
                      </a:pPr>
                      <a:r>
                        <a:rPr lang="en-US" sz="1800" dirty="0"/>
                        <a:t>$OBJECT_ID,</a:t>
                      </a:r>
                    </a:p>
                    <a:p>
                      <a:pPr marL="285750" indent="-285750">
                        <a:buFont typeface="Arial" panose="020B0604020202020204" pitchFamily="34" charset="0"/>
                        <a:buChar char="•"/>
                      </a:pPr>
                      <a:r>
                        <a:rPr lang="en-US" sz="1800" dirty="0"/>
                        <a:t>$SECURITY_DESCRITPOR,</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$EA_INFORMATION,</a:t>
                      </a:r>
                    </a:p>
                    <a:p>
                      <a:pPr marL="285750" indent="-285750">
                        <a:buFont typeface="Arial" panose="020B0604020202020204" pitchFamily="34" charset="0"/>
                        <a:buChar char="•"/>
                      </a:pPr>
                      <a:r>
                        <a:rPr lang="en-US" sz="1800" dirty="0"/>
                        <a:t>$EA.</a:t>
                      </a:r>
                    </a:p>
                  </a:txBody>
                  <a:tcPr/>
                </a:tc>
                <a:tc>
                  <a:txBody>
                    <a:bodyPr/>
                    <a:lstStyle/>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struct ATTR_FILE_NAME {</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struct MFT_REF home;    // 0x00: MFT record for directory.</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struct NTFS_DUP_INFO dup;// 0x08:</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name_len</a:t>
                      </a:r>
                      <a:r>
                        <a:rPr lang="en-US" sz="1600" dirty="0">
                          <a:latin typeface="Consolas" panose="020B0609020204030204" pitchFamily="49" charset="0"/>
                          <a:cs typeface="Consolas" panose="020B0609020204030204" pitchFamily="49" charset="0"/>
                        </a:rPr>
                        <a:t>;            // 0x40: File name length in words.</a:t>
                      </a:r>
                    </a:p>
                    <a:p>
                      <a:pPr marL="0" indent="0">
                        <a:buFont typeface="Arial" panose="020B0604020202020204" pitchFamily="34" charset="0"/>
                        <a:buNone/>
                      </a:pPr>
                      <a:r>
                        <a:rPr lang="en-US" sz="1600" b="1" dirty="0">
                          <a:latin typeface="Consolas" panose="020B0609020204030204" pitchFamily="49" charset="0"/>
                          <a:cs typeface="Consolas" panose="020B0609020204030204" pitchFamily="49" charset="0"/>
                        </a:rPr>
                        <a:t>    u8 type;                // 0x41: File name type.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__le16 name[];          // 0x42: File name.</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1246859325"/>
                  </a:ext>
                </a:extLst>
              </a:tr>
              <a:tr h="455826">
                <a:tc gridSpan="2">
                  <a:txBody>
                    <a:bodyPr/>
                    <a:lstStyle/>
                    <a:p>
                      <a:pPr marL="0" indent="0">
                        <a:buFont typeface="Arial" panose="020B0604020202020204" pitchFamily="34" charset="0"/>
                        <a:buNone/>
                      </a:pPr>
                      <a:r>
                        <a:rPr lang="en-US" sz="1800" dirty="0"/>
                        <a:t>The file name type selects a namespace where the name is visible:</a:t>
                      </a:r>
                      <a:endParaRPr lang="ru-RU" sz="1800" dirty="0"/>
                    </a:p>
                    <a:p>
                      <a:pPr marL="285750" indent="-285750">
                        <a:buFont typeface="Arial" panose="020B0604020202020204" pitchFamily="34" charset="0"/>
                        <a:buChar char="•"/>
                      </a:pPr>
                      <a:r>
                        <a:rPr lang="en-US" sz="1800" dirty="0"/>
                        <a:t>FILE_NAME_POSIX,</a:t>
                      </a:r>
                    </a:p>
                    <a:p>
                      <a:pPr marL="285750" indent="-285750">
                        <a:buFont typeface="Arial" panose="020B0604020202020204" pitchFamily="34" charset="0"/>
                        <a:buChar char="•"/>
                      </a:pPr>
                      <a:r>
                        <a:rPr lang="en-US" sz="1800" dirty="0"/>
                        <a:t>FILE_NAME_UNICODE,</a:t>
                      </a:r>
                    </a:p>
                    <a:p>
                      <a:pPr marL="285750" indent="-285750">
                        <a:buFont typeface="Arial" panose="020B0604020202020204" pitchFamily="34" charset="0"/>
                        <a:buChar char="•"/>
                      </a:pPr>
                      <a:r>
                        <a:rPr lang="en-US" sz="1800" dirty="0"/>
                        <a:t>FILE_NAME_DOS.</a:t>
                      </a:r>
                    </a:p>
                    <a:p>
                      <a:pPr marL="285750" indent="-285750">
                        <a:buFont typeface="Arial" panose="020B0604020202020204" pitchFamily="34" charset="0"/>
                        <a:buChar char="•"/>
                      </a:pPr>
                      <a:endParaRPr lang="en-US" sz="1800" dirty="0"/>
                    </a:p>
                    <a:p>
                      <a:pPr marL="0" indent="0">
                        <a:buFont typeface="Arial" panose="020B0604020202020204" pitchFamily="34" charset="0"/>
                        <a:buNone/>
                      </a:pPr>
                      <a:r>
                        <a:rPr lang="en-US" sz="1800" dirty="0"/>
                        <a:t>Files in NTFS have at least 2 names. These are a</a:t>
                      </a:r>
                      <a:r>
                        <a:rPr lang="ru-RU" sz="1800" dirty="0"/>
                        <a:t> </a:t>
                      </a:r>
                      <a:r>
                        <a:rPr lang="en-US" sz="1800" dirty="0"/>
                        <a:t>UNICODE name for Win32 and a</a:t>
                      </a:r>
                      <a:r>
                        <a:rPr lang="ru-RU" sz="1800" dirty="0"/>
                        <a:t> </a:t>
                      </a:r>
                      <a:r>
                        <a:rPr lang="en-US" sz="1800" dirty="0"/>
                        <a:t>DOS name. The DOS name is contracted to</a:t>
                      </a:r>
                      <a:r>
                        <a:rPr lang="ru-RU" sz="1800" dirty="0"/>
                        <a:t> 8.3</a:t>
                      </a:r>
                      <a:r>
                        <a:rPr lang="en-US" sz="1800" dirty="0"/>
                        <a:t> format (8 bytes for the name, 3 bytes for the extension)</a:t>
                      </a:r>
                      <a:r>
                        <a:rPr lang="ru-RU" sz="1800" dirty="0"/>
                        <a:t>.</a:t>
                      </a:r>
                      <a:endParaRPr lang="en-US" sz="1800" dirty="0"/>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Files may have more names if they are </a:t>
                      </a:r>
                      <a:r>
                        <a:rPr lang="en-US" sz="1800" dirty="0" err="1"/>
                        <a:t>hardlinked</a:t>
                      </a:r>
                      <a:r>
                        <a:rPr lang="en-US" sz="1800" dirty="0"/>
                        <a:t> to.</a:t>
                      </a:r>
                    </a:p>
                  </a:txBody>
                  <a:tcPr/>
                </a:tc>
                <a:tc hMerge="1">
                  <a:txBody>
                    <a:bodyPr/>
                    <a:lstStyle/>
                    <a:p>
                      <a:pPr marL="0" indent="0">
                        <a:buFont typeface="Arial" panose="020B0604020202020204" pitchFamily="34" charset="0"/>
                        <a:buNone/>
                      </a:pP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3745134600"/>
                  </a:ext>
                </a:extLst>
              </a:tr>
            </a:tbl>
          </a:graphicData>
        </a:graphic>
      </p:graphicFrame>
    </p:spTree>
    <p:extLst>
      <p:ext uri="{BB962C8B-B14F-4D97-AF65-F5344CB8AC3E}">
        <p14:creationId xmlns:p14="http://schemas.microsoft.com/office/powerpoint/2010/main" val="269991700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9669204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9678954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77138667"/>
              </p:ext>
            </p:extLst>
          </p:nvPr>
        </p:nvGraphicFramePr>
        <p:xfrm>
          <a:off x="0" y="365762"/>
          <a:ext cx="12192000" cy="3383280"/>
        </p:xfrm>
        <a:graphic>
          <a:graphicData uri="http://schemas.openxmlformats.org/drawingml/2006/table">
            <a:tbl>
              <a:tblPr firstRow="1" bandRow="1">
                <a:tableStyleId>{3B4B98B0-60AC-42C2-AFA5-B58CD77FA1E5}</a:tableStyleId>
              </a:tblPr>
              <a:tblGrid>
                <a:gridCol w="3657600">
                  <a:extLst>
                    <a:ext uri="{9D8B030D-6E8A-4147-A177-3AD203B41FA5}">
                      <a16:colId xmlns:a16="http://schemas.microsoft.com/office/drawing/2014/main" val="20000"/>
                    </a:ext>
                  </a:extLst>
                </a:gridCol>
                <a:gridCol w="8534400">
                  <a:extLst>
                    <a:ext uri="{9D8B030D-6E8A-4147-A177-3AD203B41FA5}">
                      <a16:colId xmlns:a16="http://schemas.microsoft.com/office/drawing/2014/main" val="2857868636"/>
                    </a:ext>
                  </a:extLst>
                </a:gridCol>
              </a:tblGrid>
              <a:tr h="455826">
                <a:tc gridSpan="2">
                  <a:txBody>
                    <a:bodyPr/>
                    <a:lstStyle/>
                    <a:p>
                      <a:r>
                        <a:rPr lang="en-US" sz="2400" dirty="0"/>
                        <a:t>Attributes of regular files</a:t>
                      </a:r>
                      <a:endParaRPr lang="ru-RU" sz="2400" dirty="0"/>
                    </a:p>
                  </a:txBody>
                  <a:tcPr/>
                </a:tc>
                <a:tc hMerge="1">
                  <a:txBody>
                    <a:bodyPr/>
                    <a:lstStyle/>
                    <a:p>
                      <a:endParaRPr lang="en-RU"/>
                    </a:p>
                  </a:txBody>
                  <a:tcPr/>
                </a:tc>
                <a:extLst>
                  <a:ext uri="{0D108BD9-81ED-4DB2-BD59-A6C34878D82A}">
                    <a16:rowId xmlns:a16="http://schemas.microsoft.com/office/drawing/2014/main" val="10000"/>
                  </a:ext>
                </a:extLst>
              </a:tr>
              <a:tr h="455826">
                <a:tc>
                  <a:txBody>
                    <a:bodyPr/>
                    <a:lstStyle/>
                    <a:p>
                      <a:pPr marL="285750" indent="-285750">
                        <a:buFont typeface="Arial" panose="020B0604020202020204" pitchFamily="34" charset="0"/>
                        <a:buChar char="•"/>
                      </a:pPr>
                      <a:r>
                        <a:rPr lang="en-US" sz="1800" dirty="0"/>
                        <a:t>$STANDARD_INFORMATION,</a:t>
                      </a:r>
                    </a:p>
                    <a:p>
                      <a:pPr marL="285750" indent="-285750">
                        <a:buFont typeface="Arial" panose="020B0604020202020204" pitchFamily="34" charset="0"/>
                        <a:buChar char="•"/>
                      </a:pPr>
                      <a:r>
                        <a:rPr lang="en-US" sz="1800" dirty="0"/>
                        <a:t>$FILE_NAME,</a:t>
                      </a:r>
                    </a:p>
                    <a:p>
                      <a:pPr marL="285750" indent="-285750">
                        <a:buFont typeface="Arial" panose="020B0604020202020204" pitchFamily="34" charset="0"/>
                        <a:buChar char="•"/>
                      </a:pPr>
                      <a:r>
                        <a:rPr lang="en-US" sz="1800" b="1" dirty="0"/>
                        <a:t>$OBJECT_ID,</a:t>
                      </a:r>
                    </a:p>
                    <a:p>
                      <a:pPr marL="285750" indent="-285750">
                        <a:buFont typeface="Arial" panose="020B0604020202020204" pitchFamily="34" charset="0"/>
                        <a:buChar char="•"/>
                      </a:pPr>
                      <a:r>
                        <a:rPr lang="en-US" sz="1800" dirty="0"/>
                        <a:t>$SECURITY_DESCRITPOR,</a:t>
                      </a:r>
                    </a:p>
                    <a:p>
                      <a:pPr marL="285750" indent="-285750">
                        <a:buFont typeface="Arial" panose="020B0604020202020204" pitchFamily="34" charset="0"/>
                        <a:buChar char="•"/>
                      </a:pPr>
                      <a:r>
                        <a:rPr lang="en-US" sz="1800" dirty="0"/>
                        <a:t>$DATA,</a:t>
                      </a:r>
                    </a:p>
                    <a:p>
                      <a:pPr marL="285750" indent="-285750">
                        <a:buFont typeface="Arial" panose="020B0604020202020204" pitchFamily="34" charset="0"/>
                        <a:buChar char="•"/>
                      </a:pPr>
                      <a:r>
                        <a:rPr lang="en-US" sz="1800" dirty="0"/>
                        <a:t>$EA_INFORMATION,</a:t>
                      </a:r>
                    </a:p>
                    <a:p>
                      <a:pPr marL="285750" indent="-285750">
                        <a:buFont typeface="Arial" panose="020B0604020202020204" pitchFamily="34" charset="0"/>
                        <a:buChar char="•"/>
                      </a:pPr>
                      <a:r>
                        <a:rPr lang="en-US" sz="1800" dirty="0"/>
                        <a:t>$EA.</a:t>
                      </a:r>
                    </a:p>
                  </a:txBody>
                  <a:tcPr/>
                </a:tc>
                <a:tc>
                  <a:txBody>
                    <a:bodyPr/>
                    <a:lstStyle/>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struct OBJECT_ID {</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struct GUID </a:t>
                      </a:r>
                      <a:r>
                        <a:rPr lang="en-US" sz="1600" dirty="0" err="1">
                          <a:latin typeface="Consolas" panose="020B0609020204030204" pitchFamily="49" charset="0"/>
                          <a:cs typeface="Consolas" panose="020B0609020204030204" pitchFamily="49" charset="0"/>
                        </a:rPr>
                        <a:t>ObjId</a:t>
                      </a:r>
                      <a:r>
                        <a:rPr lang="en-US" sz="1600" dirty="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struct GUID </a:t>
                      </a:r>
                      <a:r>
                        <a:rPr lang="en-US" sz="1600" dirty="0" err="1">
                          <a:latin typeface="Consolas" panose="020B0609020204030204" pitchFamily="49" charset="0"/>
                          <a:cs typeface="Consolas" panose="020B0609020204030204" pitchFamily="49" charset="0"/>
                        </a:rPr>
                        <a:t>BirthVolumeId</a:t>
                      </a:r>
                      <a:r>
                        <a:rPr lang="en-US" sz="1600" dirty="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struct GUID </a:t>
                      </a:r>
                      <a:r>
                        <a:rPr lang="en-US" sz="1600" dirty="0" err="1">
                          <a:latin typeface="Consolas" panose="020B0609020204030204" pitchFamily="49" charset="0"/>
                          <a:cs typeface="Consolas" panose="020B0609020204030204" pitchFamily="49" charset="0"/>
                        </a:rPr>
                        <a:t>BirthObjectId</a:t>
                      </a:r>
                      <a:r>
                        <a:rPr lang="en-US" sz="1600" dirty="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    struct GUID </a:t>
                      </a:r>
                      <a:r>
                        <a:rPr lang="en-US" sz="1600" dirty="0" err="1">
                          <a:latin typeface="Consolas" panose="020B0609020204030204" pitchFamily="49" charset="0"/>
                          <a:cs typeface="Consolas" panose="020B0609020204030204" pitchFamily="49" charset="0"/>
                        </a:rPr>
                        <a:t>DomainId</a:t>
                      </a:r>
                      <a:r>
                        <a:rPr lang="en-US" sz="1600" dirty="0">
                          <a:latin typeface="Consolas" panose="020B0609020204030204" pitchFamily="49" charset="0"/>
                          <a:cs typeface="Consolas" panose="020B0609020204030204" pitchFamily="49" charset="0"/>
                        </a:rPr>
                        <a:t>;</a:t>
                      </a:r>
                    </a:p>
                    <a:p>
                      <a:pPr marL="0" indent="0">
                        <a:buFont typeface="Arial" panose="020B0604020202020204" pitchFamily="34" charset="0"/>
                        <a:buNone/>
                      </a:pPr>
                      <a:r>
                        <a:rPr lang="en-US" sz="1600" dirty="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1246859325"/>
                  </a:ext>
                </a:extLst>
              </a:tr>
              <a:tr h="455826">
                <a:tc gridSpan="2">
                  <a:txBody>
                    <a:bodyPr/>
                    <a:lstStyle/>
                    <a:p>
                      <a:pPr marL="0" indent="0">
                        <a:buFont typeface="Arial" panose="020B0604020202020204" pitchFamily="34" charset="0"/>
                        <a:buNone/>
                      </a:pPr>
                      <a:r>
                        <a:rPr lang="en-US" sz="1800" dirty="0"/>
                        <a:t>Unique file IDs were added for the UI. Windows Explorer has file shortcuts. Essentially, these are </a:t>
                      </a:r>
                      <a:r>
                        <a:rPr lang="en-US" sz="1800" dirty="0" err="1"/>
                        <a:t>symlinks</a:t>
                      </a:r>
                      <a:r>
                        <a:rPr lang="en-US" sz="1800" dirty="0"/>
                        <a:t>. When the target of a shortcut is moved, the shortcuts becomes dangling and can no longer be used. Windows 2000 reimplemented shortcuts to point to unique file IDs instead of their paths.</a:t>
                      </a:r>
                    </a:p>
                  </a:txBody>
                  <a:tcPr/>
                </a:tc>
                <a:tc hMerge="1">
                  <a:txBody>
                    <a:bodyPr/>
                    <a:lstStyle/>
                    <a:p>
                      <a:pPr marL="0" indent="0">
                        <a:buFont typeface="Arial" panose="020B0604020202020204" pitchFamily="34" charset="0"/>
                        <a:buNone/>
                      </a:pPr>
                      <a:endParaRPr lang="en-US" sz="16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75234201"/>
                  </a:ext>
                </a:extLst>
              </a:tr>
            </a:tbl>
          </a:graphicData>
        </a:graphic>
      </p:graphicFrame>
    </p:spTree>
    <p:extLst>
      <p:ext uri="{BB962C8B-B14F-4D97-AF65-F5344CB8AC3E}">
        <p14:creationId xmlns:p14="http://schemas.microsoft.com/office/powerpoint/2010/main" val="31131544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C2D4F9FE-3C02-0CBF-F451-BC19639A80B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AAD05C7-2749-3827-2A6A-DAFFF53BC60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892C368-3FA6-A67E-F70F-B9576A0AC80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DD77CFF-4918-3675-54C9-226D893F4FC5}"/>
              </a:ext>
            </a:extLst>
          </p:cNvPr>
          <p:cNvGraphicFramePr>
            <a:graphicFrameLocks noGrp="1"/>
          </p:cNvGraphicFramePr>
          <p:nvPr>
            <p:extLst>
              <p:ext uri="{D42A27DB-BD31-4B8C-83A1-F6EECF244321}">
                <p14:modId xmlns:p14="http://schemas.microsoft.com/office/powerpoint/2010/main" val="747183098"/>
              </p:ext>
            </p:extLst>
          </p:nvPr>
        </p:nvGraphicFramePr>
        <p:xfrm>
          <a:off x="0" y="365762"/>
          <a:ext cx="12192000" cy="2468880"/>
        </p:xfrm>
        <a:graphic>
          <a:graphicData uri="http://schemas.openxmlformats.org/drawingml/2006/table">
            <a:tbl>
              <a:tblPr firstRow="1" bandRow="1">
                <a:tableStyleId>{3B4B98B0-60AC-42C2-AFA5-B58CD77FA1E5}</a:tableStyleId>
              </a:tblPr>
              <a:tblGrid>
                <a:gridCol w="3657600">
                  <a:extLst>
                    <a:ext uri="{9D8B030D-6E8A-4147-A177-3AD203B41FA5}">
                      <a16:colId xmlns:a16="http://schemas.microsoft.com/office/drawing/2014/main" val="20000"/>
                    </a:ext>
                  </a:extLst>
                </a:gridCol>
                <a:gridCol w="8534400">
                  <a:extLst>
                    <a:ext uri="{9D8B030D-6E8A-4147-A177-3AD203B41FA5}">
                      <a16:colId xmlns:a16="http://schemas.microsoft.com/office/drawing/2014/main" val="2857868636"/>
                    </a:ext>
                  </a:extLst>
                </a:gridCol>
              </a:tblGrid>
              <a:tr h="455826">
                <a:tc gridSpan="2">
                  <a:txBody>
                    <a:bodyPr/>
                    <a:lstStyle/>
                    <a:p>
                      <a:r>
                        <a:rPr lang="en-US" sz="2400" dirty="0"/>
                        <a:t>Attributes of regular files</a:t>
                      </a:r>
                      <a:endParaRPr lang="ru-RU" sz="2400" dirty="0"/>
                    </a:p>
                  </a:txBody>
                  <a:tcPr/>
                </a:tc>
                <a:tc hMerge="1">
                  <a:txBody>
                    <a:bodyPr/>
                    <a:lstStyle/>
                    <a:p>
                      <a:endParaRPr lang="en-RU"/>
                    </a:p>
                  </a:txBody>
                  <a:tcPr/>
                </a:tc>
                <a:extLst>
                  <a:ext uri="{0D108BD9-81ED-4DB2-BD59-A6C34878D82A}">
                    <a16:rowId xmlns:a16="http://schemas.microsoft.com/office/drawing/2014/main" val="10000"/>
                  </a:ext>
                </a:extLst>
              </a:tr>
              <a:tr h="455826">
                <a:tc>
                  <a:txBody>
                    <a:bodyPr/>
                    <a:lstStyle/>
                    <a:p>
                      <a:pPr marL="285750" indent="-285750">
                        <a:buFont typeface="Arial" panose="020B0604020202020204" pitchFamily="34" charset="0"/>
                        <a:buChar char="•"/>
                      </a:pPr>
                      <a:r>
                        <a:rPr lang="en-US" sz="1800" dirty="0"/>
                        <a:t>$STANDARD_INFORMATION,</a:t>
                      </a:r>
                    </a:p>
                    <a:p>
                      <a:pPr marL="285750" indent="-285750">
                        <a:buFont typeface="Arial" panose="020B0604020202020204" pitchFamily="34" charset="0"/>
                        <a:buChar char="•"/>
                      </a:pPr>
                      <a:r>
                        <a:rPr lang="en-US" sz="1800" dirty="0"/>
                        <a:t>$FILE_NAME,</a:t>
                      </a:r>
                    </a:p>
                    <a:p>
                      <a:pPr marL="285750" indent="-285750">
                        <a:buFont typeface="Arial" panose="020B0604020202020204" pitchFamily="34" charset="0"/>
                        <a:buChar char="•"/>
                      </a:pPr>
                      <a:r>
                        <a:rPr lang="en-US" sz="1800" b="0" dirty="0"/>
                        <a:t>$OBJECT_ID,</a:t>
                      </a:r>
                    </a:p>
                    <a:p>
                      <a:pPr marL="285750" indent="-285750">
                        <a:buFont typeface="Arial" panose="020B0604020202020204" pitchFamily="34" charset="0"/>
                        <a:buChar char="•"/>
                      </a:pPr>
                      <a:r>
                        <a:rPr lang="en-US" sz="1800" dirty="0"/>
                        <a:t>$SECURITY_DESCRITPOR,</a:t>
                      </a:r>
                    </a:p>
                    <a:p>
                      <a:pPr marL="285750" indent="-285750">
                        <a:buFont typeface="Arial" panose="020B0604020202020204" pitchFamily="34" charset="0"/>
                        <a:buChar char="•"/>
                      </a:pPr>
                      <a:r>
                        <a:rPr lang="en-US" sz="1800" b="1" dirty="0"/>
                        <a:t>$DATA,</a:t>
                      </a:r>
                    </a:p>
                    <a:p>
                      <a:pPr marL="285750" indent="-285750">
                        <a:buFont typeface="Arial" panose="020B0604020202020204" pitchFamily="34" charset="0"/>
                        <a:buChar char="•"/>
                      </a:pPr>
                      <a:r>
                        <a:rPr lang="en-US" sz="1800" dirty="0"/>
                        <a:t>$EA_INFORMATION,</a:t>
                      </a:r>
                    </a:p>
                    <a:p>
                      <a:pPr marL="285750" indent="-285750">
                        <a:buFont typeface="Arial" panose="020B0604020202020204" pitchFamily="34" charset="0"/>
                        <a:buChar char="•"/>
                      </a:pPr>
                      <a:r>
                        <a:rPr lang="en-US" sz="1800" dirty="0"/>
                        <a:t>$EA.</a:t>
                      </a:r>
                    </a:p>
                  </a:txBody>
                  <a:tcPr/>
                </a:tc>
                <a:tc>
                  <a:txBody>
                    <a:bodyPr/>
                    <a:lstStyle/>
                    <a:p>
                      <a:pPr marL="0" indent="0">
                        <a:buFont typeface="Arial" panose="020B0604020202020204" pitchFamily="34" charset="0"/>
                        <a:buNone/>
                      </a:pPr>
                      <a:r>
                        <a:rPr lang="en-US" sz="1600" dirty="0">
                          <a:latin typeface="+mn-lt"/>
                          <a:cs typeface="Consolas" panose="020B0609020204030204" pitchFamily="49" charset="0"/>
                        </a:rPr>
                        <a:t>This attribute holds the content of the file.</a:t>
                      </a:r>
                    </a:p>
                    <a:p>
                      <a:pPr marL="0" indent="0">
                        <a:buFont typeface="Arial" panose="020B0604020202020204" pitchFamily="34" charset="0"/>
                        <a:buNone/>
                      </a:pPr>
                      <a:endParaRPr lang="en-US" sz="1600" dirty="0">
                        <a:latin typeface="+mn-lt"/>
                        <a:cs typeface="Consolas" panose="020B0609020204030204" pitchFamily="49" charset="0"/>
                      </a:endParaRPr>
                    </a:p>
                    <a:p>
                      <a:pPr marL="0" indent="0">
                        <a:buFont typeface="Arial" panose="020B0604020202020204" pitchFamily="34" charset="0"/>
                        <a:buNone/>
                      </a:pPr>
                      <a:r>
                        <a:rPr lang="en-US" sz="1600" dirty="0">
                          <a:latin typeface="+mn-lt"/>
                          <a:cs typeface="Consolas" panose="020B0609020204030204" pitchFamily="49" charset="0"/>
                        </a:rPr>
                        <a:t>There is an important difference from POSIX file systems. There may be multiple attributes </a:t>
                      </a:r>
                      <a:r>
                        <a:rPr lang="en-US" sz="1600" dirty="0">
                          <a:latin typeface="Consolas" panose="020B0609020204030204" pitchFamily="49" charset="0"/>
                          <a:cs typeface="Consolas" panose="020B0609020204030204" pitchFamily="49" charset="0"/>
                        </a:rPr>
                        <a:t>$DATA</a:t>
                      </a:r>
                      <a:r>
                        <a:rPr lang="en-US" sz="1600" dirty="0">
                          <a:latin typeface="+mn-lt"/>
                          <a:cs typeface="Consolas" panose="020B0609020204030204" pitchFamily="49" charset="0"/>
                        </a:rPr>
                        <a:t> in a file. The unnamed one holds the file content in the POSIX sense. Named attributes are typically used as extended attributes.</a:t>
                      </a:r>
                    </a:p>
                  </a:txBody>
                  <a:tcPr/>
                </a:tc>
                <a:extLst>
                  <a:ext uri="{0D108BD9-81ED-4DB2-BD59-A6C34878D82A}">
                    <a16:rowId xmlns:a16="http://schemas.microsoft.com/office/drawing/2014/main" val="1246859325"/>
                  </a:ext>
                </a:extLst>
              </a:tr>
            </a:tbl>
          </a:graphicData>
        </a:graphic>
      </p:graphicFrame>
    </p:spTree>
    <p:extLst>
      <p:ext uri="{BB962C8B-B14F-4D97-AF65-F5344CB8AC3E}">
        <p14:creationId xmlns:p14="http://schemas.microsoft.com/office/powerpoint/2010/main" val="228301770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80EE9C2-33E9-4EA2-9CAD-97FFFE5DD9CC}"/>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760E58E-6875-CC5D-C31D-53D01A1A6B5F}"/>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9FC448E6-E190-8604-B5E4-73339BAA6CD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AB4D89C5-A98C-0F14-670D-7A26A86E329C}"/>
              </a:ext>
            </a:extLst>
          </p:cNvPr>
          <p:cNvGraphicFramePr>
            <a:graphicFrameLocks noGrp="1"/>
          </p:cNvGraphicFramePr>
          <p:nvPr>
            <p:extLst>
              <p:ext uri="{D42A27DB-BD31-4B8C-83A1-F6EECF244321}">
                <p14:modId xmlns:p14="http://schemas.microsoft.com/office/powerpoint/2010/main" val="3186051870"/>
              </p:ext>
            </p:extLst>
          </p:nvPr>
        </p:nvGraphicFramePr>
        <p:xfrm>
          <a:off x="0" y="365761"/>
          <a:ext cx="12192000" cy="24688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12027">
                <a:tc>
                  <a:txBody>
                    <a:bodyPr/>
                    <a:lstStyle/>
                    <a:p>
                      <a:r>
                        <a:rPr lang="en-US" sz="2400" dirty="0"/>
                        <a:t>The layout of NTFS in general</a:t>
                      </a:r>
                      <a:endParaRPr lang="ru-RU" sz="2400" dirty="0"/>
                    </a:p>
                  </a:txBody>
                  <a:tcPr/>
                </a:tc>
                <a:extLst>
                  <a:ext uri="{0D108BD9-81ED-4DB2-BD59-A6C34878D82A}">
                    <a16:rowId xmlns:a16="http://schemas.microsoft.com/office/drawing/2014/main" val="10000"/>
                  </a:ext>
                </a:extLst>
              </a:tr>
              <a:tr h="253088">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bl>
          </a:graphicData>
        </a:graphic>
      </p:graphicFrame>
      <p:graphicFrame>
        <p:nvGraphicFramePr>
          <p:cNvPr id="8" name="Table 7">
            <a:extLst>
              <a:ext uri="{FF2B5EF4-FFF2-40B4-BE49-F238E27FC236}">
                <a16:creationId xmlns:a16="http://schemas.microsoft.com/office/drawing/2014/main" id="{74F30F2B-BD46-C47C-4B48-081A2F58E430}"/>
              </a:ext>
            </a:extLst>
          </p:cNvPr>
          <p:cNvGraphicFramePr>
            <a:graphicFrameLocks noGrp="1"/>
          </p:cNvGraphicFramePr>
          <p:nvPr/>
        </p:nvGraphicFramePr>
        <p:xfrm>
          <a:off x="194873" y="1176675"/>
          <a:ext cx="11782268" cy="1221752"/>
        </p:xfrm>
        <a:graphic>
          <a:graphicData uri="http://schemas.openxmlformats.org/drawingml/2006/table">
            <a:tbl>
              <a:tblPr firstRow="1" bandRow="1">
                <a:tableStyleId>{5940675A-B579-460E-94D1-54222C63F5DA}</a:tableStyleId>
              </a:tblPr>
              <a:tblGrid>
                <a:gridCol w="1285584">
                  <a:extLst>
                    <a:ext uri="{9D8B030D-6E8A-4147-A177-3AD203B41FA5}">
                      <a16:colId xmlns:a16="http://schemas.microsoft.com/office/drawing/2014/main" val="20000"/>
                    </a:ext>
                  </a:extLst>
                </a:gridCol>
                <a:gridCol w="2694304">
                  <a:extLst>
                    <a:ext uri="{9D8B030D-6E8A-4147-A177-3AD203B41FA5}">
                      <a16:colId xmlns:a16="http://schemas.microsoft.com/office/drawing/2014/main" val="20001"/>
                    </a:ext>
                  </a:extLst>
                </a:gridCol>
                <a:gridCol w="2480872">
                  <a:extLst>
                    <a:ext uri="{9D8B030D-6E8A-4147-A177-3AD203B41FA5}">
                      <a16:colId xmlns:a16="http://schemas.microsoft.com/office/drawing/2014/main" val="3475520765"/>
                    </a:ext>
                  </a:extLst>
                </a:gridCol>
                <a:gridCol w="1410681">
                  <a:extLst>
                    <a:ext uri="{9D8B030D-6E8A-4147-A177-3AD203B41FA5}">
                      <a16:colId xmlns:a16="http://schemas.microsoft.com/office/drawing/2014/main" val="20002"/>
                    </a:ext>
                  </a:extLst>
                </a:gridCol>
                <a:gridCol w="3910827">
                  <a:extLst>
                    <a:ext uri="{9D8B030D-6E8A-4147-A177-3AD203B41FA5}">
                      <a16:colId xmlns:a16="http://schemas.microsoft.com/office/drawing/2014/main" val="20003"/>
                    </a:ext>
                  </a:extLst>
                </a:gridCol>
              </a:tblGrid>
              <a:tr h="1221752">
                <a:tc>
                  <a:txBody>
                    <a:bodyPr/>
                    <a:lstStyle/>
                    <a:p>
                      <a:r>
                        <a:rPr lang="en-US" dirty="0"/>
                        <a:t>Boot</a:t>
                      </a:r>
                      <a:br>
                        <a:rPr lang="en-US" dirty="0"/>
                      </a:br>
                      <a:r>
                        <a:rPr lang="en-US" dirty="0"/>
                        <a:t>Parameters</a:t>
                      </a:r>
                      <a:br>
                        <a:rPr lang="en-US" dirty="0"/>
                      </a:br>
                      <a:r>
                        <a:rPr lang="en-US" dirty="0"/>
                        <a:t>Block</a:t>
                      </a:r>
                    </a:p>
                  </a:txBody>
                  <a:tcPr/>
                </a:tc>
                <a:tc>
                  <a:txBody>
                    <a:bodyPr/>
                    <a:lstStyle/>
                    <a:p>
                      <a:r>
                        <a:rPr lang="en-US" dirty="0"/>
                        <a:t>Master</a:t>
                      </a:r>
                      <a:br>
                        <a:rPr lang="en-US" dirty="0"/>
                      </a:br>
                      <a:r>
                        <a:rPr lang="en-US" dirty="0"/>
                        <a:t>File</a:t>
                      </a:r>
                    </a:p>
                    <a:p>
                      <a:r>
                        <a:rPr lang="en-US" dirty="0"/>
                        <a:t>Table</a:t>
                      </a:r>
                    </a:p>
                  </a:txBody>
                  <a:tcPr/>
                </a:tc>
                <a:tc>
                  <a:txBody>
                    <a:bodyPr/>
                    <a:lstStyle/>
                    <a:p>
                      <a:r>
                        <a:rPr lang="en-US" dirty="0"/>
                        <a:t>Free</a:t>
                      </a:r>
                      <a:br>
                        <a:rPr lang="en-US" dirty="0"/>
                      </a:br>
                      <a:r>
                        <a:rPr lang="en-US" dirty="0"/>
                        <a:t>Space</a:t>
                      </a:r>
                    </a:p>
                  </a:txBody>
                  <a:tcPr/>
                </a:tc>
                <a:tc>
                  <a:txBody>
                    <a:bodyPr/>
                    <a:lstStyle/>
                    <a:p>
                      <a:r>
                        <a:rPr lang="en-US" dirty="0"/>
                        <a:t>More</a:t>
                      </a:r>
                      <a:br>
                        <a:rPr lang="en-US" dirty="0"/>
                      </a:br>
                      <a:r>
                        <a:rPr lang="en-US" dirty="0"/>
                        <a:t>metadata</a:t>
                      </a:r>
                    </a:p>
                  </a:txBody>
                  <a:tcPr/>
                </a:tc>
                <a:tc>
                  <a:txBody>
                    <a:bodyPr/>
                    <a:lstStyle/>
                    <a:p>
                      <a:r>
                        <a:rPr lang="en-US" dirty="0"/>
                        <a:t>Free</a:t>
                      </a:r>
                      <a:br>
                        <a:rPr lang="en-US" dirty="0"/>
                      </a:br>
                      <a:r>
                        <a:rPr lang="en-US" dirty="0"/>
                        <a:t>Space</a:t>
                      </a:r>
                    </a:p>
                  </a:txBody>
                  <a:tcPr/>
                </a:tc>
                <a:extLst>
                  <a:ext uri="{0D108BD9-81ED-4DB2-BD59-A6C34878D82A}">
                    <a16:rowId xmlns:a16="http://schemas.microsoft.com/office/drawing/2014/main" val="10000"/>
                  </a:ext>
                </a:extLst>
              </a:tr>
            </a:tbl>
          </a:graphicData>
        </a:graphic>
      </p:graphicFrame>
      <p:sp>
        <p:nvSpPr>
          <p:cNvPr id="10" name="Right Arrow 9">
            <a:extLst>
              <a:ext uri="{FF2B5EF4-FFF2-40B4-BE49-F238E27FC236}">
                <a16:creationId xmlns:a16="http://schemas.microsoft.com/office/drawing/2014/main" id="{CDCB7A31-5CEB-2C56-D6F4-65E198F2FCF4}"/>
              </a:ext>
            </a:extLst>
          </p:cNvPr>
          <p:cNvSpPr/>
          <p:nvPr/>
        </p:nvSpPr>
        <p:spPr>
          <a:xfrm>
            <a:off x="194873" y="2525711"/>
            <a:ext cx="2673179" cy="222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17BAA812-6631-772A-73CB-CEC5A8E2B6BC}"/>
              </a:ext>
            </a:extLst>
          </p:cNvPr>
          <p:cNvSpPr txBox="1"/>
          <p:nvPr/>
        </p:nvSpPr>
        <p:spPr>
          <a:xfrm>
            <a:off x="2868052" y="2431868"/>
            <a:ext cx="2974917" cy="369332"/>
          </a:xfrm>
          <a:prstGeom prst="rect">
            <a:avLst/>
          </a:prstGeom>
          <a:noFill/>
        </p:spPr>
        <p:txBody>
          <a:bodyPr wrap="none" rtlCol="0">
            <a:spAutoFit/>
          </a:bodyPr>
          <a:lstStyle/>
          <a:p>
            <a:r>
              <a:rPr lang="en-US" dirty="0"/>
              <a:t>disk offsets grow left-to-right</a:t>
            </a:r>
            <a:endParaRPr lang="ru-RU" dirty="0"/>
          </a:p>
        </p:txBody>
      </p:sp>
    </p:spTree>
    <p:extLst>
      <p:ext uri="{BB962C8B-B14F-4D97-AF65-F5344CB8AC3E}">
        <p14:creationId xmlns:p14="http://schemas.microsoft.com/office/powerpoint/2010/main" val="143152374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144825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9673380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574506253"/>
              </p:ext>
            </p:extLst>
          </p:nvPr>
        </p:nvGraphicFramePr>
        <p:xfrm>
          <a:off x="0" y="365762"/>
          <a:ext cx="12192000" cy="374904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825356609"/>
                    </a:ext>
                  </a:extLst>
                </a:gridCol>
              </a:tblGrid>
              <a:tr h="455826">
                <a:tc gridSpan="2">
                  <a:txBody>
                    <a:bodyPr/>
                    <a:lstStyle/>
                    <a:p>
                      <a:r>
                        <a:rPr lang="en-US" sz="2400" dirty="0"/>
                        <a:t>Directories in</a:t>
                      </a:r>
                      <a:r>
                        <a:rPr lang="ru-RU" sz="2400" baseline="0" dirty="0"/>
                        <a:t> </a:t>
                      </a:r>
                      <a:r>
                        <a:rPr lang="en-US" sz="2400" baseline="0" dirty="0"/>
                        <a:t>NTFS</a:t>
                      </a:r>
                      <a:endParaRPr lang="ru-RU" sz="2400" dirty="0"/>
                    </a:p>
                  </a:txBody>
                  <a:tcPr/>
                </a:tc>
                <a:tc hMerge="1">
                  <a:txBody>
                    <a:bodyPr/>
                    <a:lstStyle/>
                    <a:p>
                      <a:endParaRPr lang="en-CY"/>
                    </a:p>
                  </a:txBody>
                  <a:tcPr/>
                </a:tc>
                <a:extLst>
                  <a:ext uri="{0D108BD9-81ED-4DB2-BD59-A6C34878D82A}">
                    <a16:rowId xmlns:a16="http://schemas.microsoft.com/office/drawing/2014/main" val="10000"/>
                  </a:ext>
                </a:extLst>
              </a:tr>
              <a:tr h="455826">
                <a:tc gridSpan="2">
                  <a:txBody>
                    <a:bodyPr/>
                    <a:lstStyle/>
                    <a:p>
                      <a:r>
                        <a:rPr lang="en-US" sz="1800" dirty="0"/>
                        <a:t>A directory in</a:t>
                      </a:r>
                      <a:r>
                        <a:rPr lang="ru-RU" sz="1800" dirty="0"/>
                        <a:t> </a:t>
                      </a:r>
                      <a:r>
                        <a:rPr lang="en-US" sz="1800" dirty="0"/>
                        <a:t>NTFS is a</a:t>
                      </a:r>
                      <a:r>
                        <a:rPr lang="ru-RU" sz="1800" dirty="0"/>
                        <a:t> </a:t>
                      </a:r>
                      <a:r>
                        <a:rPr lang="en-US" sz="1800" dirty="0"/>
                        <a:t>B-tree which indexes files on their fixed attribute (e.g., Win32 name, DOS name, unique ID, etc.)</a:t>
                      </a:r>
                      <a:r>
                        <a:rPr lang="ru-RU" sz="1800" dirty="0"/>
                        <a:t>.</a:t>
                      </a:r>
                      <a:endParaRPr lang="en-US" sz="1800" dirty="0"/>
                    </a:p>
                    <a:p>
                      <a:endParaRPr lang="en-US" sz="1800" dirty="0"/>
                    </a:p>
                  </a:txBody>
                  <a:tcPr/>
                </a:tc>
                <a:tc hMerge="1">
                  <a:txBody>
                    <a:bodyPr/>
                    <a:lstStyle/>
                    <a:p>
                      <a:endParaRPr lang="en-CY"/>
                    </a:p>
                  </a:txBody>
                  <a:tcPr/>
                </a:tc>
                <a:extLst>
                  <a:ext uri="{0D108BD9-81ED-4DB2-BD59-A6C34878D82A}">
                    <a16:rowId xmlns:a16="http://schemas.microsoft.com/office/drawing/2014/main" val="4151772356"/>
                  </a:ext>
                </a:extLst>
              </a:tr>
              <a:tr h="455826">
                <a:tc>
                  <a:txBody>
                    <a:bodyPr/>
                    <a:lstStyle/>
                    <a:p>
                      <a:r>
                        <a:rPr lang="en-US" sz="1800" dirty="0"/>
                        <a:t>A directory is a file that NTFS that has the following attributes</a:t>
                      </a:r>
                      <a:r>
                        <a:rPr lang="ru-RU" sz="1800" dirty="0"/>
                        <a:t>:</a:t>
                      </a:r>
                    </a:p>
                    <a:p>
                      <a:pPr marL="285750" indent="-285750">
                        <a:buFont typeface="Arial" panose="020B0604020202020204" pitchFamily="34" charset="0"/>
                        <a:buChar char="•"/>
                      </a:pPr>
                      <a:r>
                        <a:rPr lang="en-US" sz="1800" dirty="0"/>
                        <a:t>$STANDARD_INFORMATION,</a:t>
                      </a:r>
                    </a:p>
                    <a:p>
                      <a:pPr marL="285750" indent="-285750">
                        <a:buFont typeface="Arial" panose="020B0604020202020204" pitchFamily="34" charset="0"/>
                        <a:buChar char="•"/>
                      </a:pPr>
                      <a:r>
                        <a:rPr lang="en-US" sz="1800" dirty="0"/>
                        <a:t>$FILE_NAME,</a:t>
                      </a:r>
                    </a:p>
                    <a:p>
                      <a:pPr marL="285750" indent="-285750">
                        <a:buFont typeface="Arial" panose="020B0604020202020204" pitchFamily="34" charset="0"/>
                        <a:buChar char="•"/>
                      </a:pPr>
                      <a:r>
                        <a:rPr lang="en-US" sz="1800" dirty="0"/>
                        <a:t>$SECURITY_DESCRIPTOR,</a:t>
                      </a:r>
                    </a:p>
                    <a:p>
                      <a:pPr marL="285750" indent="-285750">
                        <a:buFont typeface="Arial" panose="020B0604020202020204" pitchFamily="34" charset="0"/>
                        <a:buChar char="•"/>
                      </a:pPr>
                      <a:r>
                        <a:rPr lang="en-US" sz="1800" b="1" dirty="0"/>
                        <a:t>$INDEX_ROOT,</a:t>
                      </a:r>
                    </a:p>
                    <a:p>
                      <a:pPr marL="285750" indent="-285750">
                        <a:buFont typeface="Arial" panose="020B0604020202020204" pitchFamily="34" charset="0"/>
                        <a:buChar char="•"/>
                      </a:pPr>
                      <a:r>
                        <a:rPr lang="en-US" sz="1800" b="1" dirty="0"/>
                        <a:t>$INDEX_ALLOCATION,</a:t>
                      </a:r>
                    </a:p>
                    <a:p>
                      <a:pPr marL="285750" indent="-285750">
                        <a:buFont typeface="Arial" panose="020B0604020202020204" pitchFamily="34" charset="0"/>
                        <a:buChar char="•"/>
                      </a:pPr>
                      <a:r>
                        <a:rPr lang="en-US" sz="1800" b="1" dirty="0"/>
                        <a:t>$BITMAP.</a:t>
                      </a:r>
                      <a:endParaRPr lang="en-US" sz="1800" dirty="0"/>
                    </a:p>
                  </a:txBody>
                  <a:tcPr>
                    <a:solidFill>
                      <a:schemeClr val="accent1">
                        <a:lumMod val="20000"/>
                        <a:lumOff val="80000"/>
                      </a:schemeClr>
                    </a:solidFill>
                  </a:tcPr>
                </a:tc>
                <a:tc>
                  <a:txBody>
                    <a:bodyPr/>
                    <a:lstStyle/>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0" indent="0">
                        <a:buFont typeface="Arial" panose="020B0604020202020204" pitchFamily="34" charset="0"/>
                        <a:buNone/>
                      </a:pPr>
                      <a:r>
                        <a:rPr lang="en-US" sz="1800" dirty="0"/>
                        <a:t>These 3 attributes are NTFS’s way</a:t>
                      </a:r>
                      <a:br>
                        <a:rPr lang="en-US" sz="1800" dirty="0"/>
                      </a:br>
                      <a:r>
                        <a:rPr lang="en-US" sz="1800" dirty="0"/>
                        <a:t>to store a B-tree.</a:t>
                      </a:r>
                    </a:p>
                  </a:txBody>
                  <a:tcPr>
                    <a:solidFill>
                      <a:schemeClr val="accent1">
                        <a:lumMod val="20000"/>
                        <a:lumOff val="80000"/>
                      </a:schemeClr>
                    </a:solidFill>
                  </a:tcPr>
                </a:tc>
                <a:extLst>
                  <a:ext uri="{0D108BD9-81ED-4DB2-BD59-A6C34878D82A}">
                    <a16:rowId xmlns:a16="http://schemas.microsoft.com/office/drawing/2014/main" val="164996501"/>
                  </a:ext>
                </a:extLst>
              </a:tr>
              <a:tr h="4558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If a directory indexes files by their </a:t>
                      </a:r>
                      <a:r>
                        <a:rPr lang="en-US" sz="1800" dirty="0">
                          <a:latin typeface="Consolas" panose="020B0609020204030204" pitchFamily="49" charset="0"/>
                          <a:cs typeface="Consolas" panose="020B0609020204030204" pitchFamily="49" charset="0"/>
                        </a:rPr>
                        <a:t>$FILE_NAME</a:t>
                      </a:r>
                      <a:r>
                        <a:rPr lang="en-US" sz="1800" dirty="0"/>
                        <a:t>, then it works like a directory in ext2.</a:t>
                      </a:r>
                    </a:p>
                  </a:txBody>
                  <a:tcPr>
                    <a:solidFill>
                      <a:schemeClr val="accent1">
                        <a:lumMod val="20000"/>
                        <a:lumOff val="80000"/>
                      </a:schemeClr>
                    </a:solidFill>
                  </a:tcPr>
                </a:tc>
                <a:tc hMerge="1">
                  <a:txBody>
                    <a:bodyPr/>
                    <a:lstStyle/>
                    <a:p>
                      <a:endParaRPr lang="en-CY"/>
                    </a:p>
                  </a:txBody>
                  <a:tcPr/>
                </a:tc>
                <a:extLst>
                  <a:ext uri="{0D108BD9-81ED-4DB2-BD59-A6C34878D82A}">
                    <a16:rowId xmlns:a16="http://schemas.microsoft.com/office/drawing/2014/main" val="159803736"/>
                  </a:ext>
                </a:extLst>
              </a:tr>
            </a:tbl>
          </a:graphicData>
        </a:graphic>
      </p:graphicFrame>
    </p:spTree>
    <p:extLst>
      <p:ext uri="{BB962C8B-B14F-4D97-AF65-F5344CB8AC3E}">
        <p14:creationId xmlns:p14="http://schemas.microsoft.com/office/powerpoint/2010/main" val="383932310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23516458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363953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00745438"/>
              </p:ext>
            </p:extLst>
          </p:nvPr>
        </p:nvGraphicFramePr>
        <p:xfrm>
          <a:off x="0" y="365762"/>
          <a:ext cx="12192000" cy="1097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Files with many attributes</a:t>
                      </a:r>
                      <a:endParaRPr lang="ru-RU" sz="2400" dirty="0"/>
                    </a:p>
                  </a:txBody>
                  <a:tcPr/>
                </a:tc>
                <a:extLst>
                  <a:ext uri="{0D108BD9-81ED-4DB2-BD59-A6C34878D82A}">
                    <a16:rowId xmlns:a16="http://schemas.microsoft.com/office/drawing/2014/main" val="10000"/>
                  </a:ext>
                </a:extLst>
              </a:tr>
              <a:tr h="455826">
                <a:tc>
                  <a:txBody>
                    <a:bodyPr/>
                    <a:lstStyle/>
                    <a:p>
                      <a:r>
                        <a:rPr lang="en-US" sz="1800" dirty="0"/>
                        <a:t>Suppose an attribute value is comprised of many extents e.g. the file data is very fragmented or has many holes. Their </a:t>
                      </a:r>
                      <a:r>
                        <a:rPr lang="en-US" sz="1800" dirty="0" err="1"/>
                        <a:t>runlist</a:t>
                      </a:r>
                      <a:r>
                        <a:rPr lang="en-US" sz="1800" dirty="0"/>
                        <a:t> may be too long to fit into one MFT Entry.</a:t>
                      </a:r>
                    </a:p>
                  </a:txBody>
                  <a:tcPr/>
                </a:tc>
                <a:extLst>
                  <a:ext uri="{0D108BD9-81ED-4DB2-BD59-A6C34878D82A}">
                    <a16:rowId xmlns:a16="http://schemas.microsoft.com/office/drawing/2014/main" val="4151772356"/>
                  </a:ext>
                </a:extLst>
              </a:tr>
            </a:tbl>
          </a:graphicData>
        </a:graphic>
      </p:graphicFrame>
    </p:spTree>
    <p:extLst>
      <p:ext uri="{BB962C8B-B14F-4D97-AF65-F5344CB8AC3E}">
        <p14:creationId xmlns:p14="http://schemas.microsoft.com/office/powerpoint/2010/main" val="440651286"/>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6985987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8483934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80821342"/>
              </p:ext>
            </p:extLst>
          </p:nvPr>
        </p:nvGraphicFramePr>
        <p:xfrm>
          <a:off x="0" y="365762"/>
          <a:ext cx="12192000" cy="5273040"/>
        </p:xfrm>
        <a:graphic>
          <a:graphicData uri="http://schemas.openxmlformats.org/drawingml/2006/table">
            <a:tbl>
              <a:tblPr firstRow="1" bandRow="1">
                <a:tableStyleId>{3B4B98B0-60AC-42C2-AFA5-B58CD77FA1E5}</a:tableStyleId>
              </a:tblPr>
              <a:tblGrid>
                <a:gridCol w="3254829">
                  <a:extLst>
                    <a:ext uri="{9D8B030D-6E8A-4147-A177-3AD203B41FA5}">
                      <a16:colId xmlns:a16="http://schemas.microsoft.com/office/drawing/2014/main" val="20000"/>
                    </a:ext>
                  </a:extLst>
                </a:gridCol>
                <a:gridCol w="8937171">
                  <a:extLst>
                    <a:ext uri="{9D8B030D-6E8A-4147-A177-3AD203B41FA5}">
                      <a16:colId xmlns:a16="http://schemas.microsoft.com/office/drawing/2014/main" val="150527533"/>
                    </a:ext>
                  </a:extLst>
                </a:gridCol>
              </a:tblGrid>
              <a:tr h="455826">
                <a:tc gridSpan="2">
                  <a:txBody>
                    <a:bodyPr/>
                    <a:lstStyle/>
                    <a:p>
                      <a:r>
                        <a:rPr lang="en-US" sz="2400" dirty="0"/>
                        <a:t>Files with many attributes</a:t>
                      </a:r>
                      <a:endParaRPr lang="ru-RU" sz="2400" dirty="0"/>
                    </a:p>
                  </a:txBody>
                  <a:tcPr/>
                </a:tc>
                <a:tc hMerge="1">
                  <a:txBody>
                    <a:bodyPr/>
                    <a:lstStyle/>
                    <a:p>
                      <a:endParaRPr lang="en-RU"/>
                    </a:p>
                  </a:txBody>
                  <a:tcPr/>
                </a:tc>
                <a:extLst>
                  <a:ext uri="{0D108BD9-81ED-4DB2-BD59-A6C34878D82A}">
                    <a16:rowId xmlns:a16="http://schemas.microsoft.com/office/drawing/2014/main" val="10000"/>
                  </a:ext>
                </a:extLst>
              </a:tr>
              <a:tr h="455826">
                <a:tc gridSpan="2">
                  <a:txBody>
                    <a:bodyPr/>
                    <a:lstStyle/>
                    <a:p>
                      <a:r>
                        <a:rPr lang="en-US" sz="1800" dirty="0"/>
                        <a:t>Suppose an attribute value is comprised of many extents e.g. the file data is very fragmented or has many holes. Their </a:t>
                      </a:r>
                      <a:r>
                        <a:rPr lang="en-US" sz="1800" dirty="0" err="1"/>
                        <a:t>runlist</a:t>
                      </a:r>
                      <a:r>
                        <a:rPr lang="en-US" sz="1800" dirty="0"/>
                        <a:t> may be too long to fit into one MFT Entry.</a:t>
                      </a:r>
                    </a:p>
                  </a:txBody>
                  <a:tcPr/>
                </a:tc>
                <a:tc hMerge="1">
                  <a:txBody>
                    <a:bodyPr/>
                    <a:lstStyle/>
                    <a:p>
                      <a:endParaRPr lang="en-RU"/>
                    </a:p>
                  </a:txBody>
                  <a:tcPr/>
                </a:tc>
                <a:extLst>
                  <a:ext uri="{0D108BD9-81ED-4DB2-BD59-A6C34878D82A}">
                    <a16:rowId xmlns:a16="http://schemas.microsoft.com/office/drawing/2014/main" val="4151772356"/>
                  </a:ext>
                </a:extLst>
              </a:tr>
              <a:tr h="455826">
                <a:tc>
                  <a:txBody>
                    <a:bodyPr/>
                    <a:lstStyle/>
                    <a:p>
                      <a:pPr marL="342900" indent="-342900">
                        <a:buAutoNum type="arabicPeriod"/>
                      </a:pPr>
                      <a:r>
                        <a:rPr lang="en-US" sz="1800" dirty="0"/>
                        <a:t>A file may be described by multiple MFT Entries.</a:t>
                      </a:r>
                    </a:p>
                    <a:p>
                      <a:pPr marL="342900" indent="-342900">
                        <a:buAutoNum type="arabicPeriod"/>
                      </a:pPr>
                      <a:endParaRPr lang="en-US" sz="1800" dirty="0"/>
                    </a:p>
                  </a:txBody>
                  <a:tcPr/>
                </a:tc>
                <a:tc>
                  <a:txBody>
                    <a:bodyPr/>
                    <a:lstStyle/>
                    <a:p>
                      <a:r>
                        <a:rPr lang="en-US" sz="1800" dirty="0"/>
                        <a:t>A file may have an attribute</a:t>
                      </a:r>
                      <a:r>
                        <a:rPr lang="ru-RU" sz="1800" dirty="0"/>
                        <a:t> </a:t>
                      </a:r>
                      <a:r>
                        <a:rPr lang="en-US" sz="1800" dirty="0"/>
                        <a:t>$ATTRIBUTE_LIST</a:t>
                      </a:r>
                      <a:r>
                        <a:rPr lang="ru-RU" sz="1800" dirty="0"/>
                        <a:t> (</a:t>
                      </a:r>
                      <a:r>
                        <a:rPr lang="en-US" sz="1800" dirty="0"/>
                        <a:t>possibly non-resident</a:t>
                      </a:r>
                      <a:r>
                        <a:rPr lang="ru-RU" sz="1800" dirty="0"/>
                        <a:t>!)</a:t>
                      </a:r>
                      <a:r>
                        <a:rPr lang="en-US" sz="1800" dirty="0"/>
                        <a:t>. The value of this attribute is an array that contains the following entries:</a:t>
                      </a:r>
                      <a:endParaRPr lang="ru-RU" sz="1800" dirty="0"/>
                    </a:p>
                    <a:p>
                      <a:endParaRPr lang="ru-RU" sz="1800" dirty="0"/>
                    </a:p>
                    <a:p>
                      <a:r>
                        <a:rPr lang="en-US" sz="1600" dirty="0">
                          <a:latin typeface="Consolas" panose="020B0609020204030204" pitchFamily="49" charset="0"/>
                          <a:cs typeface="Consolas" panose="020B0609020204030204" pitchFamily="49" charset="0"/>
                        </a:rPr>
                        <a:t>struct ATTR_LIST_ENTRY {</a:t>
                      </a:r>
                    </a:p>
                    <a:p>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enum</a:t>
                      </a:r>
                      <a:r>
                        <a:rPr lang="en-US" sz="1600" dirty="0">
                          <a:latin typeface="Consolas" panose="020B0609020204030204" pitchFamily="49" charset="0"/>
                          <a:cs typeface="Consolas" panose="020B0609020204030204" pitchFamily="49" charset="0"/>
                        </a:rPr>
                        <a:t> ATTR_TYPE type;    // 0x00: The type of attribute.</a:t>
                      </a:r>
                    </a:p>
                    <a:p>
                      <a:r>
                        <a:rPr lang="en-US" sz="1600" dirty="0">
                          <a:latin typeface="Consolas" panose="020B0609020204030204" pitchFamily="49" charset="0"/>
                          <a:cs typeface="Consolas" panose="020B0609020204030204" pitchFamily="49" charset="0"/>
                        </a:rPr>
                        <a:t>    __le16 size;            // 0x04: The size of this record.</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name_len</a:t>
                      </a:r>
                      <a:r>
                        <a:rPr lang="en-US" sz="1600" dirty="0">
                          <a:latin typeface="Consolas" panose="020B0609020204030204" pitchFamily="49" charset="0"/>
                          <a:cs typeface="Consolas" panose="020B0609020204030204" pitchFamily="49" charset="0"/>
                        </a:rPr>
                        <a:t>;            // 0x06: The length of attribute name.</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name_off</a:t>
                      </a:r>
                      <a:r>
                        <a:rPr lang="en-US" sz="1600" dirty="0">
                          <a:latin typeface="Consolas" panose="020B0609020204030204" pitchFamily="49" charset="0"/>
                          <a:cs typeface="Consolas" panose="020B0609020204030204" pitchFamily="49" charset="0"/>
                        </a:rPr>
                        <a:t>;            // 0x07: The offset to attribute name.</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vcn</a:t>
                      </a:r>
                      <a:r>
                        <a:rPr lang="en-US" sz="1600" dirty="0">
                          <a:latin typeface="Consolas" panose="020B0609020204030204" pitchFamily="49" charset="0"/>
                          <a:cs typeface="Consolas" panose="020B0609020204030204" pitchFamily="49" charset="0"/>
                        </a:rPr>
                        <a:t>;             // 0x08: Starting VCN of this attribute.</a:t>
                      </a:r>
                    </a:p>
                    <a:p>
                      <a:r>
                        <a:rPr lang="en-US" sz="1600" dirty="0">
                          <a:latin typeface="Consolas" panose="020B0609020204030204" pitchFamily="49" charset="0"/>
                          <a:cs typeface="Consolas" panose="020B0609020204030204" pitchFamily="49" charset="0"/>
                        </a:rPr>
                        <a:t>    struct MFT_REF ref;     // 0x10: MFT record number with attribute.</a:t>
                      </a:r>
                    </a:p>
                    <a:p>
                      <a:r>
                        <a:rPr lang="en-US" sz="1600" dirty="0">
                          <a:latin typeface="Consolas" panose="020B0609020204030204" pitchFamily="49" charset="0"/>
                          <a:cs typeface="Consolas" panose="020B0609020204030204" pitchFamily="49" charset="0"/>
                        </a:rPr>
                        <a:t>    __le16 id;              // 0x18: struct ATTRIB ID.</a:t>
                      </a:r>
                    </a:p>
                    <a:p>
                      <a:r>
                        <a:rPr lang="en-US" sz="1600" dirty="0">
                          <a:latin typeface="Consolas" panose="020B0609020204030204" pitchFamily="49" charset="0"/>
                          <a:cs typeface="Consolas" panose="020B0609020204030204" pitchFamily="49" charset="0"/>
                        </a:rPr>
                        <a:t>    __le16 name[];</a:t>
                      </a:r>
                    </a:p>
                    <a:p>
                      <a:r>
                        <a:rPr lang="en-US" sz="1600" dirty="0">
                          <a:latin typeface="Consolas" panose="020B0609020204030204" pitchFamily="49" charset="0"/>
                          <a:cs typeface="Consolas" panose="020B0609020204030204" pitchFamily="49" charset="0"/>
                        </a:rPr>
                        <a:t>};</a:t>
                      </a:r>
                    </a:p>
                    <a:p>
                      <a:endParaRPr lang="en-US" sz="1800" dirty="0"/>
                    </a:p>
                    <a:p>
                      <a:r>
                        <a:rPr lang="en-US" sz="1800" dirty="0"/>
                        <a:t>Elements in this array list attributes of a file and point to MFT Entries that contain those attributes.</a:t>
                      </a:r>
                    </a:p>
                  </a:txBody>
                  <a:tcPr/>
                </a:tc>
                <a:extLst>
                  <a:ext uri="{0D108BD9-81ED-4DB2-BD59-A6C34878D82A}">
                    <a16:rowId xmlns:a16="http://schemas.microsoft.com/office/drawing/2014/main" val="3283327919"/>
                  </a:ext>
                </a:extLst>
              </a:tr>
            </a:tbl>
          </a:graphicData>
        </a:graphic>
      </p:graphicFrame>
    </p:spTree>
    <p:extLst>
      <p:ext uri="{BB962C8B-B14F-4D97-AF65-F5344CB8AC3E}">
        <p14:creationId xmlns:p14="http://schemas.microsoft.com/office/powerpoint/2010/main" val="381727348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3990331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2683171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430952666"/>
              </p:ext>
            </p:extLst>
          </p:nvPr>
        </p:nvGraphicFramePr>
        <p:xfrm>
          <a:off x="0" y="365762"/>
          <a:ext cx="12192000" cy="4693920"/>
        </p:xfrm>
        <a:graphic>
          <a:graphicData uri="http://schemas.openxmlformats.org/drawingml/2006/table">
            <a:tbl>
              <a:tblPr firstRow="1" bandRow="1">
                <a:tableStyleId>{3B4B98B0-60AC-42C2-AFA5-B58CD77FA1E5}</a:tableStyleId>
              </a:tblPr>
              <a:tblGrid>
                <a:gridCol w="3254829">
                  <a:extLst>
                    <a:ext uri="{9D8B030D-6E8A-4147-A177-3AD203B41FA5}">
                      <a16:colId xmlns:a16="http://schemas.microsoft.com/office/drawing/2014/main" val="20000"/>
                    </a:ext>
                  </a:extLst>
                </a:gridCol>
                <a:gridCol w="8937171">
                  <a:extLst>
                    <a:ext uri="{9D8B030D-6E8A-4147-A177-3AD203B41FA5}">
                      <a16:colId xmlns:a16="http://schemas.microsoft.com/office/drawing/2014/main" val="150527533"/>
                    </a:ext>
                  </a:extLst>
                </a:gridCol>
              </a:tblGrid>
              <a:tr h="455826">
                <a:tc gridSpan="2">
                  <a:txBody>
                    <a:bodyPr/>
                    <a:lstStyle/>
                    <a:p>
                      <a:r>
                        <a:rPr lang="en-US" sz="2400" dirty="0"/>
                        <a:t>Files with many attributes</a:t>
                      </a:r>
                      <a:endParaRPr lang="ru-RU" sz="2400" dirty="0"/>
                    </a:p>
                  </a:txBody>
                  <a:tcPr/>
                </a:tc>
                <a:tc hMerge="1">
                  <a:txBody>
                    <a:bodyPr/>
                    <a:lstStyle/>
                    <a:p>
                      <a:endParaRPr lang="en-RU"/>
                    </a:p>
                  </a:txBody>
                  <a:tcPr/>
                </a:tc>
                <a:extLst>
                  <a:ext uri="{0D108BD9-81ED-4DB2-BD59-A6C34878D82A}">
                    <a16:rowId xmlns:a16="http://schemas.microsoft.com/office/drawing/2014/main" val="10000"/>
                  </a:ext>
                </a:extLst>
              </a:tr>
              <a:tr h="455826">
                <a:tc gridSpan="2">
                  <a:txBody>
                    <a:bodyPr/>
                    <a:lstStyle/>
                    <a:p>
                      <a:r>
                        <a:rPr lang="en-US" sz="1800" dirty="0"/>
                        <a:t>How do we implement attributes that have many extents</a:t>
                      </a:r>
                      <a:r>
                        <a:rPr lang="ru-RU" sz="1800" dirty="0"/>
                        <a:t> (</a:t>
                      </a:r>
                      <a:r>
                        <a:rPr lang="en-US" sz="1800" dirty="0"/>
                        <a:t>they may be highly fragmented or have holes</a:t>
                      </a:r>
                      <a:r>
                        <a:rPr lang="ru-RU" sz="1800" dirty="0"/>
                        <a:t>)? </a:t>
                      </a:r>
                      <a:r>
                        <a:rPr lang="en-US" sz="1800" dirty="0"/>
                        <a:t>Their</a:t>
                      </a:r>
                      <a:r>
                        <a:rPr lang="ru-RU" sz="1800" dirty="0"/>
                        <a:t> </a:t>
                      </a:r>
                      <a:r>
                        <a:rPr lang="en-US" sz="1800" dirty="0" err="1"/>
                        <a:t>runlists</a:t>
                      </a:r>
                      <a:r>
                        <a:rPr lang="en-US" sz="1800" dirty="0"/>
                        <a:t> may be too big to fit into one</a:t>
                      </a:r>
                      <a:r>
                        <a:rPr lang="ru-RU" sz="1800" dirty="0"/>
                        <a:t> </a:t>
                      </a:r>
                      <a:r>
                        <a:rPr lang="en-US" sz="1800" dirty="0"/>
                        <a:t>MFT Entry.</a:t>
                      </a:r>
                    </a:p>
                  </a:txBody>
                  <a:tcPr/>
                </a:tc>
                <a:tc hMerge="1">
                  <a:txBody>
                    <a:bodyPr/>
                    <a:lstStyle/>
                    <a:p>
                      <a:endParaRPr lang="en-RU"/>
                    </a:p>
                  </a:txBody>
                  <a:tcPr/>
                </a:tc>
                <a:extLst>
                  <a:ext uri="{0D108BD9-81ED-4DB2-BD59-A6C34878D82A}">
                    <a16:rowId xmlns:a16="http://schemas.microsoft.com/office/drawing/2014/main" val="4151772356"/>
                  </a:ext>
                </a:extLst>
              </a:tr>
              <a:tr h="455826">
                <a:tc>
                  <a:txBody>
                    <a:bodyPr/>
                    <a:lstStyle/>
                    <a:p>
                      <a:pPr marL="342900" indent="-342900">
                        <a:buAutoNum type="arabicPeriod"/>
                      </a:pPr>
                      <a:r>
                        <a:rPr lang="en-US" sz="1800" dirty="0"/>
                        <a:t>A file may be described by multiple MFT Entries.</a:t>
                      </a:r>
                    </a:p>
                    <a:p>
                      <a:pPr marL="342900" indent="-342900">
                        <a:buAutoNum type="arabicPeriod"/>
                      </a:pPr>
                      <a:r>
                        <a:rPr lang="en-US" sz="1800" dirty="0"/>
                        <a:t>A file may have repeated attributes. In this case the values of repeated attributes are concatenated to turn them into one attribute.</a:t>
                      </a:r>
                    </a:p>
                  </a:txBody>
                  <a:tcPr/>
                </a:tc>
                <a:tc>
                  <a:txBody>
                    <a:bodyPr/>
                    <a:lstStyle/>
                    <a:p>
                      <a:r>
                        <a:rPr lang="en-US" sz="1600" dirty="0">
                          <a:latin typeface="Consolas" panose="020B0609020204030204" pitchFamily="49" charset="0"/>
                          <a:cs typeface="Consolas" panose="020B0609020204030204" pitchFamily="49" charset="0"/>
                        </a:rPr>
                        <a:t>struct ATTR_NONRESIDENT {</a:t>
                      </a:r>
                    </a:p>
                    <a:p>
                      <a:r>
                        <a:rPr lang="en-US" sz="1600" dirty="0">
                          <a:solidFill>
                            <a:srgbClr val="FF0000"/>
                          </a:solidFill>
                          <a:latin typeface="Consolas" panose="020B0609020204030204" pitchFamily="49" charset="0"/>
                          <a:cs typeface="Consolas" panose="020B0609020204030204" pitchFamily="49" charset="0"/>
                        </a:rPr>
                        <a:t>    __le64 </a:t>
                      </a:r>
                      <a:r>
                        <a:rPr lang="en-US" sz="1600" dirty="0" err="1">
                          <a:solidFill>
                            <a:srgbClr val="FF0000"/>
                          </a:solidFill>
                          <a:latin typeface="Consolas" panose="020B0609020204030204" pitchFamily="49" charset="0"/>
                          <a:cs typeface="Consolas" panose="020B0609020204030204" pitchFamily="49" charset="0"/>
                        </a:rPr>
                        <a:t>svcn</a:t>
                      </a:r>
                      <a:r>
                        <a:rPr lang="en-US" sz="1600" dirty="0">
                          <a:solidFill>
                            <a:srgbClr val="FF0000"/>
                          </a:solidFill>
                          <a:latin typeface="Consolas" panose="020B0609020204030204" pitchFamily="49" charset="0"/>
                          <a:cs typeface="Consolas" panose="020B0609020204030204" pitchFamily="49" charset="0"/>
                        </a:rPr>
                        <a:t>;       // 0x10: Starting VCN of this segment.</a:t>
                      </a:r>
                    </a:p>
                    <a:p>
                      <a:r>
                        <a:rPr lang="en-US" sz="1600" dirty="0">
                          <a:solidFill>
                            <a:srgbClr val="FF0000"/>
                          </a:solidFill>
                          <a:latin typeface="Consolas" panose="020B0609020204030204" pitchFamily="49" charset="0"/>
                          <a:cs typeface="Consolas" panose="020B0609020204030204" pitchFamily="49" charset="0"/>
                        </a:rPr>
                        <a:t>    __le64 </a:t>
                      </a:r>
                      <a:r>
                        <a:rPr lang="en-US" sz="1600" dirty="0" err="1">
                          <a:solidFill>
                            <a:srgbClr val="FF0000"/>
                          </a:solidFill>
                          <a:latin typeface="Consolas" panose="020B0609020204030204" pitchFamily="49" charset="0"/>
                          <a:cs typeface="Consolas" panose="020B0609020204030204" pitchFamily="49" charset="0"/>
                        </a:rPr>
                        <a:t>evcn</a:t>
                      </a:r>
                      <a:r>
                        <a:rPr lang="en-US" sz="1600" dirty="0">
                          <a:solidFill>
                            <a:srgbClr val="FF0000"/>
                          </a:solidFill>
                          <a:latin typeface="Consolas" panose="020B0609020204030204" pitchFamily="49" charset="0"/>
                          <a:cs typeface="Consolas" panose="020B0609020204030204" pitchFamily="49" charset="0"/>
                        </a:rPr>
                        <a:t>;       // 0x18: End VCN of this segment.</a:t>
                      </a:r>
                    </a:p>
                    <a:p>
                      <a:r>
                        <a:rPr lang="en-US" sz="1600" dirty="0">
                          <a:latin typeface="Consolas" panose="020B0609020204030204" pitchFamily="49" charset="0"/>
                          <a:cs typeface="Consolas" panose="020B0609020204030204" pitchFamily="49" charset="0"/>
                        </a:rPr>
                        <a:t>    __le16 </a:t>
                      </a:r>
                      <a:r>
                        <a:rPr lang="en-US" sz="1600" dirty="0" err="1">
                          <a:latin typeface="Consolas" panose="020B0609020204030204" pitchFamily="49" charset="0"/>
                          <a:cs typeface="Consolas" panose="020B0609020204030204" pitchFamily="49" charset="0"/>
                        </a:rPr>
                        <a:t>run_off</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c_unit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res1[5];</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alloc_size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data_size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valid_size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total_size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a:t>
                      </a:r>
                      <a:endParaRPr lang="ru-RU" sz="1600" dirty="0"/>
                    </a:p>
                    <a:p>
                      <a:endParaRPr lang="en-US" sz="1800" dirty="0"/>
                    </a:p>
                    <a:p>
                      <a:r>
                        <a:rPr lang="en-US" sz="1800" dirty="0"/>
                        <a:t>The </a:t>
                      </a:r>
                      <a:r>
                        <a:rPr lang="en-US" sz="1800" dirty="0" err="1"/>
                        <a:t>runlist</a:t>
                      </a:r>
                      <a:r>
                        <a:rPr lang="en-US" sz="1800" dirty="0"/>
                        <a:t> of a non-resident attribute counts</a:t>
                      </a:r>
                      <a:r>
                        <a:rPr lang="ru-RU" sz="1800" dirty="0"/>
                        <a:t> </a:t>
                      </a:r>
                      <a:r>
                        <a:rPr lang="en-US" sz="1800" dirty="0"/>
                        <a:t>VCNs from</a:t>
                      </a:r>
                      <a:r>
                        <a:rPr lang="ru-RU" sz="1800" dirty="0"/>
                        <a:t> </a:t>
                      </a:r>
                      <a:r>
                        <a:rPr lang="en-US" sz="1800" dirty="0"/>
                        <a:t>SVCN (Start VCN) of the attribute.</a:t>
                      </a:r>
                      <a:endParaRPr lang="ru-RU" sz="1800" dirty="0"/>
                    </a:p>
                    <a:p>
                      <a:r>
                        <a:rPr lang="en-US" sz="1800" dirty="0"/>
                        <a:t>This way NTFS can join </a:t>
                      </a:r>
                      <a:r>
                        <a:rPr lang="en-US" sz="1800" dirty="0" err="1"/>
                        <a:t>runlists</a:t>
                      </a:r>
                      <a:r>
                        <a:rPr lang="en-US" sz="1800" dirty="0"/>
                        <a:t> of repeated attributes.</a:t>
                      </a:r>
                    </a:p>
                  </a:txBody>
                  <a:tcPr/>
                </a:tc>
                <a:extLst>
                  <a:ext uri="{0D108BD9-81ED-4DB2-BD59-A6C34878D82A}">
                    <a16:rowId xmlns:a16="http://schemas.microsoft.com/office/drawing/2014/main" val="3283327919"/>
                  </a:ext>
                </a:extLst>
              </a:tr>
            </a:tbl>
          </a:graphicData>
        </a:graphic>
      </p:graphicFrame>
    </p:spTree>
    <p:extLst>
      <p:ext uri="{BB962C8B-B14F-4D97-AF65-F5344CB8AC3E}">
        <p14:creationId xmlns:p14="http://schemas.microsoft.com/office/powerpoint/2010/main" val="3560069605"/>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4632509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4293251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70084253"/>
              </p:ext>
            </p:extLst>
          </p:nvPr>
        </p:nvGraphicFramePr>
        <p:xfrm>
          <a:off x="0" y="365762"/>
          <a:ext cx="12192000" cy="457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Files with many attributes</a:t>
                      </a:r>
                      <a:endParaRPr lang="ru-RU" sz="2400" dirty="0"/>
                    </a:p>
                  </a:txBody>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002913BC-23AA-314B-9064-5FA526441713}"/>
              </a:ext>
            </a:extLst>
          </p:cNvPr>
          <p:cNvGraphicFramePr>
            <a:graphicFrameLocks noGrp="1"/>
          </p:cNvGraphicFramePr>
          <p:nvPr>
            <p:extLst>
              <p:ext uri="{D42A27DB-BD31-4B8C-83A1-F6EECF244321}">
                <p14:modId xmlns:p14="http://schemas.microsoft.com/office/powerpoint/2010/main" val="1705443317"/>
              </p:ext>
            </p:extLst>
          </p:nvPr>
        </p:nvGraphicFramePr>
        <p:xfrm>
          <a:off x="484257" y="1501050"/>
          <a:ext cx="3129799" cy="1005840"/>
        </p:xfrm>
        <a:graphic>
          <a:graphicData uri="http://schemas.openxmlformats.org/drawingml/2006/table">
            <a:tbl>
              <a:tblPr firstRow="1" bandRow="1">
                <a:tableStyleId>{5940675A-B579-460E-94D1-54222C63F5DA}</a:tableStyleId>
              </a:tblPr>
              <a:tblGrid>
                <a:gridCol w="3129799">
                  <a:extLst>
                    <a:ext uri="{9D8B030D-6E8A-4147-A177-3AD203B41FA5}">
                      <a16:colId xmlns:a16="http://schemas.microsoft.com/office/drawing/2014/main" val="20000"/>
                    </a:ext>
                  </a:extLst>
                </a:gridCol>
              </a:tblGrid>
              <a:tr h="0">
                <a:tc>
                  <a:txBody>
                    <a:bodyPr/>
                    <a:lstStyle/>
                    <a:p>
                      <a:pPr algn="l"/>
                      <a:r>
                        <a:rPr lang="en-US" dirty="0"/>
                        <a:t>MFT entry #0</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$ATTRIBUTE_LIST</a:t>
                      </a:r>
                      <a:br>
                        <a:rPr lang="en-US" dirty="0"/>
                      </a:br>
                      <a:r>
                        <a:rPr lang="en-US" dirty="0"/>
                        <a:t>(</a:t>
                      </a:r>
                      <a:r>
                        <a:rPr lang="en-US" dirty="0" err="1"/>
                        <a:t>runlist</a:t>
                      </a:r>
                      <a:r>
                        <a:rPr lang="en-US" dirty="0"/>
                        <a:t>)</a:t>
                      </a:r>
                    </a:p>
                  </a:txBody>
                  <a:tcPr/>
                </a:tc>
                <a:extLst>
                  <a:ext uri="{0D108BD9-81ED-4DB2-BD59-A6C34878D82A}">
                    <a16:rowId xmlns:a16="http://schemas.microsoft.com/office/drawing/2014/main" val="687255574"/>
                  </a:ext>
                </a:extLst>
              </a:tr>
            </a:tbl>
          </a:graphicData>
        </a:graphic>
      </p:graphicFrame>
      <p:graphicFrame>
        <p:nvGraphicFramePr>
          <p:cNvPr id="14" name="Table 13">
            <a:extLst>
              <a:ext uri="{FF2B5EF4-FFF2-40B4-BE49-F238E27FC236}">
                <a16:creationId xmlns:a16="http://schemas.microsoft.com/office/drawing/2014/main" id="{28D3B74E-51D7-A249-AD68-7C76B16E022F}"/>
              </a:ext>
            </a:extLst>
          </p:cNvPr>
          <p:cNvGraphicFramePr>
            <a:graphicFrameLocks noGrp="1"/>
          </p:cNvGraphicFramePr>
          <p:nvPr>
            <p:extLst>
              <p:ext uri="{D42A27DB-BD31-4B8C-83A1-F6EECF244321}">
                <p14:modId xmlns:p14="http://schemas.microsoft.com/office/powerpoint/2010/main" val="1434245037"/>
              </p:ext>
            </p:extLst>
          </p:nvPr>
        </p:nvGraphicFramePr>
        <p:xfrm>
          <a:off x="484256" y="3832946"/>
          <a:ext cx="1899715" cy="1280160"/>
        </p:xfrm>
        <a:graphic>
          <a:graphicData uri="http://schemas.openxmlformats.org/drawingml/2006/table">
            <a:tbl>
              <a:tblPr firstRow="1" bandRow="1">
                <a:tableStyleId>{5940675A-B579-460E-94D1-54222C63F5DA}</a:tableStyleId>
              </a:tblPr>
              <a:tblGrid>
                <a:gridCol w="1899715">
                  <a:extLst>
                    <a:ext uri="{9D8B030D-6E8A-4147-A177-3AD203B41FA5}">
                      <a16:colId xmlns:a16="http://schemas.microsoft.com/office/drawing/2014/main" val="20000"/>
                    </a:ext>
                  </a:extLst>
                </a:gridCol>
              </a:tblGrid>
              <a:tr h="0">
                <a:tc>
                  <a:txBody>
                    <a:bodyPr/>
                    <a:lstStyle/>
                    <a:p>
                      <a:pPr algn="l"/>
                      <a:r>
                        <a:rPr lang="en-US" dirty="0"/>
                        <a:t>Attribute list value</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entry#0,</a:t>
                      </a:r>
                    </a:p>
                    <a:p>
                      <a:pPr marL="285750" indent="-285750" algn="l">
                        <a:buFont typeface="Arial" panose="020B0604020202020204" pitchFamily="34" charset="0"/>
                        <a:buChar char="•"/>
                      </a:pPr>
                      <a:r>
                        <a:rPr lang="en-US" dirty="0"/>
                        <a:t>entry#1,</a:t>
                      </a:r>
                    </a:p>
                    <a:p>
                      <a:pPr marL="285750" indent="-285750" algn="l">
                        <a:buFont typeface="Arial" panose="020B0604020202020204" pitchFamily="34" charset="0"/>
                        <a:buChar char="•"/>
                      </a:pPr>
                      <a:r>
                        <a:rPr lang="en-US" dirty="0"/>
                        <a:t>…</a:t>
                      </a:r>
                    </a:p>
                  </a:txBody>
                  <a:tcPr/>
                </a:tc>
                <a:extLst>
                  <a:ext uri="{0D108BD9-81ED-4DB2-BD59-A6C34878D82A}">
                    <a16:rowId xmlns:a16="http://schemas.microsoft.com/office/drawing/2014/main" val="687255574"/>
                  </a:ext>
                </a:extLst>
              </a:tr>
            </a:tbl>
          </a:graphicData>
        </a:graphic>
      </p:graphicFrame>
      <p:cxnSp>
        <p:nvCxnSpPr>
          <p:cNvPr id="28" name="Straight Arrow Connector 27">
            <a:extLst>
              <a:ext uri="{FF2B5EF4-FFF2-40B4-BE49-F238E27FC236}">
                <a16:creationId xmlns:a16="http://schemas.microsoft.com/office/drawing/2014/main" id="{0C43B959-71BF-4E43-A95E-64C2B161976B}"/>
              </a:ext>
            </a:extLst>
          </p:cNvPr>
          <p:cNvCxnSpPr>
            <a:cxnSpLocks/>
          </p:cNvCxnSpPr>
          <p:nvPr/>
        </p:nvCxnSpPr>
        <p:spPr>
          <a:xfrm>
            <a:off x="892629" y="2506890"/>
            <a:ext cx="0" cy="132605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491201"/>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79964496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943883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57501169"/>
              </p:ext>
            </p:extLst>
          </p:nvPr>
        </p:nvGraphicFramePr>
        <p:xfrm>
          <a:off x="0" y="365762"/>
          <a:ext cx="12192000" cy="457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Files with many attributes</a:t>
                      </a:r>
                      <a:endParaRPr lang="ru-RU" sz="2400" dirty="0"/>
                    </a:p>
                  </a:txBody>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002913BC-23AA-314B-9064-5FA526441713}"/>
              </a:ext>
            </a:extLst>
          </p:cNvPr>
          <p:cNvGraphicFramePr>
            <a:graphicFrameLocks noGrp="1"/>
          </p:cNvGraphicFramePr>
          <p:nvPr/>
        </p:nvGraphicFramePr>
        <p:xfrm>
          <a:off x="484257" y="1501050"/>
          <a:ext cx="3129799" cy="1005840"/>
        </p:xfrm>
        <a:graphic>
          <a:graphicData uri="http://schemas.openxmlformats.org/drawingml/2006/table">
            <a:tbl>
              <a:tblPr firstRow="1" bandRow="1">
                <a:tableStyleId>{5940675A-B579-460E-94D1-54222C63F5DA}</a:tableStyleId>
              </a:tblPr>
              <a:tblGrid>
                <a:gridCol w="3129799">
                  <a:extLst>
                    <a:ext uri="{9D8B030D-6E8A-4147-A177-3AD203B41FA5}">
                      <a16:colId xmlns:a16="http://schemas.microsoft.com/office/drawing/2014/main" val="20000"/>
                    </a:ext>
                  </a:extLst>
                </a:gridCol>
              </a:tblGrid>
              <a:tr h="0">
                <a:tc>
                  <a:txBody>
                    <a:bodyPr/>
                    <a:lstStyle/>
                    <a:p>
                      <a:pPr algn="l"/>
                      <a:r>
                        <a:rPr lang="en-US" dirty="0"/>
                        <a:t>MFT entry #0</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$ATTRIBUTE_LIST</a:t>
                      </a:r>
                      <a:br>
                        <a:rPr lang="en-US" dirty="0"/>
                      </a:br>
                      <a:r>
                        <a:rPr lang="en-US" dirty="0"/>
                        <a:t>(</a:t>
                      </a:r>
                      <a:r>
                        <a:rPr lang="en-US" dirty="0" err="1"/>
                        <a:t>runlist</a:t>
                      </a:r>
                      <a:r>
                        <a:rPr lang="en-US" dirty="0"/>
                        <a:t>)</a:t>
                      </a:r>
                    </a:p>
                  </a:txBody>
                  <a:tcPr/>
                </a:tc>
                <a:extLst>
                  <a:ext uri="{0D108BD9-81ED-4DB2-BD59-A6C34878D82A}">
                    <a16:rowId xmlns:a16="http://schemas.microsoft.com/office/drawing/2014/main" val="687255574"/>
                  </a:ext>
                </a:extLst>
              </a:tr>
            </a:tbl>
          </a:graphicData>
        </a:graphic>
      </p:graphicFrame>
      <p:graphicFrame>
        <p:nvGraphicFramePr>
          <p:cNvPr id="4" name="Table 3">
            <a:extLst>
              <a:ext uri="{FF2B5EF4-FFF2-40B4-BE49-F238E27FC236}">
                <a16:creationId xmlns:a16="http://schemas.microsoft.com/office/drawing/2014/main" id="{26EB5F39-C527-B149-8FD3-D6885CAE632F}"/>
              </a:ext>
            </a:extLst>
          </p:cNvPr>
          <p:cNvGraphicFramePr>
            <a:graphicFrameLocks noGrp="1"/>
          </p:cNvGraphicFramePr>
          <p:nvPr/>
        </p:nvGraphicFramePr>
        <p:xfrm>
          <a:off x="3858828" y="1501050"/>
          <a:ext cx="3129799" cy="2103120"/>
        </p:xfrm>
        <a:graphic>
          <a:graphicData uri="http://schemas.openxmlformats.org/drawingml/2006/table">
            <a:tbl>
              <a:tblPr firstRow="1" bandRow="1">
                <a:tableStyleId>{5940675A-B579-460E-94D1-54222C63F5DA}</a:tableStyleId>
              </a:tblPr>
              <a:tblGrid>
                <a:gridCol w="3129799">
                  <a:extLst>
                    <a:ext uri="{9D8B030D-6E8A-4147-A177-3AD203B41FA5}">
                      <a16:colId xmlns:a16="http://schemas.microsoft.com/office/drawing/2014/main" val="20000"/>
                    </a:ext>
                  </a:extLst>
                </a:gridCol>
              </a:tblGrid>
              <a:tr h="0">
                <a:tc>
                  <a:txBody>
                    <a:bodyPr/>
                    <a:lstStyle/>
                    <a:p>
                      <a:pPr algn="l"/>
                      <a:r>
                        <a:rPr lang="en-US" dirty="0"/>
                        <a:t>MFT entry #1</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$STANDARD_INFORMATION</a:t>
                      </a:r>
                    </a:p>
                    <a:p>
                      <a:pPr marL="285750" indent="-285750" algn="l">
                        <a:buFont typeface="Arial" panose="020B0604020202020204" pitchFamily="34" charset="0"/>
                        <a:buChar char="•"/>
                      </a:pPr>
                      <a:r>
                        <a:rPr lang="en-US" dirty="0"/>
                        <a:t>$SECURITY_DESCRIPTOR</a:t>
                      </a:r>
                    </a:p>
                    <a:p>
                      <a:pPr marL="285750" indent="-285750" algn="l">
                        <a:buFont typeface="Arial" panose="020B0604020202020204" pitchFamily="34" charset="0"/>
                        <a:buChar char="•"/>
                      </a:pPr>
                      <a:r>
                        <a:rPr lang="en-US" dirty="0"/>
                        <a:t>$NAME (UNICODE)</a:t>
                      </a:r>
                    </a:p>
                    <a:p>
                      <a:pPr marL="285750" indent="-285750" algn="l">
                        <a:buFont typeface="Arial" panose="020B0604020202020204" pitchFamily="34" charset="0"/>
                        <a:buChar char="•"/>
                      </a:pPr>
                      <a:r>
                        <a:rPr lang="en-US" dirty="0"/>
                        <a:t>$NAME (DOS)</a:t>
                      </a:r>
                    </a:p>
                    <a:p>
                      <a:pPr marL="285750" indent="-285750" algn="l">
                        <a:buFont typeface="Arial" panose="020B0604020202020204" pitchFamily="34" charset="0"/>
                        <a:buChar char="•"/>
                      </a:pPr>
                      <a:r>
                        <a:rPr lang="en-US" dirty="0"/>
                        <a:t>$DATA</a:t>
                      </a:r>
                      <a:br>
                        <a:rPr lang="en-US" dirty="0"/>
                      </a:br>
                      <a:r>
                        <a:rPr lang="en-US" dirty="0"/>
                        <a:t>(</a:t>
                      </a:r>
                      <a:r>
                        <a:rPr lang="en-US" dirty="0" err="1"/>
                        <a:t>runlist</a:t>
                      </a:r>
                      <a:r>
                        <a:rPr lang="en-US" dirty="0"/>
                        <a:t>)</a:t>
                      </a:r>
                    </a:p>
                  </a:txBody>
                  <a:tcPr/>
                </a:tc>
                <a:extLst>
                  <a:ext uri="{0D108BD9-81ED-4DB2-BD59-A6C34878D82A}">
                    <a16:rowId xmlns:a16="http://schemas.microsoft.com/office/drawing/2014/main" val="687255574"/>
                  </a:ext>
                </a:extLst>
              </a:tr>
            </a:tbl>
          </a:graphicData>
        </a:graphic>
      </p:graphicFrame>
      <p:graphicFrame>
        <p:nvGraphicFramePr>
          <p:cNvPr id="10" name="Table 9">
            <a:extLst>
              <a:ext uri="{FF2B5EF4-FFF2-40B4-BE49-F238E27FC236}">
                <a16:creationId xmlns:a16="http://schemas.microsoft.com/office/drawing/2014/main" id="{124B4090-B990-8149-AD09-A9E101920011}"/>
              </a:ext>
            </a:extLst>
          </p:cNvPr>
          <p:cNvGraphicFramePr>
            <a:graphicFrameLocks noGrp="1"/>
          </p:cNvGraphicFramePr>
          <p:nvPr/>
        </p:nvGraphicFramePr>
        <p:xfrm>
          <a:off x="7233399" y="1501050"/>
          <a:ext cx="3129799" cy="1005840"/>
        </p:xfrm>
        <a:graphic>
          <a:graphicData uri="http://schemas.openxmlformats.org/drawingml/2006/table">
            <a:tbl>
              <a:tblPr firstRow="1" bandRow="1">
                <a:tableStyleId>{5940675A-B579-460E-94D1-54222C63F5DA}</a:tableStyleId>
              </a:tblPr>
              <a:tblGrid>
                <a:gridCol w="3129799">
                  <a:extLst>
                    <a:ext uri="{9D8B030D-6E8A-4147-A177-3AD203B41FA5}">
                      <a16:colId xmlns:a16="http://schemas.microsoft.com/office/drawing/2014/main" val="20000"/>
                    </a:ext>
                  </a:extLst>
                </a:gridCol>
              </a:tblGrid>
              <a:tr h="0">
                <a:tc>
                  <a:txBody>
                    <a:bodyPr/>
                    <a:lstStyle/>
                    <a:p>
                      <a:pPr algn="l"/>
                      <a:r>
                        <a:rPr lang="en-US" dirty="0"/>
                        <a:t>MFT entry #2</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$DATA</a:t>
                      </a:r>
                      <a:br>
                        <a:rPr lang="en-US" dirty="0"/>
                      </a:br>
                      <a:r>
                        <a:rPr lang="en-US" dirty="0"/>
                        <a:t>(</a:t>
                      </a:r>
                      <a:r>
                        <a:rPr lang="en-US" dirty="0" err="1"/>
                        <a:t>runlist</a:t>
                      </a:r>
                      <a:r>
                        <a:rPr lang="en-US" dirty="0"/>
                        <a:t>)</a:t>
                      </a:r>
                    </a:p>
                  </a:txBody>
                  <a:tcPr/>
                </a:tc>
                <a:extLst>
                  <a:ext uri="{0D108BD9-81ED-4DB2-BD59-A6C34878D82A}">
                    <a16:rowId xmlns:a16="http://schemas.microsoft.com/office/drawing/2014/main" val="687255574"/>
                  </a:ext>
                </a:extLst>
              </a:tr>
            </a:tbl>
          </a:graphicData>
        </a:graphic>
      </p:graphicFrame>
      <p:graphicFrame>
        <p:nvGraphicFramePr>
          <p:cNvPr id="12" name="Table 11">
            <a:extLst>
              <a:ext uri="{FF2B5EF4-FFF2-40B4-BE49-F238E27FC236}">
                <a16:creationId xmlns:a16="http://schemas.microsoft.com/office/drawing/2014/main" id="{5E4FCBD2-C011-9C40-957D-9346ABAB4F64}"/>
              </a:ext>
            </a:extLst>
          </p:cNvPr>
          <p:cNvGraphicFramePr>
            <a:graphicFrameLocks noGrp="1"/>
          </p:cNvGraphicFramePr>
          <p:nvPr>
            <p:extLst>
              <p:ext uri="{D42A27DB-BD31-4B8C-83A1-F6EECF244321}">
                <p14:modId xmlns:p14="http://schemas.microsoft.com/office/powerpoint/2010/main" val="1719834372"/>
              </p:ext>
            </p:extLst>
          </p:nvPr>
        </p:nvGraphicFramePr>
        <p:xfrm>
          <a:off x="10607970" y="1501050"/>
          <a:ext cx="1017972" cy="731520"/>
        </p:xfrm>
        <a:graphic>
          <a:graphicData uri="http://schemas.openxmlformats.org/drawingml/2006/table">
            <a:tbl>
              <a:tblPr firstRow="1" bandRow="1">
                <a:tableStyleId>{5940675A-B579-460E-94D1-54222C63F5DA}</a:tableStyleId>
              </a:tblPr>
              <a:tblGrid>
                <a:gridCol w="1017972">
                  <a:extLst>
                    <a:ext uri="{9D8B030D-6E8A-4147-A177-3AD203B41FA5}">
                      <a16:colId xmlns:a16="http://schemas.microsoft.com/office/drawing/2014/main" val="20000"/>
                    </a:ext>
                  </a:extLst>
                </a:gridCol>
              </a:tblGrid>
              <a:tr h="0">
                <a:tc>
                  <a:txBody>
                    <a:bodyPr/>
                    <a:lstStyle/>
                    <a:p>
                      <a:pPr algn="ctr"/>
                      <a:r>
                        <a:rPr lang="en-US" dirty="0"/>
                        <a:t>…</a:t>
                      </a:r>
                    </a:p>
                  </a:txBody>
                  <a:tcPr/>
                </a:tc>
                <a:extLst>
                  <a:ext uri="{0D108BD9-81ED-4DB2-BD59-A6C34878D82A}">
                    <a16:rowId xmlns:a16="http://schemas.microsoft.com/office/drawing/2014/main" val="750182881"/>
                  </a:ext>
                </a:extLst>
              </a:tr>
              <a:tr h="0">
                <a:tc>
                  <a:txBody>
                    <a:bodyPr/>
                    <a:lstStyle/>
                    <a:p>
                      <a:pPr algn="ctr"/>
                      <a:endParaRPr lang="en-US" dirty="0"/>
                    </a:p>
                  </a:txBody>
                  <a:tcPr/>
                </a:tc>
                <a:extLst>
                  <a:ext uri="{0D108BD9-81ED-4DB2-BD59-A6C34878D82A}">
                    <a16:rowId xmlns:a16="http://schemas.microsoft.com/office/drawing/2014/main" val="3048021160"/>
                  </a:ext>
                </a:extLst>
              </a:tr>
            </a:tbl>
          </a:graphicData>
        </a:graphic>
      </p:graphicFrame>
      <p:cxnSp>
        <p:nvCxnSpPr>
          <p:cNvPr id="28" name="Straight Arrow Connector 27">
            <a:extLst>
              <a:ext uri="{FF2B5EF4-FFF2-40B4-BE49-F238E27FC236}">
                <a16:creationId xmlns:a16="http://schemas.microsoft.com/office/drawing/2014/main" id="{0C43B959-71BF-4E43-A95E-64C2B161976B}"/>
              </a:ext>
            </a:extLst>
          </p:cNvPr>
          <p:cNvCxnSpPr>
            <a:cxnSpLocks/>
          </p:cNvCxnSpPr>
          <p:nvPr/>
        </p:nvCxnSpPr>
        <p:spPr>
          <a:xfrm>
            <a:off x="892629" y="2506890"/>
            <a:ext cx="0" cy="132605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C035E4BD-81F1-D078-7663-E06F4FD1C657}"/>
              </a:ext>
            </a:extLst>
          </p:cNvPr>
          <p:cNvGraphicFramePr>
            <a:graphicFrameLocks noGrp="1"/>
          </p:cNvGraphicFramePr>
          <p:nvPr/>
        </p:nvGraphicFramePr>
        <p:xfrm>
          <a:off x="484256" y="3832946"/>
          <a:ext cx="1899715" cy="1280160"/>
        </p:xfrm>
        <a:graphic>
          <a:graphicData uri="http://schemas.openxmlformats.org/drawingml/2006/table">
            <a:tbl>
              <a:tblPr firstRow="1" bandRow="1">
                <a:tableStyleId>{5940675A-B579-460E-94D1-54222C63F5DA}</a:tableStyleId>
              </a:tblPr>
              <a:tblGrid>
                <a:gridCol w="1899715">
                  <a:extLst>
                    <a:ext uri="{9D8B030D-6E8A-4147-A177-3AD203B41FA5}">
                      <a16:colId xmlns:a16="http://schemas.microsoft.com/office/drawing/2014/main" val="20000"/>
                    </a:ext>
                  </a:extLst>
                </a:gridCol>
              </a:tblGrid>
              <a:tr h="0">
                <a:tc>
                  <a:txBody>
                    <a:bodyPr/>
                    <a:lstStyle/>
                    <a:p>
                      <a:pPr algn="l"/>
                      <a:r>
                        <a:rPr lang="en-US" dirty="0"/>
                        <a:t>Attribute list value</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entry#0,</a:t>
                      </a:r>
                    </a:p>
                    <a:p>
                      <a:pPr marL="285750" indent="-285750" algn="l">
                        <a:buFont typeface="Arial" panose="020B0604020202020204" pitchFamily="34" charset="0"/>
                        <a:buChar char="•"/>
                      </a:pPr>
                      <a:r>
                        <a:rPr lang="en-US" dirty="0"/>
                        <a:t>entry#1,</a:t>
                      </a:r>
                    </a:p>
                    <a:p>
                      <a:pPr marL="285750" indent="-285750" algn="l">
                        <a:buFont typeface="Arial" panose="020B0604020202020204" pitchFamily="34" charset="0"/>
                        <a:buChar char="•"/>
                      </a:pPr>
                      <a:r>
                        <a:rPr lang="en-US" dirty="0"/>
                        <a:t>…</a:t>
                      </a:r>
                    </a:p>
                  </a:txBody>
                  <a:tcPr/>
                </a:tc>
                <a:extLst>
                  <a:ext uri="{0D108BD9-81ED-4DB2-BD59-A6C34878D82A}">
                    <a16:rowId xmlns:a16="http://schemas.microsoft.com/office/drawing/2014/main" val="687255574"/>
                  </a:ext>
                </a:extLst>
              </a:tr>
            </a:tbl>
          </a:graphicData>
        </a:graphic>
      </p:graphicFrame>
      <p:cxnSp>
        <p:nvCxnSpPr>
          <p:cNvPr id="8" name="Elbow Connector 7">
            <a:extLst>
              <a:ext uri="{FF2B5EF4-FFF2-40B4-BE49-F238E27FC236}">
                <a16:creationId xmlns:a16="http://schemas.microsoft.com/office/drawing/2014/main" id="{123FC382-AE45-CD05-7971-5E835E662C94}"/>
              </a:ext>
            </a:extLst>
          </p:cNvPr>
          <p:cNvCxnSpPr>
            <a:cxnSpLocks/>
          </p:cNvCxnSpPr>
          <p:nvPr/>
        </p:nvCxnSpPr>
        <p:spPr>
          <a:xfrm flipV="1">
            <a:off x="2383971" y="2046515"/>
            <a:ext cx="4849428" cy="2895599"/>
          </a:xfrm>
          <a:prstGeom prst="bentConnector3">
            <a:avLst>
              <a:gd name="adj1" fmla="val 97364"/>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0A3011A-8604-BBC3-A44A-CCFE4D4387A5}"/>
              </a:ext>
            </a:extLst>
          </p:cNvPr>
          <p:cNvCxnSpPr>
            <a:cxnSpLocks/>
          </p:cNvCxnSpPr>
          <p:nvPr/>
        </p:nvCxnSpPr>
        <p:spPr>
          <a:xfrm flipV="1">
            <a:off x="2383971" y="2046515"/>
            <a:ext cx="1474857" cy="23045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792B0B-4483-573C-A7CB-AE06D42B8FF0}"/>
              </a:ext>
            </a:extLst>
          </p:cNvPr>
          <p:cNvCxnSpPr>
            <a:cxnSpLocks/>
          </p:cNvCxnSpPr>
          <p:nvPr/>
        </p:nvCxnSpPr>
        <p:spPr>
          <a:xfrm flipV="1">
            <a:off x="2383971" y="2308773"/>
            <a:ext cx="1474857" cy="23045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144ECAC5-4A2A-5DD3-B19B-5E71F950A2C5}"/>
              </a:ext>
            </a:extLst>
          </p:cNvPr>
          <p:cNvCxnSpPr>
            <a:cxnSpLocks/>
          </p:cNvCxnSpPr>
          <p:nvPr/>
        </p:nvCxnSpPr>
        <p:spPr>
          <a:xfrm flipV="1">
            <a:off x="2383971" y="1683930"/>
            <a:ext cx="8223999" cy="3347625"/>
          </a:xfrm>
          <a:prstGeom prst="bentConnector3">
            <a:avLst>
              <a:gd name="adj1" fmla="val 9818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83239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82122098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9855062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16921234"/>
              </p:ext>
            </p:extLst>
          </p:nvPr>
        </p:nvGraphicFramePr>
        <p:xfrm>
          <a:off x="0" y="365762"/>
          <a:ext cx="12192000" cy="457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Files with many attributes</a:t>
                      </a:r>
                      <a:endParaRPr lang="ru-RU" sz="2400" dirty="0"/>
                    </a:p>
                  </a:txBody>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002913BC-23AA-314B-9064-5FA526441713}"/>
              </a:ext>
            </a:extLst>
          </p:cNvPr>
          <p:cNvGraphicFramePr>
            <a:graphicFrameLocks noGrp="1"/>
          </p:cNvGraphicFramePr>
          <p:nvPr/>
        </p:nvGraphicFramePr>
        <p:xfrm>
          <a:off x="484257" y="1501050"/>
          <a:ext cx="3129799" cy="1005840"/>
        </p:xfrm>
        <a:graphic>
          <a:graphicData uri="http://schemas.openxmlformats.org/drawingml/2006/table">
            <a:tbl>
              <a:tblPr firstRow="1" bandRow="1">
                <a:tableStyleId>{5940675A-B579-460E-94D1-54222C63F5DA}</a:tableStyleId>
              </a:tblPr>
              <a:tblGrid>
                <a:gridCol w="3129799">
                  <a:extLst>
                    <a:ext uri="{9D8B030D-6E8A-4147-A177-3AD203B41FA5}">
                      <a16:colId xmlns:a16="http://schemas.microsoft.com/office/drawing/2014/main" val="20000"/>
                    </a:ext>
                  </a:extLst>
                </a:gridCol>
              </a:tblGrid>
              <a:tr h="0">
                <a:tc>
                  <a:txBody>
                    <a:bodyPr/>
                    <a:lstStyle/>
                    <a:p>
                      <a:pPr algn="l"/>
                      <a:r>
                        <a:rPr lang="en-US" dirty="0"/>
                        <a:t>MFT entry #0</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$ATTRIBUTE_LIST</a:t>
                      </a:r>
                      <a:br>
                        <a:rPr lang="en-US" dirty="0"/>
                      </a:br>
                      <a:r>
                        <a:rPr lang="en-US" dirty="0"/>
                        <a:t>(</a:t>
                      </a:r>
                      <a:r>
                        <a:rPr lang="en-US" dirty="0" err="1"/>
                        <a:t>runlist</a:t>
                      </a:r>
                      <a:r>
                        <a:rPr lang="en-US" dirty="0"/>
                        <a:t>)</a:t>
                      </a:r>
                    </a:p>
                  </a:txBody>
                  <a:tcPr/>
                </a:tc>
                <a:extLst>
                  <a:ext uri="{0D108BD9-81ED-4DB2-BD59-A6C34878D82A}">
                    <a16:rowId xmlns:a16="http://schemas.microsoft.com/office/drawing/2014/main" val="687255574"/>
                  </a:ext>
                </a:extLst>
              </a:tr>
            </a:tbl>
          </a:graphicData>
        </a:graphic>
      </p:graphicFrame>
      <p:graphicFrame>
        <p:nvGraphicFramePr>
          <p:cNvPr id="4" name="Table 3">
            <a:extLst>
              <a:ext uri="{FF2B5EF4-FFF2-40B4-BE49-F238E27FC236}">
                <a16:creationId xmlns:a16="http://schemas.microsoft.com/office/drawing/2014/main" id="{26EB5F39-C527-B149-8FD3-D6885CAE632F}"/>
              </a:ext>
            </a:extLst>
          </p:cNvPr>
          <p:cNvGraphicFramePr>
            <a:graphicFrameLocks noGrp="1"/>
          </p:cNvGraphicFramePr>
          <p:nvPr/>
        </p:nvGraphicFramePr>
        <p:xfrm>
          <a:off x="3858828" y="1501050"/>
          <a:ext cx="3129799" cy="2103120"/>
        </p:xfrm>
        <a:graphic>
          <a:graphicData uri="http://schemas.openxmlformats.org/drawingml/2006/table">
            <a:tbl>
              <a:tblPr firstRow="1" bandRow="1">
                <a:tableStyleId>{5940675A-B579-460E-94D1-54222C63F5DA}</a:tableStyleId>
              </a:tblPr>
              <a:tblGrid>
                <a:gridCol w="3129799">
                  <a:extLst>
                    <a:ext uri="{9D8B030D-6E8A-4147-A177-3AD203B41FA5}">
                      <a16:colId xmlns:a16="http://schemas.microsoft.com/office/drawing/2014/main" val="20000"/>
                    </a:ext>
                  </a:extLst>
                </a:gridCol>
              </a:tblGrid>
              <a:tr h="0">
                <a:tc>
                  <a:txBody>
                    <a:bodyPr/>
                    <a:lstStyle/>
                    <a:p>
                      <a:pPr algn="l"/>
                      <a:r>
                        <a:rPr lang="en-US" dirty="0"/>
                        <a:t>MFT entry #1</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$STANDARD_INFORMATION</a:t>
                      </a:r>
                    </a:p>
                    <a:p>
                      <a:pPr marL="285750" indent="-285750" algn="l">
                        <a:buFont typeface="Arial" panose="020B0604020202020204" pitchFamily="34" charset="0"/>
                        <a:buChar char="•"/>
                      </a:pPr>
                      <a:r>
                        <a:rPr lang="en-US" dirty="0"/>
                        <a:t>$SECURITY_DESCRIPTOR</a:t>
                      </a:r>
                    </a:p>
                    <a:p>
                      <a:pPr marL="285750" indent="-285750" algn="l">
                        <a:buFont typeface="Arial" panose="020B0604020202020204" pitchFamily="34" charset="0"/>
                        <a:buChar char="•"/>
                      </a:pPr>
                      <a:r>
                        <a:rPr lang="en-US" dirty="0"/>
                        <a:t>$NAME (UNICODE)</a:t>
                      </a:r>
                    </a:p>
                    <a:p>
                      <a:pPr marL="285750" indent="-285750" algn="l">
                        <a:buFont typeface="Arial" panose="020B0604020202020204" pitchFamily="34" charset="0"/>
                        <a:buChar char="•"/>
                      </a:pPr>
                      <a:r>
                        <a:rPr lang="en-US" dirty="0"/>
                        <a:t>$NAME (DOS)</a:t>
                      </a:r>
                    </a:p>
                    <a:p>
                      <a:pPr marL="285750" indent="-285750" algn="l">
                        <a:buFont typeface="Arial" panose="020B0604020202020204" pitchFamily="34" charset="0"/>
                        <a:buChar char="•"/>
                      </a:pPr>
                      <a:r>
                        <a:rPr lang="en-US" dirty="0"/>
                        <a:t>$DATA</a:t>
                      </a:r>
                      <a:br>
                        <a:rPr lang="en-US" dirty="0"/>
                      </a:br>
                      <a:r>
                        <a:rPr lang="en-US" dirty="0"/>
                        <a:t>(</a:t>
                      </a:r>
                      <a:r>
                        <a:rPr lang="en-US" dirty="0" err="1"/>
                        <a:t>runlist</a:t>
                      </a:r>
                      <a:r>
                        <a:rPr lang="en-US" dirty="0"/>
                        <a:t>)</a:t>
                      </a:r>
                    </a:p>
                  </a:txBody>
                  <a:tcPr/>
                </a:tc>
                <a:extLst>
                  <a:ext uri="{0D108BD9-81ED-4DB2-BD59-A6C34878D82A}">
                    <a16:rowId xmlns:a16="http://schemas.microsoft.com/office/drawing/2014/main" val="687255574"/>
                  </a:ext>
                </a:extLst>
              </a:tr>
            </a:tbl>
          </a:graphicData>
        </a:graphic>
      </p:graphicFrame>
      <p:graphicFrame>
        <p:nvGraphicFramePr>
          <p:cNvPr id="10" name="Table 9">
            <a:extLst>
              <a:ext uri="{FF2B5EF4-FFF2-40B4-BE49-F238E27FC236}">
                <a16:creationId xmlns:a16="http://schemas.microsoft.com/office/drawing/2014/main" id="{124B4090-B990-8149-AD09-A9E101920011}"/>
              </a:ext>
            </a:extLst>
          </p:cNvPr>
          <p:cNvGraphicFramePr>
            <a:graphicFrameLocks noGrp="1"/>
          </p:cNvGraphicFramePr>
          <p:nvPr/>
        </p:nvGraphicFramePr>
        <p:xfrm>
          <a:off x="7233399" y="1501050"/>
          <a:ext cx="3129799" cy="1005840"/>
        </p:xfrm>
        <a:graphic>
          <a:graphicData uri="http://schemas.openxmlformats.org/drawingml/2006/table">
            <a:tbl>
              <a:tblPr firstRow="1" bandRow="1">
                <a:tableStyleId>{5940675A-B579-460E-94D1-54222C63F5DA}</a:tableStyleId>
              </a:tblPr>
              <a:tblGrid>
                <a:gridCol w="3129799">
                  <a:extLst>
                    <a:ext uri="{9D8B030D-6E8A-4147-A177-3AD203B41FA5}">
                      <a16:colId xmlns:a16="http://schemas.microsoft.com/office/drawing/2014/main" val="20000"/>
                    </a:ext>
                  </a:extLst>
                </a:gridCol>
              </a:tblGrid>
              <a:tr h="0">
                <a:tc>
                  <a:txBody>
                    <a:bodyPr/>
                    <a:lstStyle/>
                    <a:p>
                      <a:pPr algn="l"/>
                      <a:r>
                        <a:rPr lang="en-US" dirty="0"/>
                        <a:t>MFT entry #2</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$DATA</a:t>
                      </a:r>
                      <a:br>
                        <a:rPr lang="en-US" dirty="0"/>
                      </a:br>
                      <a:r>
                        <a:rPr lang="en-US" dirty="0"/>
                        <a:t>(</a:t>
                      </a:r>
                      <a:r>
                        <a:rPr lang="en-US" dirty="0" err="1"/>
                        <a:t>runlist</a:t>
                      </a:r>
                      <a:r>
                        <a:rPr lang="en-US" dirty="0"/>
                        <a:t>)</a:t>
                      </a:r>
                    </a:p>
                  </a:txBody>
                  <a:tcPr/>
                </a:tc>
                <a:extLst>
                  <a:ext uri="{0D108BD9-81ED-4DB2-BD59-A6C34878D82A}">
                    <a16:rowId xmlns:a16="http://schemas.microsoft.com/office/drawing/2014/main" val="687255574"/>
                  </a:ext>
                </a:extLst>
              </a:tr>
            </a:tbl>
          </a:graphicData>
        </a:graphic>
      </p:graphicFrame>
      <p:graphicFrame>
        <p:nvGraphicFramePr>
          <p:cNvPr id="12" name="Table 11">
            <a:extLst>
              <a:ext uri="{FF2B5EF4-FFF2-40B4-BE49-F238E27FC236}">
                <a16:creationId xmlns:a16="http://schemas.microsoft.com/office/drawing/2014/main" id="{5E4FCBD2-C011-9C40-957D-9346ABAB4F64}"/>
              </a:ext>
            </a:extLst>
          </p:cNvPr>
          <p:cNvGraphicFramePr>
            <a:graphicFrameLocks noGrp="1"/>
          </p:cNvGraphicFramePr>
          <p:nvPr/>
        </p:nvGraphicFramePr>
        <p:xfrm>
          <a:off x="10607970" y="1501050"/>
          <a:ext cx="1017972" cy="365760"/>
        </p:xfrm>
        <a:graphic>
          <a:graphicData uri="http://schemas.openxmlformats.org/drawingml/2006/table">
            <a:tbl>
              <a:tblPr firstRow="1" bandRow="1">
                <a:tableStyleId>{5940675A-B579-460E-94D1-54222C63F5DA}</a:tableStyleId>
              </a:tblPr>
              <a:tblGrid>
                <a:gridCol w="1017972">
                  <a:extLst>
                    <a:ext uri="{9D8B030D-6E8A-4147-A177-3AD203B41FA5}">
                      <a16:colId xmlns:a16="http://schemas.microsoft.com/office/drawing/2014/main" val="20000"/>
                    </a:ext>
                  </a:extLst>
                </a:gridCol>
              </a:tblGrid>
              <a:tr h="0">
                <a:tc>
                  <a:txBody>
                    <a:bodyPr/>
                    <a:lstStyle/>
                    <a:p>
                      <a:pPr algn="ctr"/>
                      <a:r>
                        <a:rPr lang="en-US" dirty="0"/>
                        <a:t>…</a:t>
                      </a:r>
                    </a:p>
                  </a:txBody>
                  <a:tcPr/>
                </a:tc>
                <a:extLst>
                  <a:ext uri="{0D108BD9-81ED-4DB2-BD59-A6C34878D82A}">
                    <a16:rowId xmlns:a16="http://schemas.microsoft.com/office/drawing/2014/main" val="750182881"/>
                  </a:ext>
                </a:extLst>
              </a:tr>
            </a:tbl>
          </a:graphicData>
        </a:graphic>
      </p:graphicFrame>
      <p:graphicFrame>
        <p:nvGraphicFramePr>
          <p:cNvPr id="14" name="Table 13">
            <a:extLst>
              <a:ext uri="{FF2B5EF4-FFF2-40B4-BE49-F238E27FC236}">
                <a16:creationId xmlns:a16="http://schemas.microsoft.com/office/drawing/2014/main" id="{28D3B74E-51D7-A249-AD68-7C76B16E022F}"/>
              </a:ext>
            </a:extLst>
          </p:cNvPr>
          <p:cNvGraphicFramePr>
            <a:graphicFrameLocks noGrp="1"/>
          </p:cNvGraphicFramePr>
          <p:nvPr/>
        </p:nvGraphicFramePr>
        <p:xfrm>
          <a:off x="484256" y="3832946"/>
          <a:ext cx="1899715" cy="1280160"/>
        </p:xfrm>
        <a:graphic>
          <a:graphicData uri="http://schemas.openxmlformats.org/drawingml/2006/table">
            <a:tbl>
              <a:tblPr firstRow="1" bandRow="1">
                <a:tableStyleId>{5940675A-B579-460E-94D1-54222C63F5DA}</a:tableStyleId>
              </a:tblPr>
              <a:tblGrid>
                <a:gridCol w="1899715">
                  <a:extLst>
                    <a:ext uri="{9D8B030D-6E8A-4147-A177-3AD203B41FA5}">
                      <a16:colId xmlns:a16="http://schemas.microsoft.com/office/drawing/2014/main" val="20000"/>
                    </a:ext>
                  </a:extLst>
                </a:gridCol>
              </a:tblGrid>
              <a:tr h="0">
                <a:tc>
                  <a:txBody>
                    <a:bodyPr/>
                    <a:lstStyle/>
                    <a:p>
                      <a:pPr algn="l"/>
                      <a:r>
                        <a:rPr lang="en-US" dirty="0"/>
                        <a:t>Attribute list value</a:t>
                      </a:r>
                    </a:p>
                  </a:txBody>
                  <a:tcPr/>
                </a:tc>
                <a:extLst>
                  <a:ext uri="{0D108BD9-81ED-4DB2-BD59-A6C34878D82A}">
                    <a16:rowId xmlns:a16="http://schemas.microsoft.com/office/drawing/2014/main" val="750182881"/>
                  </a:ext>
                </a:extLst>
              </a:tr>
              <a:tr h="0">
                <a:tc>
                  <a:txBody>
                    <a:bodyPr/>
                    <a:lstStyle/>
                    <a:p>
                      <a:pPr marL="285750" indent="-285750" algn="l">
                        <a:buFont typeface="Arial" panose="020B0604020202020204" pitchFamily="34" charset="0"/>
                        <a:buChar char="•"/>
                      </a:pPr>
                      <a:r>
                        <a:rPr lang="en-US" dirty="0"/>
                        <a:t>entry#0,</a:t>
                      </a:r>
                    </a:p>
                    <a:p>
                      <a:pPr marL="285750" indent="-285750" algn="l">
                        <a:buFont typeface="Arial" panose="020B0604020202020204" pitchFamily="34" charset="0"/>
                        <a:buChar char="•"/>
                      </a:pPr>
                      <a:r>
                        <a:rPr lang="en-US" dirty="0"/>
                        <a:t>entry#1,</a:t>
                      </a:r>
                    </a:p>
                    <a:p>
                      <a:pPr marL="285750" indent="-285750" algn="l">
                        <a:buFont typeface="Arial" panose="020B0604020202020204" pitchFamily="34" charset="0"/>
                        <a:buChar char="•"/>
                      </a:pPr>
                      <a:r>
                        <a:rPr lang="en-US" dirty="0"/>
                        <a:t>…</a:t>
                      </a:r>
                    </a:p>
                  </a:txBody>
                  <a:tcPr/>
                </a:tc>
                <a:extLst>
                  <a:ext uri="{0D108BD9-81ED-4DB2-BD59-A6C34878D82A}">
                    <a16:rowId xmlns:a16="http://schemas.microsoft.com/office/drawing/2014/main" val="687255574"/>
                  </a:ext>
                </a:extLst>
              </a:tr>
            </a:tbl>
          </a:graphicData>
        </a:graphic>
      </p:graphicFrame>
      <p:cxnSp>
        <p:nvCxnSpPr>
          <p:cNvPr id="16" name="Elbow Connector 15">
            <a:extLst>
              <a:ext uri="{FF2B5EF4-FFF2-40B4-BE49-F238E27FC236}">
                <a16:creationId xmlns:a16="http://schemas.microsoft.com/office/drawing/2014/main" id="{73BD3A0D-C51E-0C49-A283-A798333CE1D1}"/>
              </a:ext>
            </a:extLst>
          </p:cNvPr>
          <p:cNvCxnSpPr>
            <a:cxnSpLocks/>
          </p:cNvCxnSpPr>
          <p:nvPr/>
        </p:nvCxnSpPr>
        <p:spPr>
          <a:xfrm flipV="1">
            <a:off x="2383971" y="2046515"/>
            <a:ext cx="4849428" cy="2895599"/>
          </a:xfrm>
          <a:prstGeom prst="bentConnector3">
            <a:avLst>
              <a:gd name="adj1" fmla="val 97364"/>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46C9F5-559A-454A-86ED-0F454CDCFF9F}"/>
              </a:ext>
            </a:extLst>
          </p:cNvPr>
          <p:cNvCxnSpPr>
            <a:cxnSpLocks/>
          </p:cNvCxnSpPr>
          <p:nvPr/>
        </p:nvCxnSpPr>
        <p:spPr>
          <a:xfrm flipV="1">
            <a:off x="2383971" y="2046515"/>
            <a:ext cx="1474857" cy="23045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8210F6D-5390-5942-B8A5-41C54C324DBF}"/>
              </a:ext>
            </a:extLst>
          </p:cNvPr>
          <p:cNvCxnSpPr>
            <a:cxnSpLocks/>
          </p:cNvCxnSpPr>
          <p:nvPr/>
        </p:nvCxnSpPr>
        <p:spPr>
          <a:xfrm flipV="1">
            <a:off x="2383971" y="2308773"/>
            <a:ext cx="1474857" cy="23045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C43B959-71BF-4E43-A95E-64C2B161976B}"/>
              </a:ext>
            </a:extLst>
          </p:cNvPr>
          <p:cNvCxnSpPr>
            <a:cxnSpLocks/>
          </p:cNvCxnSpPr>
          <p:nvPr/>
        </p:nvCxnSpPr>
        <p:spPr>
          <a:xfrm>
            <a:off x="892629" y="2506890"/>
            <a:ext cx="0" cy="1326056"/>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Table 34">
            <a:extLst>
              <a:ext uri="{FF2B5EF4-FFF2-40B4-BE49-F238E27FC236}">
                <a16:creationId xmlns:a16="http://schemas.microsoft.com/office/drawing/2014/main" id="{AC3C98FE-7021-EC41-8D50-0F681457AD28}"/>
              </a:ext>
            </a:extLst>
          </p:cNvPr>
          <p:cNvGraphicFramePr>
            <a:graphicFrameLocks noGrp="1"/>
          </p:cNvGraphicFramePr>
          <p:nvPr/>
        </p:nvGraphicFramePr>
        <p:xfrm>
          <a:off x="3858828" y="5371599"/>
          <a:ext cx="2775858" cy="731520"/>
        </p:xfrm>
        <a:graphic>
          <a:graphicData uri="http://schemas.openxmlformats.org/drawingml/2006/table">
            <a:tbl>
              <a:tblPr firstRow="1" bandRow="1">
                <a:tableStyleId>{5940675A-B579-460E-94D1-54222C63F5DA}</a:tableStyleId>
              </a:tblPr>
              <a:tblGrid>
                <a:gridCol w="277586">
                  <a:extLst>
                    <a:ext uri="{9D8B030D-6E8A-4147-A177-3AD203B41FA5}">
                      <a16:colId xmlns:a16="http://schemas.microsoft.com/office/drawing/2014/main" val="20000"/>
                    </a:ext>
                  </a:extLst>
                </a:gridCol>
                <a:gridCol w="277586">
                  <a:extLst>
                    <a:ext uri="{9D8B030D-6E8A-4147-A177-3AD203B41FA5}">
                      <a16:colId xmlns:a16="http://schemas.microsoft.com/office/drawing/2014/main" val="2672166105"/>
                    </a:ext>
                  </a:extLst>
                </a:gridCol>
                <a:gridCol w="277585">
                  <a:extLst>
                    <a:ext uri="{9D8B030D-6E8A-4147-A177-3AD203B41FA5}">
                      <a16:colId xmlns:a16="http://schemas.microsoft.com/office/drawing/2014/main" val="2374135654"/>
                    </a:ext>
                  </a:extLst>
                </a:gridCol>
                <a:gridCol w="277586">
                  <a:extLst>
                    <a:ext uri="{9D8B030D-6E8A-4147-A177-3AD203B41FA5}">
                      <a16:colId xmlns:a16="http://schemas.microsoft.com/office/drawing/2014/main" val="17142675"/>
                    </a:ext>
                  </a:extLst>
                </a:gridCol>
                <a:gridCol w="277586">
                  <a:extLst>
                    <a:ext uri="{9D8B030D-6E8A-4147-A177-3AD203B41FA5}">
                      <a16:colId xmlns:a16="http://schemas.microsoft.com/office/drawing/2014/main" val="832223951"/>
                    </a:ext>
                  </a:extLst>
                </a:gridCol>
                <a:gridCol w="277586">
                  <a:extLst>
                    <a:ext uri="{9D8B030D-6E8A-4147-A177-3AD203B41FA5}">
                      <a16:colId xmlns:a16="http://schemas.microsoft.com/office/drawing/2014/main" val="901367849"/>
                    </a:ext>
                  </a:extLst>
                </a:gridCol>
                <a:gridCol w="277586">
                  <a:extLst>
                    <a:ext uri="{9D8B030D-6E8A-4147-A177-3AD203B41FA5}">
                      <a16:colId xmlns:a16="http://schemas.microsoft.com/office/drawing/2014/main" val="4041377632"/>
                    </a:ext>
                  </a:extLst>
                </a:gridCol>
                <a:gridCol w="277585">
                  <a:extLst>
                    <a:ext uri="{9D8B030D-6E8A-4147-A177-3AD203B41FA5}">
                      <a16:colId xmlns:a16="http://schemas.microsoft.com/office/drawing/2014/main" val="1538061263"/>
                    </a:ext>
                  </a:extLst>
                </a:gridCol>
                <a:gridCol w="277586">
                  <a:extLst>
                    <a:ext uri="{9D8B030D-6E8A-4147-A177-3AD203B41FA5}">
                      <a16:colId xmlns:a16="http://schemas.microsoft.com/office/drawing/2014/main" val="3453074803"/>
                    </a:ext>
                  </a:extLst>
                </a:gridCol>
                <a:gridCol w="277586">
                  <a:extLst>
                    <a:ext uri="{9D8B030D-6E8A-4147-A177-3AD203B41FA5}">
                      <a16:colId xmlns:a16="http://schemas.microsoft.com/office/drawing/2014/main" val="563609421"/>
                    </a:ext>
                  </a:extLst>
                </a:gridCol>
              </a:tblGrid>
              <a:tr h="0">
                <a:tc gridSpan="10">
                  <a:txBody>
                    <a:bodyPr/>
                    <a:lstStyle/>
                    <a:p>
                      <a:pPr algn="l"/>
                      <a:r>
                        <a:rPr lang="en-US" dirty="0"/>
                        <a:t>file clusters</a:t>
                      </a:r>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750182881"/>
                  </a:ext>
                </a:extLst>
              </a:tr>
              <a:tr h="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2282388293"/>
                  </a:ext>
                </a:extLst>
              </a:tr>
            </a:tbl>
          </a:graphicData>
        </a:graphic>
      </p:graphicFrame>
      <p:graphicFrame>
        <p:nvGraphicFramePr>
          <p:cNvPr id="37" name="Table 36">
            <a:extLst>
              <a:ext uri="{FF2B5EF4-FFF2-40B4-BE49-F238E27FC236}">
                <a16:creationId xmlns:a16="http://schemas.microsoft.com/office/drawing/2014/main" id="{35806B53-9CF8-364F-BF37-AEADEA47A264}"/>
              </a:ext>
            </a:extLst>
          </p:cNvPr>
          <p:cNvGraphicFramePr>
            <a:graphicFrameLocks noGrp="1"/>
          </p:cNvGraphicFramePr>
          <p:nvPr/>
        </p:nvGraphicFramePr>
        <p:xfrm>
          <a:off x="7233399" y="5371599"/>
          <a:ext cx="2775858" cy="731520"/>
        </p:xfrm>
        <a:graphic>
          <a:graphicData uri="http://schemas.openxmlformats.org/drawingml/2006/table">
            <a:tbl>
              <a:tblPr firstRow="1" bandRow="1">
                <a:tableStyleId>{5940675A-B579-460E-94D1-54222C63F5DA}</a:tableStyleId>
              </a:tblPr>
              <a:tblGrid>
                <a:gridCol w="277586">
                  <a:extLst>
                    <a:ext uri="{9D8B030D-6E8A-4147-A177-3AD203B41FA5}">
                      <a16:colId xmlns:a16="http://schemas.microsoft.com/office/drawing/2014/main" val="20000"/>
                    </a:ext>
                  </a:extLst>
                </a:gridCol>
                <a:gridCol w="277586">
                  <a:extLst>
                    <a:ext uri="{9D8B030D-6E8A-4147-A177-3AD203B41FA5}">
                      <a16:colId xmlns:a16="http://schemas.microsoft.com/office/drawing/2014/main" val="2672166105"/>
                    </a:ext>
                  </a:extLst>
                </a:gridCol>
                <a:gridCol w="277585">
                  <a:extLst>
                    <a:ext uri="{9D8B030D-6E8A-4147-A177-3AD203B41FA5}">
                      <a16:colId xmlns:a16="http://schemas.microsoft.com/office/drawing/2014/main" val="2374135654"/>
                    </a:ext>
                  </a:extLst>
                </a:gridCol>
                <a:gridCol w="277586">
                  <a:extLst>
                    <a:ext uri="{9D8B030D-6E8A-4147-A177-3AD203B41FA5}">
                      <a16:colId xmlns:a16="http://schemas.microsoft.com/office/drawing/2014/main" val="17142675"/>
                    </a:ext>
                  </a:extLst>
                </a:gridCol>
                <a:gridCol w="277586">
                  <a:extLst>
                    <a:ext uri="{9D8B030D-6E8A-4147-A177-3AD203B41FA5}">
                      <a16:colId xmlns:a16="http://schemas.microsoft.com/office/drawing/2014/main" val="832223951"/>
                    </a:ext>
                  </a:extLst>
                </a:gridCol>
                <a:gridCol w="277586">
                  <a:extLst>
                    <a:ext uri="{9D8B030D-6E8A-4147-A177-3AD203B41FA5}">
                      <a16:colId xmlns:a16="http://schemas.microsoft.com/office/drawing/2014/main" val="901367849"/>
                    </a:ext>
                  </a:extLst>
                </a:gridCol>
                <a:gridCol w="277586">
                  <a:extLst>
                    <a:ext uri="{9D8B030D-6E8A-4147-A177-3AD203B41FA5}">
                      <a16:colId xmlns:a16="http://schemas.microsoft.com/office/drawing/2014/main" val="4041377632"/>
                    </a:ext>
                  </a:extLst>
                </a:gridCol>
                <a:gridCol w="277585">
                  <a:extLst>
                    <a:ext uri="{9D8B030D-6E8A-4147-A177-3AD203B41FA5}">
                      <a16:colId xmlns:a16="http://schemas.microsoft.com/office/drawing/2014/main" val="1538061263"/>
                    </a:ext>
                  </a:extLst>
                </a:gridCol>
                <a:gridCol w="277586">
                  <a:extLst>
                    <a:ext uri="{9D8B030D-6E8A-4147-A177-3AD203B41FA5}">
                      <a16:colId xmlns:a16="http://schemas.microsoft.com/office/drawing/2014/main" val="3453074803"/>
                    </a:ext>
                  </a:extLst>
                </a:gridCol>
                <a:gridCol w="277586">
                  <a:extLst>
                    <a:ext uri="{9D8B030D-6E8A-4147-A177-3AD203B41FA5}">
                      <a16:colId xmlns:a16="http://schemas.microsoft.com/office/drawing/2014/main" val="563609421"/>
                    </a:ext>
                  </a:extLst>
                </a:gridCol>
              </a:tblGrid>
              <a:tr h="0">
                <a:tc gridSpan="10">
                  <a:txBody>
                    <a:bodyPr/>
                    <a:lstStyle/>
                    <a:p>
                      <a:pPr algn="l"/>
                      <a:r>
                        <a:rPr lang="en-US" dirty="0"/>
                        <a:t>file clusters</a:t>
                      </a:r>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tc hMerge="1">
                  <a:txBody>
                    <a:bodyPr/>
                    <a:lstStyle/>
                    <a:p>
                      <a:endParaRPr lang="en-RU"/>
                    </a:p>
                  </a:txBody>
                  <a:tcPr/>
                </a:tc>
                <a:extLst>
                  <a:ext uri="{0D108BD9-81ED-4DB2-BD59-A6C34878D82A}">
                    <a16:rowId xmlns:a16="http://schemas.microsoft.com/office/drawing/2014/main" val="750182881"/>
                  </a:ext>
                </a:extLst>
              </a:tr>
              <a:tr h="0">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tc>
                  <a:txBody>
                    <a:bodyPr/>
                    <a:lstStyle/>
                    <a:p>
                      <a:pPr algn="l"/>
                      <a:endParaRPr lang="en-US" dirty="0"/>
                    </a:p>
                  </a:txBody>
                  <a:tcPr/>
                </a:tc>
                <a:extLst>
                  <a:ext uri="{0D108BD9-81ED-4DB2-BD59-A6C34878D82A}">
                    <a16:rowId xmlns:a16="http://schemas.microsoft.com/office/drawing/2014/main" val="2282388293"/>
                  </a:ext>
                </a:extLst>
              </a:tr>
            </a:tbl>
          </a:graphicData>
        </a:graphic>
      </p:graphicFrame>
      <p:cxnSp>
        <p:nvCxnSpPr>
          <p:cNvPr id="39" name="Straight Arrow Connector 38">
            <a:extLst>
              <a:ext uri="{FF2B5EF4-FFF2-40B4-BE49-F238E27FC236}">
                <a16:creationId xmlns:a16="http://schemas.microsoft.com/office/drawing/2014/main" id="{E2E9E3A6-37C0-8440-9706-34FCC26A1B38}"/>
              </a:ext>
            </a:extLst>
          </p:cNvPr>
          <p:cNvCxnSpPr/>
          <p:nvPr/>
        </p:nvCxnSpPr>
        <p:spPr>
          <a:xfrm>
            <a:off x="4288971" y="3604170"/>
            <a:ext cx="0" cy="176742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6598F27-A555-3E46-AF28-E091F47BC644}"/>
              </a:ext>
            </a:extLst>
          </p:cNvPr>
          <p:cNvCxnSpPr/>
          <p:nvPr/>
        </p:nvCxnSpPr>
        <p:spPr>
          <a:xfrm>
            <a:off x="7652657" y="2506890"/>
            <a:ext cx="0" cy="286470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E933FFA-76BA-8747-8284-9E64106D7B19}"/>
              </a:ext>
            </a:extLst>
          </p:cNvPr>
          <p:cNvCxnSpPr>
            <a:cxnSpLocks/>
          </p:cNvCxnSpPr>
          <p:nvPr/>
        </p:nvCxnSpPr>
        <p:spPr>
          <a:xfrm>
            <a:off x="10853057" y="1866810"/>
            <a:ext cx="0" cy="350478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a:extLst>
              <a:ext uri="{FF2B5EF4-FFF2-40B4-BE49-F238E27FC236}">
                <a16:creationId xmlns:a16="http://schemas.microsoft.com/office/drawing/2014/main" id="{ACEB0345-CD3E-F64E-B846-0E9127F63645}"/>
              </a:ext>
            </a:extLst>
          </p:cNvPr>
          <p:cNvCxnSpPr>
            <a:cxnSpLocks/>
            <a:endCxn id="12" idx="1"/>
          </p:cNvCxnSpPr>
          <p:nvPr/>
        </p:nvCxnSpPr>
        <p:spPr>
          <a:xfrm flipV="1">
            <a:off x="2383971" y="1683930"/>
            <a:ext cx="8223999" cy="3347625"/>
          </a:xfrm>
          <a:prstGeom prst="bentConnector3">
            <a:avLst>
              <a:gd name="adj1" fmla="val 9818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0399"/>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1756288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843146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54106172"/>
              </p:ext>
            </p:extLst>
          </p:nvPr>
        </p:nvGraphicFramePr>
        <p:xfrm>
          <a:off x="0" y="365762"/>
          <a:ext cx="12192000" cy="24688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Files in</a:t>
                      </a:r>
                      <a:r>
                        <a:rPr lang="ru-RU" sz="2400" dirty="0"/>
                        <a:t> </a:t>
                      </a:r>
                      <a:r>
                        <a:rPr lang="en-US" sz="2400" dirty="0"/>
                        <a:t>NTFS: differences from</a:t>
                      </a:r>
                      <a:r>
                        <a:rPr lang="ru-RU" sz="2400" dirty="0"/>
                        <a:t> </a:t>
                      </a:r>
                      <a:r>
                        <a:rPr lang="en-US" sz="2400" dirty="0"/>
                        <a:t>POSIX</a:t>
                      </a:r>
                      <a:endParaRPr lang="ru-RU" sz="2400" dirty="0"/>
                    </a:p>
                  </a:txBody>
                  <a:tcPr/>
                </a:tc>
                <a:extLst>
                  <a:ext uri="{0D108BD9-81ED-4DB2-BD59-A6C34878D82A}">
                    <a16:rowId xmlns:a16="http://schemas.microsoft.com/office/drawing/2014/main" val="10000"/>
                  </a:ext>
                </a:extLst>
              </a:tr>
              <a:tr h="455826">
                <a:tc>
                  <a:txBody>
                    <a:bodyPr/>
                    <a:lstStyle/>
                    <a:p>
                      <a:pPr marL="342900" indent="-342900">
                        <a:buAutoNum type="arabicPeriod"/>
                      </a:pPr>
                      <a:r>
                        <a:rPr lang="en-US" sz="1800" dirty="0"/>
                        <a:t>Multiple namespace for space names</a:t>
                      </a:r>
                      <a:r>
                        <a:rPr lang="ru-RU" sz="1800" dirty="0"/>
                        <a:t>.</a:t>
                      </a:r>
                      <a:endParaRPr lang="en-US" sz="1800" dirty="0"/>
                    </a:p>
                    <a:p>
                      <a:pPr marL="342900" indent="-342900">
                        <a:buAutoNum type="arabicPeriod"/>
                      </a:pPr>
                      <a:r>
                        <a:rPr lang="en-US" sz="1800" dirty="0"/>
                        <a:t>Names in the Unicode namespace are</a:t>
                      </a:r>
                      <a:r>
                        <a:rPr lang="ru-RU" sz="1800" dirty="0"/>
                        <a:t> </a:t>
                      </a:r>
                      <a:r>
                        <a:rPr lang="en-US" sz="1800" b="1" dirty="0"/>
                        <a:t>case-preserving</a:t>
                      </a:r>
                      <a:r>
                        <a:rPr lang="en-US" sz="1800" dirty="0"/>
                        <a:t>. This means the names are not changed when files are created or listed, but when searching for files, names are compared in a case-insensitive manner.</a:t>
                      </a:r>
                      <a:endParaRPr lang="ru-RU" sz="1800" dirty="0"/>
                    </a:p>
                    <a:p>
                      <a:pPr marL="342900" indent="-342900">
                        <a:buAutoNum type="arabicPeriod"/>
                      </a:pPr>
                      <a:r>
                        <a:rPr lang="en-US" sz="1800" dirty="0"/>
                        <a:t>Directories may index files on arbitrary attributes, not necessarily their names.</a:t>
                      </a:r>
                      <a:endParaRPr lang="ru-RU" sz="1800" dirty="0"/>
                    </a:p>
                    <a:p>
                      <a:pPr marL="342900" indent="-342900">
                        <a:buAutoNum type="arabicPeriod"/>
                      </a:pPr>
                      <a:r>
                        <a:rPr lang="en-US" sz="1800" dirty="0"/>
                        <a:t>Files may have multiple data streams (compare this to ”file data” + “extended attributes” in ext4)</a:t>
                      </a:r>
                      <a:r>
                        <a:rPr lang="ru-RU" sz="1800" dirty="0"/>
                        <a:t>:</a:t>
                      </a:r>
                    </a:p>
                    <a:p>
                      <a:pPr marL="800100" lvl="1" indent="-342900">
                        <a:buFont typeface="Arial" panose="020B0604020202020204" pitchFamily="34" charset="0"/>
                        <a:buChar char="•"/>
                      </a:pPr>
                      <a:r>
                        <a:rPr lang="en-US" sz="1800" dirty="0" err="1"/>
                        <a:t>OpenFile</a:t>
                      </a:r>
                      <a:r>
                        <a:rPr lang="en-US" sz="1800" dirty="0"/>
                        <a:t>(“</a:t>
                      </a:r>
                      <a:r>
                        <a:rPr lang="en-US" sz="1800" dirty="0" err="1"/>
                        <a:t>file.txt</a:t>
                      </a:r>
                      <a:r>
                        <a:rPr lang="en-US" sz="1800" dirty="0"/>
                        <a:t>”) opens the unnamed</a:t>
                      </a:r>
                      <a:r>
                        <a:rPr lang="ru-RU" sz="1800" dirty="0"/>
                        <a:t> </a:t>
                      </a:r>
                      <a:r>
                        <a:rPr lang="en-US" sz="1800" dirty="0"/>
                        <a:t>$DATA,</a:t>
                      </a:r>
                      <a:endParaRPr lang="ru-RU" sz="1800" dirty="0"/>
                    </a:p>
                    <a:p>
                      <a:pPr marL="800100" lvl="1" indent="-342900">
                        <a:buFont typeface="Arial" panose="020B0604020202020204" pitchFamily="34" charset="0"/>
                        <a:buChar char="•"/>
                      </a:pPr>
                      <a:r>
                        <a:rPr lang="en-US" sz="1800" dirty="0" err="1"/>
                        <a:t>OpenFile</a:t>
                      </a:r>
                      <a:r>
                        <a:rPr lang="en-US" sz="1800" dirty="0"/>
                        <a:t>(“</a:t>
                      </a:r>
                      <a:r>
                        <a:rPr lang="en-US" sz="1800" dirty="0" err="1"/>
                        <a:t>file.txt:alt</a:t>
                      </a:r>
                      <a:r>
                        <a:rPr lang="en-US" sz="1800" dirty="0"/>
                        <a:t>”) opens</a:t>
                      </a:r>
                      <a:r>
                        <a:rPr lang="ru-RU" sz="1800" dirty="0"/>
                        <a:t> </a:t>
                      </a:r>
                      <a:r>
                        <a:rPr lang="en-US" sz="1800" dirty="0"/>
                        <a:t>$DATA named</a:t>
                      </a:r>
                      <a:r>
                        <a:rPr lang="ru-RU" sz="1800" dirty="0"/>
                        <a:t> </a:t>
                      </a:r>
                      <a:r>
                        <a:rPr lang="en-US" sz="1800" dirty="0"/>
                        <a:t>“alt”.</a:t>
                      </a:r>
                      <a:endParaRPr lang="ru-RU" sz="1800" dirty="0"/>
                    </a:p>
                  </a:txBody>
                  <a:tcPr/>
                </a:tc>
                <a:extLst>
                  <a:ext uri="{0D108BD9-81ED-4DB2-BD59-A6C34878D82A}">
                    <a16:rowId xmlns:a16="http://schemas.microsoft.com/office/drawing/2014/main" val="1058839663"/>
                  </a:ext>
                </a:extLst>
              </a:tr>
            </a:tbl>
          </a:graphicData>
        </a:graphic>
      </p:graphicFrame>
    </p:spTree>
    <p:extLst>
      <p:ext uri="{BB962C8B-B14F-4D97-AF65-F5344CB8AC3E}">
        <p14:creationId xmlns:p14="http://schemas.microsoft.com/office/powerpoint/2010/main" val="129716202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9087486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1380283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33344883"/>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$MFT,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UpCase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ObjId</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Tree>
    <p:extLst>
      <p:ext uri="{BB962C8B-B14F-4D97-AF65-F5344CB8AC3E}">
        <p14:creationId xmlns:p14="http://schemas.microsoft.com/office/powerpoint/2010/main" val="70409325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6402558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7937120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33746103"/>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0" indent="0">
                        <a:buNone/>
                      </a:pPr>
                      <a:endParaRPr lang="en-US" sz="1800" dirty="0"/>
                    </a:p>
                    <a:p>
                      <a:pPr marL="285750" indent="-285750">
                        <a:buFont typeface="Arial" panose="020B0604020202020204" pitchFamily="34" charset="0"/>
                        <a:buChar char="•"/>
                      </a:pPr>
                      <a:r>
                        <a:rPr lang="en-US" sz="1800" b="1" dirty="0">
                          <a:latin typeface="Menlo" panose="020B0609030804020204" pitchFamily="49" charset="0"/>
                          <a:ea typeface="Menlo" panose="020B0609030804020204" pitchFamily="49" charset="0"/>
                          <a:cs typeface="Menlo" panose="020B0609030804020204" pitchFamily="49" charset="0"/>
                        </a:rPr>
                        <a:t>$MFT</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UpCase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ObjId</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
        <p:nvSpPr>
          <p:cNvPr id="3" name="TextBox 2">
            <a:extLst>
              <a:ext uri="{FF2B5EF4-FFF2-40B4-BE49-F238E27FC236}">
                <a16:creationId xmlns:a16="http://schemas.microsoft.com/office/drawing/2014/main" id="{D15225CB-64F3-1A4B-868A-B11A91B5CE13}"/>
              </a:ext>
            </a:extLst>
          </p:cNvPr>
          <p:cNvSpPr txBox="1"/>
          <p:nvPr/>
        </p:nvSpPr>
        <p:spPr>
          <a:xfrm>
            <a:off x="3788229" y="1320523"/>
            <a:ext cx="8403771" cy="923330"/>
          </a:xfrm>
          <a:prstGeom prst="rect">
            <a:avLst/>
          </a:prstGeom>
          <a:noFill/>
        </p:spPr>
        <p:txBody>
          <a:bodyPr wrap="square" rtlCol="0">
            <a:spAutoFit/>
          </a:bodyPr>
          <a:lstStyle/>
          <a:p>
            <a:r>
              <a:rPr lang="en-US" dirty="0"/>
              <a:t>Describes an area of the volume that is occupied by</a:t>
            </a:r>
            <a:r>
              <a:rPr lang="ru-RU" dirty="0"/>
              <a:t> </a:t>
            </a:r>
            <a:r>
              <a:rPr lang="en-US" dirty="0"/>
              <a:t>MFT itself. This way it possible to</a:t>
            </a:r>
          </a:p>
          <a:p>
            <a:pPr marL="285750" indent="-285750">
              <a:buFont typeface="Arial" panose="020B0604020202020204" pitchFamily="34" charset="0"/>
              <a:buChar char="•"/>
            </a:pPr>
            <a:r>
              <a:rPr lang="en-US" dirty="0"/>
              <a:t>Increase the size of the MFT when the FS grows.</a:t>
            </a:r>
          </a:p>
          <a:p>
            <a:pPr marL="285750" indent="-285750">
              <a:buFont typeface="Arial" panose="020B0604020202020204" pitchFamily="34" charset="0"/>
              <a:buChar char="•"/>
            </a:pPr>
            <a:r>
              <a:rPr lang="en-US" dirty="0"/>
              <a:t>Decrease the size of the MFT if there is not enough space for user files.</a:t>
            </a:r>
            <a:endParaRPr lang="en-RU" dirty="0"/>
          </a:p>
        </p:txBody>
      </p:sp>
    </p:spTree>
    <p:extLst>
      <p:ext uri="{BB962C8B-B14F-4D97-AF65-F5344CB8AC3E}">
        <p14:creationId xmlns:p14="http://schemas.microsoft.com/office/powerpoint/2010/main" val="173691163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EB38FA22-4194-ACF6-75A1-D2E13DE797B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627549F-3CFA-C1A8-8354-95C36A8B0A03}"/>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94DB5F5B-9EED-970F-6F84-519494B5FAB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8D05148-A161-5445-8891-DF07416F5BE2}"/>
              </a:ext>
            </a:extLst>
          </p:cNvPr>
          <p:cNvGraphicFramePr>
            <a:graphicFrameLocks noGrp="1"/>
          </p:cNvGraphicFramePr>
          <p:nvPr>
            <p:extLst>
              <p:ext uri="{D42A27DB-BD31-4B8C-83A1-F6EECF244321}">
                <p14:modId xmlns:p14="http://schemas.microsoft.com/office/powerpoint/2010/main" val="2749160207"/>
              </p:ext>
            </p:extLst>
          </p:nvPr>
        </p:nvGraphicFramePr>
        <p:xfrm>
          <a:off x="0" y="365761"/>
          <a:ext cx="12192000" cy="44805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12027">
                <a:tc>
                  <a:txBody>
                    <a:bodyPr/>
                    <a:lstStyle/>
                    <a:p>
                      <a:r>
                        <a:rPr lang="en-US" sz="2400" dirty="0"/>
                        <a:t>The layout of NTFS in general</a:t>
                      </a:r>
                      <a:endParaRPr lang="ru-RU" sz="2400" dirty="0"/>
                    </a:p>
                  </a:txBody>
                  <a:tcPr/>
                </a:tc>
                <a:extLst>
                  <a:ext uri="{0D108BD9-81ED-4DB2-BD59-A6C34878D82A}">
                    <a16:rowId xmlns:a16="http://schemas.microsoft.com/office/drawing/2014/main" val="10000"/>
                  </a:ext>
                </a:extLst>
              </a:tr>
              <a:tr h="253088">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r h="253088">
                <a:tc>
                  <a:txBody>
                    <a:bodyPr/>
                    <a:lstStyle/>
                    <a:p>
                      <a:r>
                        <a:rPr lang="en-US" b="1" dirty="0"/>
                        <a:t>Boot Parameters Block</a:t>
                      </a:r>
                      <a:r>
                        <a:rPr lang="en-US" dirty="0"/>
                        <a:t> is similar to the superblock of ext2. It contains some basic info about the FS and a pointer to the MFT.</a:t>
                      </a:r>
                    </a:p>
                    <a:p>
                      <a:endParaRPr lang="en-US" dirty="0"/>
                    </a:p>
                    <a:p>
                      <a:r>
                        <a:rPr lang="en-US" b="1" dirty="0"/>
                        <a:t>MFT</a:t>
                      </a:r>
                      <a:r>
                        <a:rPr lang="en-US" dirty="0"/>
                        <a:t> is the</a:t>
                      </a:r>
                      <a:r>
                        <a:rPr lang="ru-RU" dirty="0"/>
                        <a:t> </a:t>
                      </a:r>
                      <a:r>
                        <a:rPr lang="en-US" dirty="0"/>
                        <a:t>“</a:t>
                      </a:r>
                      <a:r>
                        <a:rPr lang="en-US" dirty="0" err="1"/>
                        <a:t>inode</a:t>
                      </a:r>
                      <a:r>
                        <a:rPr lang="en-US" dirty="0"/>
                        <a:t> table”. Every MFT entry describes one file*.</a:t>
                      </a:r>
                    </a:p>
                    <a:p>
                      <a:endParaRPr lang="en-US" dirty="0"/>
                    </a:p>
                    <a:p>
                      <a:r>
                        <a:rPr lang="en-US" dirty="0"/>
                        <a:t>“More metadata” is a disk area that stores</a:t>
                      </a:r>
                    </a:p>
                    <a:p>
                      <a:pPr marL="285750" indent="-285750">
                        <a:buFont typeface="Arial" panose="020B0604020202020204" pitchFamily="34" charset="0"/>
                        <a:buChar char="•"/>
                      </a:pPr>
                      <a:r>
                        <a:rPr lang="en-US" dirty="0"/>
                        <a:t>MFT Mirror (the copy of first 4 MFT entry),</a:t>
                      </a:r>
                    </a:p>
                    <a:p>
                      <a:pPr marL="285750" indent="-285750">
                        <a:buFont typeface="Arial" panose="020B0604020202020204" pitchFamily="34" charset="0"/>
                        <a:buChar char="•"/>
                      </a:pPr>
                      <a:r>
                        <a:rPr lang="en-US" dirty="0"/>
                        <a:t>The journal</a:t>
                      </a:r>
                      <a:r>
                        <a:rPr lang="ru-RU" dirty="0"/>
                        <a:t>.</a:t>
                      </a:r>
                      <a:endParaRPr lang="en-US" dirty="0"/>
                    </a:p>
                  </a:txBody>
                  <a:tcPr/>
                </a:tc>
                <a:extLst>
                  <a:ext uri="{0D108BD9-81ED-4DB2-BD59-A6C34878D82A}">
                    <a16:rowId xmlns:a16="http://schemas.microsoft.com/office/drawing/2014/main" val="3348042145"/>
                  </a:ext>
                </a:extLst>
              </a:tr>
            </a:tbl>
          </a:graphicData>
        </a:graphic>
      </p:graphicFrame>
      <p:graphicFrame>
        <p:nvGraphicFramePr>
          <p:cNvPr id="8" name="Table 7">
            <a:extLst>
              <a:ext uri="{FF2B5EF4-FFF2-40B4-BE49-F238E27FC236}">
                <a16:creationId xmlns:a16="http://schemas.microsoft.com/office/drawing/2014/main" id="{55A44FEF-3CEC-D611-C9E5-F39F0ABBB419}"/>
              </a:ext>
            </a:extLst>
          </p:cNvPr>
          <p:cNvGraphicFramePr>
            <a:graphicFrameLocks noGrp="1"/>
          </p:cNvGraphicFramePr>
          <p:nvPr/>
        </p:nvGraphicFramePr>
        <p:xfrm>
          <a:off x="194873" y="1176675"/>
          <a:ext cx="11782268" cy="1221752"/>
        </p:xfrm>
        <a:graphic>
          <a:graphicData uri="http://schemas.openxmlformats.org/drawingml/2006/table">
            <a:tbl>
              <a:tblPr firstRow="1" bandRow="1">
                <a:tableStyleId>{5940675A-B579-460E-94D1-54222C63F5DA}</a:tableStyleId>
              </a:tblPr>
              <a:tblGrid>
                <a:gridCol w="1285584">
                  <a:extLst>
                    <a:ext uri="{9D8B030D-6E8A-4147-A177-3AD203B41FA5}">
                      <a16:colId xmlns:a16="http://schemas.microsoft.com/office/drawing/2014/main" val="20000"/>
                    </a:ext>
                  </a:extLst>
                </a:gridCol>
                <a:gridCol w="2694304">
                  <a:extLst>
                    <a:ext uri="{9D8B030D-6E8A-4147-A177-3AD203B41FA5}">
                      <a16:colId xmlns:a16="http://schemas.microsoft.com/office/drawing/2014/main" val="20001"/>
                    </a:ext>
                  </a:extLst>
                </a:gridCol>
                <a:gridCol w="2480872">
                  <a:extLst>
                    <a:ext uri="{9D8B030D-6E8A-4147-A177-3AD203B41FA5}">
                      <a16:colId xmlns:a16="http://schemas.microsoft.com/office/drawing/2014/main" val="3475520765"/>
                    </a:ext>
                  </a:extLst>
                </a:gridCol>
                <a:gridCol w="1410681">
                  <a:extLst>
                    <a:ext uri="{9D8B030D-6E8A-4147-A177-3AD203B41FA5}">
                      <a16:colId xmlns:a16="http://schemas.microsoft.com/office/drawing/2014/main" val="20002"/>
                    </a:ext>
                  </a:extLst>
                </a:gridCol>
                <a:gridCol w="3910827">
                  <a:extLst>
                    <a:ext uri="{9D8B030D-6E8A-4147-A177-3AD203B41FA5}">
                      <a16:colId xmlns:a16="http://schemas.microsoft.com/office/drawing/2014/main" val="20003"/>
                    </a:ext>
                  </a:extLst>
                </a:gridCol>
              </a:tblGrid>
              <a:tr h="1221752">
                <a:tc>
                  <a:txBody>
                    <a:bodyPr/>
                    <a:lstStyle/>
                    <a:p>
                      <a:r>
                        <a:rPr lang="en-US" dirty="0"/>
                        <a:t>Boot</a:t>
                      </a:r>
                      <a:br>
                        <a:rPr lang="en-US" dirty="0"/>
                      </a:br>
                      <a:r>
                        <a:rPr lang="en-US" dirty="0"/>
                        <a:t>Parameters</a:t>
                      </a:r>
                      <a:br>
                        <a:rPr lang="en-US" dirty="0"/>
                      </a:br>
                      <a:r>
                        <a:rPr lang="en-US" dirty="0"/>
                        <a:t>Block</a:t>
                      </a:r>
                    </a:p>
                  </a:txBody>
                  <a:tcPr/>
                </a:tc>
                <a:tc>
                  <a:txBody>
                    <a:bodyPr/>
                    <a:lstStyle/>
                    <a:p>
                      <a:r>
                        <a:rPr lang="en-US" dirty="0"/>
                        <a:t>Master</a:t>
                      </a:r>
                      <a:br>
                        <a:rPr lang="en-US" dirty="0"/>
                      </a:br>
                      <a:r>
                        <a:rPr lang="en-US" dirty="0"/>
                        <a:t>File</a:t>
                      </a:r>
                    </a:p>
                    <a:p>
                      <a:r>
                        <a:rPr lang="en-US" dirty="0"/>
                        <a:t>Table</a:t>
                      </a:r>
                    </a:p>
                  </a:txBody>
                  <a:tcPr/>
                </a:tc>
                <a:tc>
                  <a:txBody>
                    <a:bodyPr/>
                    <a:lstStyle/>
                    <a:p>
                      <a:r>
                        <a:rPr lang="en-US" dirty="0"/>
                        <a:t>Free</a:t>
                      </a:r>
                      <a:br>
                        <a:rPr lang="en-US" dirty="0"/>
                      </a:br>
                      <a:r>
                        <a:rPr lang="en-US" dirty="0"/>
                        <a:t>Space</a:t>
                      </a:r>
                    </a:p>
                  </a:txBody>
                  <a:tcPr/>
                </a:tc>
                <a:tc>
                  <a:txBody>
                    <a:bodyPr/>
                    <a:lstStyle/>
                    <a:p>
                      <a:r>
                        <a:rPr lang="en-US" dirty="0"/>
                        <a:t>More</a:t>
                      </a:r>
                      <a:br>
                        <a:rPr lang="en-US" dirty="0"/>
                      </a:br>
                      <a:r>
                        <a:rPr lang="en-US" dirty="0"/>
                        <a:t>metadata</a:t>
                      </a:r>
                    </a:p>
                  </a:txBody>
                  <a:tcPr/>
                </a:tc>
                <a:tc>
                  <a:txBody>
                    <a:bodyPr/>
                    <a:lstStyle/>
                    <a:p>
                      <a:r>
                        <a:rPr lang="en-US" dirty="0"/>
                        <a:t>Free</a:t>
                      </a:r>
                      <a:br>
                        <a:rPr lang="en-US" dirty="0"/>
                      </a:br>
                      <a:r>
                        <a:rPr lang="en-US" dirty="0"/>
                        <a:t>Space</a:t>
                      </a:r>
                    </a:p>
                  </a:txBody>
                  <a:tcPr/>
                </a:tc>
                <a:extLst>
                  <a:ext uri="{0D108BD9-81ED-4DB2-BD59-A6C34878D82A}">
                    <a16:rowId xmlns:a16="http://schemas.microsoft.com/office/drawing/2014/main" val="10000"/>
                  </a:ext>
                </a:extLst>
              </a:tr>
            </a:tbl>
          </a:graphicData>
        </a:graphic>
      </p:graphicFrame>
      <p:sp>
        <p:nvSpPr>
          <p:cNvPr id="10" name="Right Arrow 9">
            <a:extLst>
              <a:ext uri="{FF2B5EF4-FFF2-40B4-BE49-F238E27FC236}">
                <a16:creationId xmlns:a16="http://schemas.microsoft.com/office/drawing/2014/main" id="{07AFE92D-8E9D-1381-59A4-5474628E4FBB}"/>
              </a:ext>
            </a:extLst>
          </p:cNvPr>
          <p:cNvSpPr/>
          <p:nvPr/>
        </p:nvSpPr>
        <p:spPr>
          <a:xfrm>
            <a:off x="194873" y="2525711"/>
            <a:ext cx="2673179" cy="222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899D21A1-6BA3-9D0F-1AD4-7B19AF3E99FF}"/>
              </a:ext>
            </a:extLst>
          </p:cNvPr>
          <p:cNvSpPr txBox="1"/>
          <p:nvPr/>
        </p:nvSpPr>
        <p:spPr>
          <a:xfrm>
            <a:off x="2868052" y="2431868"/>
            <a:ext cx="2894767" cy="369332"/>
          </a:xfrm>
          <a:prstGeom prst="rect">
            <a:avLst/>
          </a:prstGeom>
          <a:noFill/>
        </p:spPr>
        <p:txBody>
          <a:bodyPr wrap="none" rtlCol="0">
            <a:spAutoFit/>
          </a:bodyPr>
          <a:lstStyle/>
          <a:p>
            <a:r>
              <a:rPr lang="en-US" dirty="0"/>
              <a:t>disk offsets grow left-to-right</a:t>
            </a:r>
            <a:endParaRPr lang="ru-RU" dirty="0"/>
          </a:p>
        </p:txBody>
      </p:sp>
      <p:sp>
        <p:nvSpPr>
          <p:cNvPr id="3" name="TextBox 2">
            <a:extLst>
              <a:ext uri="{FF2B5EF4-FFF2-40B4-BE49-F238E27FC236}">
                <a16:creationId xmlns:a16="http://schemas.microsoft.com/office/drawing/2014/main" id="{09A2936B-C3D9-E869-2739-90409C744495}"/>
              </a:ext>
            </a:extLst>
          </p:cNvPr>
          <p:cNvSpPr txBox="1"/>
          <p:nvPr/>
        </p:nvSpPr>
        <p:spPr>
          <a:xfrm>
            <a:off x="0" y="6163272"/>
            <a:ext cx="10395857" cy="369332"/>
          </a:xfrm>
          <a:prstGeom prst="rect">
            <a:avLst/>
          </a:prstGeom>
          <a:noFill/>
        </p:spPr>
        <p:txBody>
          <a:bodyPr wrap="square" rtlCol="0">
            <a:spAutoFit/>
          </a:bodyPr>
          <a:lstStyle/>
          <a:p>
            <a:r>
              <a:rPr lang="ru-RU" i="1" dirty="0">
                <a:solidFill>
                  <a:schemeClr val="bg1">
                    <a:lumMod val="75000"/>
                  </a:schemeClr>
                </a:solidFill>
              </a:rPr>
              <a:t>* </a:t>
            </a:r>
            <a:r>
              <a:rPr lang="en-US" i="1" dirty="0">
                <a:solidFill>
                  <a:schemeClr val="bg1">
                    <a:lumMod val="75000"/>
                  </a:schemeClr>
                </a:solidFill>
              </a:rPr>
              <a:t>Sometimes a file may take multiple entries in the MFT (we will see it later).</a:t>
            </a:r>
            <a:endParaRPr lang="en-RU" i="1" dirty="0">
              <a:solidFill>
                <a:schemeClr val="bg1">
                  <a:lumMod val="75000"/>
                </a:schemeClr>
              </a:solidFill>
            </a:endParaRPr>
          </a:p>
        </p:txBody>
      </p:sp>
    </p:spTree>
    <p:extLst>
      <p:ext uri="{BB962C8B-B14F-4D97-AF65-F5344CB8AC3E}">
        <p14:creationId xmlns:p14="http://schemas.microsoft.com/office/powerpoint/2010/main" val="2921758204"/>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8472930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4688618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278389528"/>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0" indent="0">
                        <a:buNone/>
                      </a:pPr>
                      <a:endParaRPr lang="en-US" sz="1800" dirty="0"/>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$MFT,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1"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UpCase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ObjId</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
        <p:nvSpPr>
          <p:cNvPr id="3" name="TextBox 2">
            <a:extLst>
              <a:ext uri="{FF2B5EF4-FFF2-40B4-BE49-F238E27FC236}">
                <a16:creationId xmlns:a16="http://schemas.microsoft.com/office/drawing/2014/main" id="{D15225CB-64F3-1A4B-868A-B11A91B5CE13}"/>
              </a:ext>
            </a:extLst>
          </p:cNvPr>
          <p:cNvSpPr txBox="1"/>
          <p:nvPr/>
        </p:nvSpPr>
        <p:spPr>
          <a:xfrm>
            <a:off x="3788229" y="1320523"/>
            <a:ext cx="8403771" cy="3385542"/>
          </a:xfrm>
          <a:prstGeom prst="rect">
            <a:avLst/>
          </a:prstGeom>
          <a:noFill/>
        </p:spPr>
        <p:txBody>
          <a:bodyPr wrap="square" rtlCol="0">
            <a:spAutoFit/>
          </a:bodyPr>
          <a:lstStyle/>
          <a:p>
            <a:r>
              <a:rPr lang="en-US" dirty="0"/>
              <a:t>This file has attributes</a:t>
            </a:r>
            <a:r>
              <a:rPr lang="ru-RU" dirty="0"/>
              <a:t> </a:t>
            </a:r>
            <a:r>
              <a:rPr lang="en-US" dirty="0">
                <a:latin typeface="Consolas" panose="020B0609020204030204" pitchFamily="49" charset="0"/>
                <a:cs typeface="Consolas" panose="020B0609020204030204" pitchFamily="49" charset="0"/>
              </a:rPr>
              <a:t>$VOLUME_NAME</a:t>
            </a:r>
            <a:r>
              <a:rPr lang="en-US" dirty="0"/>
              <a:t> and</a:t>
            </a:r>
            <a:r>
              <a:rPr lang="ru-RU" dirty="0"/>
              <a:t> </a:t>
            </a:r>
            <a:r>
              <a:rPr lang="en-US" dirty="0">
                <a:latin typeface="Consolas" panose="020B0609020204030204" pitchFamily="49" charset="0"/>
                <a:cs typeface="Consolas" panose="020B0609020204030204" pitchFamily="49" charset="0"/>
              </a:rPr>
              <a:t>$VOLUME_INFORMATION.</a:t>
            </a:r>
            <a:r>
              <a:rPr lang="ru-RU" dirty="0"/>
              <a:t> </a:t>
            </a:r>
            <a:r>
              <a:rPr lang="en-US" dirty="0"/>
              <a:t>They hold the name of the NTFS volume and the NTFS version </a:t>
            </a:r>
            <a:r>
              <a:rPr lang="en-US" dirty="0" err="1"/>
              <a:t>infromation</a:t>
            </a:r>
            <a:r>
              <a:rPr lang="ru-RU" dirty="0"/>
              <a:t>.</a:t>
            </a:r>
            <a:endParaRPr lang="en-US" dirty="0"/>
          </a:p>
          <a:p>
            <a:endParaRPr lang="en-US" dirty="0"/>
          </a:p>
          <a:p>
            <a:r>
              <a:rPr lang="en-GB" sz="1600" dirty="0">
                <a:latin typeface="Consolas" panose="020B0609020204030204" pitchFamily="49" charset="0"/>
                <a:cs typeface="Consolas" panose="020B0609020204030204" pitchFamily="49" charset="0"/>
              </a:rPr>
              <a:t>struct VOLUME_INFO {</a:t>
            </a:r>
          </a:p>
          <a:p>
            <a:r>
              <a:rPr lang="en-GB" sz="1600" dirty="0">
                <a:latin typeface="Consolas" panose="020B0609020204030204" pitchFamily="49" charset="0"/>
                <a:cs typeface="Consolas" panose="020B0609020204030204" pitchFamily="49" charset="0"/>
              </a:rPr>
              <a:t>    __le64 res1;    // 0x00</a:t>
            </a:r>
          </a:p>
          <a:p>
            <a:r>
              <a:rPr lang="en-GB" sz="1600" dirty="0">
                <a:latin typeface="Consolas" panose="020B0609020204030204" pitchFamily="49" charset="0"/>
                <a:cs typeface="Consolas" panose="020B0609020204030204" pitchFamily="49" charset="0"/>
              </a:rPr>
              <a:t>    u8 </a:t>
            </a:r>
            <a:r>
              <a:rPr lang="en-GB" sz="1600" dirty="0" err="1">
                <a:latin typeface="Consolas" panose="020B0609020204030204" pitchFamily="49" charset="0"/>
                <a:cs typeface="Consolas" panose="020B0609020204030204" pitchFamily="49" charset="0"/>
              </a:rPr>
              <a:t>major_ver</a:t>
            </a:r>
            <a:r>
              <a:rPr lang="en-GB" sz="1600" dirty="0">
                <a:latin typeface="Consolas" panose="020B0609020204030204" pitchFamily="49" charset="0"/>
                <a:cs typeface="Consolas" panose="020B0609020204030204" pitchFamily="49" charset="0"/>
              </a:rPr>
              <a:t>;   // 0x08: NTFS major version number</a:t>
            </a:r>
          </a:p>
          <a:p>
            <a:r>
              <a:rPr lang="en-GB" sz="1600" dirty="0">
                <a:latin typeface="Consolas" panose="020B0609020204030204" pitchFamily="49" charset="0"/>
                <a:cs typeface="Consolas" panose="020B0609020204030204" pitchFamily="49" charset="0"/>
              </a:rPr>
              <a:t>    u8 </a:t>
            </a:r>
            <a:r>
              <a:rPr lang="en-GB" sz="1600" dirty="0" err="1">
                <a:latin typeface="Consolas" panose="020B0609020204030204" pitchFamily="49" charset="0"/>
                <a:cs typeface="Consolas" panose="020B0609020204030204" pitchFamily="49" charset="0"/>
              </a:rPr>
              <a:t>minor_ver</a:t>
            </a:r>
            <a:r>
              <a:rPr lang="en-GB" sz="1600" dirty="0">
                <a:latin typeface="Consolas" panose="020B0609020204030204" pitchFamily="49" charset="0"/>
                <a:cs typeface="Consolas" panose="020B0609020204030204" pitchFamily="49" charset="0"/>
              </a:rPr>
              <a:t>;   // 0x09: NTFS minor version number</a:t>
            </a:r>
          </a:p>
          <a:p>
            <a:r>
              <a:rPr lang="en-GB" sz="1600" dirty="0">
                <a:latin typeface="Consolas" panose="020B0609020204030204" pitchFamily="49" charset="0"/>
                <a:cs typeface="Consolas" panose="020B0609020204030204" pitchFamily="49" charset="0"/>
              </a:rPr>
              <a:t>    __le16 flags;   // 0x0A: Volume flags, see VOLUME_FLAG_XXX</a:t>
            </a:r>
          </a:p>
          <a:p>
            <a:r>
              <a:rPr lang="en-GB" sz="1600" dirty="0">
                <a:latin typeface="Consolas" panose="020B0609020204030204" pitchFamily="49" charset="0"/>
                <a:cs typeface="Consolas" panose="020B0609020204030204" pitchFamily="49" charset="0"/>
              </a:rPr>
              <a:t>};</a:t>
            </a: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a:p>
            <a:r>
              <a:rPr lang="en-GB" sz="1600" dirty="0">
                <a:latin typeface="Consolas" panose="020B0609020204030204" pitchFamily="49" charset="0"/>
                <a:cs typeface="Consolas" panose="020B0609020204030204" pitchFamily="49" charset="0"/>
              </a:rPr>
              <a:t>#define VOLUME_FLAG_DIRTY           cpu_to_le16(0x0001)</a:t>
            </a:r>
          </a:p>
          <a:p>
            <a:r>
              <a:rPr lang="en-GB" sz="1600" dirty="0">
                <a:latin typeface="Consolas" panose="020B0609020204030204" pitchFamily="49" charset="0"/>
                <a:cs typeface="Consolas" panose="020B0609020204030204" pitchFamily="49" charset="0"/>
              </a:rPr>
              <a:t>#define VOLUME_FLAG_RESIZE_LOG_FILE cpu_to_le16(0x0002)</a:t>
            </a:r>
          </a:p>
          <a:p>
            <a:r>
              <a:rPr lang="en-GB" sz="1600" dirty="0">
                <a:latin typeface="Consolas" panose="020B0609020204030204" pitchFamily="49" charset="0"/>
                <a:cs typeface="Consolas" panose="020B0609020204030204" pitchFamily="49" charset="0"/>
              </a:rPr>
              <a:t>...</a:t>
            </a:r>
            <a:endParaRPr lang="en-RU"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9919585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28753816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427596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079615804"/>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0" indent="0">
                        <a:buNone/>
                      </a:pPr>
                      <a:endParaRPr lang="en-US" sz="1800" dirty="0"/>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$MFT,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b="1" dirty="0">
                          <a:latin typeface="Menlo" panose="020B0609030804020204" pitchFamily="49" charset="0"/>
                          <a:ea typeface="Menlo" panose="020B0609030804020204" pitchFamily="49" charset="0"/>
                          <a:cs typeface="Menlo" panose="020B0609030804020204" pitchFamily="49" charset="0"/>
                        </a:rPr>
                        <a:t>.</a:t>
                      </a:r>
                      <a:r>
                        <a:rPr lang="ru-RU" sz="1800" b="1" dirty="0">
                          <a:latin typeface="Menlo" panose="020B0609030804020204" pitchFamily="49" charset="0"/>
                          <a:ea typeface="Menlo" panose="020B0609030804020204" pitchFamily="49" charset="0"/>
                          <a:cs typeface="Menlo" panose="020B0609030804020204" pitchFamily="49" charset="0"/>
                        </a:rPr>
                        <a:t> </a:t>
                      </a:r>
                      <a:r>
                        <a:rPr lang="en-US" sz="1800" b="1" dirty="0">
                          <a:latin typeface="Menlo" panose="020B0609030804020204" pitchFamily="49" charset="0"/>
                          <a:ea typeface="Menlo" panose="020B0609030804020204" pitchFamily="49" charset="0"/>
                          <a:cs typeface="Menlo" panose="020B0609030804020204" pitchFamily="49" charset="0"/>
                        </a:rPr>
                        <a:t>          &lt;---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UpCase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ObjId</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
        <p:nvSpPr>
          <p:cNvPr id="3" name="TextBox 2">
            <a:extLst>
              <a:ext uri="{FF2B5EF4-FFF2-40B4-BE49-F238E27FC236}">
                <a16:creationId xmlns:a16="http://schemas.microsoft.com/office/drawing/2014/main" id="{D15225CB-64F3-1A4B-868A-B11A91B5CE13}"/>
              </a:ext>
            </a:extLst>
          </p:cNvPr>
          <p:cNvSpPr txBox="1"/>
          <p:nvPr/>
        </p:nvSpPr>
        <p:spPr>
          <a:xfrm>
            <a:off x="3788229" y="1320523"/>
            <a:ext cx="8403771" cy="369332"/>
          </a:xfrm>
          <a:prstGeom prst="rect">
            <a:avLst/>
          </a:prstGeom>
          <a:noFill/>
        </p:spPr>
        <p:txBody>
          <a:bodyPr wrap="square" rtlCol="0">
            <a:spAutoFit/>
          </a:bodyPr>
          <a:lstStyle/>
          <a:p>
            <a:r>
              <a:rPr lang="en-US" dirty="0"/>
              <a:t>This is the root directory of the NTFS volume.</a:t>
            </a:r>
            <a:endParaRPr lang="en-RU" dirty="0"/>
          </a:p>
        </p:txBody>
      </p:sp>
    </p:spTree>
    <p:extLst>
      <p:ext uri="{BB962C8B-B14F-4D97-AF65-F5344CB8AC3E}">
        <p14:creationId xmlns:p14="http://schemas.microsoft.com/office/powerpoint/2010/main" val="2362633720"/>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7884319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5043836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259606"/>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0" indent="0">
                        <a:buNone/>
                      </a:pPr>
                      <a:endParaRPr lang="en-US" sz="1800" dirty="0"/>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$MFT,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b="1"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UpCase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ObjId</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
        <p:nvSpPr>
          <p:cNvPr id="3" name="TextBox 2">
            <a:extLst>
              <a:ext uri="{FF2B5EF4-FFF2-40B4-BE49-F238E27FC236}">
                <a16:creationId xmlns:a16="http://schemas.microsoft.com/office/drawing/2014/main" id="{D15225CB-64F3-1A4B-868A-B11A91B5CE13}"/>
              </a:ext>
            </a:extLst>
          </p:cNvPr>
          <p:cNvSpPr txBox="1"/>
          <p:nvPr/>
        </p:nvSpPr>
        <p:spPr>
          <a:xfrm>
            <a:off x="3788229" y="1320523"/>
            <a:ext cx="8403771" cy="369332"/>
          </a:xfrm>
          <a:prstGeom prst="rect">
            <a:avLst/>
          </a:prstGeom>
          <a:noFill/>
        </p:spPr>
        <p:txBody>
          <a:bodyPr wrap="square" rtlCol="0">
            <a:spAutoFit/>
          </a:bodyPr>
          <a:lstStyle/>
          <a:p>
            <a:r>
              <a:rPr lang="en-US" dirty="0"/>
              <a:t>This file stores the bitmask of used and free clusters.</a:t>
            </a:r>
            <a:r>
              <a:rPr lang="ru-RU" dirty="0"/>
              <a:t> </a:t>
            </a:r>
            <a:r>
              <a:rPr lang="en-US" dirty="0"/>
              <a:t>Cf. the</a:t>
            </a:r>
            <a:r>
              <a:rPr lang="ru-RU" dirty="0"/>
              <a:t> </a:t>
            </a:r>
            <a:r>
              <a:rPr lang="en-US" dirty="0"/>
              <a:t>block bitmap in</a:t>
            </a:r>
            <a:r>
              <a:rPr lang="ru-RU" dirty="0"/>
              <a:t> </a:t>
            </a:r>
            <a:r>
              <a:rPr lang="en-US" dirty="0"/>
              <a:t>ext2.</a:t>
            </a:r>
            <a:endParaRPr lang="en-RU" dirty="0"/>
          </a:p>
        </p:txBody>
      </p:sp>
    </p:spTree>
    <p:extLst>
      <p:ext uri="{BB962C8B-B14F-4D97-AF65-F5344CB8AC3E}">
        <p14:creationId xmlns:p14="http://schemas.microsoft.com/office/powerpoint/2010/main" val="3228229671"/>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172336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704295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33274022"/>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0" indent="0">
                        <a:buNone/>
                      </a:pPr>
                      <a:endParaRPr lang="en-US" sz="1800" dirty="0"/>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$MFT,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b="1"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UpCase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ObjId</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
        <p:nvSpPr>
          <p:cNvPr id="3" name="TextBox 2">
            <a:extLst>
              <a:ext uri="{FF2B5EF4-FFF2-40B4-BE49-F238E27FC236}">
                <a16:creationId xmlns:a16="http://schemas.microsoft.com/office/drawing/2014/main" id="{D15225CB-64F3-1A4B-868A-B11A91B5CE13}"/>
              </a:ext>
            </a:extLst>
          </p:cNvPr>
          <p:cNvSpPr txBox="1"/>
          <p:nvPr/>
        </p:nvSpPr>
        <p:spPr>
          <a:xfrm>
            <a:off x="3788229" y="1320523"/>
            <a:ext cx="8403771" cy="369332"/>
          </a:xfrm>
          <a:prstGeom prst="rect">
            <a:avLst/>
          </a:prstGeom>
          <a:noFill/>
        </p:spPr>
        <p:txBody>
          <a:bodyPr wrap="square" rtlCol="0">
            <a:spAutoFit/>
          </a:bodyPr>
          <a:lstStyle/>
          <a:p>
            <a:r>
              <a:rPr lang="en-US" dirty="0"/>
              <a:t>This file has </a:t>
            </a:r>
            <a:r>
              <a:rPr lang="en-US" dirty="0">
                <a:latin typeface="Consolas" panose="020B0609020204030204" pitchFamily="49" charset="0"/>
                <a:cs typeface="Consolas" panose="020B0609020204030204" pitchFamily="49" charset="0"/>
              </a:rPr>
              <a:t>$DATA</a:t>
            </a:r>
            <a:r>
              <a:rPr lang="en-US" dirty="0"/>
              <a:t> that points to a cluster with the BPB.</a:t>
            </a:r>
            <a:endParaRPr lang="en-RU" dirty="0"/>
          </a:p>
        </p:txBody>
      </p:sp>
    </p:spTree>
    <p:extLst>
      <p:ext uri="{BB962C8B-B14F-4D97-AF65-F5344CB8AC3E}">
        <p14:creationId xmlns:p14="http://schemas.microsoft.com/office/powerpoint/2010/main" val="4093068612"/>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5422253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9561847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57144590"/>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0" indent="0">
                        <a:buNone/>
                      </a:pPr>
                      <a:endParaRPr lang="en-US" sz="1800" dirty="0"/>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$MFT,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b="1" dirty="0" err="1">
                          <a:latin typeface="Menlo" panose="020B0609030804020204" pitchFamily="49" charset="0"/>
                          <a:ea typeface="Menlo" panose="020B0609030804020204" pitchFamily="49" charset="0"/>
                          <a:cs typeface="Menlo" panose="020B0609030804020204" pitchFamily="49" charset="0"/>
                        </a:rPr>
                        <a:t>UpCase</a:t>
                      </a:r>
                      <a:r>
                        <a:rPr lang="en-US" sz="1800" b="1"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ObjId</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
        <p:nvSpPr>
          <p:cNvPr id="3" name="TextBox 2">
            <a:extLst>
              <a:ext uri="{FF2B5EF4-FFF2-40B4-BE49-F238E27FC236}">
                <a16:creationId xmlns:a16="http://schemas.microsoft.com/office/drawing/2014/main" id="{D15225CB-64F3-1A4B-868A-B11A91B5CE13}"/>
              </a:ext>
            </a:extLst>
          </p:cNvPr>
          <p:cNvSpPr txBox="1"/>
          <p:nvPr/>
        </p:nvSpPr>
        <p:spPr>
          <a:xfrm>
            <a:off x="3788229" y="1320523"/>
            <a:ext cx="8403771" cy="2308324"/>
          </a:xfrm>
          <a:prstGeom prst="rect">
            <a:avLst/>
          </a:prstGeom>
          <a:noFill/>
        </p:spPr>
        <p:txBody>
          <a:bodyPr wrap="square" rtlCol="0">
            <a:spAutoFit/>
          </a:bodyPr>
          <a:lstStyle/>
          <a:p>
            <a:r>
              <a:rPr lang="en-US" dirty="0"/>
              <a:t>Recall that NTFS is a</a:t>
            </a:r>
            <a:r>
              <a:rPr lang="ru-RU" dirty="0"/>
              <a:t> </a:t>
            </a:r>
            <a:r>
              <a:rPr lang="en-US" b="1" dirty="0"/>
              <a:t>case-preserving</a:t>
            </a:r>
            <a:r>
              <a:rPr lang="en-US" dirty="0"/>
              <a:t> file system. When looking files up, name comparisons must be case-insensitive.</a:t>
            </a:r>
            <a:endParaRPr lang="ru-RU" dirty="0"/>
          </a:p>
          <a:p>
            <a:endParaRPr lang="ru-RU" dirty="0"/>
          </a:p>
          <a:p>
            <a:r>
              <a:rPr lang="en-US" dirty="0"/>
              <a:t>This is a huge problem because the rule for transforming upper-case letters to lower-case letters does not only depend on the language and the country. Different versions of Unicode have different case folding rules. This is why NTFS is forced to store the case folding rules that were in effect when a volume was created. The rules are stored in this file.</a:t>
            </a:r>
            <a:endParaRPr lang="en-RU" dirty="0"/>
          </a:p>
        </p:txBody>
      </p:sp>
    </p:spTree>
    <p:extLst>
      <p:ext uri="{BB962C8B-B14F-4D97-AF65-F5344CB8AC3E}">
        <p14:creationId xmlns:p14="http://schemas.microsoft.com/office/powerpoint/2010/main" val="1406998973"/>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5BE6ADF6-C17B-205F-C327-B484AF94BEF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6C1F754-938F-F13D-5A07-BB36397C2E42}"/>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4DA8D63-EE6F-D329-B32A-0E6C9706357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BDB00F9F-4335-6A56-D0FF-D1A5A6044D1E}"/>
              </a:ext>
            </a:extLst>
          </p:cNvPr>
          <p:cNvGraphicFramePr>
            <a:graphicFrameLocks noGrp="1"/>
          </p:cNvGraphicFramePr>
          <p:nvPr>
            <p:extLst>
              <p:ext uri="{D42A27DB-BD31-4B8C-83A1-F6EECF244321}">
                <p14:modId xmlns:p14="http://schemas.microsoft.com/office/powerpoint/2010/main" val="763526227"/>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0" indent="0">
                        <a:buNone/>
                      </a:pPr>
                      <a:endParaRPr lang="en-US" sz="1800" dirty="0"/>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$MFT,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b="0" dirty="0">
                          <a:latin typeface="Menlo" panose="020B0609030804020204" pitchFamily="49" charset="0"/>
                          <a:ea typeface="Menlo" panose="020B0609030804020204" pitchFamily="49" charset="0"/>
                          <a:cs typeface="Menlo" panose="020B0609030804020204" pitchFamily="49" charset="0"/>
                        </a:rPr>
                        <a:t>$</a:t>
                      </a:r>
                      <a:r>
                        <a:rPr lang="en-US" sz="1800" b="0" dirty="0" err="1">
                          <a:latin typeface="Menlo" panose="020B0609030804020204" pitchFamily="49" charset="0"/>
                          <a:ea typeface="Menlo" panose="020B0609030804020204" pitchFamily="49" charset="0"/>
                          <a:cs typeface="Menlo" panose="020B0609030804020204" pitchFamily="49" charset="0"/>
                        </a:rPr>
                        <a:t>UpCase</a:t>
                      </a:r>
                      <a:r>
                        <a:rPr lang="en-US" sz="1800" b="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b="1" dirty="0">
                          <a:latin typeface="Menlo" panose="020B0609030804020204" pitchFamily="49" charset="0"/>
                          <a:ea typeface="Menlo" panose="020B0609030804020204" pitchFamily="49" charset="0"/>
                          <a:cs typeface="Menlo" panose="020B0609030804020204" pitchFamily="49" charset="0"/>
                        </a:rPr>
                        <a:t>$</a:t>
                      </a:r>
                      <a:r>
                        <a:rPr lang="en-US" sz="1800" b="1" dirty="0" err="1">
                          <a:latin typeface="Menlo" panose="020B0609030804020204" pitchFamily="49" charset="0"/>
                          <a:ea typeface="Menlo" panose="020B0609030804020204" pitchFamily="49" charset="0"/>
                          <a:cs typeface="Menlo" panose="020B0609030804020204" pitchFamily="49" charset="0"/>
                        </a:rPr>
                        <a:t>ObjId</a:t>
                      </a:r>
                      <a:r>
                        <a:rPr lang="en-US" sz="1800" b="1"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
        <p:nvSpPr>
          <p:cNvPr id="3" name="TextBox 2">
            <a:extLst>
              <a:ext uri="{FF2B5EF4-FFF2-40B4-BE49-F238E27FC236}">
                <a16:creationId xmlns:a16="http://schemas.microsoft.com/office/drawing/2014/main" id="{494EA964-8DB7-2AAA-6F37-8AA52285F0D8}"/>
              </a:ext>
            </a:extLst>
          </p:cNvPr>
          <p:cNvSpPr txBox="1"/>
          <p:nvPr/>
        </p:nvSpPr>
        <p:spPr>
          <a:xfrm>
            <a:off x="3788229" y="1320523"/>
            <a:ext cx="8403771" cy="369332"/>
          </a:xfrm>
          <a:prstGeom prst="rect">
            <a:avLst/>
          </a:prstGeom>
          <a:noFill/>
        </p:spPr>
        <p:txBody>
          <a:bodyPr wrap="square" rtlCol="0">
            <a:spAutoFit/>
          </a:bodyPr>
          <a:lstStyle/>
          <a:p>
            <a:r>
              <a:rPr lang="en-US" dirty="0"/>
              <a:t>This is a directory that indexes files by their object ID.</a:t>
            </a:r>
            <a:endParaRPr lang="en-RU" dirty="0"/>
          </a:p>
        </p:txBody>
      </p:sp>
    </p:spTree>
    <p:extLst>
      <p:ext uri="{BB962C8B-B14F-4D97-AF65-F5344CB8AC3E}">
        <p14:creationId xmlns:p14="http://schemas.microsoft.com/office/powerpoint/2010/main" val="4066043446"/>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6265725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5676750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792324137"/>
              </p:ext>
            </p:extLst>
          </p:nvPr>
        </p:nvGraphicFramePr>
        <p:xfrm>
          <a:off x="0" y="365762"/>
          <a:ext cx="12192000" cy="54864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455826">
                <a:tc>
                  <a:txBody>
                    <a:bodyPr/>
                    <a:lstStyle/>
                    <a:p>
                      <a:r>
                        <a:rPr lang="en-US" sz="2400" dirty="0"/>
                        <a:t>System files of</a:t>
                      </a:r>
                      <a:r>
                        <a:rPr lang="ru-RU" sz="2400" dirty="0"/>
                        <a:t> </a:t>
                      </a:r>
                      <a:r>
                        <a:rPr lang="en-US" sz="2400" dirty="0"/>
                        <a:t>NTFS</a:t>
                      </a:r>
                      <a:endParaRPr lang="ru-RU" sz="2400" dirty="0"/>
                    </a:p>
                  </a:txBody>
                  <a:tcPr/>
                </a:tc>
                <a:extLst>
                  <a:ext uri="{0D108BD9-81ED-4DB2-BD59-A6C34878D82A}">
                    <a16:rowId xmlns:a16="http://schemas.microsoft.com/office/drawing/2014/main" val="10000"/>
                  </a:ext>
                </a:extLst>
              </a:tr>
              <a:tr h="455826">
                <a:tc>
                  <a:txBody>
                    <a:bodyPr/>
                    <a:lstStyle/>
                    <a:p>
                      <a:pPr marL="0" indent="0">
                        <a:buNone/>
                      </a:pPr>
                      <a:r>
                        <a:rPr lang="en-US" sz="1800" dirty="0"/>
                        <a:t>The first </a:t>
                      </a:r>
                      <a:r>
                        <a:rPr lang="ru-RU" sz="1800" dirty="0"/>
                        <a:t>16 </a:t>
                      </a:r>
                      <a:r>
                        <a:rPr lang="en-US" sz="1800" dirty="0"/>
                        <a:t>files in a</a:t>
                      </a:r>
                      <a:r>
                        <a:rPr lang="ru-RU" sz="1800" dirty="0"/>
                        <a:t> </a:t>
                      </a:r>
                      <a:r>
                        <a:rPr lang="en-US" sz="1800" dirty="0"/>
                        <a:t>NTFS volume are system files that store the metadata of NTFS:</a:t>
                      </a:r>
                    </a:p>
                    <a:p>
                      <a:pPr marL="0" indent="0">
                        <a:buNone/>
                      </a:pPr>
                      <a:endParaRPr lang="en-US" sz="1800" dirty="0"/>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$MFT,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MFTMirr</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LogFile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Menlo" panose="020B0609030804020204" pitchFamily="49" charset="0"/>
                          <a:ea typeface="Menlo" panose="020B0609030804020204" pitchFamily="49" charset="0"/>
                          <a:cs typeface="Menlo" panose="020B0609030804020204" pitchFamily="49" charset="0"/>
                        </a:rPr>
                        <a:t>$Volume,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AttrDef</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$Bitmap,</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$Boot,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BadClus</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$Quota,</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$Secure,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UpCase</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$Extend,</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ObjId</a:t>
                      </a:r>
                      <a:r>
                        <a:rPr lang="en-US" sz="1800" dirty="0">
                          <a:latin typeface="Menlo" panose="020B0609030804020204" pitchFamily="49" charset="0"/>
                          <a:ea typeface="Menlo" panose="020B0609030804020204" pitchFamily="49" charset="0"/>
                          <a:cs typeface="Menlo" panose="020B0609030804020204" pitchFamily="49" charset="0"/>
                        </a:rPr>
                        <a:t>,</a:t>
                      </a:r>
                    </a:p>
                    <a:p>
                      <a:pPr marL="285750" indent="-285750">
                        <a:buFont typeface="Arial" panose="020B0604020202020204" pitchFamily="34" charset="0"/>
                        <a:buChar char="•"/>
                      </a:pPr>
                      <a:r>
                        <a:rPr lang="en-US" sz="1800" b="1" dirty="0">
                          <a:latin typeface="Menlo" panose="020B0609030804020204" pitchFamily="49" charset="0"/>
                          <a:ea typeface="Menlo" panose="020B0609030804020204" pitchFamily="49" charset="0"/>
                          <a:cs typeface="Menlo" panose="020B0609030804020204" pitchFamily="49" charset="0"/>
                        </a:rPr>
                        <a:t>$Reparse,</a:t>
                      </a:r>
                    </a:p>
                    <a:p>
                      <a:pPr marL="285750" indent="-285750">
                        <a:buFont typeface="Arial" panose="020B0604020202020204" pitchFamily="34" charset="0"/>
                        <a:buChar char="•"/>
                      </a:pPr>
                      <a:r>
                        <a:rPr lang="en-US" sz="1800" dirty="0">
                          <a:latin typeface="Menlo" panose="020B0609030804020204" pitchFamily="49" charset="0"/>
                          <a:ea typeface="Menlo" panose="020B0609030804020204" pitchFamily="49" charset="0"/>
                          <a:cs typeface="Menlo" panose="020B0609030804020204" pitchFamily="49" charset="0"/>
                        </a:rPr>
                        <a:t>$</a:t>
                      </a:r>
                      <a:r>
                        <a:rPr lang="en-US" sz="1800" dirty="0" err="1">
                          <a:latin typeface="Menlo" panose="020B0609030804020204" pitchFamily="49" charset="0"/>
                          <a:ea typeface="Menlo" panose="020B0609030804020204" pitchFamily="49" charset="0"/>
                          <a:cs typeface="Menlo" panose="020B0609030804020204" pitchFamily="49" charset="0"/>
                        </a:rPr>
                        <a:t>UsnJournal</a:t>
                      </a:r>
                      <a:r>
                        <a:rPr lang="en-US" sz="1800" dirty="0">
                          <a:latin typeface="Menlo" panose="020B0609030804020204" pitchFamily="49" charset="0"/>
                          <a:ea typeface="Menlo" panose="020B0609030804020204" pitchFamily="49" charset="0"/>
                          <a:cs typeface="Menlo" panose="020B0609030804020204" pitchFamily="49" charset="0"/>
                        </a:rPr>
                        <a:t>.</a:t>
                      </a:r>
                      <a:endParaRPr lang="ru-RU" sz="1800"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58839663"/>
                  </a:ext>
                </a:extLst>
              </a:tr>
            </a:tbl>
          </a:graphicData>
        </a:graphic>
      </p:graphicFrame>
      <p:sp>
        <p:nvSpPr>
          <p:cNvPr id="3" name="TextBox 2">
            <a:extLst>
              <a:ext uri="{FF2B5EF4-FFF2-40B4-BE49-F238E27FC236}">
                <a16:creationId xmlns:a16="http://schemas.microsoft.com/office/drawing/2014/main" id="{D15225CB-64F3-1A4B-868A-B11A91B5CE13}"/>
              </a:ext>
            </a:extLst>
          </p:cNvPr>
          <p:cNvSpPr txBox="1"/>
          <p:nvPr/>
        </p:nvSpPr>
        <p:spPr>
          <a:xfrm>
            <a:off x="3788229" y="1320523"/>
            <a:ext cx="8403771" cy="2031325"/>
          </a:xfrm>
          <a:prstGeom prst="rect">
            <a:avLst/>
          </a:prstGeom>
          <a:noFill/>
        </p:spPr>
        <p:txBody>
          <a:bodyPr wrap="square" rtlCol="0">
            <a:spAutoFit/>
          </a:bodyPr>
          <a:lstStyle/>
          <a:p>
            <a:r>
              <a:rPr lang="en-US" dirty="0"/>
              <a:t>This files stores the list of mount points (reparse points in the Windows parlance)</a:t>
            </a:r>
            <a:r>
              <a:rPr lang="ru-RU" dirty="0"/>
              <a:t>.</a:t>
            </a:r>
            <a:r>
              <a:rPr lang="en-US" dirty="0"/>
              <a:t> Unlike Linux and BSD, mount points are persisted on the disk.</a:t>
            </a:r>
          </a:p>
          <a:p>
            <a:endParaRPr lang="en-US" dirty="0"/>
          </a:p>
          <a:p>
            <a:r>
              <a:rPr lang="en-US" dirty="0"/>
              <a:t>There are multiple types of</a:t>
            </a:r>
            <a:r>
              <a:rPr lang="ru-RU" dirty="0"/>
              <a:t> </a:t>
            </a:r>
            <a:r>
              <a:rPr lang="en-US" dirty="0"/>
              <a:t>reparse points:</a:t>
            </a:r>
          </a:p>
          <a:p>
            <a:pPr marL="285750" indent="-285750">
              <a:buFont typeface="Arial" panose="020B0604020202020204" pitchFamily="34" charset="0"/>
              <a:buChar char="•"/>
            </a:pPr>
            <a:r>
              <a:rPr lang="en-US" dirty="0"/>
              <a:t>Junction point (similar to mounts or</a:t>
            </a:r>
            <a:r>
              <a:rPr lang="ru-RU" dirty="0"/>
              <a:t> </a:t>
            </a:r>
            <a:r>
              <a:rPr lang="en-US" dirty="0"/>
              <a:t>bind-mounts, &gt;= win2k),</a:t>
            </a:r>
          </a:p>
          <a:p>
            <a:pPr marL="285750" indent="-285750">
              <a:buFont typeface="Arial" panose="020B0604020202020204" pitchFamily="34" charset="0"/>
              <a:buChar char="•"/>
            </a:pPr>
            <a:r>
              <a:rPr lang="en-US" dirty="0"/>
              <a:t>Symbolic links</a:t>
            </a:r>
            <a:r>
              <a:rPr lang="ru-RU" dirty="0"/>
              <a:t> </a:t>
            </a:r>
            <a:r>
              <a:rPr lang="en-US" dirty="0"/>
              <a:t>(&gt;= vista),</a:t>
            </a:r>
          </a:p>
          <a:p>
            <a:pPr marL="285750" indent="-285750">
              <a:buFont typeface="Arial" panose="020B0604020202020204" pitchFamily="34" charset="0"/>
              <a:buChar char="•"/>
            </a:pPr>
            <a:r>
              <a:rPr lang="en-US" dirty="0"/>
              <a:t>OneDrive.</a:t>
            </a:r>
            <a:endParaRPr lang="en-RU" dirty="0"/>
          </a:p>
        </p:txBody>
      </p:sp>
    </p:spTree>
    <p:extLst>
      <p:ext uri="{BB962C8B-B14F-4D97-AF65-F5344CB8AC3E}">
        <p14:creationId xmlns:p14="http://schemas.microsoft.com/office/powerpoint/2010/main" val="925498178"/>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3257720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149002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80556382"/>
              </p:ext>
            </p:extLst>
          </p:nvPr>
        </p:nvGraphicFramePr>
        <p:xfrm>
          <a:off x="0" y="365762"/>
          <a:ext cx="12192000" cy="1097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1959">
                <a:tc>
                  <a:txBody>
                    <a:bodyPr/>
                    <a:lstStyle/>
                    <a:p>
                      <a:r>
                        <a:rPr lang="en-US" sz="2400" dirty="0"/>
                        <a:t>Extra reading</a:t>
                      </a:r>
                      <a:endParaRPr lang="ru-RU" sz="2400" dirty="0"/>
                    </a:p>
                  </a:txBody>
                  <a:tcPr/>
                </a:tc>
                <a:extLst>
                  <a:ext uri="{0D108BD9-81ED-4DB2-BD59-A6C34878D82A}">
                    <a16:rowId xmlns:a16="http://schemas.microsoft.com/office/drawing/2014/main" val="10000"/>
                  </a:ext>
                </a:extLst>
              </a:tr>
              <a:tr h="171923">
                <a:tc>
                  <a:txBody>
                    <a:bodyPr/>
                    <a:lstStyle/>
                    <a:p>
                      <a:pPr marL="285750" indent="-285750">
                        <a:buFont typeface="Arial" panose="020B0604020202020204" pitchFamily="34" charset="0"/>
                        <a:buChar char="•"/>
                      </a:pPr>
                      <a:r>
                        <a:rPr lang="en-US" dirty="0">
                          <a:hlinkClick r:id="rId4"/>
                        </a:rPr>
                        <a:t>https://dubeyko.com/development/FileSystems/NTFS/ntfsdoc.pdf</a:t>
                      </a:r>
                      <a:endParaRPr lang="en-US" dirty="0"/>
                    </a:p>
                    <a:p>
                      <a:pPr marL="285750" indent="-285750">
                        <a:buFont typeface="Arial" panose="020B0604020202020204" pitchFamily="34" charset="0"/>
                        <a:buChar char="•"/>
                      </a:pPr>
                      <a:r>
                        <a:rPr lang="en-US" sz="1800" dirty="0"/>
                        <a:t>/</a:t>
                      </a:r>
                      <a:r>
                        <a:rPr lang="en-US" sz="1800" dirty="0" err="1"/>
                        <a:t>src</a:t>
                      </a:r>
                      <a:r>
                        <a:rPr lang="en-US" sz="1800" dirty="0"/>
                        <a:t>/</a:t>
                      </a:r>
                      <a:r>
                        <a:rPr lang="en-US" sz="1800" dirty="0" err="1"/>
                        <a:t>linux</a:t>
                      </a:r>
                      <a:r>
                        <a:rPr lang="en-US" sz="1800" dirty="0"/>
                        <a:t>/fs/ntfs3/*</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96274954"/>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0144232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9562303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18514489"/>
              </p:ext>
            </p:extLst>
          </p:nvPr>
        </p:nvGraphicFramePr>
        <p:xfrm>
          <a:off x="0" y="382238"/>
          <a:ext cx="12192000" cy="3383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To do at home</a:t>
                      </a:r>
                      <a:endParaRPr lang="ru-RU" sz="2400" dirty="0"/>
                    </a:p>
                  </a:txBody>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Learn the API of ntfs-3g and write a program that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Walks a NTFS volume and produces a list of all files and directories,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For each file finds clusters that contain its data and constructs a reverse map that associates disk </a:t>
                      </a:r>
                      <a:r>
                        <a:rPr lang="en-US" sz="1800"/>
                        <a:t>clusters to </a:t>
                      </a:r>
                      <a:r>
                        <a:rPr lang="en-US" sz="1800" dirty="0"/>
                        <a:t>files that use them.</a:t>
                      </a:r>
                      <a:endParaRPr lang="ru-RU" sz="1800" dirty="0"/>
                    </a:p>
                  </a:txBody>
                  <a:tcPr/>
                </a:tc>
                <a:extLst>
                  <a:ext uri="{0D108BD9-81ED-4DB2-BD59-A6C34878D82A}">
                    <a16:rowId xmlns:a16="http://schemas.microsoft.com/office/drawing/2014/main" val="2861361265"/>
                  </a:ext>
                </a:extLst>
              </a:tr>
              <a:tr h="0">
                <a:tc>
                  <a:txBody>
                    <a:bodyPr/>
                    <a:lstStyle/>
                    <a:p>
                      <a:pPr marL="342900" indent="-342900">
                        <a:buFont typeface="+mj-lt"/>
                        <a:buAutoNum type="arabicPeriod"/>
                      </a:pPr>
                      <a:r>
                        <a:rPr lang="en-US" baseline="0" dirty="0"/>
                        <a:t>Create a NTFS volume,</a:t>
                      </a:r>
                      <a:endParaRPr lang="ru-RU" baseline="0" dirty="0"/>
                    </a:p>
                    <a:p>
                      <a:pPr marL="342900" indent="-342900">
                        <a:buFont typeface="+mj-lt"/>
                        <a:buAutoNum type="arabicPeriod"/>
                      </a:pPr>
                      <a:r>
                        <a:rPr lang="en-US" baseline="0" dirty="0"/>
                        <a:t>Export it over iSCSI with </a:t>
                      </a:r>
                      <a:r>
                        <a:rPr lang="en-US" baseline="0" dirty="0" err="1">
                          <a:latin typeface="Consolas" panose="020B0609020204030204" pitchFamily="49" charset="0"/>
                          <a:cs typeface="Consolas" panose="020B0609020204030204" pitchFamily="49" charset="0"/>
                        </a:rPr>
                        <a:t>tgtd</a:t>
                      </a:r>
                      <a:r>
                        <a:rPr lang="en-US" baseline="0" dirty="0"/>
                        <a:t>,</a:t>
                      </a:r>
                      <a:endParaRPr lang="ru-RU" baseline="0" dirty="0"/>
                    </a:p>
                    <a:p>
                      <a:pPr marL="342900" indent="-342900">
                        <a:buFont typeface="+mj-lt"/>
                        <a:buAutoNum type="arabicPeriod"/>
                      </a:pPr>
                      <a:r>
                        <a:rPr lang="en-US" baseline="0" dirty="0"/>
                        <a:t>Mount this volume as read-only from a Windows VM</a:t>
                      </a:r>
                      <a:r>
                        <a:rPr lang="ru-RU" baseline="0" dirty="0"/>
                        <a:t>,</a:t>
                      </a:r>
                      <a:endParaRPr lang="en-US" baseline="0" dirty="0"/>
                    </a:p>
                    <a:p>
                      <a:pPr marL="342900" indent="-342900">
                        <a:buFont typeface="+mj-lt"/>
                        <a:buAutoNum type="arabicPeriod"/>
                      </a:pPr>
                      <a:r>
                        <a:rPr lang="en-US" baseline="0" dirty="0"/>
                        <a:t>Read some files in this volume in the Windows VM,</a:t>
                      </a:r>
                      <a:endParaRPr lang="ru-RU" baseline="0" dirty="0"/>
                    </a:p>
                    <a:p>
                      <a:pPr marL="342900" indent="-342900">
                        <a:buFont typeface="+mj-lt"/>
                        <a:buAutoNum type="arabicPeriod"/>
                      </a:pPr>
                      <a:r>
                        <a:rPr lang="en-US" baseline="0" dirty="0"/>
                        <a:t>Record the</a:t>
                      </a:r>
                      <a:r>
                        <a:rPr lang="ru-RU" baseline="0" dirty="0"/>
                        <a:t> </a:t>
                      </a:r>
                      <a:r>
                        <a:rPr lang="en-US" baseline="0" dirty="0"/>
                        <a:t>iSCSI session</a:t>
                      </a:r>
                      <a:r>
                        <a:rPr lang="ru-RU" baseline="0" dirty="0"/>
                        <a:t> </a:t>
                      </a:r>
                      <a:r>
                        <a:rPr lang="en-US" baseline="0" dirty="0"/>
                        <a:t>with</a:t>
                      </a:r>
                      <a:r>
                        <a:rPr lang="ru-RU" baseline="0" dirty="0"/>
                        <a:t> </a:t>
                      </a:r>
                      <a:r>
                        <a:rPr lang="en-US" baseline="0" dirty="0" err="1">
                          <a:latin typeface="Consolas" panose="020B0609020204030204" pitchFamily="49" charset="0"/>
                          <a:cs typeface="Consolas" panose="020B0609020204030204" pitchFamily="49" charset="0"/>
                        </a:rPr>
                        <a:t>tcpdump</a:t>
                      </a:r>
                      <a:r>
                        <a:rPr lang="en-US" baseline="0" dirty="0"/>
                        <a:t>,</a:t>
                      </a:r>
                      <a:endParaRPr lang="ru-RU" baseline="0" dirty="0"/>
                    </a:p>
                    <a:p>
                      <a:pPr marL="342900" indent="-342900">
                        <a:buFont typeface="+mj-lt"/>
                        <a:buAutoNum type="arabicPeriod"/>
                      </a:pPr>
                      <a:r>
                        <a:rPr lang="en-US" baseline="0" dirty="0"/>
                        <a:t>Use the reverse map from the previous exercise to deduce the list of files accessed by the VM.</a:t>
                      </a:r>
                      <a:endParaRPr lang="ru-RU"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87201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C59D24FD-C3F5-90C5-7BCB-BE9B6640FD4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F846CEA-9F42-71FC-316C-B65F2A2B91C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EF22E55-4E0A-1585-DEEB-EFF675F04C3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23B84BF7-1CCF-EECA-DFCB-519458602E4E}"/>
              </a:ext>
            </a:extLst>
          </p:cNvPr>
          <p:cNvGraphicFramePr>
            <a:graphicFrameLocks noGrp="1"/>
          </p:cNvGraphicFramePr>
          <p:nvPr>
            <p:extLst>
              <p:ext uri="{D42A27DB-BD31-4B8C-83A1-F6EECF244321}">
                <p14:modId xmlns:p14="http://schemas.microsoft.com/office/powerpoint/2010/main" val="2534745267"/>
              </p:ext>
            </p:extLst>
          </p:nvPr>
        </p:nvGraphicFramePr>
        <p:xfrm>
          <a:off x="0" y="365761"/>
          <a:ext cx="12192000" cy="53949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12027">
                <a:tc>
                  <a:txBody>
                    <a:bodyPr/>
                    <a:lstStyle/>
                    <a:p>
                      <a:r>
                        <a:rPr lang="en-US" sz="2400" dirty="0"/>
                        <a:t>The layout of NTFS in general</a:t>
                      </a:r>
                      <a:endParaRPr lang="ru-RU" sz="2400" dirty="0"/>
                    </a:p>
                  </a:txBody>
                  <a:tcPr/>
                </a:tc>
                <a:extLst>
                  <a:ext uri="{0D108BD9-81ED-4DB2-BD59-A6C34878D82A}">
                    <a16:rowId xmlns:a16="http://schemas.microsoft.com/office/drawing/2014/main" val="10000"/>
                  </a:ext>
                </a:extLst>
              </a:tr>
              <a:tr h="253088">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r h="253088">
                <a:tc>
                  <a:txBody>
                    <a:bodyPr/>
                    <a:lstStyle/>
                    <a:p>
                      <a:r>
                        <a:rPr lang="en-US" b="1" dirty="0"/>
                        <a:t>Boot Parameters Block</a:t>
                      </a:r>
                      <a:r>
                        <a:rPr lang="en-US" dirty="0"/>
                        <a:t> is similar to the superblock of ext2. It contains some basic info about the FS and a pointer to the MFT.</a:t>
                      </a:r>
                    </a:p>
                    <a:p>
                      <a:endParaRPr lang="en-US" dirty="0"/>
                    </a:p>
                    <a:p>
                      <a:r>
                        <a:rPr lang="en-US" b="1" dirty="0"/>
                        <a:t>MFT</a:t>
                      </a:r>
                      <a:r>
                        <a:rPr lang="en-US" dirty="0"/>
                        <a:t> is the</a:t>
                      </a:r>
                      <a:r>
                        <a:rPr lang="ru-RU" dirty="0"/>
                        <a:t> </a:t>
                      </a:r>
                      <a:r>
                        <a:rPr lang="en-US" dirty="0"/>
                        <a:t>“</a:t>
                      </a:r>
                      <a:r>
                        <a:rPr lang="en-US" dirty="0" err="1"/>
                        <a:t>inode</a:t>
                      </a:r>
                      <a:r>
                        <a:rPr lang="en-US" dirty="0"/>
                        <a:t> table”. Every MFT entry describes one file*.</a:t>
                      </a:r>
                    </a:p>
                    <a:p>
                      <a:endParaRPr lang="en-US" dirty="0"/>
                    </a:p>
                    <a:p>
                      <a:r>
                        <a:rPr lang="en-US" dirty="0"/>
                        <a:t>“More metadata” is a disk area that stores</a:t>
                      </a:r>
                    </a:p>
                    <a:p>
                      <a:pPr marL="285750" indent="-285750">
                        <a:buFont typeface="Arial" panose="020B0604020202020204" pitchFamily="34" charset="0"/>
                        <a:buChar char="•"/>
                      </a:pPr>
                      <a:r>
                        <a:rPr lang="en-US" dirty="0"/>
                        <a:t>MFT Mirror (the copy of first 4 MFT entry),</a:t>
                      </a:r>
                    </a:p>
                    <a:p>
                      <a:pPr marL="285750" indent="-285750">
                        <a:buFont typeface="Arial" panose="020B0604020202020204" pitchFamily="34" charset="0"/>
                        <a:buChar char="•"/>
                      </a:pPr>
                      <a:r>
                        <a:rPr lang="en-US" dirty="0"/>
                        <a:t>The journal</a:t>
                      </a:r>
                      <a:r>
                        <a:rPr lang="ru-RU" dirty="0"/>
                        <a:t>.</a:t>
                      </a:r>
                      <a:endParaRPr lang="en-US" dirty="0"/>
                    </a:p>
                  </a:txBody>
                  <a:tcPr/>
                </a:tc>
                <a:extLst>
                  <a:ext uri="{0D108BD9-81ED-4DB2-BD59-A6C34878D82A}">
                    <a16:rowId xmlns:a16="http://schemas.microsoft.com/office/drawing/2014/main" val="3348042145"/>
                  </a:ext>
                </a:extLst>
              </a:tr>
              <a:tr h="253088">
                <a:tc>
                  <a:txBody>
                    <a:bodyPr/>
                    <a:lstStyle/>
                    <a:p>
                      <a:pPr marL="0" indent="0">
                        <a:buFont typeface="Arial" panose="020B0604020202020204" pitchFamily="34" charset="0"/>
                        <a:buNone/>
                      </a:pPr>
                      <a:r>
                        <a:rPr lang="en-US" dirty="0"/>
                        <a:t>Is it possible to grow the MFT if we grow a partition that contains NTFS?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Where is the</a:t>
                      </a:r>
                      <a:r>
                        <a:rPr lang="ru-RU" dirty="0"/>
                        <a:t> </a:t>
                      </a:r>
                      <a:r>
                        <a:rPr lang="en-US" dirty="0"/>
                        <a:t>block bitmap?</a:t>
                      </a:r>
                    </a:p>
                  </a:txBody>
                  <a:tcPr/>
                </a:tc>
                <a:extLst>
                  <a:ext uri="{0D108BD9-81ED-4DB2-BD59-A6C34878D82A}">
                    <a16:rowId xmlns:a16="http://schemas.microsoft.com/office/drawing/2014/main" val="964555674"/>
                  </a:ext>
                </a:extLst>
              </a:tr>
            </a:tbl>
          </a:graphicData>
        </a:graphic>
      </p:graphicFrame>
      <p:graphicFrame>
        <p:nvGraphicFramePr>
          <p:cNvPr id="8" name="Table 7">
            <a:extLst>
              <a:ext uri="{FF2B5EF4-FFF2-40B4-BE49-F238E27FC236}">
                <a16:creationId xmlns:a16="http://schemas.microsoft.com/office/drawing/2014/main" id="{51B70114-E05F-1727-1B4B-DE34A06E0325}"/>
              </a:ext>
            </a:extLst>
          </p:cNvPr>
          <p:cNvGraphicFramePr>
            <a:graphicFrameLocks noGrp="1"/>
          </p:cNvGraphicFramePr>
          <p:nvPr/>
        </p:nvGraphicFramePr>
        <p:xfrm>
          <a:off x="194873" y="1176675"/>
          <a:ext cx="11782268" cy="1221752"/>
        </p:xfrm>
        <a:graphic>
          <a:graphicData uri="http://schemas.openxmlformats.org/drawingml/2006/table">
            <a:tbl>
              <a:tblPr firstRow="1" bandRow="1">
                <a:tableStyleId>{5940675A-B579-460E-94D1-54222C63F5DA}</a:tableStyleId>
              </a:tblPr>
              <a:tblGrid>
                <a:gridCol w="1285584">
                  <a:extLst>
                    <a:ext uri="{9D8B030D-6E8A-4147-A177-3AD203B41FA5}">
                      <a16:colId xmlns:a16="http://schemas.microsoft.com/office/drawing/2014/main" val="20000"/>
                    </a:ext>
                  </a:extLst>
                </a:gridCol>
                <a:gridCol w="2694304">
                  <a:extLst>
                    <a:ext uri="{9D8B030D-6E8A-4147-A177-3AD203B41FA5}">
                      <a16:colId xmlns:a16="http://schemas.microsoft.com/office/drawing/2014/main" val="20001"/>
                    </a:ext>
                  </a:extLst>
                </a:gridCol>
                <a:gridCol w="2480872">
                  <a:extLst>
                    <a:ext uri="{9D8B030D-6E8A-4147-A177-3AD203B41FA5}">
                      <a16:colId xmlns:a16="http://schemas.microsoft.com/office/drawing/2014/main" val="3475520765"/>
                    </a:ext>
                  </a:extLst>
                </a:gridCol>
                <a:gridCol w="1410681">
                  <a:extLst>
                    <a:ext uri="{9D8B030D-6E8A-4147-A177-3AD203B41FA5}">
                      <a16:colId xmlns:a16="http://schemas.microsoft.com/office/drawing/2014/main" val="20002"/>
                    </a:ext>
                  </a:extLst>
                </a:gridCol>
                <a:gridCol w="3910827">
                  <a:extLst>
                    <a:ext uri="{9D8B030D-6E8A-4147-A177-3AD203B41FA5}">
                      <a16:colId xmlns:a16="http://schemas.microsoft.com/office/drawing/2014/main" val="20003"/>
                    </a:ext>
                  </a:extLst>
                </a:gridCol>
              </a:tblGrid>
              <a:tr h="1221752">
                <a:tc>
                  <a:txBody>
                    <a:bodyPr/>
                    <a:lstStyle/>
                    <a:p>
                      <a:r>
                        <a:rPr lang="en-US" dirty="0"/>
                        <a:t>Boot</a:t>
                      </a:r>
                      <a:br>
                        <a:rPr lang="en-US" dirty="0"/>
                      </a:br>
                      <a:r>
                        <a:rPr lang="en-US" dirty="0"/>
                        <a:t>Parameters</a:t>
                      </a:r>
                      <a:br>
                        <a:rPr lang="en-US" dirty="0"/>
                      </a:br>
                      <a:r>
                        <a:rPr lang="en-US" dirty="0"/>
                        <a:t>Block</a:t>
                      </a:r>
                    </a:p>
                  </a:txBody>
                  <a:tcPr/>
                </a:tc>
                <a:tc>
                  <a:txBody>
                    <a:bodyPr/>
                    <a:lstStyle/>
                    <a:p>
                      <a:r>
                        <a:rPr lang="en-US" dirty="0"/>
                        <a:t>Master</a:t>
                      </a:r>
                      <a:br>
                        <a:rPr lang="en-US" dirty="0"/>
                      </a:br>
                      <a:r>
                        <a:rPr lang="en-US" dirty="0"/>
                        <a:t>File</a:t>
                      </a:r>
                    </a:p>
                    <a:p>
                      <a:r>
                        <a:rPr lang="en-US" dirty="0"/>
                        <a:t>Table</a:t>
                      </a:r>
                    </a:p>
                  </a:txBody>
                  <a:tcPr/>
                </a:tc>
                <a:tc>
                  <a:txBody>
                    <a:bodyPr/>
                    <a:lstStyle/>
                    <a:p>
                      <a:r>
                        <a:rPr lang="en-US" dirty="0"/>
                        <a:t>Free</a:t>
                      </a:r>
                      <a:br>
                        <a:rPr lang="en-US" dirty="0"/>
                      </a:br>
                      <a:r>
                        <a:rPr lang="en-US" dirty="0"/>
                        <a:t>Space</a:t>
                      </a:r>
                    </a:p>
                  </a:txBody>
                  <a:tcPr/>
                </a:tc>
                <a:tc>
                  <a:txBody>
                    <a:bodyPr/>
                    <a:lstStyle/>
                    <a:p>
                      <a:r>
                        <a:rPr lang="en-US" dirty="0"/>
                        <a:t>More</a:t>
                      </a:r>
                      <a:br>
                        <a:rPr lang="en-US" dirty="0"/>
                      </a:br>
                      <a:r>
                        <a:rPr lang="en-US" dirty="0"/>
                        <a:t>metadata</a:t>
                      </a:r>
                    </a:p>
                  </a:txBody>
                  <a:tcPr/>
                </a:tc>
                <a:tc>
                  <a:txBody>
                    <a:bodyPr/>
                    <a:lstStyle/>
                    <a:p>
                      <a:r>
                        <a:rPr lang="en-US" dirty="0"/>
                        <a:t>Free</a:t>
                      </a:r>
                      <a:br>
                        <a:rPr lang="en-US" dirty="0"/>
                      </a:br>
                      <a:r>
                        <a:rPr lang="en-US" dirty="0"/>
                        <a:t>Space</a:t>
                      </a:r>
                    </a:p>
                  </a:txBody>
                  <a:tcPr/>
                </a:tc>
                <a:extLst>
                  <a:ext uri="{0D108BD9-81ED-4DB2-BD59-A6C34878D82A}">
                    <a16:rowId xmlns:a16="http://schemas.microsoft.com/office/drawing/2014/main" val="10000"/>
                  </a:ext>
                </a:extLst>
              </a:tr>
            </a:tbl>
          </a:graphicData>
        </a:graphic>
      </p:graphicFrame>
      <p:sp>
        <p:nvSpPr>
          <p:cNvPr id="10" name="Right Arrow 9">
            <a:extLst>
              <a:ext uri="{FF2B5EF4-FFF2-40B4-BE49-F238E27FC236}">
                <a16:creationId xmlns:a16="http://schemas.microsoft.com/office/drawing/2014/main" id="{36F8165D-43B7-CF5B-253D-528D5A4183D5}"/>
              </a:ext>
            </a:extLst>
          </p:cNvPr>
          <p:cNvSpPr/>
          <p:nvPr/>
        </p:nvSpPr>
        <p:spPr>
          <a:xfrm>
            <a:off x="194873" y="2525711"/>
            <a:ext cx="2673179" cy="222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ED71D1E8-29F3-430D-97DF-3B7427949DF1}"/>
              </a:ext>
            </a:extLst>
          </p:cNvPr>
          <p:cNvSpPr txBox="1"/>
          <p:nvPr/>
        </p:nvSpPr>
        <p:spPr>
          <a:xfrm>
            <a:off x="2868052" y="2431868"/>
            <a:ext cx="2894767" cy="369332"/>
          </a:xfrm>
          <a:prstGeom prst="rect">
            <a:avLst/>
          </a:prstGeom>
          <a:noFill/>
        </p:spPr>
        <p:txBody>
          <a:bodyPr wrap="none" rtlCol="0">
            <a:spAutoFit/>
          </a:bodyPr>
          <a:lstStyle/>
          <a:p>
            <a:r>
              <a:rPr lang="en-US" dirty="0"/>
              <a:t>disk offsets grow left-to-right</a:t>
            </a:r>
            <a:endParaRPr lang="ru-RU" dirty="0"/>
          </a:p>
        </p:txBody>
      </p:sp>
      <p:sp>
        <p:nvSpPr>
          <p:cNvPr id="3" name="TextBox 2">
            <a:extLst>
              <a:ext uri="{FF2B5EF4-FFF2-40B4-BE49-F238E27FC236}">
                <a16:creationId xmlns:a16="http://schemas.microsoft.com/office/drawing/2014/main" id="{6F0B5942-254F-1B97-3F31-1A7B83DE5336}"/>
              </a:ext>
            </a:extLst>
          </p:cNvPr>
          <p:cNvSpPr txBox="1"/>
          <p:nvPr/>
        </p:nvSpPr>
        <p:spPr>
          <a:xfrm>
            <a:off x="0" y="6163272"/>
            <a:ext cx="10395857" cy="369332"/>
          </a:xfrm>
          <a:prstGeom prst="rect">
            <a:avLst/>
          </a:prstGeom>
          <a:noFill/>
        </p:spPr>
        <p:txBody>
          <a:bodyPr wrap="square" rtlCol="0">
            <a:spAutoFit/>
          </a:bodyPr>
          <a:lstStyle/>
          <a:p>
            <a:r>
              <a:rPr lang="ru-RU" i="1" dirty="0">
                <a:solidFill>
                  <a:schemeClr val="bg1">
                    <a:lumMod val="75000"/>
                  </a:schemeClr>
                </a:solidFill>
              </a:rPr>
              <a:t>* </a:t>
            </a:r>
            <a:r>
              <a:rPr lang="en-US" i="1" dirty="0">
                <a:solidFill>
                  <a:schemeClr val="bg1">
                    <a:lumMod val="75000"/>
                  </a:schemeClr>
                </a:solidFill>
              </a:rPr>
              <a:t>Sometimes a file may take multiple entries in the MFT (we will see it later).</a:t>
            </a:r>
            <a:endParaRPr lang="en-RU" i="1" dirty="0">
              <a:solidFill>
                <a:schemeClr val="bg1">
                  <a:lumMod val="75000"/>
                </a:schemeClr>
              </a:solidFill>
            </a:endParaRPr>
          </a:p>
        </p:txBody>
      </p:sp>
    </p:spTree>
    <p:extLst>
      <p:ext uri="{BB962C8B-B14F-4D97-AF65-F5344CB8AC3E}">
        <p14:creationId xmlns:p14="http://schemas.microsoft.com/office/powerpoint/2010/main" val="19453163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1113566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911224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016404155"/>
              </p:ext>
            </p:extLst>
          </p:nvPr>
        </p:nvGraphicFramePr>
        <p:xfrm>
          <a:off x="0" y="365760"/>
          <a:ext cx="12192000" cy="457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Boot Parameters Block (</a:t>
                      </a:r>
                      <a:r>
                        <a:rPr lang="en-US" sz="2400" dirty="0" err="1"/>
                        <a:t>src</a:t>
                      </a:r>
                      <a:r>
                        <a:rPr lang="en-US" sz="2400" dirty="0"/>
                        <a:t>/</a:t>
                      </a:r>
                      <a:r>
                        <a:rPr lang="en-US" sz="2400" dirty="0" err="1"/>
                        <a:t>linux</a:t>
                      </a:r>
                      <a:r>
                        <a:rPr lang="en-US" sz="2400" dirty="0"/>
                        <a:t>/fs/ntfs3/</a:t>
                      </a:r>
                      <a:r>
                        <a:rPr lang="en-US" sz="2400" dirty="0" err="1"/>
                        <a:t>ntfs.h</a:t>
                      </a:r>
                      <a:r>
                        <a:rPr lang="en-US" sz="2400" dirty="0"/>
                        <a:t>)</a:t>
                      </a:r>
                      <a:endParaRPr lang="ru-RU" sz="2400" dirty="0"/>
                    </a:p>
                  </a:txBody>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417D730A-9D8D-004A-8DF0-63FA0014078E}"/>
              </a:ext>
            </a:extLst>
          </p:cNvPr>
          <p:cNvSpPr txBox="1"/>
          <p:nvPr/>
        </p:nvSpPr>
        <p:spPr>
          <a:xfrm>
            <a:off x="0" y="822960"/>
            <a:ext cx="5388429" cy="427809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struct NTFS_BOOT {</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jump_code</a:t>
            </a:r>
            <a:r>
              <a:rPr lang="en-US" sz="1600" dirty="0">
                <a:latin typeface="Consolas" panose="020B0609020204030204" pitchFamily="49" charset="0"/>
                <a:cs typeface="Consolas" panose="020B0609020204030204" pitchFamily="49" charset="0"/>
              </a:rPr>
              <a:t>[3];</a:t>
            </a:r>
          </a:p>
          <a:p>
            <a:r>
              <a:rPr lang="en-US" sz="1600" dirty="0">
                <a:solidFill>
                  <a:srgbClr val="FF0000"/>
                </a:solidFill>
                <a:latin typeface="Consolas" panose="020B0609020204030204" pitchFamily="49" charset="0"/>
                <a:cs typeface="Consolas" panose="020B0609020204030204" pitchFamily="49" charset="0"/>
              </a:rPr>
              <a:t>    u8 </a:t>
            </a:r>
            <a:r>
              <a:rPr lang="en-US" sz="1600" dirty="0" err="1">
                <a:solidFill>
                  <a:srgbClr val="FF0000"/>
                </a:solidFill>
                <a:latin typeface="Consolas" panose="020B0609020204030204" pitchFamily="49" charset="0"/>
                <a:cs typeface="Consolas" panose="020B0609020204030204" pitchFamily="49" charset="0"/>
              </a:rPr>
              <a:t>system_id</a:t>
            </a:r>
            <a:r>
              <a:rPr lang="en-US" sz="1600" dirty="0">
                <a:solidFill>
                  <a:srgbClr val="FF0000"/>
                </a:solidFill>
                <a:latin typeface="Consolas" panose="020B0609020204030204" pitchFamily="49" charset="0"/>
                <a:cs typeface="Consolas" panose="020B0609020204030204" pitchFamily="49" charset="0"/>
              </a:rPr>
              <a:t>[8]; // “NTFS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bytes_per_sector</a:t>
            </a:r>
            <a:r>
              <a:rPr lang="en-US" sz="1600" dirty="0">
                <a:latin typeface="Consolas" panose="020B0609020204030204" pitchFamily="49" charset="0"/>
                <a:cs typeface="Consolas" panose="020B0609020204030204" pitchFamily="49" charset="0"/>
              </a:rPr>
              <a:t>[2];</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sectors_per_clusters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unused1[7];</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media_type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unused2[2];</a:t>
            </a:r>
          </a:p>
          <a:p>
            <a:r>
              <a:rPr lang="en-US" sz="1600" dirty="0">
                <a:latin typeface="Consolas" panose="020B0609020204030204" pitchFamily="49" charset="0"/>
                <a:cs typeface="Consolas" panose="020B0609020204030204" pitchFamily="49" charset="0"/>
              </a:rPr>
              <a:t>    __le16 </a:t>
            </a:r>
            <a:r>
              <a:rPr lang="en-US" sz="1600" dirty="0" err="1">
                <a:latin typeface="Consolas" panose="020B0609020204030204" pitchFamily="49" charset="0"/>
                <a:cs typeface="Consolas" panose="020B0609020204030204" pitchFamily="49" charset="0"/>
              </a:rPr>
              <a:t>sct_per_track</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__le16 heads;</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hidden_sectors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unused3[4];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bios_drive_num</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unused4;</a:t>
            </a:r>
          </a:p>
          <a:p>
            <a:r>
              <a:rPr lang="en-US" sz="1600" dirty="0">
                <a:solidFill>
                  <a:srgbClr val="FF0000"/>
                </a:solidFill>
                <a:latin typeface="Consolas" panose="020B0609020204030204" pitchFamily="49" charset="0"/>
                <a:cs typeface="Consolas" panose="020B0609020204030204" pitchFamily="49" charset="0"/>
              </a:rPr>
              <a:t>    u8 </a:t>
            </a:r>
            <a:r>
              <a:rPr lang="en-US" sz="1600" dirty="0" err="1">
                <a:solidFill>
                  <a:srgbClr val="FF0000"/>
                </a:solidFill>
                <a:latin typeface="Consolas" panose="020B0609020204030204" pitchFamily="49" charset="0"/>
                <a:cs typeface="Consolas" panose="020B0609020204030204" pitchFamily="49" charset="0"/>
              </a:rPr>
              <a:t>signature_ex</a:t>
            </a:r>
            <a:r>
              <a:rPr lang="en-US" sz="1600" dirty="0">
                <a:solidFill>
                  <a:srgbClr val="FF0000"/>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025CE6EB-DE3D-2446-9FA6-C9CC27D71F2D}"/>
              </a:ext>
            </a:extLst>
          </p:cNvPr>
          <p:cNvSpPr txBox="1"/>
          <p:nvPr/>
        </p:nvSpPr>
        <p:spPr>
          <a:xfrm>
            <a:off x="5388429" y="822960"/>
            <a:ext cx="6803571" cy="353943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u8 unused5;</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sectors_per_volume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mft_clst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mft2_clst;</a:t>
            </a:r>
          </a:p>
          <a:p>
            <a:r>
              <a:rPr lang="en-US" sz="1600" dirty="0">
                <a:latin typeface="Consolas" panose="020B0609020204030204" pitchFamily="49" charset="0"/>
                <a:cs typeface="Consolas" panose="020B0609020204030204" pitchFamily="49" charset="0"/>
              </a:rPr>
              <a:t>    s8 </a:t>
            </a:r>
            <a:r>
              <a:rPr lang="en-US" sz="1600" dirty="0" err="1">
                <a:latin typeface="Consolas" panose="020B0609020204030204" pitchFamily="49" charset="0"/>
                <a:cs typeface="Consolas" panose="020B0609020204030204" pitchFamily="49" charset="0"/>
              </a:rPr>
              <a:t>mft_record_size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unused6[3];</a:t>
            </a:r>
          </a:p>
          <a:p>
            <a:r>
              <a:rPr lang="en-US" sz="1600" dirty="0">
                <a:latin typeface="Consolas" panose="020B0609020204030204" pitchFamily="49" charset="0"/>
                <a:cs typeface="Consolas" panose="020B0609020204030204" pitchFamily="49" charset="0"/>
              </a:rPr>
              <a:t>    s8 </a:t>
            </a:r>
            <a:r>
              <a:rPr lang="en-US" sz="1600" dirty="0" err="1">
                <a:latin typeface="Consolas" panose="020B0609020204030204" pitchFamily="49" charset="0"/>
                <a:cs typeface="Consolas" panose="020B0609020204030204" pitchFamily="49" charset="0"/>
              </a:rPr>
              <a:t>indx_record_size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unused7[3];</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serial_num</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check_sum</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boot_code</a:t>
            </a:r>
            <a:r>
              <a:rPr lang="en-US" sz="1600" dirty="0">
                <a:latin typeface="Consolas" panose="020B0609020204030204" pitchFamily="49" charset="0"/>
                <a:cs typeface="Consolas" panose="020B0609020204030204" pitchFamily="49" charset="0"/>
              </a:rPr>
              <a:t>[0x200 - 0x50 - 2 - 4];</a:t>
            </a:r>
          </a:p>
          <a:p>
            <a:r>
              <a:rPr lang="en-US" sz="1600" dirty="0">
                <a:solidFill>
                  <a:srgbClr val="FF0000"/>
                </a:solidFill>
                <a:latin typeface="Consolas" panose="020B0609020204030204" pitchFamily="49" charset="0"/>
                <a:cs typeface="Consolas" panose="020B0609020204030204" pitchFamily="49" charset="0"/>
              </a:rPr>
              <a:t>    u8 </a:t>
            </a:r>
            <a:r>
              <a:rPr lang="en-US" sz="1600" dirty="0" err="1">
                <a:solidFill>
                  <a:srgbClr val="FF0000"/>
                </a:solidFill>
                <a:latin typeface="Consolas" panose="020B0609020204030204" pitchFamily="49" charset="0"/>
                <a:cs typeface="Consolas" panose="020B0609020204030204" pitchFamily="49" charset="0"/>
              </a:rPr>
              <a:t>boot_magic</a:t>
            </a:r>
            <a:r>
              <a:rPr lang="en-US" sz="1600" dirty="0">
                <a:solidFill>
                  <a:srgbClr val="FF0000"/>
                </a:solidFill>
                <a:latin typeface="Consolas" panose="020B0609020204030204" pitchFamily="49" charset="0"/>
                <a:cs typeface="Consolas" panose="020B0609020204030204" pitchFamily="49" charset="0"/>
              </a:rPr>
              <a:t>[2];</a:t>
            </a:r>
          </a:p>
          <a:p>
            <a:r>
              <a:rPr lang="en-US" sz="16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5C9E5133-3B87-6A40-A1C0-612D22AB7E97}"/>
              </a:ext>
            </a:extLst>
          </p:cNvPr>
          <p:cNvSpPr txBox="1"/>
          <p:nvPr/>
        </p:nvSpPr>
        <p:spPr>
          <a:xfrm>
            <a:off x="0" y="5091534"/>
            <a:ext cx="12192000" cy="646331"/>
          </a:xfrm>
          <a:prstGeom prst="rect">
            <a:avLst/>
          </a:prstGeom>
          <a:noFill/>
        </p:spPr>
        <p:txBody>
          <a:bodyPr wrap="square" rtlCol="0">
            <a:spAutoFit/>
          </a:bodyPr>
          <a:lstStyle/>
          <a:p>
            <a:r>
              <a:rPr lang="en-RU"/>
              <a:t>BPB </a:t>
            </a:r>
            <a:r>
              <a:rPr lang="en-US" dirty="0"/>
              <a:t>contains</a:t>
            </a:r>
            <a:r>
              <a:rPr lang="ru-RU" dirty="0"/>
              <a:t>:</a:t>
            </a:r>
            <a:endParaRPr lang="en-US" dirty="0"/>
          </a:p>
          <a:p>
            <a:pPr marL="285750" indent="-285750">
              <a:buFont typeface="Arial" panose="020B0604020202020204" pitchFamily="34" charset="0"/>
              <a:buChar char="•"/>
            </a:pPr>
            <a:r>
              <a:rPr lang="en-US" dirty="0"/>
              <a:t>Magic numbers that confirm that a partition really contains a</a:t>
            </a:r>
            <a:r>
              <a:rPr lang="ru-RU" dirty="0"/>
              <a:t> </a:t>
            </a:r>
            <a:r>
              <a:rPr lang="en-US" dirty="0"/>
              <a:t>NTFS-formatted file system,</a:t>
            </a:r>
            <a:endParaRPr lang="en-RU" dirty="0"/>
          </a:p>
        </p:txBody>
      </p:sp>
    </p:spTree>
    <p:extLst>
      <p:ext uri="{BB962C8B-B14F-4D97-AF65-F5344CB8AC3E}">
        <p14:creationId xmlns:p14="http://schemas.microsoft.com/office/powerpoint/2010/main" val="99067664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4321855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9098898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0" y="365760"/>
          <a:ext cx="12192000" cy="457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Boot Parameters Block (</a:t>
                      </a:r>
                      <a:r>
                        <a:rPr lang="en-US" sz="2400" dirty="0" err="1"/>
                        <a:t>src</a:t>
                      </a:r>
                      <a:r>
                        <a:rPr lang="en-US" sz="2400" dirty="0"/>
                        <a:t>/</a:t>
                      </a:r>
                      <a:r>
                        <a:rPr lang="en-US" sz="2400" dirty="0" err="1"/>
                        <a:t>linux</a:t>
                      </a:r>
                      <a:r>
                        <a:rPr lang="en-US" sz="2400" dirty="0"/>
                        <a:t>/fs/ntfs3/</a:t>
                      </a:r>
                      <a:r>
                        <a:rPr lang="en-US" sz="2400" dirty="0" err="1"/>
                        <a:t>ntfs.h</a:t>
                      </a:r>
                      <a:r>
                        <a:rPr lang="en-US" sz="2400" dirty="0"/>
                        <a:t>)</a:t>
                      </a:r>
                      <a:endParaRPr lang="ru-RU" sz="2400" dirty="0"/>
                    </a:p>
                  </a:txBody>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417D730A-9D8D-004A-8DF0-63FA0014078E}"/>
              </a:ext>
            </a:extLst>
          </p:cNvPr>
          <p:cNvSpPr txBox="1"/>
          <p:nvPr/>
        </p:nvSpPr>
        <p:spPr>
          <a:xfrm>
            <a:off x="0" y="822960"/>
            <a:ext cx="5388429" cy="427809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struct NTFS_BOOT {</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jump_code</a:t>
            </a:r>
            <a:r>
              <a:rPr lang="en-US" sz="1600" dirty="0">
                <a:latin typeface="Consolas" panose="020B0609020204030204" pitchFamily="49" charset="0"/>
                <a:cs typeface="Consolas" panose="020B0609020204030204" pitchFamily="49" charset="0"/>
              </a:rPr>
              <a:t>[3];</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system_id</a:t>
            </a:r>
            <a:r>
              <a:rPr lang="en-US" sz="1600" dirty="0">
                <a:latin typeface="Consolas" panose="020B0609020204030204" pitchFamily="49" charset="0"/>
                <a:cs typeface="Consolas" panose="020B0609020204030204" pitchFamily="49" charset="0"/>
              </a:rPr>
              <a:t>[8]; // “NTFS    "</a:t>
            </a:r>
          </a:p>
          <a:p>
            <a:endParaRPr lang="en-US" sz="1600" dirty="0">
              <a:latin typeface="Consolas" panose="020B0609020204030204" pitchFamily="49" charset="0"/>
              <a:cs typeface="Consolas" panose="020B0609020204030204" pitchFamily="49" charset="0"/>
            </a:endParaRPr>
          </a:p>
          <a:p>
            <a:r>
              <a:rPr lang="en-US" sz="1600" dirty="0">
                <a:solidFill>
                  <a:srgbClr val="FF0000"/>
                </a:solidFill>
                <a:latin typeface="Consolas" panose="020B0609020204030204" pitchFamily="49" charset="0"/>
                <a:cs typeface="Consolas" panose="020B0609020204030204" pitchFamily="49" charset="0"/>
              </a:rPr>
              <a:t>    u8 </a:t>
            </a:r>
            <a:r>
              <a:rPr lang="en-US" sz="1600" dirty="0" err="1">
                <a:solidFill>
                  <a:srgbClr val="FF0000"/>
                </a:solidFill>
                <a:latin typeface="Consolas" panose="020B0609020204030204" pitchFamily="49" charset="0"/>
                <a:cs typeface="Consolas" panose="020B0609020204030204" pitchFamily="49" charset="0"/>
              </a:rPr>
              <a:t>bytes_per_sector</a:t>
            </a:r>
            <a:r>
              <a:rPr lang="en-US" sz="1600" dirty="0">
                <a:solidFill>
                  <a:srgbClr val="FF0000"/>
                </a:solidFill>
                <a:latin typeface="Consolas" panose="020B0609020204030204" pitchFamily="49" charset="0"/>
                <a:cs typeface="Consolas" panose="020B0609020204030204" pitchFamily="49" charset="0"/>
              </a:rPr>
              <a:t>[2];</a:t>
            </a:r>
          </a:p>
          <a:p>
            <a:endParaRPr lang="en-US" sz="1600" dirty="0">
              <a:latin typeface="Consolas" panose="020B0609020204030204" pitchFamily="49" charset="0"/>
              <a:cs typeface="Consolas" panose="020B0609020204030204" pitchFamily="49" charset="0"/>
            </a:endParaRPr>
          </a:p>
          <a:p>
            <a:r>
              <a:rPr lang="en-US" sz="1600" dirty="0">
                <a:solidFill>
                  <a:srgbClr val="FF0000"/>
                </a:solidFill>
                <a:latin typeface="Consolas" panose="020B0609020204030204" pitchFamily="49" charset="0"/>
                <a:cs typeface="Consolas" panose="020B0609020204030204" pitchFamily="49" charset="0"/>
              </a:rPr>
              <a:t>    u8 </a:t>
            </a:r>
            <a:r>
              <a:rPr lang="en-US" sz="1600" dirty="0" err="1">
                <a:solidFill>
                  <a:srgbClr val="FF0000"/>
                </a:solidFill>
                <a:latin typeface="Consolas" panose="020B0609020204030204" pitchFamily="49" charset="0"/>
                <a:cs typeface="Consolas" panose="020B0609020204030204" pitchFamily="49" charset="0"/>
              </a:rPr>
              <a:t>sectors_per_clusters</a:t>
            </a:r>
            <a:r>
              <a:rPr lang="en-US" sz="1600" dirty="0">
                <a:solidFill>
                  <a:srgbClr val="FF000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unused1[7];</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media_type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unused2[2];</a:t>
            </a:r>
          </a:p>
          <a:p>
            <a:r>
              <a:rPr lang="en-US" sz="1600" dirty="0">
                <a:latin typeface="Consolas" panose="020B0609020204030204" pitchFamily="49" charset="0"/>
                <a:cs typeface="Consolas" panose="020B0609020204030204" pitchFamily="49" charset="0"/>
              </a:rPr>
              <a:t>    __le16 </a:t>
            </a:r>
            <a:r>
              <a:rPr lang="en-US" sz="1600" dirty="0" err="1">
                <a:latin typeface="Consolas" panose="020B0609020204030204" pitchFamily="49" charset="0"/>
                <a:cs typeface="Consolas" panose="020B0609020204030204" pitchFamily="49" charset="0"/>
              </a:rPr>
              <a:t>sct_per_track</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__le16 heads;</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hidden_sectors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unused3[4];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bios_drive_num</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signature_ex</a:t>
            </a:r>
            <a:r>
              <a:rPr lang="en-US" sz="1600" dirty="0">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025CE6EB-DE3D-2446-9FA6-C9CC27D71F2D}"/>
              </a:ext>
            </a:extLst>
          </p:cNvPr>
          <p:cNvSpPr txBox="1"/>
          <p:nvPr/>
        </p:nvSpPr>
        <p:spPr>
          <a:xfrm>
            <a:off x="5388429" y="822960"/>
            <a:ext cx="6803571" cy="353943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u8 unused5;</a:t>
            </a:r>
          </a:p>
          <a:p>
            <a:r>
              <a:rPr lang="en-US" sz="1600" dirty="0">
                <a:solidFill>
                  <a:srgbClr val="FF0000"/>
                </a:solidFill>
                <a:latin typeface="Consolas" panose="020B0609020204030204" pitchFamily="49" charset="0"/>
                <a:cs typeface="Consolas" panose="020B0609020204030204" pitchFamily="49" charset="0"/>
              </a:rPr>
              <a:t>    __le64 </a:t>
            </a:r>
            <a:r>
              <a:rPr lang="en-US" sz="1600" dirty="0" err="1">
                <a:solidFill>
                  <a:srgbClr val="FF0000"/>
                </a:solidFill>
                <a:latin typeface="Consolas" panose="020B0609020204030204" pitchFamily="49" charset="0"/>
                <a:cs typeface="Consolas" panose="020B0609020204030204" pitchFamily="49" charset="0"/>
              </a:rPr>
              <a:t>sectors_per_volume</a:t>
            </a:r>
            <a:r>
              <a:rPr lang="en-US" sz="1600" dirty="0">
                <a:solidFill>
                  <a:srgbClr val="FF000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mft_clst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mft2_clst;</a:t>
            </a:r>
          </a:p>
          <a:p>
            <a:r>
              <a:rPr lang="en-US" sz="1600" dirty="0">
                <a:solidFill>
                  <a:srgbClr val="FF0000"/>
                </a:solidFill>
                <a:latin typeface="Consolas" panose="020B0609020204030204" pitchFamily="49" charset="0"/>
                <a:cs typeface="Consolas" panose="020B0609020204030204" pitchFamily="49" charset="0"/>
              </a:rPr>
              <a:t>    s8 </a:t>
            </a:r>
            <a:r>
              <a:rPr lang="en-US" sz="1600" dirty="0" err="1">
                <a:solidFill>
                  <a:srgbClr val="FF0000"/>
                </a:solidFill>
                <a:latin typeface="Consolas" panose="020B0609020204030204" pitchFamily="49" charset="0"/>
                <a:cs typeface="Consolas" panose="020B0609020204030204" pitchFamily="49" charset="0"/>
              </a:rPr>
              <a:t>mft_record_size</a:t>
            </a:r>
            <a:r>
              <a:rPr lang="en-US" sz="1600" dirty="0">
                <a:solidFill>
                  <a:srgbClr val="FF000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unused6[3];</a:t>
            </a:r>
          </a:p>
          <a:p>
            <a:r>
              <a:rPr lang="en-US" sz="1600" dirty="0">
                <a:solidFill>
                  <a:srgbClr val="FF0000"/>
                </a:solidFill>
                <a:latin typeface="Consolas" panose="020B0609020204030204" pitchFamily="49" charset="0"/>
                <a:cs typeface="Consolas" panose="020B0609020204030204" pitchFamily="49" charset="0"/>
              </a:rPr>
              <a:t>    s8 </a:t>
            </a:r>
            <a:r>
              <a:rPr lang="en-US" sz="1600" dirty="0" err="1">
                <a:solidFill>
                  <a:srgbClr val="FF0000"/>
                </a:solidFill>
                <a:latin typeface="Consolas" panose="020B0609020204030204" pitchFamily="49" charset="0"/>
                <a:cs typeface="Consolas" panose="020B0609020204030204" pitchFamily="49" charset="0"/>
              </a:rPr>
              <a:t>indx_record_size</a:t>
            </a:r>
            <a:r>
              <a:rPr lang="en-US" sz="1600" dirty="0">
                <a:solidFill>
                  <a:srgbClr val="FF000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unused7[3];</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serial_num</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check_sum</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boot_code</a:t>
            </a:r>
            <a:r>
              <a:rPr lang="en-US" sz="1600" dirty="0">
                <a:latin typeface="Consolas" panose="020B0609020204030204" pitchFamily="49" charset="0"/>
                <a:cs typeface="Consolas" panose="020B0609020204030204" pitchFamily="49" charset="0"/>
              </a:rPr>
              <a:t>[0x200 - 0x50 - 2 - 4];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boot_magic</a:t>
            </a:r>
            <a:r>
              <a:rPr lang="en-US" sz="1600" dirty="0">
                <a:latin typeface="Consolas" panose="020B0609020204030204" pitchFamily="49" charset="0"/>
                <a:cs typeface="Consolas" panose="020B0609020204030204" pitchFamily="49" charset="0"/>
              </a:rPr>
              <a:t>[2];</a:t>
            </a:r>
          </a:p>
          <a:p>
            <a:r>
              <a:rPr lang="en-US" sz="16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6CA25D37-EFFC-D748-B3E2-0A3B709E6B7E}"/>
              </a:ext>
            </a:extLst>
          </p:cNvPr>
          <p:cNvSpPr txBox="1"/>
          <p:nvPr/>
        </p:nvSpPr>
        <p:spPr>
          <a:xfrm>
            <a:off x="0" y="5091534"/>
            <a:ext cx="12192000" cy="923330"/>
          </a:xfrm>
          <a:prstGeom prst="rect">
            <a:avLst/>
          </a:prstGeom>
          <a:noFill/>
        </p:spPr>
        <p:txBody>
          <a:bodyPr wrap="square" rtlCol="0">
            <a:spAutoFit/>
          </a:bodyPr>
          <a:lstStyle/>
          <a:p>
            <a:r>
              <a:rPr lang="en-RU"/>
              <a:t>BPB </a:t>
            </a:r>
            <a:r>
              <a:rPr lang="en-US" dirty="0"/>
              <a:t>contains</a:t>
            </a:r>
            <a:r>
              <a:rPr lang="ru-RU" dirty="0"/>
              <a:t>:</a:t>
            </a:r>
            <a:endParaRPr lang="en-US" dirty="0"/>
          </a:p>
          <a:p>
            <a:pPr marL="285750" indent="-285750">
              <a:buFont typeface="Arial" panose="020B0604020202020204" pitchFamily="34" charset="0"/>
              <a:buChar char="•"/>
            </a:pPr>
            <a:r>
              <a:rPr lang="en-US" dirty="0"/>
              <a:t>Magic numbers that confirm that a partition really contains a</a:t>
            </a:r>
            <a:r>
              <a:rPr lang="ru-RU" dirty="0"/>
              <a:t> </a:t>
            </a:r>
            <a:r>
              <a:rPr lang="en-US" dirty="0"/>
              <a:t>NTFS-formatted file system,</a:t>
            </a:r>
            <a:endParaRPr lang="en-RU"/>
          </a:p>
          <a:p>
            <a:pPr marL="285750" indent="-285750">
              <a:buFont typeface="Arial" panose="020B0604020202020204" pitchFamily="34" charset="0"/>
              <a:buChar char="•"/>
            </a:pPr>
            <a:r>
              <a:rPr lang="en-US" dirty="0"/>
              <a:t>Information about the size of the most important data structures in this file system,</a:t>
            </a:r>
            <a:endParaRPr lang="en-RU" dirty="0"/>
          </a:p>
        </p:txBody>
      </p:sp>
    </p:spTree>
    <p:extLst>
      <p:ext uri="{BB962C8B-B14F-4D97-AF65-F5344CB8AC3E}">
        <p14:creationId xmlns:p14="http://schemas.microsoft.com/office/powerpoint/2010/main" val="175088868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9644991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6053683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0" y="365760"/>
          <a:ext cx="12192000" cy="457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Boot Parameters Block (</a:t>
                      </a:r>
                      <a:r>
                        <a:rPr lang="en-US" sz="2400" dirty="0" err="1"/>
                        <a:t>src</a:t>
                      </a:r>
                      <a:r>
                        <a:rPr lang="en-US" sz="2400" dirty="0"/>
                        <a:t>/</a:t>
                      </a:r>
                      <a:r>
                        <a:rPr lang="en-US" sz="2400" dirty="0" err="1"/>
                        <a:t>linux</a:t>
                      </a:r>
                      <a:r>
                        <a:rPr lang="en-US" sz="2400" dirty="0"/>
                        <a:t>/fs/ntfs3/</a:t>
                      </a:r>
                      <a:r>
                        <a:rPr lang="en-US" sz="2400" dirty="0" err="1"/>
                        <a:t>ntfs.h</a:t>
                      </a:r>
                      <a:r>
                        <a:rPr lang="en-US" sz="2400" dirty="0"/>
                        <a:t>)</a:t>
                      </a:r>
                      <a:endParaRPr lang="ru-RU" sz="2400" dirty="0"/>
                    </a:p>
                  </a:txBody>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417D730A-9D8D-004A-8DF0-63FA0014078E}"/>
              </a:ext>
            </a:extLst>
          </p:cNvPr>
          <p:cNvSpPr txBox="1"/>
          <p:nvPr/>
        </p:nvSpPr>
        <p:spPr>
          <a:xfrm>
            <a:off x="0" y="822960"/>
            <a:ext cx="5388429" cy="427809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struct NTFS_BOOT {</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jump_code</a:t>
            </a:r>
            <a:r>
              <a:rPr lang="en-US" sz="1600" dirty="0">
                <a:latin typeface="Consolas" panose="020B0609020204030204" pitchFamily="49" charset="0"/>
                <a:cs typeface="Consolas" panose="020B0609020204030204" pitchFamily="49" charset="0"/>
              </a:rPr>
              <a:t>[3];</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system_id</a:t>
            </a:r>
            <a:r>
              <a:rPr lang="en-US" sz="1600" dirty="0">
                <a:latin typeface="Consolas" panose="020B0609020204030204" pitchFamily="49" charset="0"/>
                <a:cs typeface="Consolas" panose="020B0609020204030204" pitchFamily="49" charset="0"/>
              </a:rPr>
              <a:t>[8]; // “NTFS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bytes_per_sector</a:t>
            </a:r>
            <a:r>
              <a:rPr lang="en-US" sz="1600" dirty="0">
                <a:latin typeface="Consolas" panose="020B0609020204030204" pitchFamily="49" charset="0"/>
                <a:cs typeface="Consolas" panose="020B0609020204030204" pitchFamily="49" charset="0"/>
              </a:rPr>
              <a:t>[2];</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sectors_per_clusters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unused1[7];</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media_type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unused2[2];</a:t>
            </a:r>
          </a:p>
          <a:p>
            <a:r>
              <a:rPr lang="en-US" sz="1600" dirty="0">
                <a:latin typeface="Consolas" panose="020B0609020204030204" pitchFamily="49" charset="0"/>
                <a:cs typeface="Consolas" panose="020B0609020204030204" pitchFamily="49" charset="0"/>
              </a:rPr>
              <a:t>    __le16 </a:t>
            </a:r>
            <a:r>
              <a:rPr lang="en-US" sz="1600" dirty="0" err="1">
                <a:latin typeface="Consolas" panose="020B0609020204030204" pitchFamily="49" charset="0"/>
                <a:cs typeface="Consolas" panose="020B0609020204030204" pitchFamily="49" charset="0"/>
              </a:rPr>
              <a:t>sct_per_track</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__le16 heads;</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hidden_sectors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unused3[4];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bios_drive_num</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signature_ex</a:t>
            </a:r>
            <a:r>
              <a:rPr lang="en-US" sz="1600" dirty="0">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025CE6EB-DE3D-2446-9FA6-C9CC27D71F2D}"/>
              </a:ext>
            </a:extLst>
          </p:cNvPr>
          <p:cNvSpPr txBox="1"/>
          <p:nvPr/>
        </p:nvSpPr>
        <p:spPr>
          <a:xfrm>
            <a:off x="5388429" y="822960"/>
            <a:ext cx="6803571" cy="353943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u8 unused5;</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sectors_per_volume</a:t>
            </a:r>
            <a:r>
              <a:rPr lang="en-US" sz="1600" dirty="0">
                <a:latin typeface="Consolas" panose="020B0609020204030204" pitchFamily="49" charset="0"/>
                <a:cs typeface="Consolas" panose="020B0609020204030204" pitchFamily="49" charset="0"/>
              </a:rPr>
              <a:t>;</a:t>
            </a:r>
          </a:p>
          <a:p>
            <a:r>
              <a:rPr lang="en-US" sz="1600" dirty="0">
                <a:solidFill>
                  <a:srgbClr val="FF0000"/>
                </a:solidFill>
                <a:latin typeface="Consolas" panose="020B0609020204030204" pitchFamily="49" charset="0"/>
                <a:cs typeface="Consolas" panose="020B0609020204030204" pitchFamily="49" charset="0"/>
              </a:rPr>
              <a:t>    __le64 </a:t>
            </a:r>
            <a:r>
              <a:rPr lang="en-US" sz="1600" dirty="0" err="1">
                <a:solidFill>
                  <a:srgbClr val="FF0000"/>
                </a:solidFill>
                <a:latin typeface="Consolas" panose="020B0609020204030204" pitchFamily="49" charset="0"/>
                <a:cs typeface="Consolas" panose="020B0609020204030204" pitchFamily="49" charset="0"/>
              </a:rPr>
              <a:t>mft_clst</a:t>
            </a:r>
            <a:r>
              <a:rPr lang="en-US" sz="1600" dirty="0">
                <a:solidFill>
                  <a:srgbClr val="FF0000"/>
                </a:solidFill>
                <a:latin typeface="Consolas" panose="020B0609020204030204" pitchFamily="49" charset="0"/>
                <a:cs typeface="Consolas" panose="020B0609020204030204" pitchFamily="49" charset="0"/>
              </a:rPr>
              <a:t>;</a:t>
            </a:r>
          </a:p>
          <a:p>
            <a:r>
              <a:rPr lang="en-US" sz="1600" dirty="0">
                <a:solidFill>
                  <a:srgbClr val="FF0000"/>
                </a:solidFill>
                <a:latin typeface="Consolas" panose="020B0609020204030204" pitchFamily="49" charset="0"/>
                <a:cs typeface="Consolas" panose="020B0609020204030204" pitchFamily="49" charset="0"/>
              </a:rPr>
              <a:t>    __le64 mft2_clst;</a:t>
            </a:r>
          </a:p>
          <a:p>
            <a:r>
              <a:rPr lang="en-US" sz="1600" dirty="0">
                <a:latin typeface="Consolas" panose="020B0609020204030204" pitchFamily="49" charset="0"/>
                <a:cs typeface="Consolas" panose="020B0609020204030204" pitchFamily="49" charset="0"/>
              </a:rPr>
              <a:t>    s8 </a:t>
            </a:r>
            <a:r>
              <a:rPr lang="en-US" sz="1600" dirty="0" err="1">
                <a:latin typeface="Consolas" panose="020B0609020204030204" pitchFamily="49" charset="0"/>
                <a:cs typeface="Consolas" panose="020B0609020204030204" pitchFamily="49" charset="0"/>
              </a:rPr>
              <a:t>mft_record_size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unused6[3];</a:t>
            </a:r>
          </a:p>
          <a:p>
            <a:r>
              <a:rPr lang="en-US" sz="1600" dirty="0">
                <a:latin typeface="Consolas" panose="020B0609020204030204" pitchFamily="49" charset="0"/>
                <a:cs typeface="Consolas" panose="020B0609020204030204" pitchFamily="49" charset="0"/>
              </a:rPr>
              <a:t>    s8 </a:t>
            </a:r>
            <a:r>
              <a:rPr lang="en-US" sz="1600" dirty="0" err="1">
                <a:latin typeface="Consolas" panose="020B0609020204030204" pitchFamily="49" charset="0"/>
                <a:cs typeface="Consolas" panose="020B0609020204030204" pitchFamily="49" charset="0"/>
              </a:rPr>
              <a:t>indx_record_size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unused7[3];</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serial_num</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check_sum</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boot_code</a:t>
            </a:r>
            <a:r>
              <a:rPr lang="en-US" sz="1600" dirty="0">
                <a:latin typeface="Consolas" panose="020B0609020204030204" pitchFamily="49" charset="0"/>
                <a:cs typeface="Consolas" panose="020B0609020204030204" pitchFamily="49" charset="0"/>
              </a:rPr>
              <a:t>[0x200 - 0x50 - 2 - 4];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boot_magic</a:t>
            </a:r>
            <a:r>
              <a:rPr lang="en-US" sz="1600" dirty="0">
                <a:latin typeface="Consolas" panose="020B0609020204030204" pitchFamily="49" charset="0"/>
                <a:cs typeface="Consolas" panose="020B0609020204030204" pitchFamily="49" charset="0"/>
              </a:rPr>
              <a:t>[2];</a:t>
            </a:r>
          </a:p>
          <a:p>
            <a:r>
              <a:rPr lang="en-US" sz="16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E967709E-366A-E544-9FF1-79A8847188E2}"/>
              </a:ext>
            </a:extLst>
          </p:cNvPr>
          <p:cNvSpPr txBox="1"/>
          <p:nvPr/>
        </p:nvSpPr>
        <p:spPr>
          <a:xfrm>
            <a:off x="0" y="5091534"/>
            <a:ext cx="12192000" cy="1200329"/>
          </a:xfrm>
          <a:prstGeom prst="rect">
            <a:avLst/>
          </a:prstGeom>
          <a:noFill/>
        </p:spPr>
        <p:txBody>
          <a:bodyPr wrap="square" rtlCol="0">
            <a:spAutoFit/>
          </a:bodyPr>
          <a:lstStyle/>
          <a:p>
            <a:r>
              <a:rPr lang="en-RU"/>
              <a:t>BPB </a:t>
            </a:r>
            <a:r>
              <a:rPr lang="en-US" dirty="0"/>
              <a:t>contains</a:t>
            </a:r>
            <a:r>
              <a:rPr lang="ru-RU" dirty="0"/>
              <a:t>:</a:t>
            </a:r>
            <a:endParaRPr lang="en-US" dirty="0"/>
          </a:p>
          <a:p>
            <a:pPr marL="285750" indent="-285750">
              <a:buFont typeface="Arial" panose="020B0604020202020204" pitchFamily="34" charset="0"/>
              <a:buChar char="•"/>
            </a:pPr>
            <a:r>
              <a:rPr lang="en-US" dirty="0"/>
              <a:t>Magic numbers that confirm that a partition really contains a</a:t>
            </a:r>
            <a:r>
              <a:rPr lang="ru-RU" dirty="0"/>
              <a:t> </a:t>
            </a:r>
            <a:r>
              <a:rPr lang="en-US" dirty="0"/>
              <a:t>NTFS-formatted file system,</a:t>
            </a:r>
            <a:endParaRPr lang="en-RU"/>
          </a:p>
          <a:p>
            <a:pPr marL="285750" indent="-285750">
              <a:buFont typeface="Arial" panose="020B0604020202020204" pitchFamily="34" charset="0"/>
              <a:buChar char="•"/>
            </a:pPr>
            <a:r>
              <a:rPr lang="en-US" dirty="0"/>
              <a:t>Information about the size of the most important data structures in this file system,</a:t>
            </a:r>
            <a:endParaRPr lang="en-RU"/>
          </a:p>
          <a:p>
            <a:pPr marL="285750" indent="-285750">
              <a:buFont typeface="Arial" panose="020B0604020202020204" pitchFamily="34" charset="0"/>
              <a:buChar char="•"/>
            </a:pPr>
            <a:r>
              <a:rPr lang="en-US" dirty="0"/>
              <a:t>Pointers to the MFT and</a:t>
            </a:r>
            <a:r>
              <a:rPr lang="ru-RU" dirty="0"/>
              <a:t> </a:t>
            </a:r>
            <a:r>
              <a:rPr lang="en-US" dirty="0"/>
              <a:t>MFT Mirror.</a:t>
            </a:r>
            <a:endParaRPr lang="en-RU" dirty="0"/>
          </a:p>
        </p:txBody>
      </p:sp>
    </p:spTree>
    <p:extLst>
      <p:ext uri="{BB962C8B-B14F-4D97-AF65-F5344CB8AC3E}">
        <p14:creationId xmlns:p14="http://schemas.microsoft.com/office/powerpoint/2010/main" val="345632309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647096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58568432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p:cNvGraphicFramePr>
            <a:graphicFrameLocks noGrp="1"/>
          </p:cNvGraphicFramePr>
          <p:nvPr/>
        </p:nvGraphicFramePr>
        <p:xfrm>
          <a:off x="0" y="365760"/>
          <a:ext cx="12192000" cy="457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Boot Parameters Block (</a:t>
                      </a:r>
                      <a:r>
                        <a:rPr lang="en-US" sz="2400" dirty="0" err="1"/>
                        <a:t>src</a:t>
                      </a:r>
                      <a:r>
                        <a:rPr lang="en-US" sz="2400" dirty="0"/>
                        <a:t>/</a:t>
                      </a:r>
                      <a:r>
                        <a:rPr lang="en-US" sz="2400" dirty="0" err="1"/>
                        <a:t>linux</a:t>
                      </a:r>
                      <a:r>
                        <a:rPr lang="en-US" sz="2400" dirty="0"/>
                        <a:t>/fs/ntfs3/</a:t>
                      </a:r>
                      <a:r>
                        <a:rPr lang="en-US" sz="2400" dirty="0" err="1"/>
                        <a:t>ntfs.h</a:t>
                      </a:r>
                      <a:r>
                        <a:rPr lang="en-US" sz="2400" dirty="0"/>
                        <a:t>)</a:t>
                      </a:r>
                      <a:endParaRPr lang="ru-RU" sz="2400" dirty="0"/>
                    </a:p>
                  </a:txBody>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417D730A-9D8D-004A-8DF0-63FA0014078E}"/>
              </a:ext>
            </a:extLst>
          </p:cNvPr>
          <p:cNvSpPr txBox="1"/>
          <p:nvPr/>
        </p:nvSpPr>
        <p:spPr>
          <a:xfrm>
            <a:off x="0" y="822960"/>
            <a:ext cx="5388429" cy="4278094"/>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struct NTFS_BOOT {</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jump_code</a:t>
            </a:r>
            <a:r>
              <a:rPr lang="en-US" sz="1600" dirty="0">
                <a:latin typeface="Consolas" panose="020B0609020204030204" pitchFamily="49" charset="0"/>
                <a:cs typeface="Consolas" panose="020B0609020204030204" pitchFamily="49" charset="0"/>
              </a:rPr>
              <a:t>[3];</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system_id</a:t>
            </a:r>
            <a:r>
              <a:rPr lang="en-US" sz="1600" dirty="0">
                <a:latin typeface="Consolas" panose="020B0609020204030204" pitchFamily="49" charset="0"/>
                <a:cs typeface="Consolas" panose="020B0609020204030204" pitchFamily="49" charset="0"/>
              </a:rPr>
              <a:t>[8]; // “NTFS    "</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bytes_per_sector</a:t>
            </a:r>
            <a:r>
              <a:rPr lang="en-US" sz="1600" dirty="0">
                <a:latin typeface="Consolas" panose="020B0609020204030204" pitchFamily="49" charset="0"/>
                <a:cs typeface="Consolas" panose="020B0609020204030204" pitchFamily="49" charset="0"/>
              </a:rPr>
              <a:t>[2];</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sectors_per_clusters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unused1[7];</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media_type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unused2[2];</a:t>
            </a:r>
          </a:p>
          <a:p>
            <a:r>
              <a:rPr lang="en-US" sz="1600" dirty="0">
                <a:latin typeface="Consolas" panose="020B0609020204030204" pitchFamily="49" charset="0"/>
                <a:cs typeface="Consolas" panose="020B0609020204030204" pitchFamily="49" charset="0"/>
              </a:rPr>
              <a:t>    __le16 </a:t>
            </a:r>
            <a:r>
              <a:rPr lang="en-US" sz="1600" dirty="0" err="1">
                <a:latin typeface="Consolas" panose="020B0609020204030204" pitchFamily="49" charset="0"/>
                <a:cs typeface="Consolas" panose="020B0609020204030204" pitchFamily="49" charset="0"/>
              </a:rPr>
              <a:t>sct_per_track</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__le16 heads;</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hidden_sectors</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unused3[4];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bios_drive_num</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signature_ex</a:t>
            </a:r>
            <a:r>
              <a:rPr lang="en-US" sz="1600" dirty="0">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025CE6EB-DE3D-2446-9FA6-C9CC27D71F2D}"/>
              </a:ext>
            </a:extLst>
          </p:cNvPr>
          <p:cNvSpPr txBox="1"/>
          <p:nvPr/>
        </p:nvSpPr>
        <p:spPr>
          <a:xfrm>
            <a:off x="5388429" y="822960"/>
            <a:ext cx="6803571" cy="3539430"/>
          </a:xfrm>
          <a:prstGeom prst="rect">
            <a:avLst/>
          </a:prstGeom>
          <a:noFill/>
        </p:spPr>
        <p:txBody>
          <a:bodyPr wrap="square" rtlCol="0">
            <a:spAutoFit/>
          </a:bodyPr>
          <a:lstStyle/>
          <a:p>
            <a:r>
              <a:rPr lang="en-US" sz="1600" dirty="0">
                <a:latin typeface="Consolas" panose="020B0609020204030204" pitchFamily="49" charset="0"/>
                <a:cs typeface="Consolas" panose="020B0609020204030204" pitchFamily="49" charset="0"/>
              </a:rPr>
              <a:t>    u8 unused5;</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sectors_per_volume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mft_clst</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__le64 mft2_clst;</a:t>
            </a:r>
          </a:p>
          <a:p>
            <a:r>
              <a:rPr lang="en-US" sz="1600" dirty="0">
                <a:latin typeface="Consolas" panose="020B0609020204030204" pitchFamily="49" charset="0"/>
                <a:cs typeface="Consolas" panose="020B0609020204030204" pitchFamily="49" charset="0"/>
              </a:rPr>
              <a:t>    s8 </a:t>
            </a:r>
            <a:r>
              <a:rPr lang="en-US" sz="1600" dirty="0" err="1">
                <a:latin typeface="Consolas" panose="020B0609020204030204" pitchFamily="49" charset="0"/>
                <a:cs typeface="Consolas" panose="020B0609020204030204" pitchFamily="49" charset="0"/>
              </a:rPr>
              <a:t>mft_record_size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unused6[3];</a:t>
            </a:r>
          </a:p>
          <a:p>
            <a:r>
              <a:rPr lang="en-US" sz="1600" dirty="0">
                <a:latin typeface="Consolas" panose="020B0609020204030204" pitchFamily="49" charset="0"/>
                <a:cs typeface="Consolas" panose="020B0609020204030204" pitchFamily="49" charset="0"/>
              </a:rPr>
              <a:t>    s8 </a:t>
            </a:r>
            <a:r>
              <a:rPr lang="en-US" sz="1600" dirty="0" err="1">
                <a:latin typeface="Consolas" panose="020B0609020204030204" pitchFamily="49" charset="0"/>
                <a:cs typeface="Consolas" panose="020B0609020204030204" pitchFamily="49" charset="0"/>
              </a:rPr>
              <a:t>indx_record_size</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u8 unused7[3];</a:t>
            </a:r>
          </a:p>
          <a:p>
            <a:r>
              <a:rPr lang="en-US" sz="1600" dirty="0">
                <a:latin typeface="Consolas" panose="020B0609020204030204" pitchFamily="49" charset="0"/>
                <a:cs typeface="Consolas" panose="020B0609020204030204" pitchFamily="49" charset="0"/>
              </a:rPr>
              <a:t>    __le64 </a:t>
            </a:r>
            <a:r>
              <a:rPr lang="en-US" sz="1600" dirty="0" err="1">
                <a:latin typeface="Consolas" panose="020B0609020204030204" pitchFamily="49" charset="0"/>
                <a:cs typeface="Consolas" panose="020B0609020204030204" pitchFamily="49" charset="0"/>
              </a:rPr>
              <a:t>serial_num</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__le32 </a:t>
            </a:r>
            <a:r>
              <a:rPr lang="en-US" sz="1600" dirty="0" err="1">
                <a:latin typeface="Consolas" panose="020B0609020204030204" pitchFamily="49" charset="0"/>
                <a:cs typeface="Consolas" panose="020B0609020204030204" pitchFamily="49" charset="0"/>
              </a:rPr>
              <a:t>check_sum</a:t>
            </a:r>
            <a:r>
              <a:rPr lang="en-US" sz="1600" dirty="0">
                <a:latin typeface="Consolas" panose="020B0609020204030204" pitchFamily="49" charset="0"/>
                <a:cs typeface="Consolas" panose="020B0609020204030204" pitchFamily="49" charset="0"/>
              </a:rPr>
              <a:t>;</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boot_code</a:t>
            </a:r>
            <a:r>
              <a:rPr lang="en-US" sz="1600" dirty="0">
                <a:latin typeface="Consolas" panose="020B0609020204030204" pitchFamily="49" charset="0"/>
                <a:cs typeface="Consolas" panose="020B0609020204030204" pitchFamily="49" charset="0"/>
              </a:rPr>
              <a:t>[0x200 - 0x50 - 2 - 4];</a:t>
            </a:r>
          </a:p>
          <a:p>
            <a:r>
              <a:rPr lang="en-US" sz="1600" dirty="0">
                <a:latin typeface="Consolas" panose="020B0609020204030204" pitchFamily="49" charset="0"/>
                <a:cs typeface="Consolas" panose="020B0609020204030204" pitchFamily="49" charset="0"/>
              </a:rPr>
              <a:t>    u8 </a:t>
            </a:r>
            <a:r>
              <a:rPr lang="en-US" sz="1600" dirty="0" err="1">
                <a:latin typeface="Consolas" panose="020B0609020204030204" pitchFamily="49" charset="0"/>
                <a:cs typeface="Consolas" panose="020B0609020204030204" pitchFamily="49" charset="0"/>
              </a:rPr>
              <a:t>boot_magic</a:t>
            </a:r>
            <a:r>
              <a:rPr lang="en-US" sz="1600" dirty="0">
                <a:latin typeface="Consolas" panose="020B0609020204030204" pitchFamily="49" charset="0"/>
                <a:cs typeface="Consolas" panose="020B0609020204030204" pitchFamily="49" charset="0"/>
              </a:rPr>
              <a:t>[2];</a:t>
            </a:r>
          </a:p>
          <a:p>
            <a:r>
              <a:rPr lang="en-US" sz="16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E967709E-366A-E544-9FF1-79A8847188E2}"/>
              </a:ext>
            </a:extLst>
          </p:cNvPr>
          <p:cNvSpPr txBox="1"/>
          <p:nvPr/>
        </p:nvSpPr>
        <p:spPr>
          <a:xfrm>
            <a:off x="0" y="5091534"/>
            <a:ext cx="12192000" cy="1200329"/>
          </a:xfrm>
          <a:prstGeom prst="rect">
            <a:avLst/>
          </a:prstGeom>
          <a:noFill/>
        </p:spPr>
        <p:txBody>
          <a:bodyPr wrap="square" rtlCol="0">
            <a:spAutoFit/>
          </a:bodyPr>
          <a:lstStyle/>
          <a:p>
            <a:r>
              <a:rPr lang="en-US" dirty="0"/>
              <a:t>How does the OS know</a:t>
            </a:r>
            <a:endParaRPr lang="ru-RU" dirty="0"/>
          </a:p>
          <a:p>
            <a:pPr marL="285750" indent="-285750">
              <a:buFont typeface="Arial" panose="020B0604020202020204" pitchFamily="34" charset="0"/>
              <a:buChar char="•"/>
            </a:pPr>
            <a:r>
              <a:rPr lang="en-US" dirty="0"/>
              <a:t>the version of NTFS</a:t>
            </a:r>
            <a:r>
              <a:rPr lang="ru-RU" dirty="0"/>
              <a:t>,</a:t>
            </a:r>
          </a:p>
          <a:p>
            <a:pPr marL="285750" indent="-285750">
              <a:buFont typeface="Arial" panose="020B0604020202020204" pitchFamily="34" charset="0"/>
              <a:buChar char="•"/>
            </a:pPr>
            <a:r>
              <a:rPr lang="en-US" dirty="0"/>
              <a:t>the size of the</a:t>
            </a:r>
            <a:r>
              <a:rPr lang="ru-RU" dirty="0"/>
              <a:t> </a:t>
            </a:r>
            <a:r>
              <a:rPr lang="en-US" dirty="0"/>
              <a:t>MFT</a:t>
            </a:r>
          </a:p>
          <a:p>
            <a:r>
              <a:rPr lang="en-US" dirty="0"/>
              <a:t>?</a:t>
            </a:r>
          </a:p>
        </p:txBody>
      </p:sp>
    </p:spTree>
    <p:extLst>
      <p:ext uri="{BB962C8B-B14F-4D97-AF65-F5344CB8AC3E}">
        <p14:creationId xmlns:p14="http://schemas.microsoft.com/office/powerpoint/2010/main" val="6508336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2811386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7426749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27063377"/>
              </p:ext>
            </p:extLst>
          </p:nvPr>
        </p:nvGraphicFramePr>
        <p:xfrm>
          <a:off x="0" y="365761"/>
          <a:ext cx="12192000" cy="22860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12027">
                <a:tc>
                  <a:txBody>
                    <a:bodyPr/>
                    <a:lstStyle/>
                    <a:p>
                      <a:r>
                        <a:rPr lang="en-US" sz="2400" dirty="0"/>
                        <a:t>The structure of</a:t>
                      </a:r>
                      <a:r>
                        <a:rPr lang="ru-RU" sz="2400" dirty="0"/>
                        <a:t> </a:t>
                      </a:r>
                      <a:r>
                        <a:rPr lang="en-US" sz="2400" dirty="0"/>
                        <a:t>MFT Entries</a:t>
                      </a:r>
                      <a:endParaRPr lang="ru-RU" sz="2400" dirty="0"/>
                    </a:p>
                  </a:txBody>
                  <a:tcPr/>
                </a:tc>
                <a:extLst>
                  <a:ext uri="{0D108BD9-81ED-4DB2-BD59-A6C34878D82A}">
                    <a16:rowId xmlns:a16="http://schemas.microsoft.com/office/drawing/2014/main" val="10000"/>
                  </a:ext>
                </a:extLst>
              </a:tr>
              <a:tr h="253088">
                <a:tc>
                  <a:txBody>
                    <a:bodyPr/>
                    <a:lstStyle/>
                    <a:p>
                      <a:endParaRPr lang="en-US" dirty="0"/>
                    </a:p>
                    <a:p>
                      <a:endParaRPr lang="en-US" dirty="0"/>
                    </a:p>
                    <a:p>
                      <a:endParaRPr lang="en-US" dirty="0"/>
                    </a:p>
                    <a:p>
                      <a:endParaRPr lang="en-US" dirty="0"/>
                    </a:p>
                    <a:p>
                      <a:endParaRPr lang="en-US" dirty="0"/>
                    </a:p>
                  </a:txBody>
                  <a:tcPr/>
                </a:tc>
                <a:extLst>
                  <a:ext uri="{0D108BD9-81ED-4DB2-BD59-A6C34878D82A}">
                    <a16:rowId xmlns:a16="http://schemas.microsoft.com/office/drawing/2014/main" val="10001"/>
                  </a:ext>
                </a:extLst>
              </a:tr>
              <a:tr h="253088">
                <a:tc>
                  <a:txBody>
                    <a:bodyPr/>
                    <a:lstStyle/>
                    <a:p>
                      <a:r>
                        <a:rPr lang="en-US" dirty="0"/>
                        <a:t>A file in NTFS can be viewed as a record in a table of a database.</a:t>
                      </a:r>
                      <a:r>
                        <a:rPr lang="ru-RU" dirty="0"/>
                        <a:t> </a:t>
                      </a:r>
                      <a:r>
                        <a:rPr lang="en-US" dirty="0"/>
                        <a:t>File attributes can be viewed as table columns.</a:t>
                      </a:r>
                      <a:endParaRPr lang="ru-RU" dirty="0"/>
                    </a:p>
                  </a:txBody>
                  <a:tcPr/>
                </a:tc>
                <a:extLst>
                  <a:ext uri="{0D108BD9-81ED-4DB2-BD59-A6C34878D82A}">
                    <a16:rowId xmlns:a16="http://schemas.microsoft.com/office/drawing/2014/main" val="36659342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78208398"/>
              </p:ext>
            </p:extLst>
          </p:nvPr>
        </p:nvGraphicFramePr>
        <p:xfrm>
          <a:off x="194873" y="1176675"/>
          <a:ext cx="11782270" cy="739211"/>
        </p:xfrm>
        <a:graphic>
          <a:graphicData uri="http://schemas.openxmlformats.org/drawingml/2006/table">
            <a:tbl>
              <a:tblPr firstRow="1" bandRow="1">
                <a:tableStyleId>{5940675A-B579-460E-94D1-54222C63F5DA}</a:tableStyleId>
              </a:tblPr>
              <a:tblGrid>
                <a:gridCol w="1198498">
                  <a:extLst>
                    <a:ext uri="{9D8B030D-6E8A-4147-A177-3AD203B41FA5}">
                      <a16:colId xmlns:a16="http://schemas.microsoft.com/office/drawing/2014/main" val="20000"/>
                    </a:ext>
                  </a:extLst>
                </a:gridCol>
                <a:gridCol w="2645943">
                  <a:extLst>
                    <a:ext uri="{9D8B030D-6E8A-4147-A177-3AD203B41FA5}">
                      <a16:colId xmlns:a16="http://schemas.microsoft.com/office/drawing/2014/main" val="20001"/>
                    </a:ext>
                  </a:extLst>
                </a:gridCol>
                <a:gridCol w="2645943">
                  <a:extLst>
                    <a:ext uri="{9D8B030D-6E8A-4147-A177-3AD203B41FA5}">
                      <a16:colId xmlns:a16="http://schemas.microsoft.com/office/drawing/2014/main" val="941188362"/>
                    </a:ext>
                  </a:extLst>
                </a:gridCol>
                <a:gridCol w="2645943">
                  <a:extLst>
                    <a:ext uri="{9D8B030D-6E8A-4147-A177-3AD203B41FA5}">
                      <a16:colId xmlns:a16="http://schemas.microsoft.com/office/drawing/2014/main" val="4269509500"/>
                    </a:ext>
                  </a:extLst>
                </a:gridCol>
                <a:gridCol w="2645943">
                  <a:extLst>
                    <a:ext uri="{9D8B030D-6E8A-4147-A177-3AD203B41FA5}">
                      <a16:colId xmlns:a16="http://schemas.microsoft.com/office/drawing/2014/main" val="3375708290"/>
                    </a:ext>
                  </a:extLst>
                </a:gridCol>
              </a:tblGrid>
              <a:tr h="739211">
                <a:tc>
                  <a:txBody>
                    <a:bodyPr/>
                    <a:lstStyle/>
                    <a:p>
                      <a:r>
                        <a:rPr lang="en-US" dirty="0"/>
                        <a:t>MFT Entry</a:t>
                      </a:r>
                      <a:br>
                        <a:rPr lang="en-US" dirty="0"/>
                      </a:br>
                      <a:r>
                        <a:rPr lang="en-US" dirty="0"/>
                        <a:t>Header</a:t>
                      </a:r>
                    </a:p>
                  </a:txBody>
                  <a:tcPr/>
                </a:tc>
                <a:tc>
                  <a:txBody>
                    <a:bodyPr/>
                    <a:lstStyle/>
                    <a:p>
                      <a:r>
                        <a:rPr lang="en-US" dirty="0"/>
                        <a:t>Attribute 0</a:t>
                      </a:r>
                    </a:p>
                  </a:txBody>
                  <a:tcPr/>
                </a:tc>
                <a:tc>
                  <a:txBody>
                    <a:bodyPr/>
                    <a:lstStyle/>
                    <a:p>
                      <a:r>
                        <a:rPr lang="en-US" dirty="0"/>
                        <a:t>Attribute 1</a:t>
                      </a:r>
                    </a:p>
                  </a:txBody>
                  <a:tcPr/>
                </a:tc>
                <a:tc>
                  <a:txBody>
                    <a:bodyPr/>
                    <a:lstStyle/>
                    <a:p>
                      <a:r>
                        <a:rPr lang="en-US" dirty="0"/>
                        <a:t>Attribute 2</a:t>
                      </a:r>
                    </a:p>
                  </a:txBody>
                  <a:tcPr/>
                </a:tc>
                <a:tc>
                  <a:txBody>
                    <a:bodyPr/>
                    <a:lstStyle/>
                    <a:p>
                      <a:r>
                        <a:rPr lang="en-US" dirty="0"/>
                        <a:t>…</a:t>
                      </a:r>
                    </a:p>
                  </a:txBody>
                  <a:tcPr/>
                </a:tc>
                <a:extLst>
                  <a:ext uri="{0D108BD9-81ED-4DB2-BD59-A6C34878D82A}">
                    <a16:rowId xmlns:a16="http://schemas.microsoft.com/office/drawing/2014/main" val="10000"/>
                  </a:ext>
                </a:extLst>
              </a:tr>
            </a:tbl>
          </a:graphicData>
        </a:graphic>
      </p:graphicFrame>
      <p:sp>
        <p:nvSpPr>
          <p:cNvPr id="10" name="Right Arrow 9">
            <a:extLst>
              <a:ext uri="{FF2B5EF4-FFF2-40B4-BE49-F238E27FC236}">
                <a16:creationId xmlns:a16="http://schemas.microsoft.com/office/drawing/2014/main" id="{1FC37FB3-0FF6-4248-9BDF-A3C1DA3CD26A}"/>
              </a:ext>
            </a:extLst>
          </p:cNvPr>
          <p:cNvSpPr/>
          <p:nvPr/>
        </p:nvSpPr>
        <p:spPr>
          <a:xfrm>
            <a:off x="214857" y="2006157"/>
            <a:ext cx="2673179" cy="2224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DA0AA152-C6FE-3846-A1A6-0544B224D814}"/>
              </a:ext>
            </a:extLst>
          </p:cNvPr>
          <p:cNvSpPr txBox="1"/>
          <p:nvPr/>
        </p:nvSpPr>
        <p:spPr>
          <a:xfrm>
            <a:off x="2888036" y="1912314"/>
            <a:ext cx="2473178" cy="369332"/>
          </a:xfrm>
          <a:prstGeom prst="rect">
            <a:avLst/>
          </a:prstGeom>
          <a:noFill/>
        </p:spPr>
        <p:txBody>
          <a:bodyPr wrap="none" rtlCol="0">
            <a:spAutoFit/>
          </a:bodyPr>
          <a:lstStyle/>
          <a:p>
            <a:r>
              <a:rPr lang="en-US" dirty="0"/>
              <a:t>offsets grow left-to-right</a:t>
            </a:r>
            <a:endParaRPr lang="ru-RU" dirty="0"/>
          </a:p>
        </p:txBody>
      </p:sp>
    </p:spTree>
    <p:extLst>
      <p:ext uri="{BB962C8B-B14F-4D97-AF65-F5344CB8AC3E}">
        <p14:creationId xmlns:p14="http://schemas.microsoft.com/office/powerpoint/2010/main" val="260792373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7589</TotalTime>
  <Words>5015</Words>
  <Application>Microsoft Macintosh PowerPoint</Application>
  <PresentationFormat>Widescreen</PresentationFormat>
  <Paragraphs>903</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Consolas</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MOD Administrator</cp:lastModifiedBy>
  <cp:revision>36</cp:revision>
  <dcterms:created xsi:type="dcterms:W3CDTF">2018-10-07T12:55:46Z</dcterms:created>
  <dcterms:modified xsi:type="dcterms:W3CDTF">2024-10-30T16:31:59Z</dcterms:modified>
</cp:coreProperties>
</file>