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2"/>
  </p:notesMasterIdLst>
  <p:handoutMasterIdLst>
    <p:handoutMasterId r:id="rId53"/>
  </p:handoutMasterIdLst>
  <p:sldIdLst>
    <p:sldId id="415" r:id="rId3"/>
    <p:sldId id="369" r:id="rId4"/>
    <p:sldId id="432" r:id="rId5"/>
    <p:sldId id="433" r:id="rId6"/>
    <p:sldId id="374" r:id="rId7"/>
    <p:sldId id="375" r:id="rId8"/>
    <p:sldId id="377" r:id="rId9"/>
    <p:sldId id="378" r:id="rId10"/>
    <p:sldId id="389" r:id="rId11"/>
    <p:sldId id="379" r:id="rId12"/>
    <p:sldId id="380" r:id="rId13"/>
    <p:sldId id="381" r:id="rId14"/>
    <p:sldId id="341" r:id="rId15"/>
    <p:sldId id="383" r:id="rId16"/>
    <p:sldId id="388" r:id="rId17"/>
    <p:sldId id="384" r:id="rId18"/>
    <p:sldId id="385" r:id="rId19"/>
    <p:sldId id="386" r:id="rId20"/>
    <p:sldId id="406" r:id="rId21"/>
    <p:sldId id="407" r:id="rId22"/>
    <p:sldId id="410" r:id="rId23"/>
    <p:sldId id="409" r:id="rId24"/>
    <p:sldId id="440" r:id="rId25"/>
    <p:sldId id="408" r:id="rId26"/>
    <p:sldId id="416" r:id="rId27"/>
    <p:sldId id="387" r:id="rId28"/>
    <p:sldId id="419" r:id="rId29"/>
    <p:sldId id="418" r:id="rId30"/>
    <p:sldId id="420" r:id="rId31"/>
    <p:sldId id="422" r:id="rId32"/>
    <p:sldId id="423" r:id="rId33"/>
    <p:sldId id="421" r:id="rId34"/>
    <p:sldId id="424" r:id="rId35"/>
    <p:sldId id="425" r:id="rId36"/>
    <p:sldId id="430" r:id="rId37"/>
    <p:sldId id="426" r:id="rId38"/>
    <p:sldId id="428" r:id="rId39"/>
    <p:sldId id="431" r:id="rId40"/>
    <p:sldId id="429" r:id="rId41"/>
    <p:sldId id="391" r:id="rId42"/>
    <p:sldId id="405" r:id="rId43"/>
    <p:sldId id="392" r:id="rId44"/>
    <p:sldId id="434" r:id="rId45"/>
    <p:sldId id="400" r:id="rId46"/>
    <p:sldId id="437" r:id="rId47"/>
    <p:sldId id="436" r:id="rId48"/>
    <p:sldId id="402" r:id="rId49"/>
    <p:sldId id="439" r:id="rId50"/>
    <p:sldId id="403" r:id="rId5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25"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C6788E-680A-49E5-BB93-D456A9D23A29}" type="datetimeFigureOut">
              <a:rPr lang="ru-RU" smtClean="0"/>
              <a:t>30.11.2024</a:t>
            </a:fld>
            <a:endParaRPr lang="ru-R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061F6E-92FD-414D-9278-71772D358CBE}" type="slidenum">
              <a:rPr lang="ru-RU" smtClean="0"/>
              <a:t>‹#›</a:t>
            </a:fld>
            <a:endParaRPr lang="ru-RU"/>
          </a:p>
        </p:txBody>
      </p:sp>
    </p:spTree>
    <p:extLst>
      <p:ext uri="{BB962C8B-B14F-4D97-AF65-F5344CB8AC3E}">
        <p14:creationId xmlns:p14="http://schemas.microsoft.com/office/powerpoint/2010/main" val="32627308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F4945-C160-4CD5-B124-49B9BE14C0AB}" type="datetimeFigureOut">
              <a:rPr lang="ru-RU" smtClean="0"/>
              <a:t>30.11.2024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3120B-582B-4354-977D-A474A534F6B9}" type="slidenum">
              <a:rPr lang="ru-RU" smtClean="0"/>
              <a:t>‹#›</a:t>
            </a:fld>
            <a:endParaRPr lang="ru-RU"/>
          </a:p>
        </p:txBody>
      </p:sp>
    </p:spTree>
    <p:extLst>
      <p:ext uri="{BB962C8B-B14F-4D97-AF65-F5344CB8AC3E}">
        <p14:creationId xmlns:p14="http://schemas.microsoft.com/office/powerpoint/2010/main" val="381456565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745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10</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119549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6426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253581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13</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92903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463714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439416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811080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042763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166744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19</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587824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276911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20</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265854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894474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075989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BD366-FF9E-7C39-8A1F-619749086F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8FC128-A508-3C4C-DD69-D1066DF0F1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2345E6-482C-C710-E2AF-7A1905E4C9E0}"/>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4EA5657E-EF58-EC44-AAFD-30C9C8F70195}"/>
              </a:ext>
            </a:extLst>
          </p:cNvPr>
          <p:cNvSpPr>
            <a:spLocks noGrp="1"/>
          </p:cNvSpPr>
          <p:nvPr>
            <p:ph type="sldNum" sz="quarter" idx="10"/>
          </p:nvPr>
        </p:nvSpPr>
        <p:spPr/>
        <p:txBody>
          <a:bodyPr/>
          <a:lstStyle/>
          <a:p>
            <a:fld id="{7F33120B-582B-4354-977D-A474A534F6B9}" type="slidenum">
              <a:rPr lang="ru-RU" smtClean="0"/>
              <a:t>23</a:t>
            </a:fld>
            <a:endParaRPr lang="ru-RU"/>
          </a:p>
        </p:txBody>
      </p:sp>
      <p:sp>
        <p:nvSpPr>
          <p:cNvPr id="5" name="Header Placeholder 4">
            <a:extLst>
              <a:ext uri="{FF2B5EF4-FFF2-40B4-BE49-F238E27FC236}">
                <a16:creationId xmlns:a16="http://schemas.microsoft.com/office/drawing/2014/main" id="{98E0B27C-CA61-212A-C451-168D0DD05A1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390170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6336560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17A97-79E9-50CD-63A9-10EF66DFD8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63A8CB-160A-7BD0-F137-46B2F122B2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2014CE-A6C1-DCAA-C750-A3B9ADABA74A}"/>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810B948A-FFD1-EF97-1D9F-7987D961E5C4}"/>
              </a:ext>
            </a:extLst>
          </p:cNvPr>
          <p:cNvSpPr>
            <a:spLocks noGrp="1"/>
          </p:cNvSpPr>
          <p:nvPr>
            <p:ph type="sldNum" sz="quarter" idx="10"/>
          </p:nvPr>
        </p:nvSpPr>
        <p:spPr/>
        <p:txBody>
          <a:bodyPr/>
          <a:lstStyle/>
          <a:p>
            <a:fld id="{7F33120B-582B-4354-977D-A474A534F6B9}" type="slidenum">
              <a:rPr lang="ru-RU" smtClean="0"/>
              <a:t>25</a:t>
            </a:fld>
            <a:endParaRPr lang="ru-RU"/>
          </a:p>
        </p:txBody>
      </p:sp>
      <p:sp>
        <p:nvSpPr>
          <p:cNvPr id="5" name="Header Placeholder 4">
            <a:extLst>
              <a:ext uri="{FF2B5EF4-FFF2-40B4-BE49-F238E27FC236}">
                <a16:creationId xmlns:a16="http://schemas.microsoft.com/office/drawing/2014/main" id="{BA2CA5C7-6BAC-2D69-96E6-1F86868801DC}"/>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94255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111766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7BCC7-9C37-C2F6-2F06-343973878F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4812B9-5404-25D3-7306-BCC8114D34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B7B513-975C-5F44-1DDF-EBC8997564F7}"/>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2D495816-543F-E810-D56E-A5AA90D75E15}"/>
              </a:ext>
            </a:extLst>
          </p:cNvPr>
          <p:cNvSpPr>
            <a:spLocks noGrp="1"/>
          </p:cNvSpPr>
          <p:nvPr>
            <p:ph type="sldNum" sz="quarter" idx="10"/>
          </p:nvPr>
        </p:nvSpPr>
        <p:spPr/>
        <p:txBody>
          <a:bodyPr/>
          <a:lstStyle/>
          <a:p>
            <a:fld id="{7F33120B-582B-4354-977D-A474A534F6B9}" type="slidenum">
              <a:rPr lang="ru-RU" smtClean="0"/>
              <a:t>27</a:t>
            </a:fld>
            <a:endParaRPr lang="ru-RU"/>
          </a:p>
        </p:txBody>
      </p:sp>
      <p:sp>
        <p:nvSpPr>
          <p:cNvPr id="5" name="Header Placeholder 4">
            <a:extLst>
              <a:ext uri="{FF2B5EF4-FFF2-40B4-BE49-F238E27FC236}">
                <a16:creationId xmlns:a16="http://schemas.microsoft.com/office/drawing/2014/main" id="{E50AFB0F-35B7-C882-2854-CFEF8BF1B755}"/>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704012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88994-E951-673A-77E2-660CC4C15E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376D03-4B54-EB05-DE9C-79EC60744E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7CCE0C-7CF9-EC34-5D62-900EDE0E194A}"/>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B24EE854-54B9-EF2A-9BE4-EAE152AFB26C}"/>
              </a:ext>
            </a:extLst>
          </p:cNvPr>
          <p:cNvSpPr>
            <a:spLocks noGrp="1"/>
          </p:cNvSpPr>
          <p:nvPr>
            <p:ph type="sldNum" sz="quarter" idx="10"/>
          </p:nvPr>
        </p:nvSpPr>
        <p:spPr/>
        <p:txBody>
          <a:bodyPr/>
          <a:lstStyle/>
          <a:p>
            <a:fld id="{7F33120B-582B-4354-977D-A474A534F6B9}" type="slidenum">
              <a:rPr lang="ru-RU" smtClean="0"/>
              <a:t>28</a:t>
            </a:fld>
            <a:endParaRPr lang="ru-RU"/>
          </a:p>
        </p:txBody>
      </p:sp>
      <p:sp>
        <p:nvSpPr>
          <p:cNvPr id="5" name="Header Placeholder 4">
            <a:extLst>
              <a:ext uri="{FF2B5EF4-FFF2-40B4-BE49-F238E27FC236}">
                <a16:creationId xmlns:a16="http://schemas.microsoft.com/office/drawing/2014/main" id="{5CF9708C-41E1-4ECF-20F7-695854D82CE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1211823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9CE6A-2029-6738-A307-AFB8DD1A18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5B788C-024F-AB8E-E08D-BBE5860B21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C6FE79-3CF8-234A-50AE-D5D4922E06CF}"/>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E5FACDE0-B51E-568C-2F7D-493023D771E9}"/>
              </a:ext>
            </a:extLst>
          </p:cNvPr>
          <p:cNvSpPr>
            <a:spLocks noGrp="1"/>
          </p:cNvSpPr>
          <p:nvPr>
            <p:ph type="sldNum" sz="quarter" idx="10"/>
          </p:nvPr>
        </p:nvSpPr>
        <p:spPr/>
        <p:txBody>
          <a:bodyPr/>
          <a:lstStyle/>
          <a:p>
            <a:fld id="{7F33120B-582B-4354-977D-A474A534F6B9}" type="slidenum">
              <a:rPr lang="ru-RU" smtClean="0"/>
              <a:t>29</a:t>
            </a:fld>
            <a:endParaRPr lang="ru-RU"/>
          </a:p>
        </p:txBody>
      </p:sp>
      <p:sp>
        <p:nvSpPr>
          <p:cNvPr id="5" name="Header Placeholder 4">
            <a:extLst>
              <a:ext uri="{FF2B5EF4-FFF2-40B4-BE49-F238E27FC236}">
                <a16:creationId xmlns:a16="http://schemas.microsoft.com/office/drawing/2014/main" id="{DB738339-58FE-3B0F-0D9A-0BE8C0120A79}"/>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897252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7A336-95B7-BF62-91CE-72F53CD949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B51FC6-5E61-C8C3-3AE7-8616124B3F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B98407-C0FD-4A58-E973-1A67104F4861}"/>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A4C8F385-6882-79DE-5194-3F67A76D54B1}"/>
              </a:ext>
            </a:extLst>
          </p:cNvPr>
          <p:cNvSpPr>
            <a:spLocks noGrp="1"/>
          </p:cNvSpPr>
          <p:nvPr>
            <p:ph type="sldNum" sz="quarter" idx="10"/>
          </p:nvPr>
        </p:nvSpPr>
        <p:spPr/>
        <p:txBody>
          <a:bodyPr/>
          <a:lstStyle/>
          <a:p>
            <a:fld id="{7F33120B-582B-4354-977D-A474A534F6B9}" type="slidenum">
              <a:rPr lang="ru-RU" smtClean="0"/>
              <a:t>3</a:t>
            </a:fld>
            <a:endParaRPr lang="ru-RU"/>
          </a:p>
        </p:txBody>
      </p:sp>
      <p:sp>
        <p:nvSpPr>
          <p:cNvPr id="5" name="Header Placeholder 4">
            <a:extLst>
              <a:ext uri="{FF2B5EF4-FFF2-40B4-BE49-F238E27FC236}">
                <a16:creationId xmlns:a16="http://schemas.microsoft.com/office/drawing/2014/main" id="{A9565665-5D8E-EEBF-5727-E55C911147F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834907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B62D1-92E7-726D-227F-F73CC4359E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AF7A78-ED4A-7041-A5EE-8F347470F2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EA60C8-F3D2-8F89-E875-0B3B37437E41}"/>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129ECCDE-2241-257B-5CE2-60EF97499A11}"/>
              </a:ext>
            </a:extLst>
          </p:cNvPr>
          <p:cNvSpPr>
            <a:spLocks noGrp="1"/>
          </p:cNvSpPr>
          <p:nvPr>
            <p:ph type="sldNum" sz="quarter" idx="10"/>
          </p:nvPr>
        </p:nvSpPr>
        <p:spPr/>
        <p:txBody>
          <a:bodyPr/>
          <a:lstStyle/>
          <a:p>
            <a:fld id="{7F33120B-582B-4354-977D-A474A534F6B9}" type="slidenum">
              <a:rPr lang="ru-RU" smtClean="0"/>
              <a:t>30</a:t>
            </a:fld>
            <a:endParaRPr lang="ru-RU"/>
          </a:p>
        </p:txBody>
      </p:sp>
      <p:sp>
        <p:nvSpPr>
          <p:cNvPr id="5" name="Header Placeholder 4">
            <a:extLst>
              <a:ext uri="{FF2B5EF4-FFF2-40B4-BE49-F238E27FC236}">
                <a16:creationId xmlns:a16="http://schemas.microsoft.com/office/drawing/2014/main" id="{06E2F44C-BEB6-2D6B-8457-284D5806E637}"/>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56844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186E3-F0DA-6C68-F7AD-637475BC66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C0A828-3135-D8BA-CCDF-35CF3CDF35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6F85FB-B531-7305-4413-C1220E510A20}"/>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5E65270A-2D15-8215-1E63-8D57924C0D6F}"/>
              </a:ext>
            </a:extLst>
          </p:cNvPr>
          <p:cNvSpPr>
            <a:spLocks noGrp="1"/>
          </p:cNvSpPr>
          <p:nvPr>
            <p:ph type="sldNum" sz="quarter" idx="10"/>
          </p:nvPr>
        </p:nvSpPr>
        <p:spPr/>
        <p:txBody>
          <a:bodyPr/>
          <a:lstStyle/>
          <a:p>
            <a:fld id="{7F33120B-582B-4354-977D-A474A534F6B9}" type="slidenum">
              <a:rPr lang="ru-RU" smtClean="0"/>
              <a:t>31</a:t>
            </a:fld>
            <a:endParaRPr lang="ru-RU"/>
          </a:p>
        </p:txBody>
      </p:sp>
      <p:sp>
        <p:nvSpPr>
          <p:cNvPr id="5" name="Header Placeholder 4">
            <a:extLst>
              <a:ext uri="{FF2B5EF4-FFF2-40B4-BE49-F238E27FC236}">
                <a16:creationId xmlns:a16="http://schemas.microsoft.com/office/drawing/2014/main" id="{580181B9-CC65-230A-1F20-23DE86C4222C}"/>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378184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13D80-B5D6-9123-EA7B-8396FB454A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1E7DF5-2ADD-2E2C-4861-32BD764AFD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412405-5301-4B29-8953-E7FF3F5ABAD1}"/>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CE4484CC-898F-6598-F29C-BE547A91D05D}"/>
              </a:ext>
            </a:extLst>
          </p:cNvPr>
          <p:cNvSpPr>
            <a:spLocks noGrp="1"/>
          </p:cNvSpPr>
          <p:nvPr>
            <p:ph type="sldNum" sz="quarter" idx="10"/>
          </p:nvPr>
        </p:nvSpPr>
        <p:spPr/>
        <p:txBody>
          <a:bodyPr/>
          <a:lstStyle/>
          <a:p>
            <a:fld id="{7F33120B-582B-4354-977D-A474A534F6B9}" type="slidenum">
              <a:rPr lang="ru-RU" smtClean="0"/>
              <a:t>32</a:t>
            </a:fld>
            <a:endParaRPr lang="ru-RU"/>
          </a:p>
        </p:txBody>
      </p:sp>
      <p:sp>
        <p:nvSpPr>
          <p:cNvPr id="5" name="Header Placeholder 4">
            <a:extLst>
              <a:ext uri="{FF2B5EF4-FFF2-40B4-BE49-F238E27FC236}">
                <a16:creationId xmlns:a16="http://schemas.microsoft.com/office/drawing/2014/main" id="{96D9FD26-2692-AF52-8F3A-780362F07B37}"/>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528774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7578E-3B6C-8737-B8A3-3E6D257A51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4A4B86-641A-5080-22F8-EB6192CF42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5F03F0-E5AB-0C86-DF5D-C5213BC3FE88}"/>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CA91CB37-B855-16BF-09F7-EBF980D6D22B}"/>
              </a:ext>
            </a:extLst>
          </p:cNvPr>
          <p:cNvSpPr>
            <a:spLocks noGrp="1"/>
          </p:cNvSpPr>
          <p:nvPr>
            <p:ph type="sldNum" sz="quarter" idx="10"/>
          </p:nvPr>
        </p:nvSpPr>
        <p:spPr/>
        <p:txBody>
          <a:bodyPr/>
          <a:lstStyle/>
          <a:p>
            <a:fld id="{7F33120B-582B-4354-977D-A474A534F6B9}" type="slidenum">
              <a:rPr lang="ru-RU" smtClean="0"/>
              <a:t>33</a:t>
            </a:fld>
            <a:endParaRPr lang="ru-RU"/>
          </a:p>
        </p:txBody>
      </p:sp>
      <p:sp>
        <p:nvSpPr>
          <p:cNvPr id="5" name="Header Placeholder 4">
            <a:extLst>
              <a:ext uri="{FF2B5EF4-FFF2-40B4-BE49-F238E27FC236}">
                <a16:creationId xmlns:a16="http://schemas.microsoft.com/office/drawing/2014/main" id="{85538993-62AE-1CDE-4CC0-1E9B44C6A381}"/>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4797399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0F8E7-167F-C4E2-CBC4-56B556FA4B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F2CC24-D816-264C-9D78-BF641497D4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1594EA-A996-9EDE-BC14-4E3D65B9CA4C}"/>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EEC5BD89-CD74-C5C8-B1BE-F1FD52B9C37B}"/>
              </a:ext>
            </a:extLst>
          </p:cNvPr>
          <p:cNvSpPr>
            <a:spLocks noGrp="1"/>
          </p:cNvSpPr>
          <p:nvPr>
            <p:ph type="sldNum" sz="quarter" idx="10"/>
          </p:nvPr>
        </p:nvSpPr>
        <p:spPr/>
        <p:txBody>
          <a:bodyPr/>
          <a:lstStyle/>
          <a:p>
            <a:fld id="{7F33120B-582B-4354-977D-A474A534F6B9}" type="slidenum">
              <a:rPr lang="ru-RU" smtClean="0"/>
              <a:t>34</a:t>
            </a:fld>
            <a:endParaRPr lang="ru-RU"/>
          </a:p>
        </p:txBody>
      </p:sp>
      <p:sp>
        <p:nvSpPr>
          <p:cNvPr id="5" name="Header Placeholder 4">
            <a:extLst>
              <a:ext uri="{FF2B5EF4-FFF2-40B4-BE49-F238E27FC236}">
                <a16:creationId xmlns:a16="http://schemas.microsoft.com/office/drawing/2014/main" id="{CB4A9F59-E04E-3DB7-6EB1-20BAEE13180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162533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74A6C-94B2-2AB9-2D7C-9A6C22DA19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EC0171-CD61-3284-C70F-56DA06F884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1F3EC7-718C-9B26-7896-7644E669493D}"/>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19A40FB5-40C5-2759-E89C-AF30F2FAA420}"/>
              </a:ext>
            </a:extLst>
          </p:cNvPr>
          <p:cNvSpPr>
            <a:spLocks noGrp="1"/>
          </p:cNvSpPr>
          <p:nvPr>
            <p:ph type="sldNum" sz="quarter" idx="10"/>
          </p:nvPr>
        </p:nvSpPr>
        <p:spPr/>
        <p:txBody>
          <a:bodyPr/>
          <a:lstStyle/>
          <a:p>
            <a:fld id="{7F33120B-582B-4354-977D-A474A534F6B9}" type="slidenum">
              <a:rPr lang="ru-RU" smtClean="0"/>
              <a:t>35</a:t>
            </a:fld>
            <a:endParaRPr lang="ru-RU"/>
          </a:p>
        </p:txBody>
      </p:sp>
      <p:sp>
        <p:nvSpPr>
          <p:cNvPr id="5" name="Header Placeholder 4">
            <a:extLst>
              <a:ext uri="{FF2B5EF4-FFF2-40B4-BE49-F238E27FC236}">
                <a16:creationId xmlns:a16="http://schemas.microsoft.com/office/drawing/2014/main" id="{06EE6426-DF7A-433F-2231-F3FFDDB3398B}"/>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4885470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EFE4F-786D-3A72-32D7-DBB98579DC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528C-F9B1-FAE6-3B3F-ED3F2FA2D4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AD5BE3-0D44-3E7C-E0BD-A28B5A270983}"/>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3758C54D-8B3D-6E41-06FC-6938921067CA}"/>
              </a:ext>
            </a:extLst>
          </p:cNvPr>
          <p:cNvSpPr>
            <a:spLocks noGrp="1"/>
          </p:cNvSpPr>
          <p:nvPr>
            <p:ph type="sldNum" sz="quarter" idx="10"/>
          </p:nvPr>
        </p:nvSpPr>
        <p:spPr/>
        <p:txBody>
          <a:bodyPr/>
          <a:lstStyle/>
          <a:p>
            <a:fld id="{7F33120B-582B-4354-977D-A474A534F6B9}" type="slidenum">
              <a:rPr lang="ru-RU" smtClean="0"/>
              <a:t>36</a:t>
            </a:fld>
            <a:endParaRPr lang="ru-RU"/>
          </a:p>
        </p:txBody>
      </p:sp>
      <p:sp>
        <p:nvSpPr>
          <p:cNvPr id="5" name="Header Placeholder 4">
            <a:extLst>
              <a:ext uri="{FF2B5EF4-FFF2-40B4-BE49-F238E27FC236}">
                <a16:creationId xmlns:a16="http://schemas.microsoft.com/office/drawing/2014/main" id="{B6452CBD-5206-73C0-3AF6-1C98C2CE3AF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1578984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6D424-44B6-036B-05D5-BC399C47BB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F908C1-66AD-0B17-0DC6-CB49B27177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C21CB3-1CF3-124D-9793-9CA974F4492C}"/>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B503F5B8-EE1B-6B94-BB84-48E88C25B217}"/>
              </a:ext>
            </a:extLst>
          </p:cNvPr>
          <p:cNvSpPr>
            <a:spLocks noGrp="1"/>
          </p:cNvSpPr>
          <p:nvPr>
            <p:ph type="sldNum" sz="quarter" idx="10"/>
          </p:nvPr>
        </p:nvSpPr>
        <p:spPr/>
        <p:txBody>
          <a:bodyPr/>
          <a:lstStyle/>
          <a:p>
            <a:fld id="{7F33120B-582B-4354-977D-A474A534F6B9}" type="slidenum">
              <a:rPr lang="ru-RU" smtClean="0"/>
              <a:t>37</a:t>
            </a:fld>
            <a:endParaRPr lang="ru-RU"/>
          </a:p>
        </p:txBody>
      </p:sp>
      <p:sp>
        <p:nvSpPr>
          <p:cNvPr id="5" name="Header Placeholder 4">
            <a:extLst>
              <a:ext uri="{FF2B5EF4-FFF2-40B4-BE49-F238E27FC236}">
                <a16:creationId xmlns:a16="http://schemas.microsoft.com/office/drawing/2014/main" id="{E01D02A6-6CA7-4A1E-39EC-7E8C6D234F0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2690765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B784B-CEDA-C806-A1C7-3EB64AB2C9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D7B792-2F29-1C43-4838-32F57FA4A9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80B8C7-D087-48F1-190C-F9F82879158D}"/>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3C1A9AC5-6B7B-7320-1D02-18D662CCF4BE}"/>
              </a:ext>
            </a:extLst>
          </p:cNvPr>
          <p:cNvSpPr>
            <a:spLocks noGrp="1"/>
          </p:cNvSpPr>
          <p:nvPr>
            <p:ph type="sldNum" sz="quarter" idx="10"/>
          </p:nvPr>
        </p:nvSpPr>
        <p:spPr/>
        <p:txBody>
          <a:bodyPr/>
          <a:lstStyle/>
          <a:p>
            <a:fld id="{7F33120B-582B-4354-977D-A474A534F6B9}" type="slidenum">
              <a:rPr lang="ru-RU" smtClean="0"/>
              <a:t>38</a:t>
            </a:fld>
            <a:endParaRPr lang="ru-RU"/>
          </a:p>
        </p:txBody>
      </p:sp>
      <p:sp>
        <p:nvSpPr>
          <p:cNvPr id="5" name="Header Placeholder 4">
            <a:extLst>
              <a:ext uri="{FF2B5EF4-FFF2-40B4-BE49-F238E27FC236}">
                <a16:creationId xmlns:a16="http://schemas.microsoft.com/office/drawing/2014/main" id="{736AC9E1-9F38-3EFC-7BA9-22BD0C176241}"/>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090153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B0F14-7F39-6CBE-72FB-6B0B297A05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E58B63-EA91-17B9-5A11-1B409A9650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FFFF04-7A5D-66AF-CF4D-09FFC4535D3E}"/>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39D61583-6EBA-454B-FC82-0ECD49AC42A3}"/>
              </a:ext>
            </a:extLst>
          </p:cNvPr>
          <p:cNvSpPr>
            <a:spLocks noGrp="1"/>
          </p:cNvSpPr>
          <p:nvPr>
            <p:ph type="sldNum" sz="quarter" idx="10"/>
          </p:nvPr>
        </p:nvSpPr>
        <p:spPr/>
        <p:txBody>
          <a:bodyPr/>
          <a:lstStyle/>
          <a:p>
            <a:fld id="{7F33120B-582B-4354-977D-A474A534F6B9}" type="slidenum">
              <a:rPr lang="ru-RU" smtClean="0"/>
              <a:t>39</a:t>
            </a:fld>
            <a:endParaRPr lang="ru-RU"/>
          </a:p>
        </p:txBody>
      </p:sp>
      <p:sp>
        <p:nvSpPr>
          <p:cNvPr id="5" name="Header Placeholder 4">
            <a:extLst>
              <a:ext uri="{FF2B5EF4-FFF2-40B4-BE49-F238E27FC236}">
                <a16:creationId xmlns:a16="http://schemas.microsoft.com/office/drawing/2014/main" id="{350461A3-10F3-3FE3-E6C4-B5701A7C626D}"/>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462445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FE4B9-E017-19D5-AD21-F2AC6C1A2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74A8B1-BFB7-CD78-C58E-C96D5F3675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1D110B-7F24-B291-14FB-48FB2B170700}"/>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6477E7A5-ECDC-3829-8B74-12E5FF78C46E}"/>
              </a:ext>
            </a:extLst>
          </p:cNvPr>
          <p:cNvSpPr>
            <a:spLocks noGrp="1"/>
          </p:cNvSpPr>
          <p:nvPr>
            <p:ph type="sldNum" sz="quarter" idx="10"/>
          </p:nvPr>
        </p:nvSpPr>
        <p:spPr/>
        <p:txBody>
          <a:bodyPr/>
          <a:lstStyle/>
          <a:p>
            <a:fld id="{7F33120B-582B-4354-977D-A474A534F6B9}" type="slidenum">
              <a:rPr lang="ru-RU" smtClean="0"/>
              <a:t>4</a:t>
            </a:fld>
            <a:endParaRPr lang="ru-RU"/>
          </a:p>
        </p:txBody>
      </p:sp>
      <p:sp>
        <p:nvSpPr>
          <p:cNvPr id="5" name="Header Placeholder 4">
            <a:extLst>
              <a:ext uri="{FF2B5EF4-FFF2-40B4-BE49-F238E27FC236}">
                <a16:creationId xmlns:a16="http://schemas.microsoft.com/office/drawing/2014/main" id="{0DAAE14A-4DB4-3579-0A64-D46BC7AA5134}"/>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7438392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40</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8295229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1036880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0348568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F5644-388F-C150-6949-5089657B41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6B036D-BF28-84EF-30A9-6E51978B3D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CFEBC3-3D9F-5B87-1D56-35A9DBB6576F}"/>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E99D5028-AA94-4F9E-6CD7-3AB9B570BB65}"/>
              </a:ext>
            </a:extLst>
          </p:cNvPr>
          <p:cNvSpPr>
            <a:spLocks noGrp="1"/>
          </p:cNvSpPr>
          <p:nvPr>
            <p:ph type="sldNum" sz="quarter" idx="10"/>
          </p:nvPr>
        </p:nvSpPr>
        <p:spPr/>
        <p:txBody>
          <a:bodyPr/>
          <a:lstStyle/>
          <a:p>
            <a:fld id="{7F33120B-582B-4354-977D-A474A534F6B9}" type="slidenum">
              <a:rPr lang="ru-RU" smtClean="0"/>
              <a:t>43</a:t>
            </a:fld>
            <a:endParaRPr lang="ru-RU"/>
          </a:p>
        </p:txBody>
      </p:sp>
      <p:sp>
        <p:nvSpPr>
          <p:cNvPr id="5" name="Header Placeholder 4">
            <a:extLst>
              <a:ext uri="{FF2B5EF4-FFF2-40B4-BE49-F238E27FC236}">
                <a16:creationId xmlns:a16="http://schemas.microsoft.com/office/drawing/2014/main" id="{A2DC8B5D-7B5D-10E3-6C3F-E4797B415123}"/>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6812049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0278149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9F7C1-E79C-D52F-E0CE-E3A4293527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E552AD-EB48-9043-B2C6-8C0D015F21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A0BE33-EA85-E612-936B-DEF0FB95759F}"/>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8713F937-BC6E-BDB8-88CC-B7247AA818CD}"/>
              </a:ext>
            </a:extLst>
          </p:cNvPr>
          <p:cNvSpPr>
            <a:spLocks noGrp="1"/>
          </p:cNvSpPr>
          <p:nvPr>
            <p:ph type="sldNum" sz="quarter" idx="10"/>
          </p:nvPr>
        </p:nvSpPr>
        <p:spPr/>
        <p:txBody>
          <a:bodyPr/>
          <a:lstStyle/>
          <a:p>
            <a:fld id="{7F33120B-582B-4354-977D-A474A534F6B9}" type="slidenum">
              <a:rPr lang="ru-RU" smtClean="0"/>
              <a:t>45</a:t>
            </a:fld>
            <a:endParaRPr lang="ru-RU"/>
          </a:p>
        </p:txBody>
      </p:sp>
      <p:sp>
        <p:nvSpPr>
          <p:cNvPr id="5" name="Header Placeholder 4">
            <a:extLst>
              <a:ext uri="{FF2B5EF4-FFF2-40B4-BE49-F238E27FC236}">
                <a16:creationId xmlns:a16="http://schemas.microsoft.com/office/drawing/2014/main" id="{643DF898-2786-D1A1-D8D5-1CC181CA3363}"/>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2670607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687C6-2DB3-89D5-922C-C67B3FBDD6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FB6F8E-D9C4-D0B8-8A94-901A171EBE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16B77F-F24D-9E6E-A771-ACB8819EDCBB}"/>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70FB10DA-42B9-B0F1-AEFD-816130C433A6}"/>
              </a:ext>
            </a:extLst>
          </p:cNvPr>
          <p:cNvSpPr>
            <a:spLocks noGrp="1"/>
          </p:cNvSpPr>
          <p:nvPr>
            <p:ph type="sldNum" sz="quarter" idx="10"/>
          </p:nvPr>
        </p:nvSpPr>
        <p:spPr/>
        <p:txBody>
          <a:bodyPr/>
          <a:lstStyle/>
          <a:p>
            <a:fld id="{7F33120B-582B-4354-977D-A474A534F6B9}" type="slidenum">
              <a:rPr lang="ru-RU" smtClean="0"/>
              <a:t>46</a:t>
            </a:fld>
            <a:endParaRPr lang="ru-RU"/>
          </a:p>
        </p:txBody>
      </p:sp>
      <p:sp>
        <p:nvSpPr>
          <p:cNvPr id="5" name="Header Placeholder 4">
            <a:extLst>
              <a:ext uri="{FF2B5EF4-FFF2-40B4-BE49-F238E27FC236}">
                <a16:creationId xmlns:a16="http://schemas.microsoft.com/office/drawing/2014/main" id="{CE88E12C-1683-D099-A7F4-E0F5E1420108}"/>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9113122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7225322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C54C-E5D4-A92F-B9DC-370E05A951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92023-B7DC-27B6-C06C-5F7B1EA6E0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1CC7EC-0AAD-698B-7E14-2622EEB19A53}"/>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412C7A72-079C-7432-B8A4-9B7FB79A9678}"/>
              </a:ext>
            </a:extLst>
          </p:cNvPr>
          <p:cNvSpPr>
            <a:spLocks noGrp="1"/>
          </p:cNvSpPr>
          <p:nvPr>
            <p:ph type="sldNum" sz="quarter" idx="10"/>
          </p:nvPr>
        </p:nvSpPr>
        <p:spPr/>
        <p:txBody>
          <a:bodyPr/>
          <a:lstStyle/>
          <a:p>
            <a:fld id="{7F33120B-582B-4354-977D-A474A534F6B9}" type="slidenum">
              <a:rPr lang="ru-RU" smtClean="0"/>
              <a:t>48</a:t>
            </a:fld>
            <a:endParaRPr lang="ru-RU"/>
          </a:p>
        </p:txBody>
      </p:sp>
      <p:sp>
        <p:nvSpPr>
          <p:cNvPr id="5" name="Header Placeholder 4">
            <a:extLst>
              <a:ext uri="{FF2B5EF4-FFF2-40B4-BE49-F238E27FC236}">
                <a16:creationId xmlns:a16="http://schemas.microsoft.com/office/drawing/2014/main" id="{29B6E034-C72E-D6F2-F11B-CDBF102ECD3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4632075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49</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447528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928623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664308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785540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820611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9</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64235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30.11.2024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84948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30.11.2024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95092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30.11.2024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39964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30.11.2024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55585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30.11.2024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06972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18C88-2408-4CFC-B25C-07450930B282}" type="datetimeFigureOut">
              <a:rPr lang="ru-RU" smtClean="0"/>
              <a:t>30.11.2024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98057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C218C88-2408-4CFC-B25C-07450930B282}" type="datetimeFigureOut">
              <a:rPr lang="ru-RU" smtClean="0"/>
              <a:t>30.11.2024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86265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C218C88-2408-4CFC-B25C-07450930B282}" type="datetimeFigureOut">
              <a:rPr lang="ru-RU" smtClean="0"/>
              <a:t>30.11.2024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22538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C218C88-2408-4CFC-B25C-07450930B282}" type="datetimeFigureOut">
              <a:rPr lang="ru-RU" smtClean="0"/>
              <a:t>30.11.2024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474784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18C88-2408-4CFC-B25C-07450930B282}" type="datetimeFigureOut">
              <a:rPr lang="ru-RU" smtClean="0"/>
              <a:t>30.11.2024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008505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30.11.2024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81037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30.11.2024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3814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30.11.2024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338811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30.11.2024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291352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30.11.2024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210175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3722-5D9F-4E99-9720-9B6A0C7BB1C9}" type="datetimeFigureOut">
              <a:rPr lang="ru-RU" smtClean="0"/>
              <a:t>30.11.2024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4798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622754"/>
          </a:xfrm>
        </p:spPr>
        <p:txBody>
          <a:bodyPr/>
          <a:lstStyle>
            <a:lvl1pPr>
              <a:defRPr/>
            </a:lvl1pPr>
          </a:lstStyle>
          <a:p>
            <a:r>
              <a:rPr lang="ru-RU" dirty="0"/>
              <a:t>Основы построения файловых систем</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12C63722-5D9F-4E99-9720-9B6A0C7BB1C9}" type="datetimeFigureOut">
              <a:rPr lang="ru-RU" smtClean="0"/>
              <a:t>30.11.2024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2470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12C63722-5D9F-4E99-9720-9B6A0C7BB1C9}" type="datetimeFigureOut">
              <a:rPr lang="ru-RU" smtClean="0"/>
              <a:t>30.11.2024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902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12C63722-5D9F-4E99-9720-9B6A0C7BB1C9}" type="datetimeFigureOut">
              <a:rPr lang="ru-RU" smtClean="0"/>
              <a:t>30.11.2024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89913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63722-5D9F-4E99-9720-9B6A0C7BB1C9}" type="datetimeFigureOut">
              <a:rPr lang="ru-RU" smtClean="0"/>
              <a:t>30.11.2024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7432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30.11.2024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53364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30.11.2024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53243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63722-5D9F-4E99-9720-9B6A0C7BB1C9}" type="datetimeFigureOut">
              <a:rPr lang="ru-RU" smtClean="0"/>
              <a:t>30.11.2024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6C827-9CFA-4E1C-AE4D-19624BF57C6E}" type="slidenum">
              <a:rPr lang="ru-RU" smtClean="0"/>
              <a:t>‹#›</a:t>
            </a:fld>
            <a:endParaRPr lang="ru-RU"/>
          </a:p>
        </p:txBody>
      </p:sp>
    </p:spTree>
    <p:extLst>
      <p:ext uri="{BB962C8B-B14F-4D97-AF65-F5344CB8AC3E}">
        <p14:creationId xmlns:p14="http://schemas.microsoft.com/office/powerpoint/2010/main" val="711473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18C88-2408-4CFC-B25C-07450930B282}" type="datetimeFigureOut">
              <a:rPr lang="ru-RU" smtClean="0"/>
              <a:t>30.11.2024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145A7-1FFA-4548-B8B9-099A1C219AAF}" type="slidenum">
              <a:rPr lang="ru-RU" smtClean="0"/>
              <a:t>‹#›</a:t>
            </a:fld>
            <a:endParaRPr lang="ru-RU"/>
          </a:p>
        </p:txBody>
      </p:sp>
    </p:spTree>
    <p:extLst>
      <p:ext uri="{BB962C8B-B14F-4D97-AF65-F5344CB8AC3E}">
        <p14:creationId xmlns:p14="http://schemas.microsoft.com/office/powerpoint/2010/main" val="3078141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research.google.com/pubs/archive/46403.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arxiv.org/pdf/2210.00714.pdf"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lwn.net/Articles/736534"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lwn.net/Articles/976856"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lwn.net/Articles/458625"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hyperlink" Target="https://queue.acm.org/detail.cfm?id=2209336"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lwn.net/Articles/736534"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www.cs.columbia.edu/~ruigu/papers/socc18-final100.pdf" TargetMode="External"/><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endParaRPr lang="ru-RU" sz="18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p:cNvSpPr txBox="1"/>
          <p:nvPr/>
        </p:nvSpPr>
        <p:spPr>
          <a:xfrm>
            <a:off x="3648654" y="923419"/>
            <a:ext cx="5388335" cy="707886"/>
          </a:xfrm>
          <a:prstGeom prst="rect">
            <a:avLst/>
          </a:prstGeom>
          <a:noFill/>
        </p:spPr>
        <p:txBody>
          <a:bodyPr wrap="none" rtlCol="0">
            <a:spAutoFit/>
          </a:bodyPr>
          <a:lstStyle/>
          <a:p>
            <a:r>
              <a:rPr lang="en-US" sz="4000" dirty="0"/>
              <a:t>The basics of file systems</a:t>
            </a:r>
            <a:endParaRPr lang="ru-RU" sz="4000" dirty="0"/>
          </a:p>
        </p:txBody>
      </p:sp>
      <p:pic>
        <p:nvPicPr>
          <p:cNvPr id="1026" name="Picture 2" descr="Neapolis University Pafos, Cyprus Adaptive • Inspiring • Today • Education">
            <a:extLst>
              <a:ext uri="{FF2B5EF4-FFF2-40B4-BE49-F238E27FC236}">
                <a16:creationId xmlns:a16="http://schemas.microsoft.com/office/drawing/2014/main" id="{4A89C479-1691-99F0-24E5-26D57F721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822" y="2457450"/>
            <a:ext cx="41910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35F9A63-3251-7EB7-FC8E-AE3ABA4B70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638" y="1977686"/>
            <a:ext cx="2677540" cy="290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972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593660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2277339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11957985"/>
              </p:ext>
            </p:extLst>
          </p:nvPr>
        </p:nvGraphicFramePr>
        <p:xfrm>
          <a:off x="0" y="365761"/>
          <a:ext cx="12192000" cy="59740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Synchronous and asynchronous IO, pipelining and</a:t>
                      </a:r>
                      <a:r>
                        <a:rPr lang="ru-RU" sz="2400" dirty="0"/>
                        <a:t> </a:t>
                      </a:r>
                      <a:r>
                        <a:rPr lang="en-US" sz="2400" dirty="0"/>
                        <a:t>multiplexing</a:t>
                      </a:r>
                      <a:endParaRPr lang="ru-RU" sz="2400" dirty="0"/>
                    </a:p>
                  </a:txBody>
                  <a:tcPr/>
                </a:tc>
                <a:extLst>
                  <a:ext uri="{0D108BD9-81ED-4DB2-BD59-A6C34878D82A}">
                    <a16:rowId xmlns:a16="http://schemas.microsoft.com/office/drawing/2014/main" val="10000"/>
                  </a:ext>
                </a:extLst>
              </a:tr>
              <a:tr h="370840">
                <a:tc>
                  <a:txBody>
                    <a:bodyPr/>
                    <a:lstStyle/>
                    <a:p>
                      <a:r>
                        <a:rPr lang="en-US" dirty="0"/>
                        <a:t>Typically, the problem is even worse.</a:t>
                      </a:r>
                      <a:r>
                        <a:rPr lang="ru-RU" dirty="0"/>
                        <a:t> </a:t>
                      </a:r>
                      <a:r>
                        <a:rPr lang="en-US" dirty="0"/>
                        <a:t>If the FS is networked, or the FS is located on a fast</a:t>
                      </a:r>
                      <a:r>
                        <a:rPr lang="ru-RU" dirty="0"/>
                        <a:t> </a:t>
                      </a:r>
                      <a:r>
                        <a:rPr lang="en-US" dirty="0" err="1"/>
                        <a:t>NVMe</a:t>
                      </a:r>
                      <a:r>
                        <a:rPr lang="en-US" dirty="0"/>
                        <a:t> device</a:t>
                      </a:r>
                      <a:r>
                        <a:rPr lang="ru-RU" dirty="0"/>
                        <a:t>, </a:t>
                      </a:r>
                      <a:r>
                        <a:rPr lang="en-US" dirty="0"/>
                        <a:t>then the timeline is going to look this way</a:t>
                      </a:r>
                      <a:r>
                        <a:rPr lang="ru-RU" dirty="0"/>
                        <a:t>:</a:t>
                      </a:r>
                      <a:endParaRPr lang="en-US" dirty="0"/>
                    </a:p>
                    <a:p>
                      <a:endParaRPr lang="en-US" dirty="0"/>
                    </a:p>
                    <a:p>
                      <a:r>
                        <a:rPr lang="en-US" sz="1600" dirty="0">
                          <a:latin typeface="Consolas" panose="020B0609020204030204" pitchFamily="49" charset="0"/>
                          <a:cs typeface="Consolas" panose="020B0609020204030204" pitchFamily="49" charset="0"/>
                        </a:rPr>
                        <a:t>while (!done) {</a:t>
                      </a:r>
                    </a:p>
                    <a:p>
                      <a:r>
                        <a:rPr lang="en-US" sz="1600" dirty="0">
                          <a:latin typeface="Consolas" panose="020B0609020204030204" pitchFamily="49" charset="0"/>
                          <a:cs typeface="Consolas" panose="020B0609020204030204" pitchFamily="49" charset="0"/>
                        </a:rPr>
                        <a:t>  r = read(</a:t>
                      </a:r>
                      <a:r>
                        <a:rPr lang="en-US" sz="1600" dirty="0" err="1">
                          <a:latin typeface="Consolas" panose="020B0609020204030204" pitchFamily="49" charset="0"/>
                          <a:cs typeface="Consolas" panose="020B0609020204030204" pitchFamily="49" charset="0"/>
                        </a:rPr>
                        <a:t>fd_in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r0 = write(</a:t>
                      </a:r>
                      <a:r>
                        <a:rPr lang="en-US" sz="1600" dirty="0" err="1">
                          <a:latin typeface="Consolas" panose="020B0609020204030204" pitchFamily="49" charset="0"/>
                          <a:cs typeface="Consolas" panose="020B0609020204030204" pitchFamily="49" charset="0"/>
                        </a:rPr>
                        <a:t>fd_out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r);</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endParaRPr lang="en-US" dirty="0"/>
                    </a:p>
                  </a:txBody>
                  <a:tcPr/>
                </a:tc>
                <a:extLst>
                  <a:ext uri="{0D108BD9-81ED-4DB2-BD59-A6C34878D82A}">
                    <a16:rowId xmlns:a16="http://schemas.microsoft.com/office/drawing/2014/main" val="10001"/>
                  </a:ext>
                </a:extLst>
              </a:tr>
              <a:tr h="370840">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522237419"/>
                  </a:ext>
                </a:extLst>
              </a:tr>
            </a:tbl>
          </a:graphicData>
        </a:graphic>
      </p:graphicFrame>
      <p:sp>
        <p:nvSpPr>
          <p:cNvPr id="10" name="TextBox 9">
            <a:extLst>
              <a:ext uri="{FF2B5EF4-FFF2-40B4-BE49-F238E27FC236}">
                <a16:creationId xmlns:a16="http://schemas.microsoft.com/office/drawing/2014/main" id="{58601283-207F-0D42-83C6-E51B7678448C}"/>
              </a:ext>
            </a:extLst>
          </p:cNvPr>
          <p:cNvSpPr txBox="1"/>
          <p:nvPr/>
        </p:nvSpPr>
        <p:spPr>
          <a:xfrm>
            <a:off x="1" y="3098494"/>
            <a:ext cx="12191999" cy="3139321"/>
          </a:xfrm>
          <a:prstGeom prst="rect">
            <a:avLst/>
          </a:prstGeom>
          <a:noFill/>
        </p:spPr>
        <p:txBody>
          <a:bodyPr wrap="square" rtlCol="0">
            <a:spAutoFit/>
          </a:bodyPr>
          <a:lstStyle/>
          <a:p>
            <a:r>
              <a:rPr lang="en-US" dirty="0">
                <a:latin typeface="Consolas" charset="0"/>
                <a:ea typeface="Consolas" charset="0"/>
                <a:cs typeface="Consolas" charset="0"/>
              </a:rPr>
              <a:t>21-02-18 23:40:</a:t>
            </a:r>
            <a:r>
              <a:rPr lang="en-US" dirty="0">
                <a:solidFill>
                  <a:srgbClr val="FF0000"/>
                </a:solidFill>
                <a:latin typeface="Consolas" charset="0"/>
                <a:ea typeface="Consolas" charset="0"/>
                <a:cs typeface="Consolas" charset="0"/>
              </a:rPr>
              <a:t>38.936</a:t>
            </a:r>
            <a:r>
              <a:rPr lang="en-US" dirty="0">
                <a:latin typeface="Consolas" charset="0"/>
                <a:ea typeface="Consolas" charset="0"/>
                <a:cs typeface="Consolas" charset="0"/>
              </a:rPr>
              <a:t> s#1412709.r#6998305: </a:t>
            </a:r>
            <a:r>
              <a:rPr lang="en-US" dirty="0" err="1">
                <a:latin typeface="Consolas" charset="0"/>
                <a:ea typeface="Consolas" charset="0"/>
                <a:cs typeface="Consolas" charset="0"/>
              </a:rPr>
              <a:t>readfile</a:t>
            </a:r>
            <a:r>
              <a:rPr lang="en-US" dirty="0">
                <a:latin typeface="Consolas" charset="0"/>
                <a:ea typeface="Consolas" charset="0"/>
                <a:cs typeface="Consolas" charset="0"/>
              </a:rPr>
              <a:t> = {offset = 0x4c44d78350, length = 16}</a:t>
            </a:r>
          </a:p>
          <a:p>
            <a:r>
              <a:rPr lang="en-US" dirty="0">
                <a:latin typeface="Consolas" charset="0"/>
                <a:ea typeface="Consolas" charset="0"/>
                <a:cs typeface="Consolas" charset="0"/>
              </a:rPr>
              <a:t>21-02-18 23:40:39.191 s#1412709.r#6998305: send 16 at offset 0x4c44d78350</a:t>
            </a:r>
          </a:p>
          <a:p>
            <a:r>
              <a:rPr lang="en-US" dirty="0">
                <a:latin typeface="Consolas" charset="0"/>
                <a:ea typeface="Consolas" charset="0"/>
                <a:cs typeface="Consolas" charset="0"/>
              </a:rPr>
              <a:t>21-02-18 23:40:</a:t>
            </a:r>
            <a:r>
              <a:rPr lang="en-US" dirty="0">
                <a:solidFill>
                  <a:srgbClr val="FF0000"/>
                </a:solidFill>
                <a:latin typeface="Consolas" charset="0"/>
                <a:ea typeface="Consolas" charset="0"/>
                <a:cs typeface="Consolas" charset="0"/>
              </a:rPr>
              <a:t>39.191</a:t>
            </a:r>
            <a:r>
              <a:rPr lang="en-US" dirty="0">
                <a:latin typeface="Consolas" charset="0"/>
                <a:ea typeface="Consolas" charset="0"/>
                <a:cs typeface="Consolas" charset="0"/>
              </a:rPr>
              <a:t> s#1412709.r#6998305: completed</a:t>
            </a:r>
          </a:p>
          <a:p>
            <a:endParaRPr lang="en-US" dirty="0">
              <a:latin typeface="Consolas" charset="0"/>
              <a:ea typeface="Consolas" charset="0"/>
              <a:cs typeface="Consolas" charset="0"/>
            </a:endParaRPr>
          </a:p>
          <a:p>
            <a:r>
              <a:rPr lang="en-US" dirty="0">
                <a:latin typeface="Consolas" charset="0"/>
                <a:ea typeface="Consolas" charset="0"/>
                <a:cs typeface="Consolas" charset="0"/>
              </a:rPr>
              <a:t>21-02-18 23:40:</a:t>
            </a:r>
            <a:r>
              <a:rPr lang="en-US" dirty="0">
                <a:solidFill>
                  <a:srgbClr val="FF0000"/>
                </a:solidFill>
                <a:latin typeface="Consolas" charset="0"/>
                <a:ea typeface="Consolas" charset="0"/>
                <a:cs typeface="Consolas" charset="0"/>
              </a:rPr>
              <a:t>39.757</a:t>
            </a:r>
            <a:r>
              <a:rPr lang="en-US" dirty="0">
                <a:latin typeface="Consolas" charset="0"/>
                <a:ea typeface="Consolas" charset="0"/>
                <a:cs typeface="Consolas" charset="0"/>
              </a:rPr>
              <a:t> s#1412709.r#6998344: </a:t>
            </a:r>
            <a:r>
              <a:rPr lang="en-US" dirty="0" err="1">
                <a:latin typeface="Consolas" charset="0"/>
                <a:ea typeface="Consolas" charset="0"/>
                <a:cs typeface="Consolas" charset="0"/>
              </a:rPr>
              <a:t>readfile</a:t>
            </a:r>
            <a:r>
              <a:rPr lang="en-US" dirty="0">
                <a:latin typeface="Consolas" charset="0"/>
                <a:ea typeface="Consolas" charset="0"/>
                <a:cs typeface="Consolas" charset="0"/>
              </a:rPr>
              <a:t> = {offset = 0x4c44d78360, length = 944}</a:t>
            </a:r>
          </a:p>
          <a:p>
            <a:r>
              <a:rPr lang="en-US" dirty="0">
                <a:latin typeface="Consolas" charset="0"/>
                <a:ea typeface="Consolas" charset="0"/>
                <a:cs typeface="Consolas" charset="0"/>
              </a:rPr>
              <a:t>21-02-18 23:40:39.757 s#1412709.r#6998344: send 944 at offset 0x4c44d78360</a:t>
            </a:r>
          </a:p>
          <a:p>
            <a:r>
              <a:rPr lang="en-US" dirty="0">
                <a:latin typeface="Consolas" charset="0"/>
                <a:ea typeface="Consolas" charset="0"/>
                <a:cs typeface="Consolas" charset="0"/>
              </a:rPr>
              <a:t>21-02-18 23:40:</a:t>
            </a:r>
            <a:r>
              <a:rPr lang="en-US" dirty="0">
                <a:solidFill>
                  <a:srgbClr val="FF0000"/>
                </a:solidFill>
                <a:latin typeface="Consolas" charset="0"/>
                <a:ea typeface="Consolas" charset="0"/>
                <a:cs typeface="Consolas" charset="0"/>
              </a:rPr>
              <a:t>39.757</a:t>
            </a:r>
            <a:r>
              <a:rPr lang="en-US" dirty="0">
                <a:latin typeface="Consolas" charset="0"/>
                <a:ea typeface="Consolas" charset="0"/>
                <a:cs typeface="Consolas" charset="0"/>
              </a:rPr>
              <a:t> s#1412709.r#6998344: completed</a:t>
            </a:r>
          </a:p>
          <a:p>
            <a:endParaRPr lang="en-US" dirty="0">
              <a:latin typeface="Consolas" charset="0"/>
              <a:ea typeface="Consolas" charset="0"/>
              <a:cs typeface="Consolas" charset="0"/>
            </a:endParaRPr>
          </a:p>
          <a:p>
            <a:r>
              <a:rPr lang="en-US" dirty="0">
                <a:latin typeface="Consolas" charset="0"/>
                <a:ea typeface="Consolas" charset="0"/>
                <a:cs typeface="Consolas" charset="0"/>
              </a:rPr>
              <a:t>21-02-18 23:40:</a:t>
            </a:r>
            <a:r>
              <a:rPr lang="en-US" dirty="0">
                <a:solidFill>
                  <a:srgbClr val="FF0000"/>
                </a:solidFill>
                <a:latin typeface="Consolas" charset="0"/>
                <a:ea typeface="Consolas" charset="0"/>
                <a:cs typeface="Consolas" charset="0"/>
              </a:rPr>
              <a:t>40.242</a:t>
            </a:r>
            <a:r>
              <a:rPr lang="en-US" dirty="0">
                <a:latin typeface="Consolas" charset="0"/>
                <a:ea typeface="Consolas" charset="0"/>
                <a:cs typeface="Consolas" charset="0"/>
              </a:rPr>
              <a:t> s#1412709.r#6998358: </a:t>
            </a:r>
            <a:r>
              <a:rPr lang="en-US" dirty="0" err="1">
                <a:latin typeface="Consolas" charset="0"/>
                <a:ea typeface="Consolas" charset="0"/>
                <a:cs typeface="Consolas" charset="0"/>
              </a:rPr>
              <a:t>readfile</a:t>
            </a:r>
            <a:r>
              <a:rPr lang="en-US" dirty="0">
                <a:latin typeface="Consolas" charset="0"/>
                <a:ea typeface="Consolas" charset="0"/>
                <a:cs typeface="Consolas" charset="0"/>
              </a:rPr>
              <a:t> = {offset = 0x4c44d7e360, length = 16}</a:t>
            </a:r>
          </a:p>
          <a:p>
            <a:r>
              <a:rPr lang="en-US" dirty="0">
                <a:latin typeface="Consolas" charset="0"/>
                <a:ea typeface="Consolas" charset="0"/>
                <a:cs typeface="Consolas" charset="0"/>
              </a:rPr>
              <a:t>21-02-18 23:40:40.361 s#1412709.r#6998358: send 16 at offset 0x4c44d7e360</a:t>
            </a:r>
          </a:p>
          <a:p>
            <a:r>
              <a:rPr lang="en-US" dirty="0">
                <a:latin typeface="Consolas" charset="0"/>
                <a:ea typeface="Consolas" charset="0"/>
                <a:cs typeface="Consolas" charset="0"/>
              </a:rPr>
              <a:t>21-02-18 23:40:</a:t>
            </a:r>
            <a:r>
              <a:rPr lang="en-US" dirty="0">
                <a:solidFill>
                  <a:srgbClr val="FF0000"/>
                </a:solidFill>
                <a:latin typeface="Consolas" charset="0"/>
                <a:ea typeface="Consolas" charset="0"/>
                <a:cs typeface="Consolas" charset="0"/>
              </a:rPr>
              <a:t>40.361</a:t>
            </a:r>
            <a:r>
              <a:rPr lang="en-US" dirty="0">
                <a:latin typeface="Consolas" charset="0"/>
                <a:ea typeface="Consolas" charset="0"/>
                <a:cs typeface="Consolas" charset="0"/>
              </a:rPr>
              <a:t> s#1412709.r#6998358: completed</a:t>
            </a:r>
          </a:p>
        </p:txBody>
      </p:sp>
      <p:sp>
        <p:nvSpPr>
          <p:cNvPr id="3" name="Rounded Rectangle 2">
            <a:extLst>
              <a:ext uri="{FF2B5EF4-FFF2-40B4-BE49-F238E27FC236}">
                <a16:creationId xmlns:a16="http://schemas.microsoft.com/office/drawing/2014/main" id="{BC1F76B4-BE68-8B4D-B88D-16BC5916E76C}"/>
              </a:ext>
            </a:extLst>
          </p:cNvPr>
          <p:cNvSpPr/>
          <p:nvPr/>
        </p:nvSpPr>
        <p:spPr>
          <a:xfrm>
            <a:off x="3734718" y="3922005"/>
            <a:ext cx="3040656" cy="374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570ms have been wasted</a:t>
            </a:r>
            <a:endParaRPr lang="ru-RU" dirty="0"/>
          </a:p>
        </p:txBody>
      </p:sp>
      <p:cxnSp>
        <p:nvCxnSpPr>
          <p:cNvPr id="7" name="Straight Arrow Connector 6">
            <a:extLst>
              <a:ext uri="{FF2B5EF4-FFF2-40B4-BE49-F238E27FC236}">
                <a16:creationId xmlns:a16="http://schemas.microsoft.com/office/drawing/2014/main" id="{E2139799-9CE2-1B4A-8328-2E6686745530}"/>
              </a:ext>
            </a:extLst>
          </p:cNvPr>
          <p:cNvCxnSpPr>
            <a:stCxn id="3" idx="1"/>
          </p:cNvCxnSpPr>
          <p:nvPr/>
        </p:nvCxnSpPr>
        <p:spPr>
          <a:xfrm flipH="1" flipV="1">
            <a:off x="2699133" y="3822853"/>
            <a:ext cx="1035585" cy="2864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B12A0C-477E-2D49-A564-552249EF5FB2}"/>
              </a:ext>
            </a:extLst>
          </p:cNvPr>
          <p:cNvCxnSpPr>
            <a:stCxn id="3" idx="1"/>
          </p:cNvCxnSpPr>
          <p:nvPr/>
        </p:nvCxnSpPr>
        <p:spPr>
          <a:xfrm flipH="1">
            <a:off x="2699133" y="4109292"/>
            <a:ext cx="1035585" cy="2864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08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28669648"/>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176414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935312071"/>
              </p:ext>
            </p:extLst>
          </p:nvPr>
        </p:nvGraphicFramePr>
        <p:xfrm>
          <a:off x="0" y="365761"/>
          <a:ext cx="12192000" cy="59740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Synchronous and asynchronous IO, pipelining and</a:t>
                      </a:r>
                      <a:r>
                        <a:rPr lang="ru-RU" sz="2400" dirty="0"/>
                        <a:t> </a:t>
                      </a:r>
                      <a:r>
                        <a:rPr lang="en-US" sz="2400" dirty="0"/>
                        <a:t>multiplexing</a:t>
                      </a:r>
                      <a:endParaRPr lang="ru-RU" sz="2400" dirty="0"/>
                    </a:p>
                  </a:txBody>
                  <a:tcPr/>
                </a:tc>
                <a:extLst>
                  <a:ext uri="{0D108BD9-81ED-4DB2-BD59-A6C34878D82A}">
                    <a16:rowId xmlns:a16="http://schemas.microsoft.com/office/drawing/2014/main" val="10000"/>
                  </a:ext>
                </a:extLst>
              </a:tr>
              <a:tr h="370840">
                <a:tc>
                  <a:txBody>
                    <a:bodyPr/>
                    <a:lstStyle/>
                    <a:p>
                      <a:r>
                        <a:rPr lang="en-US" dirty="0"/>
                        <a:t>Typically, the problem is even worse.</a:t>
                      </a:r>
                      <a:r>
                        <a:rPr lang="ru-RU" dirty="0"/>
                        <a:t> </a:t>
                      </a:r>
                      <a:r>
                        <a:rPr lang="en-US" dirty="0"/>
                        <a:t>If the FS is networked, or the FS is located on a fast</a:t>
                      </a:r>
                      <a:r>
                        <a:rPr lang="ru-RU" dirty="0"/>
                        <a:t> </a:t>
                      </a:r>
                      <a:r>
                        <a:rPr lang="en-US" dirty="0" err="1"/>
                        <a:t>NVMe</a:t>
                      </a:r>
                      <a:r>
                        <a:rPr lang="en-US" dirty="0"/>
                        <a:t> device</a:t>
                      </a:r>
                      <a:r>
                        <a:rPr lang="ru-RU" dirty="0"/>
                        <a:t>, </a:t>
                      </a:r>
                      <a:r>
                        <a:rPr lang="en-US" dirty="0"/>
                        <a:t>then the timeline is going to look this way</a:t>
                      </a:r>
                      <a:r>
                        <a:rPr lang="ru-RU" dirty="0"/>
                        <a:t>:</a:t>
                      </a:r>
                      <a:endParaRPr lang="en-US" dirty="0"/>
                    </a:p>
                    <a:p>
                      <a:endParaRPr lang="en-US" dirty="0"/>
                    </a:p>
                    <a:p>
                      <a:r>
                        <a:rPr lang="en-US" sz="1600" dirty="0">
                          <a:latin typeface="Consolas" panose="020B0609020204030204" pitchFamily="49" charset="0"/>
                          <a:cs typeface="Consolas" panose="020B0609020204030204" pitchFamily="49" charset="0"/>
                        </a:rPr>
                        <a:t>while (!done) {</a:t>
                      </a:r>
                    </a:p>
                    <a:p>
                      <a:r>
                        <a:rPr lang="en-US" sz="1600" dirty="0">
                          <a:latin typeface="Consolas" panose="020B0609020204030204" pitchFamily="49" charset="0"/>
                          <a:cs typeface="Consolas" panose="020B0609020204030204" pitchFamily="49" charset="0"/>
                        </a:rPr>
                        <a:t>  r = read(</a:t>
                      </a:r>
                      <a:r>
                        <a:rPr lang="en-US" sz="1600" dirty="0" err="1">
                          <a:latin typeface="Consolas" panose="020B0609020204030204" pitchFamily="49" charset="0"/>
                          <a:cs typeface="Consolas" panose="020B0609020204030204" pitchFamily="49" charset="0"/>
                        </a:rPr>
                        <a:t>fd_in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r0 = write(</a:t>
                      </a:r>
                      <a:r>
                        <a:rPr lang="en-US" sz="1600" dirty="0" err="1">
                          <a:latin typeface="Consolas" panose="020B0609020204030204" pitchFamily="49" charset="0"/>
                          <a:cs typeface="Consolas" panose="020B0609020204030204" pitchFamily="49" charset="0"/>
                        </a:rPr>
                        <a:t>fd_out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r);</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endParaRPr lang="en-US" dirty="0"/>
                    </a:p>
                  </a:txBody>
                  <a:tcPr/>
                </a:tc>
                <a:extLst>
                  <a:ext uri="{0D108BD9-81ED-4DB2-BD59-A6C34878D82A}">
                    <a16:rowId xmlns:a16="http://schemas.microsoft.com/office/drawing/2014/main" val="10001"/>
                  </a:ext>
                </a:extLst>
              </a:tr>
              <a:tr h="370840">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522237419"/>
                  </a:ext>
                </a:extLst>
              </a:tr>
            </a:tbl>
          </a:graphicData>
        </a:graphic>
      </p:graphicFrame>
      <p:sp>
        <p:nvSpPr>
          <p:cNvPr id="10" name="TextBox 9">
            <a:extLst>
              <a:ext uri="{FF2B5EF4-FFF2-40B4-BE49-F238E27FC236}">
                <a16:creationId xmlns:a16="http://schemas.microsoft.com/office/drawing/2014/main" id="{58601283-207F-0D42-83C6-E51B7678448C}"/>
              </a:ext>
            </a:extLst>
          </p:cNvPr>
          <p:cNvSpPr txBox="1"/>
          <p:nvPr/>
        </p:nvSpPr>
        <p:spPr>
          <a:xfrm>
            <a:off x="1" y="3098494"/>
            <a:ext cx="12191999" cy="3139321"/>
          </a:xfrm>
          <a:prstGeom prst="rect">
            <a:avLst/>
          </a:prstGeom>
          <a:noFill/>
        </p:spPr>
        <p:txBody>
          <a:bodyPr wrap="square" rtlCol="0">
            <a:spAutoFit/>
          </a:bodyPr>
          <a:lstStyle/>
          <a:p>
            <a:r>
              <a:rPr lang="en-US" dirty="0">
                <a:latin typeface="Consolas" charset="0"/>
                <a:ea typeface="Consolas" charset="0"/>
                <a:cs typeface="Consolas" charset="0"/>
              </a:rPr>
              <a:t>21-02-18 23:40:</a:t>
            </a:r>
            <a:r>
              <a:rPr lang="en-US" dirty="0">
                <a:solidFill>
                  <a:srgbClr val="FF0000"/>
                </a:solidFill>
                <a:latin typeface="Consolas" charset="0"/>
                <a:ea typeface="Consolas" charset="0"/>
                <a:cs typeface="Consolas" charset="0"/>
              </a:rPr>
              <a:t>38.936</a:t>
            </a:r>
            <a:r>
              <a:rPr lang="en-US" dirty="0">
                <a:latin typeface="Consolas" charset="0"/>
                <a:ea typeface="Consolas" charset="0"/>
                <a:cs typeface="Consolas" charset="0"/>
              </a:rPr>
              <a:t> s#1412709.r#6998305: </a:t>
            </a:r>
            <a:r>
              <a:rPr lang="en-US" dirty="0" err="1">
                <a:latin typeface="Consolas" charset="0"/>
                <a:ea typeface="Consolas" charset="0"/>
                <a:cs typeface="Consolas" charset="0"/>
              </a:rPr>
              <a:t>readfile</a:t>
            </a:r>
            <a:r>
              <a:rPr lang="en-US" dirty="0">
                <a:latin typeface="Consolas" charset="0"/>
                <a:ea typeface="Consolas" charset="0"/>
                <a:cs typeface="Consolas" charset="0"/>
              </a:rPr>
              <a:t> = {offset = 0x4c44d78350, length = 16}</a:t>
            </a:r>
          </a:p>
          <a:p>
            <a:r>
              <a:rPr lang="en-US" dirty="0">
                <a:latin typeface="Consolas" charset="0"/>
                <a:ea typeface="Consolas" charset="0"/>
                <a:cs typeface="Consolas" charset="0"/>
              </a:rPr>
              <a:t>21-02-18 23:40:39.191 s#1412709.r#6998305: send 16 at offset 0x4c44d78350</a:t>
            </a:r>
          </a:p>
          <a:p>
            <a:r>
              <a:rPr lang="en-US" dirty="0">
                <a:latin typeface="Consolas" charset="0"/>
                <a:ea typeface="Consolas" charset="0"/>
                <a:cs typeface="Consolas" charset="0"/>
              </a:rPr>
              <a:t>21-02-18 23:40:39.191 s#1412709.r#6998305: completed</a:t>
            </a:r>
          </a:p>
          <a:p>
            <a:endParaRPr lang="en-US" dirty="0">
              <a:latin typeface="Consolas" charset="0"/>
              <a:ea typeface="Consolas" charset="0"/>
              <a:cs typeface="Consolas" charset="0"/>
            </a:endParaRPr>
          </a:p>
          <a:p>
            <a:r>
              <a:rPr lang="en-US" dirty="0">
                <a:latin typeface="Consolas" charset="0"/>
                <a:ea typeface="Consolas" charset="0"/>
                <a:cs typeface="Consolas" charset="0"/>
              </a:rPr>
              <a:t>21-02-18 23:40:39.757 s#1412709.r#6998344: </a:t>
            </a:r>
            <a:r>
              <a:rPr lang="en-US" dirty="0" err="1">
                <a:latin typeface="Consolas" charset="0"/>
                <a:ea typeface="Consolas" charset="0"/>
                <a:cs typeface="Consolas" charset="0"/>
              </a:rPr>
              <a:t>readfile</a:t>
            </a:r>
            <a:r>
              <a:rPr lang="en-US" dirty="0">
                <a:latin typeface="Consolas" charset="0"/>
                <a:ea typeface="Consolas" charset="0"/>
                <a:cs typeface="Consolas" charset="0"/>
              </a:rPr>
              <a:t> = {offset = 0x4c44d78360, length = 944}</a:t>
            </a:r>
          </a:p>
          <a:p>
            <a:r>
              <a:rPr lang="en-US" dirty="0">
                <a:latin typeface="Consolas" charset="0"/>
                <a:ea typeface="Consolas" charset="0"/>
                <a:cs typeface="Consolas" charset="0"/>
              </a:rPr>
              <a:t>21-02-18 23:40:39.757 s#1412709.r#6998344: send 944 at offset 0x4c44d78360</a:t>
            </a:r>
          </a:p>
          <a:p>
            <a:r>
              <a:rPr lang="en-US" dirty="0">
                <a:latin typeface="Consolas" charset="0"/>
                <a:ea typeface="Consolas" charset="0"/>
                <a:cs typeface="Consolas" charset="0"/>
              </a:rPr>
              <a:t>21-02-18 23:40:39.757 s#1412709.r#6998344: completed</a:t>
            </a:r>
          </a:p>
          <a:p>
            <a:endParaRPr lang="en-US" dirty="0">
              <a:latin typeface="Consolas" charset="0"/>
              <a:ea typeface="Consolas" charset="0"/>
              <a:cs typeface="Consolas" charset="0"/>
            </a:endParaRPr>
          </a:p>
          <a:p>
            <a:r>
              <a:rPr lang="en-US" dirty="0">
                <a:latin typeface="Consolas" charset="0"/>
                <a:ea typeface="Consolas" charset="0"/>
                <a:cs typeface="Consolas" charset="0"/>
              </a:rPr>
              <a:t>21-02-18 23:40:40.242 s#1412709.r#6998358: </a:t>
            </a:r>
            <a:r>
              <a:rPr lang="en-US" dirty="0" err="1">
                <a:latin typeface="Consolas" charset="0"/>
                <a:ea typeface="Consolas" charset="0"/>
                <a:cs typeface="Consolas" charset="0"/>
              </a:rPr>
              <a:t>readfile</a:t>
            </a:r>
            <a:r>
              <a:rPr lang="en-US" dirty="0">
                <a:latin typeface="Consolas" charset="0"/>
                <a:ea typeface="Consolas" charset="0"/>
                <a:cs typeface="Consolas" charset="0"/>
              </a:rPr>
              <a:t> = {offset = 0x4c44d7e360, length = 16}</a:t>
            </a:r>
          </a:p>
          <a:p>
            <a:r>
              <a:rPr lang="en-US" dirty="0">
                <a:latin typeface="Consolas" charset="0"/>
                <a:ea typeface="Consolas" charset="0"/>
                <a:cs typeface="Consolas" charset="0"/>
              </a:rPr>
              <a:t>21-02-18 23:40:40.361 s#1412709.r#6998358: send 16 at offset 0x4c44d7e360</a:t>
            </a:r>
          </a:p>
          <a:p>
            <a:r>
              <a:rPr lang="en-US" dirty="0">
                <a:latin typeface="Consolas" charset="0"/>
                <a:ea typeface="Consolas" charset="0"/>
                <a:cs typeface="Consolas" charset="0"/>
              </a:rPr>
              <a:t>21-02-18 23:40:</a:t>
            </a:r>
            <a:r>
              <a:rPr lang="en-US" dirty="0">
                <a:solidFill>
                  <a:srgbClr val="FF0000"/>
                </a:solidFill>
                <a:latin typeface="Consolas" charset="0"/>
                <a:ea typeface="Consolas" charset="0"/>
                <a:cs typeface="Consolas" charset="0"/>
              </a:rPr>
              <a:t>40.361</a:t>
            </a:r>
            <a:r>
              <a:rPr lang="en-US" dirty="0">
                <a:latin typeface="Consolas" charset="0"/>
                <a:ea typeface="Consolas" charset="0"/>
                <a:cs typeface="Consolas" charset="0"/>
              </a:rPr>
              <a:t> s#1412709.r#6998358: completed</a:t>
            </a:r>
          </a:p>
        </p:txBody>
      </p:sp>
      <p:sp>
        <p:nvSpPr>
          <p:cNvPr id="3" name="Rounded Rectangle 2">
            <a:extLst>
              <a:ext uri="{FF2B5EF4-FFF2-40B4-BE49-F238E27FC236}">
                <a16:creationId xmlns:a16="http://schemas.microsoft.com/office/drawing/2014/main" id="{BC1F76B4-BE68-8B4D-B88D-16BC5916E76C}"/>
              </a:ext>
            </a:extLst>
          </p:cNvPr>
          <p:cNvSpPr/>
          <p:nvPr/>
        </p:nvSpPr>
        <p:spPr>
          <a:xfrm>
            <a:off x="3734717" y="2996469"/>
            <a:ext cx="4307596" cy="3241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It took us approx. 1.4 seconds to download 976 bytes.</a:t>
            </a:r>
            <a:endParaRPr lang="ru-RU" sz="2400" dirty="0"/>
          </a:p>
          <a:p>
            <a:pPr algn="ctr"/>
            <a:endParaRPr lang="ru-RU" sz="2400" dirty="0"/>
          </a:p>
          <a:p>
            <a:pPr algn="ctr"/>
            <a:r>
              <a:rPr lang="en-US" sz="2400" dirty="0"/>
              <a:t>What is the download speed of this backup software?</a:t>
            </a:r>
            <a:endParaRPr lang="ru-RU" sz="2400" dirty="0"/>
          </a:p>
        </p:txBody>
      </p:sp>
      <p:cxnSp>
        <p:nvCxnSpPr>
          <p:cNvPr id="7" name="Straight Arrow Connector 6">
            <a:extLst>
              <a:ext uri="{FF2B5EF4-FFF2-40B4-BE49-F238E27FC236}">
                <a16:creationId xmlns:a16="http://schemas.microsoft.com/office/drawing/2014/main" id="{E2139799-9CE2-1B4A-8328-2E6686745530}"/>
              </a:ext>
            </a:extLst>
          </p:cNvPr>
          <p:cNvCxnSpPr>
            <a:cxnSpLocks/>
            <a:stCxn id="3" idx="1"/>
          </p:cNvCxnSpPr>
          <p:nvPr/>
        </p:nvCxnSpPr>
        <p:spPr>
          <a:xfrm flipH="1" flipV="1">
            <a:off x="2699135" y="3249976"/>
            <a:ext cx="1035582" cy="13671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0BB12A0C-477E-2D49-A564-552249EF5FB2}"/>
              </a:ext>
            </a:extLst>
          </p:cNvPr>
          <p:cNvCxnSpPr>
            <a:cxnSpLocks/>
            <a:stCxn id="3" idx="1"/>
          </p:cNvCxnSpPr>
          <p:nvPr/>
        </p:nvCxnSpPr>
        <p:spPr>
          <a:xfrm flipH="1">
            <a:off x="2699135" y="4617142"/>
            <a:ext cx="1035582" cy="14311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38B7E37-3E5B-6546-9130-91EA899934A6}"/>
              </a:ext>
            </a:extLst>
          </p:cNvPr>
          <p:cNvCxnSpPr>
            <a:cxnSpLocks/>
            <a:stCxn id="3" idx="3"/>
          </p:cNvCxnSpPr>
          <p:nvPr/>
        </p:nvCxnSpPr>
        <p:spPr>
          <a:xfrm flipV="1">
            <a:off x="8042313" y="3249976"/>
            <a:ext cx="2908453" cy="13671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86826A4-26F2-9F4C-BF4D-227EC0DF3440}"/>
              </a:ext>
            </a:extLst>
          </p:cNvPr>
          <p:cNvCxnSpPr>
            <a:cxnSpLocks/>
            <a:stCxn id="3" idx="3"/>
          </p:cNvCxnSpPr>
          <p:nvPr/>
        </p:nvCxnSpPr>
        <p:spPr>
          <a:xfrm flipV="1">
            <a:off x="8042313" y="4351664"/>
            <a:ext cx="2908453" cy="2654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4037B9C-4AD4-4E4E-AEF1-4521277B31E3}"/>
              </a:ext>
            </a:extLst>
          </p:cNvPr>
          <p:cNvCxnSpPr>
            <a:cxnSpLocks/>
            <a:stCxn id="3" idx="3"/>
          </p:cNvCxnSpPr>
          <p:nvPr/>
        </p:nvCxnSpPr>
        <p:spPr>
          <a:xfrm>
            <a:off x="8042313" y="4617142"/>
            <a:ext cx="2908453" cy="9023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50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4775179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94062382"/>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906558951"/>
              </p:ext>
            </p:extLst>
          </p:nvPr>
        </p:nvGraphicFramePr>
        <p:xfrm>
          <a:off x="0" y="365761"/>
          <a:ext cx="12192000" cy="54864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Synchronous and asynchronous IO, pipelining and</a:t>
                      </a:r>
                      <a:r>
                        <a:rPr lang="ru-RU" sz="2400" dirty="0"/>
                        <a:t> </a:t>
                      </a:r>
                      <a:r>
                        <a:rPr lang="en-US" sz="2400" dirty="0"/>
                        <a:t>multiplexing</a:t>
                      </a:r>
                      <a:endParaRPr lang="ru-RU" sz="2400" dirty="0"/>
                    </a:p>
                  </a:txBody>
                  <a:tcPr/>
                </a:tc>
                <a:extLst>
                  <a:ext uri="{0D108BD9-81ED-4DB2-BD59-A6C34878D82A}">
                    <a16:rowId xmlns:a16="http://schemas.microsoft.com/office/drawing/2014/main" val="10000"/>
                  </a:ext>
                </a:extLst>
              </a:tr>
              <a:tr h="370840">
                <a:tc>
                  <a:txBody>
                    <a:bodyPr/>
                    <a:lstStyle/>
                    <a:p>
                      <a:r>
                        <a:rPr lang="en-US" baseline="0" dirty="0"/>
                        <a:t>An improvement</a:t>
                      </a:r>
                      <a:r>
                        <a:rPr lang="ru-RU" baseline="0" dirty="0"/>
                        <a:t>: </a:t>
                      </a:r>
                      <a:r>
                        <a:rPr lang="en-US" baseline="0" dirty="0"/>
                        <a:t>issue multiple read requests so that the source disk always have some work to do. The first command still suffers the latency penalty, but subsequent requests have their issue latency masked by preceding requests.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85745485-3810-AF4E-B97F-A8BCAA63019F}"/>
              </a:ext>
            </a:extLst>
          </p:cNvPr>
          <p:cNvGraphicFramePr>
            <a:graphicFrameLocks noGrp="1"/>
          </p:cNvGraphicFramePr>
          <p:nvPr/>
        </p:nvGraphicFramePr>
        <p:xfrm>
          <a:off x="181167"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0</a:t>
                      </a:r>
                      <a:endParaRPr lang="ru-RU" dirty="0"/>
                    </a:p>
                  </a:txBody>
                  <a:tcPr/>
                </a:tc>
                <a:extLst>
                  <a:ext uri="{0D108BD9-81ED-4DB2-BD59-A6C34878D82A}">
                    <a16:rowId xmlns:a16="http://schemas.microsoft.com/office/drawing/2014/main" val="697513112"/>
                  </a:ext>
                </a:extLst>
              </a:tr>
            </a:tbl>
          </a:graphicData>
        </a:graphic>
      </p:graphicFrame>
      <p:graphicFrame>
        <p:nvGraphicFramePr>
          <p:cNvPr id="7" name="Table 6">
            <a:extLst>
              <a:ext uri="{FF2B5EF4-FFF2-40B4-BE49-F238E27FC236}">
                <a16:creationId xmlns:a16="http://schemas.microsoft.com/office/drawing/2014/main" id="{C1BB30A7-0B4C-7F40-8E3F-5287B7A9E41F}"/>
              </a:ext>
            </a:extLst>
          </p:cNvPr>
          <p:cNvGraphicFramePr>
            <a:graphicFrameLocks noGrp="1"/>
          </p:cNvGraphicFramePr>
          <p:nvPr/>
        </p:nvGraphicFramePr>
        <p:xfrm>
          <a:off x="181167" y="41476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app</a:t>
                      </a:r>
                      <a:endParaRPr lang="ru-RU" dirty="0"/>
                    </a:p>
                  </a:txBody>
                  <a:tcPr/>
                </a:tc>
                <a:extLst>
                  <a:ext uri="{0D108BD9-81ED-4DB2-BD59-A6C34878D82A}">
                    <a16:rowId xmlns:a16="http://schemas.microsoft.com/office/drawing/2014/main" val="697513112"/>
                  </a:ext>
                </a:extLst>
              </a:tr>
            </a:tbl>
          </a:graphicData>
        </a:graphic>
      </p:graphicFrame>
      <p:graphicFrame>
        <p:nvGraphicFramePr>
          <p:cNvPr id="8" name="Table 7">
            <a:extLst>
              <a:ext uri="{FF2B5EF4-FFF2-40B4-BE49-F238E27FC236}">
                <a16:creationId xmlns:a16="http://schemas.microsoft.com/office/drawing/2014/main" id="{97F95B88-3DC1-4C4E-B6EA-93F2539B9173}"/>
              </a:ext>
            </a:extLst>
          </p:cNvPr>
          <p:cNvGraphicFramePr>
            <a:graphicFrameLocks noGrp="1"/>
          </p:cNvGraphicFramePr>
          <p:nvPr/>
        </p:nvGraphicFramePr>
        <p:xfrm>
          <a:off x="181167"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1</a:t>
                      </a:r>
                      <a:endParaRPr lang="ru-RU" dirty="0"/>
                    </a:p>
                  </a:txBody>
                  <a:tcPr/>
                </a:tc>
                <a:extLst>
                  <a:ext uri="{0D108BD9-81ED-4DB2-BD59-A6C34878D82A}">
                    <a16:rowId xmlns:a16="http://schemas.microsoft.com/office/drawing/2014/main" val="697513112"/>
                  </a:ext>
                </a:extLst>
              </a:tr>
            </a:tbl>
          </a:graphicData>
        </a:graphic>
      </p:graphicFrame>
      <p:graphicFrame>
        <p:nvGraphicFramePr>
          <p:cNvPr id="9" name="Table 8">
            <a:extLst>
              <a:ext uri="{FF2B5EF4-FFF2-40B4-BE49-F238E27FC236}">
                <a16:creationId xmlns:a16="http://schemas.microsoft.com/office/drawing/2014/main" id="{A3BC602F-6545-C246-A63B-74FAAD1C9314}"/>
              </a:ext>
            </a:extLst>
          </p:cNvPr>
          <p:cNvGraphicFramePr>
            <a:graphicFrameLocks noGrp="1"/>
          </p:cNvGraphicFramePr>
          <p:nvPr/>
        </p:nvGraphicFramePr>
        <p:xfrm>
          <a:off x="1766802" y="3421121"/>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10" name="Table 9">
            <a:extLst>
              <a:ext uri="{FF2B5EF4-FFF2-40B4-BE49-F238E27FC236}">
                <a16:creationId xmlns:a16="http://schemas.microsoft.com/office/drawing/2014/main" id="{B96F4A52-27FC-F640-9402-91C7E8902049}"/>
              </a:ext>
            </a:extLst>
          </p:cNvPr>
          <p:cNvGraphicFramePr>
            <a:graphicFrameLocks noGrp="1"/>
          </p:cNvGraphicFramePr>
          <p:nvPr/>
        </p:nvGraphicFramePr>
        <p:xfrm>
          <a:off x="3365344"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graphicFrame>
        <p:nvGraphicFramePr>
          <p:cNvPr id="4" name="Table 3">
            <a:extLst>
              <a:ext uri="{FF2B5EF4-FFF2-40B4-BE49-F238E27FC236}">
                <a16:creationId xmlns:a16="http://schemas.microsoft.com/office/drawing/2014/main" id="{7FAC382F-59AD-E643-9598-882F1E7DC238}"/>
              </a:ext>
            </a:extLst>
          </p:cNvPr>
          <p:cNvGraphicFramePr>
            <a:graphicFrameLocks noGrp="1"/>
          </p:cNvGraphicFramePr>
          <p:nvPr/>
        </p:nvGraphicFramePr>
        <p:xfrm>
          <a:off x="127183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2" name="Straight Arrow Connector 11">
            <a:extLst>
              <a:ext uri="{FF2B5EF4-FFF2-40B4-BE49-F238E27FC236}">
                <a16:creationId xmlns:a16="http://schemas.microsoft.com/office/drawing/2014/main" id="{3E355DE3-0C5E-774E-8213-30D3D9A270AE}"/>
              </a:ext>
            </a:extLst>
          </p:cNvPr>
          <p:cNvCxnSpPr>
            <a:cxnSpLocks/>
            <a:stCxn id="4" idx="3"/>
            <a:endCxn id="9" idx="1"/>
          </p:cNvCxnSpPr>
          <p:nvPr/>
        </p:nvCxnSpPr>
        <p:spPr>
          <a:xfrm flipV="1">
            <a:off x="1480116" y="36065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F333E7F3-7C9F-D84C-A655-97018B5A7707}"/>
              </a:ext>
            </a:extLst>
          </p:cNvPr>
          <p:cNvGraphicFramePr>
            <a:graphicFrameLocks noGrp="1"/>
          </p:cNvGraphicFramePr>
          <p:nvPr/>
        </p:nvGraphicFramePr>
        <p:xfrm>
          <a:off x="2856092"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7" name="Straight Arrow Connector 16">
            <a:extLst>
              <a:ext uri="{FF2B5EF4-FFF2-40B4-BE49-F238E27FC236}">
                <a16:creationId xmlns:a16="http://schemas.microsoft.com/office/drawing/2014/main" id="{99AC5003-6DFC-A74E-B724-651725C3FF2A}"/>
              </a:ext>
            </a:extLst>
          </p:cNvPr>
          <p:cNvCxnSpPr/>
          <p:nvPr/>
        </p:nvCxnSpPr>
        <p:spPr>
          <a:xfrm>
            <a:off x="3064372" y="43331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ight Arrow 30">
            <a:extLst>
              <a:ext uri="{FF2B5EF4-FFF2-40B4-BE49-F238E27FC236}">
                <a16:creationId xmlns:a16="http://schemas.microsoft.com/office/drawing/2014/main" id="{56E1D633-3D92-B241-8D60-D21D303D7A23}"/>
              </a:ext>
            </a:extLst>
          </p:cNvPr>
          <p:cNvSpPr/>
          <p:nvPr/>
        </p:nvSpPr>
        <p:spPr>
          <a:xfrm>
            <a:off x="181167" y="5471895"/>
            <a:ext cx="11468559" cy="16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TextBox 31">
            <a:extLst>
              <a:ext uri="{FF2B5EF4-FFF2-40B4-BE49-F238E27FC236}">
                <a16:creationId xmlns:a16="http://schemas.microsoft.com/office/drawing/2014/main" id="{B93D07D8-1676-E949-AF90-A132B05CF8A2}"/>
              </a:ext>
            </a:extLst>
          </p:cNvPr>
          <p:cNvSpPr txBox="1"/>
          <p:nvPr/>
        </p:nvSpPr>
        <p:spPr>
          <a:xfrm>
            <a:off x="10779387" y="5157301"/>
            <a:ext cx="795667" cy="369332"/>
          </a:xfrm>
          <a:prstGeom prst="rect">
            <a:avLst/>
          </a:prstGeom>
          <a:noFill/>
        </p:spPr>
        <p:txBody>
          <a:bodyPr wrap="none" rtlCol="0">
            <a:spAutoFit/>
          </a:bodyPr>
          <a:lstStyle/>
          <a:p>
            <a:r>
              <a:rPr lang="ru-RU" dirty="0"/>
              <a:t>время</a:t>
            </a:r>
          </a:p>
        </p:txBody>
      </p:sp>
      <p:graphicFrame>
        <p:nvGraphicFramePr>
          <p:cNvPr id="36" name="Table 35">
            <a:extLst>
              <a:ext uri="{FF2B5EF4-FFF2-40B4-BE49-F238E27FC236}">
                <a16:creationId xmlns:a16="http://schemas.microsoft.com/office/drawing/2014/main" id="{10348BCF-999A-D44C-A773-FE62BD97364E}"/>
              </a:ext>
            </a:extLst>
          </p:cNvPr>
          <p:cNvGraphicFramePr>
            <a:graphicFrameLocks noGrp="1"/>
          </p:cNvGraphicFramePr>
          <p:nvPr>
            <p:extLst>
              <p:ext uri="{D42A27DB-BD31-4B8C-83A1-F6EECF244321}">
                <p14:modId xmlns:p14="http://schemas.microsoft.com/office/powerpoint/2010/main" val="2902777551"/>
              </p:ext>
            </p:extLst>
          </p:nvPr>
        </p:nvGraphicFramePr>
        <p:xfrm>
          <a:off x="2558816" y="3422344"/>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37" name="Table 36">
            <a:extLst>
              <a:ext uri="{FF2B5EF4-FFF2-40B4-BE49-F238E27FC236}">
                <a16:creationId xmlns:a16="http://schemas.microsoft.com/office/drawing/2014/main" id="{5092CBEC-D4FD-9444-8A89-1DC39AB678CB}"/>
              </a:ext>
            </a:extLst>
          </p:cNvPr>
          <p:cNvGraphicFramePr>
            <a:graphicFrameLocks noGrp="1"/>
          </p:cNvGraphicFramePr>
          <p:nvPr>
            <p:extLst>
              <p:ext uri="{D42A27DB-BD31-4B8C-83A1-F6EECF244321}">
                <p14:modId xmlns:p14="http://schemas.microsoft.com/office/powerpoint/2010/main" val="2926888021"/>
              </p:ext>
            </p:extLst>
          </p:nvPr>
        </p:nvGraphicFramePr>
        <p:xfrm>
          <a:off x="3342388" y="3425115"/>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38" name="Table 37">
            <a:extLst>
              <a:ext uri="{FF2B5EF4-FFF2-40B4-BE49-F238E27FC236}">
                <a16:creationId xmlns:a16="http://schemas.microsoft.com/office/drawing/2014/main" id="{C8ABCE27-913F-F84C-B0E9-07EF78B3CDF3}"/>
              </a:ext>
            </a:extLst>
          </p:cNvPr>
          <p:cNvGraphicFramePr>
            <a:graphicFrameLocks noGrp="1"/>
          </p:cNvGraphicFramePr>
          <p:nvPr>
            <p:extLst>
              <p:ext uri="{D42A27DB-BD31-4B8C-83A1-F6EECF244321}">
                <p14:modId xmlns:p14="http://schemas.microsoft.com/office/powerpoint/2010/main" val="2760862608"/>
              </p:ext>
            </p:extLst>
          </p:nvPr>
        </p:nvGraphicFramePr>
        <p:xfrm>
          <a:off x="4119689" y="3422867"/>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cxnSp>
        <p:nvCxnSpPr>
          <p:cNvPr id="13" name="Straight Arrow Connector 12">
            <a:extLst>
              <a:ext uri="{FF2B5EF4-FFF2-40B4-BE49-F238E27FC236}">
                <a16:creationId xmlns:a16="http://schemas.microsoft.com/office/drawing/2014/main" id="{88B6B37C-8D4F-A441-AA12-5B3682A9B9B8}"/>
              </a:ext>
            </a:extLst>
          </p:cNvPr>
          <p:cNvCxnSpPr/>
          <p:nvPr/>
        </p:nvCxnSpPr>
        <p:spPr>
          <a:xfrm flipV="1">
            <a:off x="1480116" y="3616579"/>
            <a:ext cx="458853" cy="7165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DF74B20-18E9-4C49-BB1D-9EC29B345BE6}"/>
              </a:ext>
            </a:extLst>
          </p:cNvPr>
          <p:cNvCxnSpPr>
            <a:cxnSpLocks/>
          </p:cNvCxnSpPr>
          <p:nvPr/>
        </p:nvCxnSpPr>
        <p:spPr>
          <a:xfrm flipV="1">
            <a:off x="1478105" y="3627305"/>
            <a:ext cx="658049" cy="7035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7A31138-6051-9046-899F-F2D5BAD26494}"/>
              </a:ext>
            </a:extLst>
          </p:cNvPr>
          <p:cNvCxnSpPr>
            <a:cxnSpLocks/>
          </p:cNvCxnSpPr>
          <p:nvPr/>
        </p:nvCxnSpPr>
        <p:spPr>
          <a:xfrm flipV="1">
            <a:off x="1478406" y="3659920"/>
            <a:ext cx="827641" cy="6913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Table 43">
            <a:extLst>
              <a:ext uri="{FF2B5EF4-FFF2-40B4-BE49-F238E27FC236}">
                <a16:creationId xmlns:a16="http://schemas.microsoft.com/office/drawing/2014/main" id="{25B38F43-881C-104B-BCAB-9F84273A6ACF}"/>
              </a:ext>
            </a:extLst>
          </p:cNvPr>
          <p:cNvGraphicFramePr>
            <a:graphicFrameLocks noGrp="1"/>
          </p:cNvGraphicFramePr>
          <p:nvPr>
            <p:extLst>
              <p:ext uri="{D42A27DB-BD31-4B8C-83A1-F6EECF244321}">
                <p14:modId xmlns:p14="http://schemas.microsoft.com/office/powerpoint/2010/main" val="476137917"/>
              </p:ext>
            </p:extLst>
          </p:nvPr>
        </p:nvGraphicFramePr>
        <p:xfrm>
          <a:off x="4164854" y="4882035"/>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graphicFrame>
        <p:nvGraphicFramePr>
          <p:cNvPr id="45" name="Table 44">
            <a:extLst>
              <a:ext uri="{FF2B5EF4-FFF2-40B4-BE49-F238E27FC236}">
                <a16:creationId xmlns:a16="http://schemas.microsoft.com/office/drawing/2014/main" id="{91A31D25-3C4D-A04A-A44D-B25C54F3A6AD}"/>
              </a:ext>
            </a:extLst>
          </p:cNvPr>
          <p:cNvGraphicFramePr>
            <a:graphicFrameLocks noGrp="1"/>
          </p:cNvGraphicFramePr>
          <p:nvPr>
            <p:extLst>
              <p:ext uri="{D42A27DB-BD31-4B8C-83A1-F6EECF244321}">
                <p14:modId xmlns:p14="http://schemas.microsoft.com/office/powerpoint/2010/main" val="2331740918"/>
              </p:ext>
            </p:extLst>
          </p:nvPr>
        </p:nvGraphicFramePr>
        <p:xfrm>
          <a:off x="3655602" y="4145435"/>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46" name="Straight Arrow Connector 45">
            <a:extLst>
              <a:ext uri="{FF2B5EF4-FFF2-40B4-BE49-F238E27FC236}">
                <a16:creationId xmlns:a16="http://schemas.microsoft.com/office/drawing/2014/main" id="{B07C28B7-0F9A-6E40-B848-77577B802FE7}"/>
              </a:ext>
            </a:extLst>
          </p:cNvPr>
          <p:cNvCxnSpPr>
            <a:endCxn id="45" idx="1"/>
          </p:cNvCxnSpPr>
          <p:nvPr/>
        </p:nvCxnSpPr>
        <p:spPr>
          <a:xfrm>
            <a:off x="3354630" y="3594255"/>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A523DAE-168D-6A49-B116-906FC6E57608}"/>
              </a:ext>
            </a:extLst>
          </p:cNvPr>
          <p:cNvCxnSpPr/>
          <p:nvPr/>
        </p:nvCxnSpPr>
        <p:spPr>
          <a:xfrm>
            <a:off x="3863882" y="4330855"/>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F3365376-172E-CF4A-944A-90CD597E4B2D}"/>
              </a:ext>
            </a:extLst>
          </p:cNvPr>
          <p:cNvGraphicFramePr>
            <a:graphicFrameLocks noGrp="1"/>
          </p:cNvGraphicFramePr>
          <p:nvPr>
            <p:extLst>
              <p:ext uri="{D42A27DB-BD31-4B8C-83A1-F6EECF244321}">
                <p14:modId xmlns:p14="http://schemas.microsoft.com/office/powerpoint/2010/main" val="4101715255"/>
              </p:ext>
            </p:extLst>
          </p:nvPr>
        </p:nvGraphicFramePr>
        <p:xfrm>
          <a:off x="4949508" y="4882035"/>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graphicFrame>
        <p:nvGraphicFramePr>
          <p:cNvPr id="49" name="Table 48">
            <a:extLst>
              <a:ext uri="{FF2B5EF4-FFF2-40B4-BE49-F238E27FC236}">
                <a16:creationId xmlns:a16="http://schemas.microsoft.com/office/drawing/2014/main" id="{B0DACC13-79F9-8449-812D-2BC10AF08592}"/>
              </a:ext>
            </a:extLst>
          </p:cNvPr>
          <p:cNvGraphicFramePr>
            <a:graphicFrameLocks noGrp="1"/>
          </p:cNvGraphicFramePr>
          <p:nvPr>
            <p:extLst>
              <p:ext uri="{D42A27DB-BD31-4B8C-83A1-F6EECF244321}">
                <p14:modId xmlns:p14="http://schemas.microsoft.com/office/powerpoint/2010/main" val="1895995718"/>
              </p:ext>
            </p:extLst>
          </p:nvPr>
        </p:nvGraphicFramePr>
        <p:xfrm>
          <a:off x="4440256" y="4145435"/>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50" name="Straight Arrow Connector 49">
            <a:extLst>
              <a:ext uri="{FF2B5EF4-FFF2-40B4-BE49-F238E27FC236}">
                <a16:creationId xmlns:a16="http://schemas.microsoft.com/office/drawing/2014/main" id="{6BE4A77A-10CD-7C4F-9D1F-643C940F2950}"/>
              </a:ext>
            </a:extLst>
          </p:cNvPr>
          <p:cNvCxnSpPr>
            <a:endCxn id="49" idx="1"/>
          </p:cNvCxnSpPr>
          <p:nvPr/>
        </p:nvCxnSpPr>
        <p:spPr>
          <a:xfrm>
            <a:off x="4139284" y="3594255"/>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6F5717B-0509-A24F-80E4-D757D6D5D33C}"/>
              </a:ext>
            </a:extLst>
          </p:cNvPr>
          <p:cNvCxnSpPr/>
          <p:nvPr/>
        </p:nvCxnSpPr>
        <p:spPr>
          <a:xfrm>
            <a:off x="4648536" y="4330855"/>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51E63FB-905E-1F47-95DB-E472611B81CA}"/>
              </a:ext>
            </a:extLst>
          </p:cNvPr>
          <p:cNvCxnSpPr>
            <a:cxnSpLocks/>
          </p:cNvCxnSpPr>
          <p:nvPr/>
        </p:nvCxnSpPr>
        <p:spPr>
          <a:xfrm flipV="1">
            <a:off x="3064737" y="3616579"/>
            <a:ext cx="1933802" cy="715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F2CD7E3-E843-8E44-B39F-EB8EEE3E2017}"/>
              </a:ext>
            </a:extLst>
          </p:cNvPr>
          <p:cNvCxnSpPr>
            <a:cxnSpLocks/>
          </p:cNvCxnSpPr>
          <p:nvPr/>
        </p:nvCxnSpPr>
        <p:spPr>
          <a:xfrm flipV="1">
            <a:off x="3856706" y="3613325"/>
            <a:ext cx="1933802" cy="715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1BB69D-6AB7-EF45-9A3D-6B7BF8A035BB}"/>
              </a:ext>
            </a:extLst>
          </p:cNvPr>
          <p:cNvCxnSpPr>
            <a:cxnSpLocks/>
          </p:cNvCxnSpPr>
          <p:nvPr/>
        </p:nvCxnSpPr>
        <p:spPr>
          <a:xfrm flipV="1">
            <a:off x="4636437" y="3604411"/>
            <a:ext cx="1933802" cy="7152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2CC0E4F-2A2C-5A4F-9D49-AC3A4908D236}"/>
              </a:ext>
            </a:extLst>
          </p:cNvPr>
          <p:cNvCxnSpPr>
            <a:endCxn id="14" idx="1"/>
          </p:cNvCxnSpPr>
          <p:nvPr/>
        </p:nvCxnSpPr>
        <p:spPr>
          <a:xfrm>
            <a:off x="2555120" y="35965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56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27986922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9684389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506414743"/>
              </p:ext>
            </p:extLst>
          </p:nvPr>
        </p:nvGraphicFramePr>
        <p:xfrm>
          <a:off x="0" y="365761"/>
          <a:ext cx="12192000" cy="58521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Pipelining and</a:t>
                      </a:r>
                      <a:r>
                        <a:rPr lang="ru-RU" sz="2400" dirty="0"/>
                        <a:t> </a:t>
                      </a:r>
                      <a:r>
                        <a:rPr lang="en-US" sz="2400" dirty="0"/>
                        <a:t>head-of-line blocking</a:t>
                      </a:r>
                      <a:endParaRPr lang="ru-RU" sz="2400" dirty="0"/>
                    </a:p>
                  </a:txBody>
                  <a:tcPr/>
                </a:tc>
                <a:extLst>
                  <a:ext uri="{0D108BD9-81ED-4DB2-BD59-A6C34878D82A}">
                    <a16:rowId xmlns:a16="http://schemas.microsoft.com/office/drawing/2014/main" val="10000"/>
                  </a:ext>
                </a:extLst>
              </a:tr>
              <a:tr h="370840">
                <a:tc>
                  <a:txBody>
                    <a:bodyPr/>
                    <a:lstStyle/>
                    <a:p>
                      <a:r>
                        <a:rPr lang="en-US" baseline="0" dirty="0"/>
                        <a:t>Pipelining has an important inefficiency. Suppose that we’ve issued requests</a:t>
                      </a:r>
                      <a:r>
                        <a:rPr lang="ru-RU" baseline="0" dirty="0"/>
                        <a:t> </a:t>
                      </a:r>
                      <a:r>
                        <a:rPr lang="en-US" baseline="0" dirty="0"/>
                        <a:t>R</a:t>
                      </a:r>
                      <a:r>
                        <a:rPr lang="en-US" baseline="-25000" dirty="0"/>
                        <a:t>1</a:t>
                      </a:r>
                      <a:r>
                        <a:rPr lang="en-US" baseline="0" dirty="0"/>
                        <a:t>, R</a:t>
                      </a:r>
                      <a:r>
                        <a:rPr lang="en-US" baseline="-25000" dirty="0"/>
                        <a:t>2</a:t>
                      </a:r>
                      <a:r>
                        <a:rPr lang="en-US" baseline="0" dirty="0"/>
                        <a:t>, …. The request</a:t>
                      </a:r>
                      <a:r>
                        <a:rPr lang="ru-RU" baseline="0" dirty="0"/>
                        <a:t> </a:t>
                      </a:r>
                      <a:r>
                        <a:rPr lang="en-US" baseline="0" dirty="0"/>
                        <a:t>R</a:t>
                      </a:r>
                      <a:r>
                        <a:rPr lang="en-US" baseline="-25000" dirty="0"/>
                        <a:t>2</a:t>
                      </a:r>
                      <a:r>
                        <a:rPr lang="en-US" baseline="0" dirty="0"/>
                        <a:t> can send the reply only after</a:t>
                      </a:r>
                      <a:r>
                        <a:rPr lang="ru-RU" baseline="0" dirty="0"/>
                        <a:t> </a:t>
                      </a:r>
                      <a:r>
                        <a:rPr lang="en-US" baseline="0" dirty="0"/>
                        <a:t>R</a:t>
                      </a:r>
                      <a:r>
                        <a:rPr lang="en-US" baseline="-25000" dirty="0"/>
                        <a:t>1</a:t>
                      </a:r>
                      <a:r>
                        <a:rPr lang="en-US" baseline="0" dirty="0"/>
                        <a:t> even if R</a:t>
                      </a:r>
                      <a:r>
                        <a:rPr lang="en-US" baseline="-25000" dirty="0"/>
                        <a:t>2</a:t>
                      </a:r>
                      <a:r>
                        <a:rPr lang="en-US" baseline="0" dirty="0"/>
                        <a:t> completes much sooner than R</a:t>
                      </a:r>
                      <a:r>
                        <a:rPr lang="en-US" baseline="-25000" dirty="0"/>
                        <a:t>1</a:t>
                      </a:r>
                      <a:r>
                        <a:rPr lang="en-US" baseline="0" dirty="0"/>
                        <a:t>. Thus, a slow request blocks all subsequent requests. This scenario is called</a:t>
                      </a:r>
                      <a:r>
                        <a:rPr lang="ru-RU" baseline="0" dirty="0"/>
                        <a:t> </a:t>
                      </a:r>
                      <a:r>
                        <a:rPr lang="en-US" baseline="0" dirty="0"/>
                        <a:t>head-of-line blocking.</a:t>
                      </a:r>
                    </a:p>
                  </a:txBody>
                  <a:tcPr/>
                </a:tc>
                <a:extLst>
                  <a:ext uri="{0D108BD9-81ED-4DB2-BD59-A6C34878D82A}">
                    <a16:rowId xmlns:a16="http://schemas.microsoft.com/office/drawing/2014/main" val="10001"/>
                  </a:ext>
                </a:extLst>
              </a:tr>
              <a:tr h="370840">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3706403333"/>
                  </a:ext>
                </a:extLst>
              </a:tr>
            </a:tbl>
          </a:graphicData>
        </a:graphic>
      </p:graphicFrame>
    </p:spTree>
    <p:extLst>
      <p:ext uri="{BB962C8B-B14F-4D97-AF65-F5344CB8AC3E}">
        <p14:creationId xmlns:p14="http://schemas.microsoft.com/office/powerpoint/2010/main" val="4254130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7365660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79751178"/>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789298533"/>
              </p:ext>
            </p:extLst>
          </p:nvPr>
        </p:nvGraphicFramePr>
        <p:xfrm>
          <a:off x="0" y="365761"/>
          <a:ext cx="12192000" cy="58521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Pipelining and</a:t>
                      </a:r>
                      <a:r>
                        <a:rPr lang="ru-RU" sz="2400" dirty="0"/>
                        <a:t> </a:t>
                      </a:r>
                      <a:r>
                        <a:rPr lang="en-US" sz="2400" dirty="0"/>
                        <a:t>head-of-line blocking</a:t>
                      </a:r>
                      <a:endParaRPr lang="ru-RU" sz="2400" dirty="0"/>
                    </a:p>
                  </a:txBody>
                  <a:tcPr/>
                </a:tc>
                <a:extLst>
                  <a:ext uri="{0D108BD9-81ED-4DB2-BD59-A6C34878D82A}">
                    <a16:rowId xmlns:a16="http://schemas.microsoft.com/office/drawing/2014/main" val="10000"/>
                  </a:ext>
                </a:extLst>
              </a:tr>
              <a:tr h="370840">
                <a:tc>
                  <a:txBody>
                    <a:bodyPr/>
                    <a:lstStyle/>
                    <a:p>
                      <a:r>
                        <a:rPr lang="en-US" baseline="0" dirty="0"/>
                        <a:t>Pipelining has an important inefficiency. Suppose that we’ve issued requests</a:t>
                      </a:r>
                      <a:r>
                        <a:rPr lang="ru-RU" baseline="0" dirty="0"/>
                        <a:t> </a:t>
                      </a:r>
                      <a:r>
                        <a:rPr lang="en-US" baseline="0" dirty="0"/>
                        <a:t>R</a:t>
                      </a:r>
                      <a:r>
                        <a:rPr lang="en-US" baseline="-25000" dirty="0"/>
                        <a:t>1</a:t>
                      </a:r>
                      <a:r>
                        <a:rPr lang="en-US" baseline="0" dirty="0"/>
                        <a:t>, R</a:t>
                      </a:r>
                      <a:r>
                        <a:rPr lang="en-US" baseline="-25000" dirty="0"/>
                        <a:t>2</a:t>
                      </a:r>
                      <a:r>
                        <a:rPr lang="en-US" baseline="0" dirty="0"/>
                        <a:t>, …. The request</a:t>
                      </a:r>
                      <a:r>
                        <a:rPr lang="ru-RU" baseline="0" dirty="0"/>
                        <a:t> </a:t>
                      </a:r>
                      <a:r>
                        <a:rPr lang="en-US" baseline="0" dirty="0"/>
                        <a:t>R</a:t>
                      </a:r>
                      <a:r>
                        <a:rPr lang="en-US" baseline="-25000" dirty="0"/>
                        <a:t>2</a:t>
                      </a:r>
                      <a:r>
                        <a:rPr lang="en-US" baseline="0" dirty="0"/>
                        <a:t> can send the reply only after</a:t>
                      </a:r>
                      <a:r>
                        <a:rPr lang="ru-RU" baseline="0" dirty="0"/>
                        <a:t> </a:t>
                      </a:r>
                      <a:r>
                        <a:rPr lang="en-US" baseline="0" dirty="0"/>
                        <a:t>R</a:t>
                      </a:r>
                      <a:r>
                        <a:rPr lang="en-US" baseline="-25000" dirty="0"/>
                        <a:t>1</a:t>
                      </a:r>
                      <a:r>
                        <a:rPr lang="en-US" baseline="0" dirty="0"/>
                        <a:t> even if R</a:t>
                      </a:r>
                      <a:r>
                        <a:rPr lang="en-US" baseline="-25000" dirty="0"/>
                        <a:t>2</a:t>
                      </a:r>
                      <a:r>
                        <a:rPr lang="en-US" baseline="0" dirty="0"/>
                        <a:t> completes much sooner than R</a:t>
                      </a:r>
                      <a:r>
                        <a:rPr lang="en-US" baseline="-25000" dirty="0"/>
                        <a:t>1</a:t>
                      </a:r>
                      <a:r>
                        <a:rPr lang="en-US" baseline="0" dirty="0"/>
                        <a:t>. Thus, a slow request blocks all subsequent requests. This scenario is called</a:t>
                      </a:r>
                      <a:r>
                        <a:rPr lang="ru-RU" baseline="0" dirty="0"/>
                        <a:t> </a:t>
                      </a:r>
                      <a:r>
                        <a:rPr lang="en-US" baseline="0" dirty="0"/>
                        <a:t>head-of-line blocking.</a:t>
                      </a:r>
                    </a:p>
                  </a:txBody>
                  <a:tcPr/>
                </a:tc>
                <a:extLst>
                  <a:ext uri="{0D108BD9-81ED-4DB2-BD59-A6C34878D82A}">
                    <a16:rowId xmlns:a16="http://schemas.microsoft.com/office/drawing/2014/main" val="10001"/>
                  </a:ext>
                </a:extLst>
              </a:tr>
              <a:tr h="370840">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3706403333"/>
                  </a:ext>
                </a:extLst>
              </a:tr>
            </a:tbl>
          </a:graphicData>
        </a:graphic>
      </p:graphicFrame>
      <p:sp>
        <p:nvSpPr>
          <p:cNvPr id="3" name="TextBox 2">
            <a:extLst>
              <a:ext uri="{FF2B5EF4-FFF2-40B4-BE49-F238E27FC236}">
                <a16:creationId xmlns:a16="http://schemas.microsoft.com/office/drawing/2014/main" id="{BDC3295B-47DC-D14B-B2D0-034088D187E2}"/>
              </a:ext>
            </a:extLst>
          </p:cNvPr>
          <p:cNvSpPr txBox="1"/>
          <p:nvPr/>
        </p:nvSpPr>
        <p:spPr>
          <a:xfrm>
            <a:off x="0" y="1881681"/>
            <a:ext cx="12192000" cy="4316566"/>
          </a:xfrm>
          <a:prstGeom prst="rect">
            <a:avLst/>
          </a:prstGeom>
          <a:noFill/>
        </p:spPr>
        <p:txBody>
          <a:bodyPr wrap="square" rtlCol="0">
            <a:spAutoFit/>
          </a:bodyPr>
          <a:lstStyle/>
          <a:p>
            <a:r>
              <a:rPr lang="en-US" sz="1350" dirty="0">
                <a:latin typeface="Consolas" panose="020B0609020204030204" pitchFamily="49" charset="0"/>
                <a:cs typeface="Consolas" panose="020B0609020204030204" pitchFamily="49" charset="0"/>
              </a:rPr>
              <a:t>06-09-18 14:12:23.567 s#164034.r#66643120: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0x39f0d000, length = 524288}</a:t>
            </a:r>
          </a:p>
          <a:p>
            <a:r>
              <a:rPr lang="en-US" sz="1350" dirty="0">
                <a:latin typeface="Consolas" panose="020B0609020204030204" pitchFamily="49" charset="0"/>
                <a:cs typeface="Consolas" panose="020B0609020204030204" pitchFamily="49" charset="0"/>
              </a:rPr>
              <a:t>06-09-18 14:12:23.577 s#164034.r#66643125: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0x39f8d000, length = 524288}</a:t>
            </a:r>
          </a:p>
          <a:p>
            <a:r>
              <a:rPr lang="en-US" sz="1350" dirty="0">
                <a:latin typeface="Consolas" panose="020B0609020204030204" pitchFamily="49" charset="0"/>
                <a:cs typeface="Consolas" panose="020B0609020204030204" pitchFamily="49" charset="0"/>
              </a:rPr>
              <a:t>06-09-18 14:12:23.593 s#164034.r#66643145: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0x3a00d000, length = 524288}</a:t>
            </a:r>
          </a:p>
          <a:p>
            <a:r>
              <a:rPr lang="en-US" sz="1350" dirty="0">
                <a:latin typeface="Consolas" panose="020B0609020204030204" pitchFamily="49" charset="0"/>
                <a:cs typeface="Consolas" panose="020B0609020204030204" pitchFamily="49" charset="0"/>
              </a:rPr>
              <a:t>06-09-18 14:12:23.604 s#164034.r#66643147: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0x3a08d000, length = 524288}</a:t>
            </a:r>
          </a:p>
          <a:p>
            <a:r>
              <a:rPr lang="en-US" sz="1350" dirty="0">
                <a:latin typeface="Consolas" panose="020B0609020204030204" pitchFamily="49" charset="0"/>
                <a:cs typeface="Consolas" panose="020B0609020204030204" pitchFamily="49" charset="0"/>
              </a:rPr>
              <a:t>06-09-18 14:12:23.612 s#164034.r#66643147: send 0x3a08d000:524288</a:t>
            </a:r>
          </a:p>
          <a:p>
            <a:r>
              <a:rPr lang="en-US" sz="1350" dirty="0">
                <a:latin typeface="Consolas" panose="020B0609020204030204" pitchFamily="49" charset="0"/>
                <a:cs typeface="Consolas" panose="020B0609020204030204" pitchFamily="49" charset="0"/>
              </a:rPr>
              <a:t>06-09-18 14:12:23.612 s#164034.r#66643147: completed</a:t>
            </a:r>
          </a:p>
          <a:p>
            <a:r>
              <a:rPr lang="en-US" sz="1350" dirty="0">
                <a:latin typeface="Consolas" panose="020B0609020204030204" pitchFamily="49" charset="0"/>
                <a:cs typeface="Consolas" panose="020B0609020204030204" pitchFamily="49" charset="0"/>
              </a:rPr>
              <a:t>06-09-18 14:12:23.618 s#164034.r#66643154: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0x3a10d000, length = 524288}</a:t>
            </a:r>
          </a:p>
          <a:p>
            <a:r>
              <a:rPr lang="en-US" sz="1350" dirty="0">
                <a:latin typeface="Consolas" panose="020B0609020204030204" pitchFamily="49" charset="0"/>
                <a:cs typeface="Consolas" panose="020B0609020204030204" pitchFamily="49" charset="0"/>
              </a:rPr>
              <a:t>06-09-18 14:12:23.627 s#164034.r#66643158: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0x3a18d000, length = 524288}</a:t>
            </a:r>
          </a:p>
          <a:p>
            <a:r>
              <a:rPr lang="en-US" sz="1350" dirty="0">
                <a:latin typeface="Consolas" panose="020B0609020204030204" pitchFamily="49" charset="0"/>
                <a:cs typeface="Consolas" panose="020B0609020204030204" pitchFamily="49" charset="0"/>
              </a:rPr>
              <a:t>06-09-18 14:12:23.632 s#164034.r#66643154: send 0x3a10d000:524288</a:t>
            </a:r>
          </a:p>
          <a:p>
            <a:r>
              <a:rPr lang="en-US" sz="1350" dirty="0">
                <a:latin typeface="Consolas" panose="020B0609020204030204" pitchFamily="49" charset="0"/>
                <a:cs typeface="Consolas" panose="020B0609020204030204" pitchFamily="49" charset="0"/>
              </a:rPr>
              <a:t>06-09-18 14:12:23.632 s#164034.r#66643154: completed</a:t>
            </a:r>
          </a:p>
          <a:p>
            <a:r>
              <a:rPr lang="en-US" sz="1350" dirty="0">
                <a:latin typeface="Consolas" panose="020B0609020204030204" pitchFamily="49" charset="0"/>
                <a:cs typeface="Consolas" panose="020B0609020204030204" pitchFamily="49" charset="0"/>
              </a:rPr>
              <a:t>06-09-18 14:12:23.634 s#164034.r#66643166: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0x3a20d000, length = 524288}</a:t>
            </a:r>
          </a:p>
          <a:p>
            <a:r>
              <a:rPr lang="en-US" sz="1350" dirty="0">
                <a:latin typeface="Consolas" panose="020B0609020204030204" pitchFamily="49" charset="0"/>
                <a:cs typeface="Consolas" panose="020B0609020204030204" pitchFamily="49" charset="0"/>
              </a:rPr>
              <a:t>06-09-18 14:12:23.636 s#164034.r#66643158: send 0x3a18d000:524288</a:t>
            </a:r>
          </a:p>
          <a:p>
            <a:r>
              <a:rPr lang="en-US" sz="1350" dirty="0">
                <a:latin typeface="Consolas" panose="020B0609020204030204" pitchFamily="49" charset="0"/>
                <a:cs typeface="Consolas" panose="020B0609020204030204" pitchFamily="49" charset="0"/>
              </a:rPr>
              <a:t>06-09-18 14:12:23.636 s#164034.r#66643158: completed</a:t>
            </a:r>
          </a:p>
          <a:p>
            <a:r>
              <a:rPr lang="en-US" sz="1350" dirty="0">
                <a:latin typeface="Consolas" panose="020B0609020204030204" pitchFamily="49" charset="0"/>
                <a:cs typeface="Consolas" panose="020B0609020204030204" pitchFamily="49" charset="0"/>
              </a:rPr>
              <a:t>06-09-18 14:12:23.641 s#164034.r#66643168: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0x3a28d000, length = 524288}</a:t>
            </a:r>
          </a:p>
          <a:p>
            <a:r>
              <a:rPr lang="en-US" sz="1350" dirty="0">
                <a:latin typeface="Consolas" panose="020B0609020204030204" pitchFamily="49" charset="0"/>
                <a:cs typeface="Consolas" panose="020B0609020204030204" pitchFamily="49" charset="0"/>
              </a:rPr>
              <a:t>06-09-18 14:12:23.643 s#164034.r#66643166: send 0x3a20d000:524288</a:t>
            </a:r>
          </a:p>
          <a:p>
            <a:r>
              <a:rPr lang="en-US" sz="1350" dirty="0">
                <a:latin typeface="Consolas" panose="020B0609020204030204" pitchFamily="49" charset="0"/>
                <a:cs typeface="Consolas" panose="020B0609020204030204" pitchFamily="49" charset="0"/>
              </a:rPr>
              <a:t>06-09-18 14:12:23.643 s#164034.r#66643166: completed</a:t>
            </a:r>
          </a:p>
          <a:p>
            <a:r>
              <a:rPr lang="en-US" sz="1350" dirty="0">
                <a:latin typeface="Consolas" panose="020B0609020204030204" pitchFamily="49" charset="0"/>
                <a:cs typeface="Consolas" panose="020B0609020204030204" pitchFamily="49" charset="0"/>
              </a:rPr>
              <a:t>06-09-18 14:12:23.649 s#164034.r#66643168: send 0x3a28d000:524288</a:t>
            </a:r>
          </a:p>
          <a:p>
            <a:r>
              <a:rPr lang="en-US" sz="1350" dirty="0">
                <a:latin typeface="Consolas" panose="020B0609020204030204" pitchFamily="49" charset="0"/>
                <a:cs typeface="Consolas" panose="020B0609020204030204" pitchFamily="49" charset="0"/>
              </a:rPr>
              <a:t>06-09-18 14:12:23.649 s#164034.r#66643168: completed</a:t>
            </a:r>
          </a:p>
          <a:p>
            <a:r>
              <a:rPr lang="en-US" sz="1350" dirty="0">
                <a:latin typeface="Consolas" panose="020B0609020204030204" pitchFamily="49" charset="0"/>
                <a:cs typeface="Consolas" panose="020B0609020204030204" pitchFamily="49" charset="0"/>
              </a:rPr>
              <a:t>06-09-18 14:12:23.783 s#164034.r#66643120: send 0x39f0d000:524288</a:t>
            </a:r>
          </a:p>
          <a:p>
            <a:r>
              <a:rPr lang="en-US" sz="1350" dirty="0">
                <a:latin typeface="Consolas" panose="020B0609020204030204" pitchFamily="49" charset="0"/>
                <a:cs typeface="Consolas" panose="020B0609020204030204" pitchFamily="49" charset="0"/>
              </a:rPr>
              <a:t>06-09-18 14:12:23.783 s#164034.r#66643120: completed</a:t>
            </a:r>
            <a:endParaRPr lang="ru-RU" sz="135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42565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1575375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872101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129554456"/>
              </p:ext>
            </p:extLst>
          </p:nvPr>
        </p:nvGraphicFramePr>
        <p:xfrm>
          <a:off x="0" y="365761"/>
          <a:ext cx="12192000" cy="58521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Pipelining and</a:t>
                      </a:r>
                      <a:r>
                        <a:rPr lang="ru-RU" sz="2400" dirty="0"/>
                        <a:t> </a:t>
                      </a:r>
                      <a:r>
                        <a:rPr lang="en-US" sz="2400" dirty="0"/>
                        <a:t>head-of-line blocking</a:t>
                      </a:r>
                      <a:endParaRPr lang="ru-RU" sz="2400" dirty="0"/>
                    </a:p>
                  </a:txBody>
                  <a:tcPr/>
                </a:tc>
                <a:extLst>
                  <a:ext uri="{0D108BD9-81ED-4DB2-BD59-A6C34878D82A}">
                    <a16:rowId xmlns:a16="http://schemas.microsoft.com/office/drawing/2014/main" val="10000"/>
                  </a:ext>
                </a:extLst>
              </a:tr>
              <a:tr h="370840">
                <a:tc>
                  <a:txBody>
                    <a:bodyPr/>
                    <a:lstStyle/>
                    <a:p>
                      <a:r>
                        <a:rPr lang="en-US" baseline="0" dirty="0"/>
                        <a:t>Pipelining has an important inefficiency. Suppose that we’ve issued requests</a:t>
                      </a:r>
                      <a:r>
                        <a:rPr lang="ru-RU" baseline="0" dirty="0"/>
                        <a:t> </a:t>
                      </a:r>
                      <a:r>
                        <a:rPr lang="en-US" baseline="0" dirty="0"/>
                        <a:t>R</a:t>
                      </a:r>
                      <a:r>
                        <a:rPr lang="en-US" baseline="-25000" dirty="0"/>
                        <a:t>1</a:t>
                      </a:r>
                      <a:r>
                        <a:rPr lang="en-US" baseline="0" dirty="0"/>
                        <a:t>, R</a:t>
                      </a:r>
                      <a:r>
                        <a:rPr lang="en-US" baseline="-25000" dirty="0"/>
                        <a:t>2</a:t>
                      </a:r>
                      <a:r>
                        <a:rPr lang="en-US" baseline="0" dirty="0"/>
                        <a:t>, …. The request</a:t>
                      </a:r>
                      <a:r>
                        <a:rPr lang="ru-RU" baseline="0" dirty="0"/>
                        <a:t> </a:t>
                      </a:r>
                      <a:r>
                        <a:rPr lang="en-US" baseline="0" dirty="0"/>
                        <a:t>R</a:t>
                      </a:r>
                      <a:r>
                        <a:rPr lang="en-US" baseline="-25000" dirty="0"/>
                        <a:t>2</a:t>
                      </a:r>
                      <a:r>
                        <a:rPr lang="en-US" baseline="0" dirty="0"/>
                        <a:t> can send the reply only after</a:t>
                      </a:r>
                      <a:r>
                        <a:rPr lang="ru-RU" baseline="0" dirty="0"/>
                        <a:t> </a:t>
                      </a:r>
                      <a:r>
                        <a:rPr lang="en-US" baseline="0" dirty="0"/>
                        <a:t>R</a:t>
                      </a:r>
                      <a:r>
                        <a:rPr lang="en-US" baseline="-25000" dirty="0"/>
                        <a:t>1</a:t>
                      </a:r>
                      <a:r>
                        <a:rPr lang="en-US" baseline="0" dirty="0"/>
                        <a:t> even if R</a:t>
                      </a:r>
                      <a:r>
                        <a:rPr lang="en-US" baseline="-25000" dirty="0"/>
                        <a:t>2</a:t>
                      </a:r>
                      <a:r>
                        <a:rPr lang="en-US" baseline="0" dirty="0"/>
                        <a:t> completes much sooner than R</a:t>
                      </a:r>
                      <a:r>
                        <a:rPr lang="en-US" baseline="-25000" dirty="0"/>
                        <a:t>1</a:t>
                      </a:r>
                      <a:r>
                        <a:rPr lang="en-US" baseline="0" dirty="0"/>
                        <a:t>. Thus, a slow request blocks all subsequent requests. This scenario is called</a:t>
                      </a:r>
                      <a:r>
                        <a:rPr lang="ru-RU" baseline="0" dirty="0"/>
                        <a:t> </a:t>
                      </a:r>
                      <a:r>
                        <a:rPr lang="en-US" baseline="0" dirty="0"/>
                        <a:t>head-of-line blocking.</a:t>
                      </a:r>
                    </a:p>
                  </a:txBody>
                  <a:tcPr/>
                </a:tc>
                <a:extLst>
                  <a:ext uri="{0D108BD9-81ED-4DB2-BD59-A6C34878D82A}">
                    <a16:rowId xmlns:a16="http://schemas.microsoft.com/office/drawing/2014/main" val="10001"/>
                  </a:ext>
                </a:extLst>
              </a:tr>
              <a:tr h="370840">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3706403333"/>
                  </a:ext>
                </a:extLst>
              </a:tr>
            </a:tbl>
          </a:graphicData>
        </a:graphic>
      </p:graphicFrame>
      <p:sp>
        <p:nvSpPr>
          <p:cNvPr id="3" name="TextBox 2">
            <a:extLst>
              <a:ext uri="{FF2B5EF4-FFF2-40B4-BE49-F238E27FC236}">
                <a16:creationId xmlns:a16="http://schemas.microsoft.com/office/drawing/2014/main" id="{BDC3295B-47DC-D14B-B2D0-034088D187E2}"/>
              </a:ext>
            </a:extLst>
          </p:cNvPr>
          <p:cNvSpPr txBox="1"/>
          <p:nvPr/>
        </p:nvSpPr>
        <p:spPr>
          <a:xfrm>
            <a:off x="0" y="1881681"/>
            <a:ext cx="12192000" cy="4247317"/>
          </a:xfrm>
          <a:prstGeom prst="rect">
            <a:avLst/>
          </a:prstGeom>
          <a:noFill/>
        </p:spPr>
        <p:txBody>
          <a:bodyPr wrap="square" rtlCol="0">
            <a:spAutoFit/>
          </a:bodyPr>
          <a:lstStyle/>
          <a:p>
            <a:r>
              <a:rPr lang="en-US" sz="1350" dirty="0">
                <a:latin typeface="Consolas" panose="020B0609020204030204" pitchFamily="49" charset="0"/>
                <a:cs typeface="Consolas" panose="020B0609020204030204" pitchFamily="49" charset="0"/>
              </a:rPr>
              <a:t>06-09-18 14:12:23.</a:t>
            </a:r>
            <a:r>
              <a:rPr lang="en-US" sz="1350" dirty="0">
                <a:solidFill>
                  <a:srgbClr val="FF0000"/>
                </a:solidFill>
                <a:latin typeface="Consolas" panose="020B0609020204030204" pitchFamily="49" charset="0"/>
                <a:cs typeface="Consolas" panose="020B0609020204030204" pitchFamily="49" charset="0"/>
              </a:rPr>
              <a:t>567</a:t>
            </a:r>
            <a:r>
              <a:rPr lang="en-US" sz="1350" dirty="0">
                <a:latin typeface="Consolas" panose="020B0609020204030204" pitchFamily="49" charset="0"/>
                <a:cs typeface="Consolas" panose="020B0609020204030204" pitchFamily="49" charset="0"/>
              </a:rPr>
              <a:t> s#164034.r#</a:t>
            </a:r>
            <a:r>
              <a:rPr lang="en-US" sz="1350" dirty="0">
                <a:solidFill>
                  <a:srgbClr val="FF0000"/>
                </a:solidFill>
                <a:latin typeface="Consolas" panose="020B0609020204030204" pitchFamily="49" charset="0"/>
                <a:cs typeface="Consolas" panose="020B0609020204030204" pitchFamily="49" charset="0"/>
              </a:rPr>
              <a:t>66643120</a:t>
            </a:r>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0x39f0d000, length = 524288}</a:t>
            </a:r>
          </a:p>
          <a:p>
            <a:r>
              <a:rPr lang="en-US" sz="1350" dirty="0">
                <a:latin typeface="Consolas" panose="020B0609020204030204" pitchFamily="49" charset="0"/>
                <a:cs typeface="Consolas" panose="020B0609020204030204" pitchFamily="49" charset="0"/>
              </a:rPr>
              <a:t>06-09-18 14:12:23.577 s#164034.r#66643125: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0x39f8d000, length = 524288}</a:t>
            </a:r>
          </a:p>
          <a:p>
            <a:r>
              <a:rPr lang="en-US" sz="1350" dirty="0">
                <a:latin typeface="Consolas" panose="020B0609020204030204" pitchFamily="49" charset="0"/>
                <a:cs typeface="Consolas" panose="020B0609020204030204" pitchFamily="49" charset="0"/>
              </a:rPr>
              <a:t>06-09-18 14:12:23.593 s#164034.r#66643145: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0x3a00d000, length = 524288}</a:t>
            </a:r>
          </a:p>
          <a:p>
            <a:r>
              <a:rPr lang="en-US" sz="1350" dirty="0">
                <a:latin typeface="Consolas" panose="020B0609020204030204" pitchFamily="49" charset="0"/>
                <a:cs typeface="Consolas" panose="020B0609020204030204" pitchFamily="49" charset="0"/>
              </a:rPr>
              <a:t>06-09-18 14:12:23.</a:t>
            </a:r>
            <a:r>
              <a:rPr lang="en-US" sz="1350" dirty="0">
                <a:solidFill>
                  <a:srgbClr val="FF0000"/>
                </a:solidFill>
                <a:latin typeface="Consolas" panose="020B0609020204030204" pitchFamily="49" charset="0"/>
                <a:cs typeface="Consolas" panose="020B0609020204030204" pitchFamily="49" charset="0"/>
              </a:rPr>
              <a:t>604</a:t>
            </a:r>
            <a:r>
              <a:rPr lang="en-US" sz="1350" dirty="0">
                <a:latin typeface="Consolas" panose="020B0609020204030204" pitchFamily="49" charset="0"/>
                <a:cs typeface="Consolas" panose="020B0609020204030204" pitchFamily="49" charset="0"/>
              </a:rPr>
              <a:t> s#164034.r#</a:t>
            </a:r>
            <a:r>
              <a:rPr lang="en-US" sz="1350" dirty="0">
                <a:solidFill>
                  <a:srgbClr val="FF0000"/>
                </a:solidFill>
                <a:latin typeface="Consolas" panose="020B0609020204030204" pitchFamily="49" charset="0"/>
                <a:cs typeface="Consolas" panose="020B0609020204030204" pitchFamily="49" charset="0"/>
              </a:rPr>
              <a:t>66643147</a:t>
            </a:r>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0x3a08d000, length = 524288}</a:t>
            </a:r>
          </a:p>
          <a:p>
            <a:r>
              <a:rPr lang="en-US" sz="1350" dirty="0">
                <a:latin typeface="Consolas" panose="020B0609020204030204" pitchFamily="49" charset="0"/>
                <a:cs typeface="Consolas" panose="020B0609020204030204" pitchFamily="49" charset="0"/>
              </a:rPr>
              <a:t>06-09-18 14:12:23.612 s#164034.r#66643147: send 0x3a08d000:524288</a:t>
            </a:r>
          </a:p>
          <a:p>
            <a:r>
              <a:rPr lang="en-US" sz="1350" dirty="0">
                <a:latin typeface="Consolas" panose="020B0609020204030204" pitchFamily="49" charset="0"/>
                <a:cs typeface="Consolas" panose="020B0609020204030204" pitchFamily="49" charset="0"/>
              </a:rPr>
              <a:t>06-09-18 14:12:23.</a:t>
            </a:r>
            <a:r>
              <a:rPr lang="en-US" sz="1350" dirty="0">
                <a:solidFill>
                  <a:srgbClr val="FF0000"/>
                </a:solidFill>
                <a:latin typeface="Consolas" panose="020B0609020204030204" pitchFamily="49" charset="0"/>
                <a:cs typeface="Consolas" panose="020B0609020204030204" pitchFamily="49" charset="0"/>
              </a:rPr>
              <a:t>612</a:t>
            </a:r>
            <a:r>
              <a:rPr lang="en-US" sz="1350" dirty="0">
                <a:latin typeface="Consolas" panose="020B0609020204030204" pitchFamily="49" charset="0"/>
                <a:cs typeface="Consolas" panose="020B0609020204030204" pitchFamily="49" charset="0"/>
              </a:rPr>
              <a:t> s#164034.r#</a:t>
            </a:r>
            <a:r>
              <a:rPr lang="en-US" sz="1350" dirty="0">
                <a:solidFill>
                  <a:srgbClr val="FF0000"/>
                </a:solidFill>
                <a:latin typeface="Consolas" panose="020B0609020204030204" pitchFamily="49" charset="0"/>
                <a:cs typeface="Consolas" panose="020B0609020204030204" pitchFamily="49" charset="0"/>
              </a:rPr>
              <a:t>66643147</a:t>
            </a:r>
            <a:r>
              <a:rPr lang="en-US" sz="1350" dirty="0">
                <a:latin typeface="Consolas" panose="020B0609020204030204" pitchFamily="49" charset="0"/>
                <a:cs typeface="Consolas" panose="020B0609020204030204" pitchFamily="49" charset="0"/>
              </a:rPr>
              <a:t>: completed</a:t>
            </a:r>
          </a:p>
          <a:p>
            <a:r>
              <a:rPr lang="en-US" sz="1350" dirty="0">
                <a:latin typeface="Consolas" panose="020B0609020204030204" pitchFamily="49" charset="0"/>
                <a:cs typeface="Consolas" panose="020B0609020204030204" pitchFamily="49" charset="0"/>
              </a:rPr>
              <a:t>06-09-18 14:12:23.618 s#164034.r#66643154: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0x3a10d000, length = 524288}</a:t>
            </a:r>
          </a:p>
          <a:p>
            <a:r>
              <a:rPr lang="en-US" sz="1350" dirty="0">
                <a:latin typeface="Consolas" panose="020B0609020204030204" pitchFamily="49" charset="0"/>
                <a:cs typeface="Consolas" panose="020B0609020204030204" pitchFamily="49" charset="0"/>
              </a:rPr>
              <a:t>06-09-18 14:12:23.627 s#164034.r#66643158: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0x3a18d000, length = 524288}</a:t>
            </a:r>
          </a:p>
          <a:p>
            <a:r>
              <a:rPr lang="en-US" sz="1350" dirty="0">
                <a:latin typeface="Consolas" panose="020B0609020204030204" pitchFamily="49" charset="0"/>
                <a:cs typeface="Consolas" panose="020B0609020204030204" pitchFamily="49" charset="0"/>
              </a:rPr>
              <a:t>06-09-18 14:12:23.632 s#164034.r#66643154: send 0x3a10d000:524288</a:t>
            </a:r>
          </a:p>
          <a:p>
            <a:r>
              <a:rPr lang="en-US" sz="1350" dirty="0">
                <a:latin typeface="Consolas" panose="020B0609020204030204" pitchFamily="49" charset="0"/>
                <a:cs typeface="Consolas" panose="020B0609020204030204" pitchFamily="49" charset="0"/>
              </a:rPr>
              <a:t>06-09-18 14:12:23.632 s#164034.r#66643154: completed</a:t>
            </a:r>
          </a:p>
          <a:p>
            <a:r>
              <a:rPr lang="en-US" sz="1350" dirty="0">
                <a:latin typeface="Consolas" panose="020B0609020204030204" pitchFamily="49" charset="0"/>
                <a:cs typeface="Consolas" panose="020B0609020204030204" pitchFamily="49" charset="0"/>
              </a:rPr>
              <a:t>06-09-18 14:12:23.634 s#164034.r#66643166: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0x3a20d000, length = 524288}</a:t>
            </a:r>
          </a:p>
          <a:p>
            <a:r>
              <a:rPr lang="en-US" sz="1350" dirty="0">
                <a:latin typeface="Consolas" panose="020B0609020204030204" pitchFamily="49" charset="0"/>
                <a:cs typeface="Consolas" panose="020B0609020204030204" pitchFamily="49" charset="0"/>
              </a:rPr>
              <a:t>06-09-18 14:12:23.636 s#164034.r#66643158: send 0x3a18d000:524288</a:t>
            </a:r>
          </a:p>
          <a:p>
            <a:r>
              <a:rPr lang="en-US" sz="1350" dirty="0">
                <a:latin typeface="Consolas" panose="020B0609020204030204" pitchFamily="49" charset="0"/>
                <a:cs typeface="Consolas" panose="020B0609020204030204" pitchFamily="49" charset="0"/>
              </a:rPr>
              <a:t>06-09-18 14:12:23.636 s#164034.r#66643158: completed</a:t>
            </a:r>
          </a:p>
          <a:p>
            <a:r>
              <a:rPr lang="en-US" sz="1350" dirty="0">
                <a:latin typeface="Consolas" panose="020B0609020204030204" pitchFamily="49" charset="0"/>
                <a:cs typeface="Consolas" panose="020B0609020204030204" pitchFamily="49" charset="0"/>
              </a:rPr>
              <a:t>06-09-18 14:12:23.641 s#164034.r#66643168: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0x3a28d000, length = 524288}</a:t>
            </a:r>
          </a:p>
          <a:p>
            <a:r>
              <a:rPr lang="en-US" sz="1350" dirty="0">
                <a:latin typeface="Consolas" panose="020B0609020204030204" pitchFamily="49" charset="0"/>
                <a:cs typeface="Consolas" panose="020B0609020204030204" pitchFamily="49" charset="0"/>
              </a:rPr>
              <a:t>06-09-18 14:12:23.643 s#164034.r#66643166: send 0x3a20d000:524288</a:t>
            </a:r>
          </a:p>
          <a:p>
            <a:r>
              <a:rPr lang="en-US" sz="1350" dirty="0">
                <a:latin typeface="Consolas" panose="020B0609020204030204" pitchFamily="49" charset="0"/>
                <a:cs typeface="Consolas" panose="020B0609020204030204" pitchFamily="49" charset="0"/>
              </a:rPr>
              <a:t>06-09-18 14:12:23.643 s#164034.r#66643166: completed</a:t>
            </a:r>
          </a:p>
          <a:p>
            <a:r>
              <a:rPr lang="en-US" sz="1350" dirty="0">
                <a:latin typeface="Consolas" panose="020B0609020204030204" pitchFamily="49" charset="0"/>
                <a:cs typeface="Consolas" panose="020B0609020204030204" pitchFamily="49" charset="0"/>
              </a:rPr>
              <a:t>06-09-18 14:12:23.649 s#164034.r#66643168: send 0x3a28d000:524288</a:t>
            </a:r>
          </a:p>
          <a:p>
            <a:r>
              <a:rPr lang="en-US" sz="1350" dirty="0">
                <a:latin typeface="Consolas" panose="020B0609020204030204" pitchFamily="49" charset="0"/>
                <a:cs typeface="Consolas" panose="020B0609020204030204" pitchFamily="49" charset="0"/>
              </a:rPr>
              <a:t>06-09-18 14:12:23.649 s#164034.r#66643168: completed</a:t>
            </a:r>
          </a:p>
          <a:p>
            <a:r>
              <a:rPr lang="en-US" sz="1350" dirty="0">
                <a:latin typeface="Consolas" panose="020B0609020204030204" pitchFamily="49" charset="0"/>
                <a:cs typeface="Consolas" panose="020B0609020204030204" pitchFamily="49" charset="0"/>
              </a:rPr>
              <a:t>06-09-18 14:12:23.783 s#164034.r#66643120: send 0x39f0d000:524288</a:t>
            </a:r>
          </a:p>
          <a:p>
            <a:r>
              <a:rPr lang="en-US" sz="1350" dirty="0">
                <a:latin typeface="Consolas" panose="020B0609020204030204" pitchFamily="49" charset="0"/>
                <a:cs typeface="Consolas" panose="020B0609020204030204" pitchFamily="49" charset="0"/>
              </a:rPr>
              <a:t>06-09-18 14:12:23.</a:t>
            </a:r>
            <a:r>
              <a:rPr lang="en-US" sz="1350" dirty="0">
                <a:solidFill>
                  <a:srgbClr val="FF0000"/>
                </a:solidFill>
                <a:latin typeface="Consolas" panose="020B0609020204030204" pitchFamily="49" charset="0"/>
                <a:cs typeface="Consolas" panose="020B0609020204030204" pitchFamily="49" charset="0"/>
              </a:rPr>
              <a:t>783</a:t>
            </a:r>
            <a:r>
              <a:rPr lang="en-US" sz="1350" dirty="0">
                <a:latin typeface="Consolas" panose="020B0609020204030204" pitchFamily="49" charset="0"/>
                <a:cs typeface="Consolas" panose="020B0609020204030204" pitchFamily="49" charset="0"/>
              </a:rPr>
              <a:t> s#164034.r#</a:t>
            </a:r>
            <a:r>
              <a:rPr lang="en-US" sz="1350" dirty="0">
                <a:solidFill>
                  <a:srgbClr val="FF0000"/>
                </a:solidFill>
                <a:latin typeface="Consolas" panose="020B0609020204030204" pitchFamily="49" charset="0"/>
                <a:cs typeface="Consolas" panose="020B0609020204030204" pitchFamily="49" charset="0"/>
              </a:rPr>
              <a:t>66643120</a:t>
            </a:r>
            <a:r>
              <a:rPr lang="en-US" sz="1350" dirty="0">
                <a:latin typeface="Consolas" panose="020B0609020204030204" pitchFamily="49" charset="0"/>
                <a:cs typeface="Consolas" panose="020B0609020204030204" pitchFamily="49" charset="0"/>
              </a:rPr>
              <a:t>: completed</a:t>
            </a:r>
            <a:endParaRPr lang="ru-RU" sz="135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559701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49378609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25990964"/>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788529526"/>
              </p:ext>
            </p:extLst>
          </p:nvPr>
        </p:nvGraphicFramePr>
        <p:xfrm>
          <a:off x="0" y="365761"/>
          <a:ext cx="12192000" cy="58521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Pipelining and</a:t>
                      </a:r>
                      <a:r>
                        <a:rPr lang="ru-RU" sz="2400" dirty="0"/>
                        <a:t> </a:t>
                      </a:r>
                      <a:r>
                        <a:rPr lang="en-US" sz="2400" dirty="0"/>
                        <a:t>head-of-line blocking</a:t>
                      </a:r>
                      <a:endParaRPr lang="ru-RU" sz="2400" dirty="0"/>
                    </a:p>
                  </a:txBody>
                  <a:tcPr/>
                </a:tc>
                <a:extLst>
                  <a:ext uri="{0D108BD9-81ED-4DB2-BD59-A6C34878D82A}">
                    <a16:rowId xmlns:a16="http://schemas.microsoft.com/office/drawing/2014/main" val="10000"/>
                  </a:ext>
                </a:extLst>
              </a:tr>
              <a:tr h="370840">
                <a:tc>
                  <a:txBody>
                    <a:bodyPr/>
                    <a:lstStyle/>
                    <a:p>
                      <a:r>
                        <a:rPr lang="en-US" baseline="0" dirty="0"/>
                        <a:t>Pipelining has an important inefficiency. Suppose that we’ve issued requests</a:t>
                      </a:r>
                      <a:r>
                        <a:rPr lang="ru-RU" baseline="0" dirty="0"/>
                        <a:t> </a:t>
                      </a:r>
                      <a:r>
                        <a:rPr lang="en-US" baseline="0" dirty="0"/>
                        <a:t>R</a:t>
                      </a:r>
                      <a:r>
                        <a:rPr lang="en-US" baseline="-25000" dirty="0"/>
                        <a:t>1</a:t>
                      </a:r>
                      <a:r>
                        <a:rPr lang="en-US" baseline="0" dirty="0"/>
                        <a:t>, R</a:t>
                      </a:r>
                      <a:r>
                        <a:rPr lang="en-US" baseline="-25000" dirty="0"/>
                        <a:t>2</a:t>
                      </a:r>
                      <a:r>
                        <a:rPr lang="en-US" baseline="0" dirty="0"/>
                        <a:t>, …. The request</a:t>
                      </a:r>
                      <a:r>
                        <a:rPr lang="ru-RU" baseline="0" dirty="0"/>
                        <a:t> </a:t>
                      </a:r>
                      <a:r>
                        <a:rPr lang="en-US" baseline="0" dirty="0"/>
                        <a:t>R</a:t>
                      </a:r>
                      <a:r>
                        <a:rPr lang="en-US" baseline="-25000" dirty="0"/>
                        <a:t>2</a:t>
                      </a:r>
                      <a:r>
                        <a:rPr lang="en-US" baseline="0" dirty="0"/>
                        <a:t> can send the reply only after</a:t>
                      </a:r>
                      <a:r>
                        <a:rPr lang="ru-RU" baseline="0" dirty="0"/>
                        <a:t> </a:t>
                      </a:r>
                      <a:r>
                        <a:rPr lang="en-US" baseline="0" dirty="0"/>
                        <a:t>R</a:t>
                      </a:r>
                      <a:r>
                        <a:rPr lang="en-US" baseline="-25000" dirty="0"/>
                        <a:t>1</a:t>
                      </a:r>
                      <a:r>
                        <a:rPr lang="en-US" baseline="0" dirty="0"/>
                        <a:t> even if R</a:t>
                      </a:r>
                      <a:r>
                        <a:rPr lang="en-US" baseline="-25000" dirty="0"/>
                        <a:t>2</a:t>
                      </a:r>
                      <a:r>
                        <a:rPr lang="en-US" baseline="0" dirty="0"/>
                        <a:t> completes much sooner than R</a:t>
                      </a:r>
                      <a:r>
                        <a:rPr lang="en-US" baseline="-25000" dirty="0"/>
                        <a:t>1</a:t>
                      </a:r>
                      <a:r>
                        <a:rPr lang="en-US" baseline="0" dirty="0"/>
                        <a:t>. Thus, a slow request blocks all subsequent requests. This scenario is called</a:t>
                      </a:r>
                      <a:r>
                        <a:rPr lang="ru-RU" baseline="0" dirty="0"/>
                        <a:t> </a:t>
                      </a:r>
                      <a:r>
                        <a:rPr lang="en-US" baseline="0" dirty="0"/>
                        <a:t>head-of-line blocking.</a:t>
                      </a:r>
                    </a:p>
                  </a:txBody>
                  <a:tcPr/>
                </a:tc>
                <a:extLst>
                  <a:ext uri="{0D108BD9-81ED-4DB2-BD59-A6C34878D82A}">
                    <a16:rowId xmlns:a16="http://schemas.microsoft.com/office/drawing/2014/main" val="10001"/>
                  </a:ext>
                </a:extLst>
              </a:tr>
              <a:tr h="370840">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3706403333"/>
                  </a:ext>
                </a:extLst>
              </a:tr>
            </a:tbl>
          </a:graphicData>
        </a:graphic>
      </p:graphicFrame>
      <p:sp>
        <p:nvSpPr>
          <p:cNvPr id="3" name="TextBox 2">
            <a:extLst>
              <a:ext uri="{FF2B5EF4-FFF2-40B4-BE49-F238E27FC236}">
                <a16:creationId xmlns:a16="http://schemas.microsoft.com/office/drawing/2014/main" id="{BDC3295B-47DC-D14B-B2D0-034088D187E2}"/>
              </a:ext>
            </a:extLst>
          </p:cNvPr>
          <p:cNvSpPr txBox="1"/>
          <p:nvPr/>
        </p:nvSpPr>
        <p:spPr>
          <a:xfrm>
            <a:off x="0" y="1881681"/>
            <a:ext cx="12192000" cy="4247317"/>
          </a:xfrm>
          <a:prstGeom prst="rect">
            <a:avLst/>
          </a:prstGeom>
          <a:noFill/>
        </p:spPr>
        <p:txBody>
          <a:bodyPr wrap="square" rtlCol="0">
            <a:spAutoFit/>
          </a:bodyPr>
          <a:lstStyle/>
          <a:p>
            <a:r>
              <a:rPr lang="en-US" sz="1350" dirty="0">
                <a:latin typeface="Consolas" panose="020B0609020204030204" pitchFamily="49" charset="0"/>
                <a:cs typeface="Consolas" panose="020B0609020204030204" pitchFamily="49" charset="0"/>
              </a:rPr>
              <a:t>06-09-18 14:12:23.</a:t>
            </a:r>
            <a:r>
              <a:rPr lang="en-US" sz="1350" dirty="0">
                <a:solidFill>
                  <a:srgbClr val="FF0000"/>
                </a:solidFill>
                <a:latin typeface="Consolas" panose="020B0609020204030204" pitchFamily="49" charset="0"/>
                <a:cs typeface="Consolas" panose="020B0609020204030204" pitchFamily="49" charset="0"/>
              </a:rPr>
              <a:t>567</a:t>
            </a:r>
            <a:r>
              <a:rPr lang="en-US" sz="1350" dirty="0">
                <a:latin typeface="Consolas" panose="020B0609020204030204" pitchFamily="49" charset="0"/>
                <a:cs typeface="Consolas" panose="020B0609020204030204" pitchFamily="49" charset="0"/>
              </a:rPr>
              <a:t> s#164034.r#</a:t>
            </a:r>
            <a:r>
              <a:rPr lang="en-US" sz="1350" dirty="0">
                <a:solidFill>
                  <a:srgbClr val="FF0000"/>
                </a:solidFill>
                <a:latin typeface="Consolas" panose="020B0609020204030204" pitchFamily="49" charset="0"/>
                <a:cs typeface="Consolas" panose="020B0609020204030204" pitchFamily="49" charset="0"/>
              </a:rPr>
              <a:t>66643120</a:t>
            </a:r>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0x39f0d000, length = 524288}</a:t>
            </a:r>
          </a:p>
          <a:p>
            <a:r>
              <a:rPr lang="en-US" sz="1350" dirty="0">
                <a:latin typeface="Consolas" panose="020B0609020204030204" pitchFamily="49" charset="0"/>
                <a:cs typeface="Consolas" panose="020B0609020204030204" pitchFamily="49" charset="0"/>
              </a:rPr>
              <a:t>06-09-18 14:12:23.577 s#164034.r#66643125: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0x39f8d000, length = 524288}</a:t>
            </a:r>
          </a:p>
          <a:p>
            <a:r>
              <a:rPr lang="en-US" sz="1350" dirty="0">
                <a:latin typeface="Consolas" panose="020B0609020204030204" pitchFamily="49" charset="0"/>
                <a:cs typeface="Consolas" panose="020B0609020204030204" pitchFamily="49" charset="0"/>
              </a:rPr>
              <a:t>06-09-18 14:12:23.593 s#164034.r#66643145: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0x3a00d000, length = 524288}</a:t>
            </a:r>
          </a:p>
          <a:p>
            <a:r>
              <a:rPr lang="en-US" sz="1350" dirty="0">
                <a:latin typeface="Consolas" panose="020B0609020204030204" pitchFamily="49" charset="0"/>
                <a:cs typeface="Consolas" panose="020B0609020204030204" pitchFamily="49" charset="0"/>
              </a:rPr>
              <a:t>06-09-18 14:12:23.</a:t>
            </a:r>
            <a:r>
              <a:rPr lang="en-US" sz="1350" dirty="0">
                <a:solidFill>
                  <a:srgbClr val="FF0000"/>
                </a:solidFill>
                <a:latin typeface="Consolas" panose="020B0609020204030204" pitchFamily="49" charset="0"/>
                <a:cs typeface="Consolas" panose="020B0609020204030204" pitchFamily="49" charset="0"/>
              </a:rPr>
              <a:t>604</a:t>
            </a:r>
            <a:r>
              <a:rPr lang="en-US" sz="1350" dirty="0">
                <a:latin typeface="Consolas" panose="020B0609020204030204" pitchFamily="49" charset="0"/>
                <a:cs typeface="Consolas" panose="020B0609020204030204" pitchFamily="49" charset="0"/>
              </a:rPr>
              <a:t> s#164034.r#</a:t>
            </a:r>
            <a:r>
              <a:rPr lang="en-US" sz="1350" dirty="0">
                <a:solidFill>
                  <a:srgbClr val="FF0000"/>
                </a:solidFill>
                <a:latin typeface="Consolas" panose="020B0609020204030204" pitchFamily="49" charset="0"/>
                <a:cs typeface="Consolas" panose="020B0609020204030204" pitchFamily="49" charset="0"/>
              </a:rPr>
              <a:t>66643147</a:t>
            </a:r>
            <a:r>
              <a:rPr lang="en-US" sz="1350" dirty="0">
                <a:latin typeface="Consolas" panose="020B0609020204030204" pitchFamily="49" charset="0"/>
                <a:cs typeface="Consolas" panose="020B0609020204030204" pitchFamily="49" charset="0"/>
              </a:rPr>
              <a:t>: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0x3a08d000, length = 524288}</a:t>
            </a:r>
          </a:p>
          <a:p>
            <a:r>
              <a:rPr lang="en-US" sz="1350" dirty="0">
                <a:latin typeface="Consolas" panose="020B0609020204030204" pitchFamily="49" charset="0"/>
                <a:cs typeface="Consolas" panose="020B0609020204030204" pitchFamily="49" charset="0"/>
              </a:rPr>
              <a:t>06-09-18 14:12:23.612 s#164034.r#66643147: send 0x3a08d000:524288</a:t>
            </a:r>
          </a:p>
          <a:p>
            <a:r>
              <a:rPr lang="en-US" sz="1350" dirty="0">
                <a:latin typeface="Consolas" panose="020B0609020204030204" pitchFamily="49" charset="0"/>
                <a:cs typeface="Consolas" panose="020B0609020204030204" pitchFamily="49" charset="0"/>
              </a:rPr>
              <a:t>06-09-18 14:12:23.</a:t>
            </a:r>
            <a:r>
              <a:rPr lang="en-US" sz="1350" dirty="0">
                <a:solidFill>
                  <a:srgbClr val="FF0000"/>
                </a:solidFill>
                <a:latin typeface="Consolas" panose="020B0609020204030204" pitchFamily="49" charset="0"/>
                <a:cs typeface="Consolas" panose="020B0609020204030204" pitchFamily="49" charset="0"/>
              </a:rPr>
              <a:t>612</a:t>
            </a:r>
            <a:r>
              <a:rPr lang="en-US" sz="1350" dirty="0">
                <a:latin typeface="Consolas" panose="020B0609020204030204" pitchFamily="49" charset="0"/>
                <a:cs typeface="Consolas" panose="020B0609020204030204" pitchFamily="49" charset="0"/>
              </a:rPr>
              <a:t> s#164034.r#</a:t>
            </a:r>
            <a:r>
              <a:rPr lang="en-US" sz="1350" dirty="0">
                <a:solidFill>
                  <a:srgbClr val="FF0000"/>
                </a:solidFill>
                <a:latin typeface="Consolas" panose="020B0609020204030204" pitchFamily="49" charset="0"/>
                <a:cs typeface="Consolas" panose="020B0609020204030204" pitchFamily="49" charset="0"/>
              </a:rPr>
              <a:t>66643147</a:t>
            </a:r>
            <a:r>
              <a:rPr lang="en-US" sz="1350" dirty="0">
                <a:latin typeface="Consolas" panose="020B0609020204030204" pitchFamily="49" charset="0"/>
                <a:cs typeface="Consolas" panose="020B0609020204030204" pitchFamily="49" charset="0"/>
              </a:rPr>
              <a:t>: completed</a:t>
            </a:r>
          </a:p>
          <a:p>
            <a:r>
              <a:rPr lang="en-US" sz="1350" dirty="0">
                <a:latin typeface="Consolas" panose="020B0609020204030204" pitchFamily="49" charset="0"/>
                <a:cs typeface="Consolas" panose="020B0609020204030204" pitchFamily="49" charset="0"/>
              </a:rPr>
              <a:t>06-09-18 14:12:23.618 s#164034.r#66643154: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0x3a10d000, length = 524288}</a:t>
            </a:r>
          </a:p>
          <a:p>
            <a:r>
              <a:rPr lang="en-US" sz="1350" dirty="0">
                <a:latin typeface="Consolas" panose="020B0609020204030204" pitchFamily="49" charset="0"/>
                <a:cs typeface="Consolas" panose="020B0609020204030204" pitchFamily="49" charset="0"/>
              </a:rPr>
              <a:t>06-09-18 14:12:23.627 s#164034.r#66643158: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0x3a18d000, length = 524288}</a:t>
            </a:r>
          </a:p>
          <a:p>
            <a:r>
              <a:rPr lang="en-US" sz="1350" dirty="0">
                <a:latin typeface="Consolas" panose="020B0609020204030204" pitchFamily="49" charset="0"/>
                <a:cs typeface="Consolas" panose="020B0609020204030204" pitchFamily="49" charset="0"/>
              </a:rPr>
              <a:t>06-09-18 14:12:23.632 s#164034.r#66643154: send 0x3a10d000:524288</a:t>
            </a:r>
          </a:p>
          <a:p>
            <a:r>
              <a:rPr lang="en-US" sz="1350" dirty="0">
                <a:latin typeface="Consolas" panose="020B0609020204030204" pitchFamily="49" charset="0"/>
                <a:cs typeface="Consolas" panose="020B0609020204030204" pitchFamily="49" charset="0"/>
              </a:rPr>
              <a:t>06-09-18 14:12:23.632 s#164034.r#66643154: completed</a:t>
            </a:r>
          </a:p>
          <a:p>
            <a:r>
              <a:rPr lang="en-US" sz="1350" dirty="0">
                <a:latin typeface="Consolas" panose="020B0609020204030204" pitchFamily="49" charset="0"/>
                <a:cs typeface="Consolas" panose="020B0609020204030204" pitchFamily="49" charset="0"/>
              </a:rPr>
              <a:t>06-09-18 14:12:23.634 s#164034.r#66643166: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0x3a20d000, length = 524288}</a:t>
            </a:r>
          </a:p>
          <a:p>
            <a:r>
              <a:rPr lang="en-US" sz="1350" dirty="0">
                <a:latin typeface="Consolas" panose="020B0609020204030204" pitchFamily="49" charset="0"/>
                <a:cs typeface="Consolas" panose="020B0609020204030204" pitchFamily="49" charset="0"/>
              </a:rPr>
              <a:t>06-09-18 14:12:23.636 s#164034.r#66643158: send 0x3a18d000:524288</a:t>
            </a:r>
          </a:p>
          <a:p>
            <a:r>
              <a:rPr lang="en-US" sz="1350" dirty="0">
                <a:latin typeface="Consolas" panose="020B0609020204030204" pitchFamily="49" charset="0"/>
                <a:cs typeface="Consolas" panose="020B0609020204030204" pitchFamily="49" charset="0"/>
              </a:rPr>
              <a:t>06-09-18 14:12:23.636 s#164034.r#66643158: completed</a:t>
            </a:r>
          </a:p>
          <a:p>
            <a:r>
              <a:rPr lang="en-US" sz="1350" dirty="0">
                <a:latin typeface="Consolas" panose="020B0609020204030204" pitchFamily="49" charset="0"/>
                <a:cs typeface="Consolas" panose="020B0609020204030204" pitchFamily="49" charset="0"/>
              </a:rPr>
              <a:t>06-09-18 14:12:23.641 s#164034.r#66643168: </a:t>
            </a:r>
            <a:r>
              <a:rPr lang="en-US" sz="1350" dirty="0" err="1">
                <a:latin typeface="Consolas" panose="020B0609020204030204" pitchFamily="49" charset="0"/>
                <a:cs typeface="Consolas" panose="020B0609020204030204" pitchFamily="49" charset="0"/>
              </a:rPr>
              <a:t>readfile</a:t>
            </a:r>
            <a:r>
              <a:rPr lang="en-US" sz="1350" dirty="0">
                <a:latin typeface="Consolas" panose="020B0609020204030204" pitchFamily="49" charset="0"/>
                <a:cs typeface="Consolas" panose="020B0609020204030204" pitchFamily="49" charset="0"/>
              </a:rPr>
              <a:t> = {offset = 0x3a28d000, length = 524288}</a:t>
            </a:r>
          </a:p>
          <a:p>
            <a:r>
              <a:rPr lang="en-US" sz="1350" dirty="0">
                <a:latin typeface="Consolas" panose="020B0609020204030204" pitchFamily="49" charset="0"/>
                <a:cs typeface="Consolas" panose="020B0609020204030204" pitchFamily="49" charset="0"/>
              </a:rPr>
              <a:t>06-09-18 14:12:23.643 s#164034.r#66643166: send 0x3a20d000:524288</a:t>
            </a:r>
          </a:p>
          <a:p>
            <a:r>
              <a:rPr lang="en-US" sz="1350" dirty="0">
                <a:latin typeface="Consolas" panose="020B0609020204030204" pitchFamily="49" charset="0"/>
                <a:cs typeface="Consolas" panose="020B0609020204030204" pitchFamily="49" charset="0"/>
              </a:rPr>
              <a:t>06-09-18 14:12:23.643 s#164034.r#66643166: completed</a:t>
            </a:r>
          </a:p>
          <a:p>
            <a:r>
              <a:rPr lang="en-US" sz="1350" dirty="0">
                <a:latin typeface="Consolas" panose="020B0609020204030204" pitchFamily="49" charset="0"/>
                <a:cs typeface="Consolas" panose="020B0609020204030204" pitchFamily="49" charset="0"/>
              </a:rPr>
              <a:t>06-09-18 14:12:23.649 s#164034.r#66643168: send 0x3a28d000:524288</a:t>
            </a:r>
          </a:p>
          <a:p>
            <a:r>
              <a:rPr lang="en-US" sz="1350" dirty="0">
                <a:latin typeface="Consolas" panose="020B0609020204030204" pitchFamily="49" charset="0"/>
                <a:cs typeface="Consolas" panose="020B0609020204030204" pitchFamily="49" charset="0"/>
              </a:rPr>
              <a:t>06-09-18 14:12:23.649 s#164034.r#66643168: completed</a:t>
            </a:r>
          </a:p>
          <a:p>
            <a:r>
              <a:rPr lang="en-US" sz="1350" dirty="0">
                <a:latin typeface="Consolas" panose="020B0609020204030204" pitchFamily="49" charset="0"/>
                <a:cs typeface="Consolas" panose="020B0609020204030204" pitchFamily="49" charset="0"/>
              </a:rPr>
              <a:t>06-09-18 14:12:23.783 s#164034.r#66643120: send 0x39f0d000:524288</a:t>
            </a:r>
          </a:p>
          <a:p>
            <a:r>
              <a:rPr lang="en-US" sz="1350" dirty="0">
                <a:latin typeface="Consolas" panose="020B0609020204030204" pitchFamily="49" charset="0"/>
                <a:cs typeface="Consolas" panose="020B0609020204030204" pitchFamily="49" charset="0"/>
              </a:rPr>
              <a:t>06-09-18 14:12:23.</a:t>
            </a:r>
            <a:r>
              <a:rPr lang="en-US" sz="1350" dirty="0">
                <a:solidFill>
                  <a:srgbClr val="FF0000"/>
                </a:solidFill>
                <a:latin typeface="Consolas" panose="020B0609020204030204" pitchFamily="49" charset="0"/>
                <a:cs typeface="Consolas" panose="020B0609020204030204" pitchFamily="49" charset="0"/>
              </a:rPr>
              <a:t>783</a:t>
            </a:r>
            <a:r>
              <a:rPr lang="en-US" sz="1350" dirty="0">
                <a:latin typeface="Consolas" panose="020B0609020204030204" pitchFamily="49" charset="0"/>
                <a:cs typeface="Consolas" panose="020B0609020204030204" pitchFamily="49" charset="0"/>
              </a:rPr>
              <a:t> s#164034.r#</a:t>
            </a:r>
            <a:r>
              <a:rPr lang="en-US" sz="1350" dirty="0">
                <a:solidFill>
                  <a:srgbClr val="FF0000"/>
                </a:solidFill>
                <a:latin typeface="Consolas" panose="020B0609020204030204" pitchFamily="49" charset="0"/>
                <a:cs typeface="Consolas" panose="020B0609020204030204" pitchFamily="49" charset="0"/>
              </a:rPr>
              <a:t>66643120</a:t>
            </a:r>
            <a:r>
              <a:rPr lang="en-US" sz="1350" dirty="0">
                <a:latin typeface="Consolas" panose="020B0609020204030204" pitchFamily="49" charset="0"/>
                <a:cs typeface="Consolas" panose="020B0609020204030204" pitchFamily="49" charset="0"/>
              </a:rPr>
              <a:t>: completed</a:t>
            </a:r>
            <a:endParaRPr lang="ru-RU" sz="1350" dirty="0">
              <a:latin typeface="Consolas" panose="020B0609020204030204" pitchFamily="49" charset="0"/>
              <a:cs typeface="Consolas" panose="020B0609020204030204" pitchFamily="49" charset="0"/>
            </a:endParaRPr>
          </a:p>
        </p:txBody>
      </p:sp>
      <p:sp>
        <p:nvSpPr>
          <p:cNvPr id="4" name="Rounded Rectangle 3">
            <a:extLst>
              <a:ext uri="{FF2B5EF4-FFF2-40B4-BE49-F238E27FC236}">
                <a16:creationId xmlns:a16="http://schemas.microsoft.com/office/drawing/2014/main" id="{392AC3DB-800B-CF40-A50A-05712BD9B966}"/>
              </a:ext>
            </a:extLst>
          </p:cNvPr>
          <p:cNvSpPr/>
          <p:nvPr/>
        </p:nvSpPr>
        <p:spPr>
          <a:xfrm>
            <a:off x="5912386" y="2782957"/>
            <a:ext cx="6279614" cy="23655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Request</a:t>
            </a:r>
            <a:r>
              <a:rPr lang="ru-RU" dirty="0"/>
              <a:t> </a:t>
            </a:r>
            <a:r>
              <a:rPr lang="en-US" dirty="0"/>
              <a:t>r#66643120 accessed a disk that was busy with another request.</a:t>
            </a:r>
            <a:endParaRPr lang="ru-RU" dirty="0"/>
          </a:p>
          <a:p>
            <a:endParaRPr lang="ru-RU" dirty="0"/>
          </a:p>
          <a:p>
            <a:r>
              <a:rPr lang="en-US" dirty="0"/>
              <a:t>Request</a:t>
            </a:r>
            <a:r>
              <a:rPr lang="ru-RU" dirty="0"/>
              <a:t> </a:t>
            </a:r>
            <a:r>
              <a:rPr lang="en-US" dirty="0"/>
              <a:t>r#66643147</a:t>
            </a:r>
            <a:r>
              <a:rPr lang="ru-RU" dirty="0"/>
              <a:t> </a:t>
            </a:r>
            <a:r>
              <a:rPr lang="en-US" dirty="0"/>
              <a:t>was executed by a disk that had no other IOs. The response was ready very quickly, but the server may not send that response before the response to</a:t>
            </a:r>
            <a:r>
              <a:rPr lang="ru-RU" dirty="0"/>
              <a:t> </a:t>
            </a:r>
            <a:r>
              <a:rPr lang="en-US" dirty="0"/>
              <a:t>r#66643120.</a:t>
            </a:r>
          </a:p>
        </p:txBody>
      </p:sp>
      <p:cxnSp>
        <p:nvCxnSpPr>
          <p:cNvPr id="8" name="Straight Arrow Connector 7">
            <a:extLst>
              <a:ext uri="{FF2B5EF4-FFF2-40B4-BE49-F238E27FC236}">
                <a16:creationId xmlns:a16="http://schemas.microsoft.com/office/drawing/2014/main" id="{BE776E6B-75A7-FE44-AF92-77CBE1005549}"/>
              </a:ext>
            </a:extLst>
          </p:cNvPr>
          <p:cNvCxnSpPr>
            <a:cxnSpLocks/>
          </p:cNvCxnSpPr>
          <p:nvPr/>
        </p:nvCxnSpPr>
        <p:spPr>
          <a:xfrm flipH="1" flipV="1">
            <a:off x="3966072" y="2060154"/>
            <a:ext cx="1946314" cy="19231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F2EC28B-B812-6641-BA29-C424EEB61B31}"/>
              </a:ext>
            </a:extLst>
          </p:cNvPr>
          <p:cNvCxnSpPr>
            <a:cxnSpLocks/>
          </p:cNvCxnSpPr>
          <p:nvPr/>
        </p:nvCxnSpPr>
        <p:spPr>
          <a:xfrm flipH="1" flipV="1">
            <a:off x="3966072" y="2633031"/>
            <a:ext cx="1946314" cy="13502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33F9653-8A98-334B-8196-187D8808A4E2}"/>
              </a:ext>
            </a:extLst>
          </p:cNvPr>
          <p:cNvCxnSpPr>
            <a:cxnSpLocks/>
            <a:stCxn id="4" idx="1"/>
          </p:cNvCxnSpPr>
          <p:nvPr/>
        </p:nvCxnSpPr>
        <p:spPr>
          <a:xfrm flipH="1" flipV="1">
            <a:off x="3966072" y="3040655"/>
            <a:ext cx="1946314" cy="9250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BA1AC75-9603-E346-8C79-1C9197FB620D}"/>
              </a:ext>
            </a:extLst>
          </p:cNvPr>
          <p:cNvCxnSpPr>
            <a:cxnSpLocks/>
            <a:stCxn id="4" idx="1"/>
          </p:cNvCxnSpPr>
          <p:nvPr/>
        </p:nvCxnSpPr>
        <p:spPr>
          <a:xfrm flipH="1">
            <a:off x="3966072" y="3965714"/>
            <a:ext cx="1946314" cy="19944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086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9867610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1864954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62556295"/>
              </p:ext>
            </p:extLst>
          </p:nvPr>
        </p:nvGraphicFramePr>
        <p:xfrm>
          <a:off x="0" y="365761"/>
          <a:ext cx="12192000" cy="38404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Synchronous and asynchronous IO, pipelining and</a:t>
                      </a:r>
                      <a:r>
                        <a:rPr lang="ru-RU" sz="2400" dirty="0"/>
                        <a:t> </a:t>
                      </a:r>
                      <a:r>
                        <a:rPr lang="en-US" sz="2400" dirty="0"/>
                        <a:t>multiplexing</a:t>
                      </a:r>
                      <a:endParaRPr lang="ru-RU" sz="2400" dirty="0"/>
                    </a:p>
                  </a:txBody>
                  <a:tcPr/>
                </a:tc>
                <a:extLst>
                  <a:ext uri="{0D108BD9-81ED-4DB2-BD59-A6C34878D82A}">
                    <a16:rowId xmlns:a16="http://schemas.microsoft.com/office/drawing/2014/main" val="10000"/>
                  </a:ext>
                </a:extLst>
              </a:tr>
              <a:tr h="370840">
                <a:tc>
                  <a:txBody>
                    <a:bodyPr/>
                    <a:lstStyle/>
                    <a:p>
                      <a:r>
                        <a:rPr lang="en-US" baseline="0" dirty="0"/>
                        <a:t>Pipelining has an important inefficiency. Suppose that we’ve issued requests</a:t>
                      </a:r>
                      <a:r>
                        <a:rPr lang="ru-RU" baseline="0" dirty="0"/>
                        <a:t> </a:t>
                      </a:r>
                      <a:r>
                        <a:rPr lang="en-US" baseline="0" dirty="0"/>
                        <a:t>R</a:t>
                      </a:r>
                      <a:r>
                        <a:rPr lang="en-US" baseline="-25000" dirty="0"/>
                        <a:t>1</a:t>
                      </a:r>
                      <a:r>
                        <a:rPr lang="en-US" baseline="0" dirty="0"/>
                        <a:t>, R</a:t>
                      </a:r>
                      <a:r>
                        <a:rPr lang="en-US" baseline="-25000" dirty="0"/>
                        <a:t>2</a:t>
                      </a:r>
                      <a:r>
                        <a:rPr lang="en-US" baseline="0" dirty="0"/>
                        <a:t>, …. The request</a:t>
                      </a:r>
                      <a:r>
                        <a:rPr lang="ru-RU" baseline="0" dirty="0"/>
                        <a:t> </a:t>
                      </a:r>
                      <a:r>
                        <a:rPr lang="en-US" baseline="0" dirty="0"/>
                        <a:t>R</a:t>
                      </a:r>
                      <a:r>
                        <a:rPr lang="en-US" baseline="-25000" dirty="0"/>
                        <a:t>2</a:t>
                      </a:r>
                      <a:r>
                        <a:rPr lang="en-US" baseline="0" dirty="0"/>
                        <a:t> can send the reply only after</a:t>
                      </a:r>
                      <a:r>
                        <a:rPr lang="ru-RU" baseline="0" dirty="0"/>
                        <a:t> </a:t>
                      </a:r>
                      <a:r>
                        <a:rPr lang="en-US" baseline="0" dirty="0"/>
                        <a:t>R</a:t>
                      </a:r>
                      <a:r>
                        <a:rPr lang="en-US" baseline="-25000" dirty="0"/>
                        <a:t>1</a:t>
                      </a:r>
                      <a:r>
                        <a:rPr lang="en-US" baseline="0" dirty="0"/>
                        <a:t> even if R</a:t>
                      </a:r>
                      <a:r>
                        <a:rPr lang="en-US" baseline="-25000" dirty="0"/>
                        <a:t>2</a:t>
                      </a:r>
                      <a:r>
                        <a:rPr lang="en-US" baseline="0" dirty="0"/>
                        <a:t> completes much sooner than R</a:t>
                      </a:r>
                      <a:r>
                        <a:rPr lang="en-US" baseline="-25000" dirty="0"/>
                        <a:t>1</a:t>
                      </a:r>
                      <a:r>
                        <a:rPr lang="en-US" baseline="0" dirty="0"/>
                        <a:t>. Thus, a slow request blocks all subsequent requests. This scenario is called</a:t>
                      </a:r>
                      <a:r>
                        <a:rPr lang="ru-RU" baseline="0" dirty="0"/>
                        <a:t> </a:t>
                      </a:r>
                      <a:r>
                        <a:rPr lang="en-US" baseline="0" dirty="0"/>
                        <a:t>head-of-line blocking.</a:t>
                      </a:r>
                    </a:p>
                    <a:p>
                      <a:endParaRPr lang="en-US" dirty="0"/>
                    </a:p>
                    <a:p>
                      <a:r>
                        <a:rPr lang="en-US" dirty="0"/>
                        <a:t>One can avoid</a:t>
                      </a:r>
                      <a:r>
                        <a:rPr lang="ru-RU" dirty="0"/>
                        <a:t> </a:t>
                      </a:r>
                      <a:r>
                        <a:rPr lang="en-US" dirty="0"/>
                        <a:t>head-of-line blocking this way</a:t>
                      </a:r>
                      <a:r>
                        <a:rPr lang="ru-RU" b="0" dirty="0"/>
                        <a:t>:</a:t>
                      </a:r>
                      <a:endParaRPr lang="ru-RU" dirty="0"/>
                    </a:p>
                    <a:p>
                      <a:pPr marL="285750" indent="-285750">
                        <a:buFont typeface="Arial" panose="020B0604020202020204" pitchFamily="34" charset="0"/>
                        <a:buChar char="•"/>
                      </a:pPr>
                      <a:r>
                        <a:rPr lang="en-US" dirty="0"/>
                        <a:t>add a unique sequence number to each IO request</a:t>
                      </a:r>
                      <a:r>
                        <a:rPr lang="ru-RU" dirty="0"/>
                        <a:t>,</a:t>
                      </a:r>
                    </a:p>
                    <a:p>
                      <a:pPr marL="285750" indent="-285750">
                        <a:buFont typeface="Arial" panose="020B0604020202020204" pitchFamily="34" charset="0"/>
                        <a:buChar char="•"/>
                      </a:pPr>
                      <a:r>
                        <a:rPr lang="en-US" dirty="0"/>
                        <a:t>have the server send replies that include the request sequence number</a:t>
                      </a:r>
                      <a:r>
                        <a:rPr lang="ru-RU" dirty="0"/>
                        <a: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81855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7018787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8177498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718427021"/>
              </p:ext>
            </p:extLst>
          </p:nvPr>
        </p:nvGraphicFramePr>
        <p:xfrm>
          <a:off x="0" y="365761"/>
          <a:ext cx="12192000" cy="38404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Synchronous and asynchronous IO, pipelining and</a:t>
                      </a:r>
                      <a:r>
                        <a:rPr lang="ru-RU" sz="2400" dirty="0"/>
                        <a:t> </a:t>
                      </a:r>
                      <a:r>
                        <a:rPr lang="en-US" sz="2400" dirty="0"/>
                        <a:t>multiplexing</a:t>
                      </a:r>
                      <a:endParaRPr lang="ru-RU" sz="2400" dirty="0"/>
                    </a:p>
                  </a:txBody>
                  <a:tcPr/>
                </a:tc>
                <a:extLst>
                  <a:ext uri="{0D108BD9-81ED-4DB2-BD59-A6C34878D82A}">
                    <a16:rowId xmlns:a16="http://schemas.microsoft.com/office/drawing/2014/main" val="10000"/>
                  </a:ext>
                </a:extLst>
              </a:tr>
              <a:tr h="370840">
                <a:tc>
                  <a:txBody>
                    <a:bodyPr/>
                    <a:lstStyle/>
                    <a:p>
                      <a:r>
                        <a:rPr lang="en-US" baseline="0" dirty="0"/>
                        <a:t>Pipelining has an important inefficiency. Suppose that we’ve issued requests</a:t>
                      </a:r>
                      <a:r>
                        <a:rPr lang="ru-RU" baseline="0" dirty="0"/>
                        <a:t> </a:t>
                      </a:r>
                      <a:r>
                        <a:rPr lang="en-US" baseline="0" dirty="0"/>
                        <a:t>R</a:t>
                      </a:r>
                      <a:r>
                        <a:rPr lang="en-US" baseline="-25000" dirty="0"/>
                        <a:t>1</a:t>
                      </a:r>
                      <a:r>
                        <a:rPr lang="en-US" baseline="0" dirty="0"/>
                        <a:t>, R</a:t>
                      </a:r>
                      <a:r>
                        <a:rPr lang="en-US" baseline="-25000" dirty="0"/>
                        <a:t>2</a:t>
                      </a:r>
                      <a:r>
                        <a:rPr lang="en-US" baseline="0" dirty="0"/>
                        <a:t>, …. The request</a:t>
                      </a:r>
                      <a:r>
                        <a:rPr lang="ru-RU" baseline="0" dirty="0"/>
                        <a:t> </a:t>
                      </a:r>
                      <a:r>
                        <a:rPr lang="en-US" baseline="0" dirty="0"/>
                        <a:t>R</a:t>
                      </a:r>
                      <a:r>
                        <a:rPr lang="en-US" baseline="-25000" dirty="0"/>
                        <a:t>2</a:t>
                      </a:r>
                      <a:r>
                        <a:rPr lang="en-US" baseline="0" dirty="0"/>
                        <a:t> can send the reply only after</a:t>
                      </a:r>
                      <a:r>
                        <a:rPr lang="ru-RU" baseline="0" dirty="0"/>
                        <a:t> </a:t>
                      </a:r>
                      <a:r>
                        <a:rPr lang="en-US" baseline="0" dirty="0"/>
                        <a:t>R</a:t>
                      </a:r>
                      <a:r>
                        <a:rPr lang="en-US" baseline="-25000" dirty="0"/>
                        <a:t>1</a:t>
                      </a:r>
                      <a:r>
                        <a:rPr lang="en-US" baseline="0" dirty="0"/>
                        <a:t> even if R</a:t>
                      </a:r>
                      <a:r>
                        <a:rPr lang="en-US" baseline="-25000" dirty="0"/>
                        <a:t>2</a:t>
                      </a:r>
                      <a:r>
                        <a:rPr lang="en-US" baseline="0" dirty="0"/>
                        <a:t> completes much sooner than R</a:t>
                      </a:r>
                      <a:r>
                        <a:rPr lang="en-US" baseline="-25000" dirty="0"/>
                        <a:t>1</a:t>
                      </a:r>
                      <a:r>
                        <a:rPr lang="en-US" baseline="0" dirty="0"/>
                        <a:t>. Thus, a slow request blocks all subsequent requests. This scenario is called</a:t>
                      </a:r>
                      <a:r>
                        <a:rPr lang="ru-RU" baseline="0" dirty="0"/>
                        <a:t> </a:t>
                      </a:r>
                      <a:r>
                        <a:rPr lang="en-US" baseline="0" dirty="0"/>
                        <a:t>head-of-line blocking.</a:t>
                      </a:r>
                    </a:p>
                    <a:p>
                      <a:endParaRPr lang="en-US" dirty="0"/>
                    </a:p>
                    <a:p>
                      <a:r>
                        <a:rPr lang="en-US" dirty="0"/>
                        <a:t>One can avoid</a:t>
                      </a:r>
                      <a:r>
                        <a:rPr lang="ru-RU" dirty="0"/>
                        <a:t> </a:t>
                      </a:r>
                      <a:r>
                        <a:rPr lang="en-US" dirty="0"/>
                        <a:t>head-of-line blocking this way</a:t>
                      </a:r>
                      <a:r>
                        <a:rPr lang="ru-RU" b="0" dirty="0"/>
                        <a:t>:</a:t>
                      </a:r>
                      <a:endParaRPr lang="ru-RU" dirty="0"/>
                    </a:p>
                    <a:p>
                      <a:pPr marL="285750" indent="-285750">
                        <a:buFont typeface="Arial" panose="020B0604020202020204" pitchFamily="34" charset="0"/>
                        <a:buChar char="•"/>
                      </a:pPr>
                      <a:r>
                        <a:rPr lang="en-US" dirty="0"/>
                        <a:t>add a unique sequence number to each IO request</a:t>
                      </a:r>
                      <a:r>
                        <a:rPr lang="ru-RU" dirty="0"/>
                        <a:t>,</a:t>
                      </a:r>
                    </a:p>
                    <a:p>
                      <a:pPr marL="285750" indent="-285750">
                        <a:buFont typeface="Arial" panose="020B0604020202020204" pitchFamily="34" charset="0"/>
                        <a:buChar char="•"/>
                      </a:pPr>
                      <a:r>
                        <a:rPr lang="en-US" dirty="0"/>
                        <a:t>have the server send replies that include the request sequence number</a:t>
                      </a:r>
                      <a:r>
                        <a:rPr lang="ru-RU" dirty="0"/>
                        <a:t>.</a:t>
                      </a:r>
                      <a:endParaRPr lang="en-US" dirty="0"/>
                    </a:p>
                    <a:p>
                      <a:pPr marL="285750" indent="-285750">
                        <a:buFont typeface="Arial" panose="020B0604020202020204" pitchFamily="34" charset="0"/>
                        <a:buChar char="•"/>
                      </a:pPr>
                      <a:endParaRPr lang="en-US" dirty="0"/>
                    </a:p>
                    <a:p>
                      <a:pPr marL="0" indent="0">
                        <a:buFont typeface="Arial" panose="020B0604020202020204" pitchFamily="34" charset="0"/>
                        <a:buNone/>
                      </a:pPr>
                      <a:r>
                        <a:rPr lang="en-US" dirty="0"/>
                        <a:t>Many protocols use this idea:</a:t>
                      </a:r>
                    </a:p>
                    <a:p>
                      <a:pPr marL="285750" indent="-285750">
                        <a:buFont typeface="Arial" panose="020B0604020202020204" pitchFamily="34" charset="0"/>
                        <a:buChar char="•"/>
                      </a:pPr>
                      <a:r>
                        <a:rPr lang="en-US" dirty="0"/>
                        <a:t>SCTP,</a:t>
                      </a:r>
                    </a:p>
                    <a:p>
                      <a:pPr marL="285750" indent="-285750">
                        <a:buFont typeface="Arial" panose="020B0604020202020204" pitchFamily="34" charset="0"/>
                        <a:buChar char="•"/>
                      </a:pPr>
                      <a:r>
                        <a:rPr lang="en-US" dirty="0"/>
                        <a:t>HTTP/2,</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QUIC*.</a:t>
                      </a:r>
                    </a:p>
                  </a:txBody>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494F0483-CD2D-9C43-8D02-C0A2B258808A}"/>
              </a:ext>
            </a:extLst>
          </p:cNvPr>
          <p:cNvSpPr txBox="1"/>
          <p:nvPr/>
        </p:nvSpPr>
        <p:spPr>
          <a:xfrm>
            <a:off x="0" y="6148513"/>
            <a:ext cx="11872511" cy="338554"/>
          </a:xfrm>
          <a:prstGeom prst="rect">
            <a:avLst/>
          </a:prstGeom>
          <a:noFill/>
        </p:spPr>
        <p:txBody>
          <a:bodyPr wrap="square" rtlCol="0">
            <a:spAutoFit/>
          </a:bodyPr>
          <a:lstStyle/>
          <a:p>
            <a:r>
              <a:rPr lang="en-US" sz="1600" i="1" dirty="0">
                <a:solidFill>
                  <a:schemeClr val="bg1">
                    <a:lumMod val="75000"/>
                  </a:schemeClr>
                </a:solidFill>
              </a:rPr>
              <a:t>* The QUIC Transport Protocol: Design and Internet-scale Deployment: </a:t>
            </a:r>
            <a:r>
              <a:rPr lang="en-US" sz="1600" i="1" dirty="0">
                <a:solidFill>
                  <a:schemeClr val="bg1">
                    <a:lumMod val="75000"/>
                  </a:schemeClr>
                </a:solidFill>
                <a:hlinkClick r:id="rId3">
                  <a:extLst>
                    <a:ext uri="{A12FA001-AC4F-418D-AE19-62706E023703}">
                      <ahyp:hlinkClr xmlns:ahyp="http://schemas.microsoft.com/office/drawing/2018/hyperlinkcolor" val="tx"/>
                    </a:ext>
                  </a:extLst>
                </a:hlinkClick>
              </a:rPr>
              <a:t>https://research.google.com/pubs/archive/46403.pdf</a:t>
            </a:r>
          </a:p>
        </p:txBody>
      </p:sp>
    </p:spTree>
    <p:extLst>
      <p:ext uri="{BB962C8B-B14F-4D97-AF65-F5344CB8AC3E}">
        <p14:creationId xmlns:p14="http://schemas.microsoft.com/office/powerpoint/2010/main" val="403398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6689374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86662242"/>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801455740"/>
              </p:ext>
            </p:extLst>
          </p:nvPr>
        </p:nvGraphicFramePr>
        <p:xfrm>
          <a:off x="0" y="365761"/>
          <a:ext cx="12192000" cy="137160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1650798008"/>
                    </a:ext>
                  </a:extLst>
                </a:gridCol>
                <a:gridCol w="6096000">
                  <a:extLst>
                    <a:ext uri="{9D8B030D-6E8A-4147-A177-3AD203B41FA5}">
                      <a16:colId xmlns:a16="http://schemas.microsoft.com/office/drawing/2014/main" val="1495103882"/>
                    </a:ext>
                  </a:extLst>
                </a:gridCol>
              </a:tblGrid>
              <a:tr h="370840">
                <a:tc gridSpan="3">
                  <a:txBody>
                    <a:bodyPr/>
                    <a:lstStyle/>
                    <a:p>
                      <a:r>
                        <a:rPr lang="en-US" sz="2400" dirty="0"/>
                        <a:t>How the network interacts with</a:t>
                      </a:r>
                      <a:r>
                        <a:rPr lang="ru-RU" sz="2400" dirty="0"/>
                        <a:t> </a:t>
                      </a:r>
                      <a:r>
                        <a:rPr lang="en-US" sz="2400" dirty="0"/>
                        <a:t>concurrent requests</a:t>
                      </a:r>
                    </a:p>
                  </a:txBody>
                  <a:tcPr/>
                </a:tc>
                <a:tc hMerge="1">
                  <a:txBody>
                    <a:bodyPr/>
                    <a:lstStyle/>
                    <a:p>
                      <a:endParaRPr lang="en-RU"/>
                    </a:p>
                  </a:txBody>
                  <a:tcPr/>
                </a:tc>
                <a:tc hMerge="1">
                  <a:txBody>
                    <a:bodyPr/>
                    <a:lstStyle/>
                    <a:p>
                      <a:endParaRPr lang="en-RU"/>
                    </a:p>
                  </a:txBody>
                  <a:tcPr/>
                </a:tc>
                <a:extLst>
                  <a:ext uri="{0D108BD9-81ED-4DB2-BD59-A6C34878D82A}">
                    <a16:rowId xmlns:a16="http://schemas.microsoft.com/office/drawing/2014/main" val="10000"/>
                  </a:ext>
                </a:extLst>
              </a:tr>
              <a:tr h="370840">
                <a:tc>
                  <a:txBody>
                    <a:bodyPr/>
                    <a:lstStyle/>
                    <a:p>
                      <a:r>
                        <a:rPr lang="en-US" dirty="0"/>
                        <a:t>A client that send multiple requests over multiple network connections</a:t>
                      </a:r>
                    </a:p>
                  </a:txBody>
                  <a:tcPr/>
                </a:tc>
                <a:tc>
                  <a:txBody>
                    <a:bodyPr/>
                    <a:lstStyle/>
                    <a:p>
                      <a:r>
                        <a:rPr lang="en-US" dirty="0"/>
                        <a:t>The network</a:t>
                      </a:r>
                    </a:p>
                  </a:txBody>
                  <a:tcPr/>
                </a:tc>
                <a:tc>
                  <a:txBody>
                    <a:bodyPr/>
                    <a:lstStyle/>
                    <a:p>
                      <a:r>
                        <a:rPr lang="en-US" dirty="0"/>
                        <a:t>The server’s request queue</a:t>
                      </a:r>
                    </a:p>
                  </a:txBody>
                  <a:tcPr/>
                </a:tc>
                <a:extLst>
                  <a:ext uri="{0D108BD9-81ED-4DB2-BD59-A6C34878D82A}">
                    <a16:rowId xmlns:a16="http://schemas.microsoft.com/office/drawing/2014/main" val="10001"/>
                  </a:ext>
                </a:extLst>
              </a:tr>
            </a:tbl>
          </a:graphicData>
        </a:graphic>
      </p:graphicFrame>
      <p:graphicFrame>
        <p:nvGraphicFramePr>
          <p:cNvPr id="8" name="Table 8">
            <a:extLst>
              <a:ext uri="{FF2B5EF4-FFF2-40B4-BE49-F238E27FC236}">
                <a16:creationId xmlns:a16="http://schemas.microsoft.com/office/drawing/2014/main" id="{B9548659-4687-CE49-A59C-E73F7C8B560E}"/>
              </a:ext>
            </a:extLst>
          </p:cNvPr>
          <p:cNvGraphicFramePr>
            <a:graphicFrameLocks noGrp="1"/>
          </p:cNvGraphicFramePr>
          <p:nvPr>
            <p:extLst>
              <p:ext uri="{D42A27DB-BD31-4B8C-83A1-F6EECF244321}">
                <p14:modId xmlns:p14="http://schemas.microsoft.com/office/powerpoint/2010/main" val="83656377"/>
              </p:ext>
            </p:extLst>
          </p:nvPr>
        </p:nvGraphicFramePr>
        <p:xfrm>
          <a:off x="0" y="2221895"/>
          <a:ext cx="2939146" cy="1483360"/>
        </p:xfrm>
        <a:graphic>
          <a:graphicData uri="http://schemas.openxmlformats.org/drawingml/2006/table">
            <a:tbl>
              <a:tblPr firstRow="1" bandRow="1">
                <a:tableStyleId>{2D5ABB26-0587-4C30-8999-92F81FD0307C}</a:tableStyleId>
              </a:tblPr>
              <a:tblGrid>
                <a:gridCol w="1259634">
                  <a:extLst>
                    <a:ext uri="{9D8B030D-6E8A-4147-A177-3AD203B41FA5}">
                      <a16:colId xmlns:a16="http://schemas.microsoft.com/office/drawing/2014/main" val="372924846"/>
                    </a:ext>
                  </a:extLst>
                </a:gridCol>
                <a:gridCol w="419878">
                  <a:extLst>
                    <a:ext uri="{9D8B030D-6E8A-4147-A177-3AD203B41FA5}">
                      <a16:colId xmlns:a16="http://schemas.microsoft.com/office/drawing/2014/main" val="3172870216"/>
                    </a:ext>
                  </a:extLst>
                </a:gridCol>
                <a:gridCol w="419878">
                  <a:extLst>
                    <a:ext uri="{9D8B030D-6E8A-4147-A177-3AD203B41FA5}">
                      <a16:colId xmlns:a16="http://schemas.microsoft.com/office/drawing/2014/main" val="1074529576"/>
                    </a:ext>
                  </a:extLst>
                </a:gridCol>
                <a:gridCol w="419878">
                  <a:extLst>
                    <a:ext uri="{9D8B030D-6E8A-4147-A177-3AD203B41FA5}">
                      <a16:colId xmlns:a16="http://schemas.microsoft.com/office/drawing/2014/main" val="680897423"/>
                    </a:ext>
                  </a:extLst>
                </a:gridCol>
                <a:gridCol w="419878">
                  <a:extLst>
                    <a:ext uri="{9D8B030D-6E8A-4147-A177-3AD203B41FA5}">
                      <a16:colId xmlns:a16="http://schemas.microsoft.com/office/drawing/2014/main" val="3899047533"/>
                    </a:ext>
                  </a:extLst>
                </a:gridCol>
              </a:tblGrid>
              <a:tr h="370840">
                <a:tc>
                  <a:txBody>
                    <a:bodyPr/>
                    <a:lstStyle/>
                    <a:p>
                      <a:r>
                        <a:rPr lang="en-US" dirty="0"/>
                        <a:t>Request</a:t>
                      </a:r>
                      <a:r>
                        <a:rPr lang="ru-RU" dirty="0"/>
                        <a:t> 1</a:t>
                      </a:r>
                      <a:endParaRPr lang="en-RU" dirty="0"/>
                    </a:p>
                  </a:txBody>
                  <a:tcPr/>
                </a:tc>
                <a:tc>
                  <a:txBody>
                    <a:bodyPr/>
                    <a:lstStyle/>
                    <a:p>
                      <a:endParaRPr lang="en-RU" dirty="0"/>
                    </a:p>
                  </a:txBody>
                  <a:tcPr>
                    <a:solidFill>
                      <a:schemeClr val="accent1">
                        <a:lumMod val="75000"/>
                      </a:schemeClr>
                    </a:solidFill>
                  </a:tcPr>
                </a:tc>
                <a:tc>
                  <a:txBody>
                    <a:bodyPr/>
                    <a:lstStyle/>
                    <a:p>
                      <a:endParaRPr lang="en-RU" dirty="0"/>
                    </a:p>
                  </a:txBody>
                  <a:tcPr>
                    <a:solidFill>
                      <a:schemeClr val="accent1">
                        <a:lumMod val="75000"/>
                      </a:schemeClr>
                    </a:solidFill>
                  </a:tcPr>
                </a:tc>
                <a:tc>
                  <a:txBody>
                    <a:bodyPr/>
                    <a:lstStyle/>
                    <a:p>
                      <a:endParaRPr lang="en-RU" dirty="0"/>
                    </a:p>
                  </a:txBody>
                  <a:tcPr>
                    <a:solidFill>
                      <a:schemeClr val="accent1">
                        <a:lumMod val="75000"/>
                      </a:schemeClr>
                    </a:solidFill>
                  </a:tcPr>
                </a:tc>
                <a:tc>
                  <a:txBody>
                    <a:bodyPr/>
                    <a:lstStyle/>
                    <a:p>
                      <a:endParaRPr lang="en-RU" dirty="0"/>
                    </a:p>
                  </a:txBody>
                  <a:tcPr>
                    <a:solidFill>
                      <a:schemeClr val="accent1">
                        <a:lumMod val="75000"/>
                      </a:schemeClr>
                    </a:solidFill>
                  </a:tcPr>
                </a:tc>
                <a:extLst>
                  <a:ext uri="{0D108BD9-81ED-4DB2-BD59-A6C34878D82A}">
                    <a16:rowId xmlns:a16="http://schemas.microsoft.com/office/drawing/2014/main" val="699805458"/>
                  </a:ext>
                </a:extLst>
              </a:tr>
              <a:tr h="370840">
                <a:tc>
                  <a:txBody>
                    <a:bodyPr/>
                    <a:lstStyle/>
                    <a:p>
                      <a:r>
                        <a:rPr lang="en-US" dirty="0"/>
                        <a:t>Request</a:t>
                      </a:r>
                      <a:r>
                        <a:rPr lang="ru-RU" dirty="0"/>
                        <a:t> 2</a:t>
                      </a:r>
                      <a:endParaRPr lang="en-RU" dirty="0"/>
                    </a:p>
                  </a:txBody>
                  <a:tcPr/>
                </a:tc>
                <a:tc>
                  <a:txBody>
                    <a:bodyPr/>
                    <a:lstStyle/>
                    <a:p>
                      <a:endParaRPr lang="en-RU" dirty="0"/>
                    </a:p>
                  </a:txBody>
                  <a:tcPr>
                    <a:solidFill>
                      <a:schemeClr val="accent6">
                        <a:lumMod val="75000"/>
                      </a:schemeClr>
                    </a:solidFill>
                  </a:tcPr>
                </a:tc>
                <a:tc>
                  <a:txBody>
                    <a:bodyPr/>
                    <a:lstStyle/>
                    <a:p>
                      <a:endParaRPr lang="en-RU" dirty="0"/>
                    </a:p>
                  </a:txBody>
                  <a:tcPr>
                    <a:solidFill>
                      <a:schemeClr val="accent6">
                        <a:lumMod val="75000"/>
                      </a:schemeClr>
                    </a:solidFill>
                  </a:tcPr>
                </a:tc>
                <a:tc>
                  <a:txBody>
                    <a:bodyPr/>
                    <a:lstStyle/>
                    <a:p>
                      <a:endParaRPr lang="en-RU" dirty="0"/>
                    </a:p>
                  </a:txBody>
                  <a:tcPr>
                    <a:solidFill>
                      <a:schemeClr val="accent6">
                        <a:lumMod val="75000"/>
                      </a:schemeClr>
                    </a:solidFill>
                  </a:tcPr>
                </a:tc>
                <a:tc>
                  <a:txBody>
                    <a:bodyPr/>
                    <a:lstStyle/>
                    <a:p>
                      <a:endParaRPr lang="en-RU" dirty="0"/>
                    </a:p>
                  </a:txBody>
                  <a:tcPr>
                    <a:solidFill>
                      <a:schemeClr val="accent6">
                        <a:lumMod val="75000"/>
                      </a:schemeClr>
                    </a:solidFill>
                  </a:tcPr>
                </a:tc>
                <a:extLst>
                  <a:ext uri="{0D108BD9-81ED-4DB2-BD59-A6C34878D82A}">
                    <a16:rowId xmlns:a16="http://schemas.microsoft.com/office/drawing/2014/main" val="785288020"/>
                  </a:ext>
                </a:extLst>
              </a:tr>
              <a:tr h="370840">
                <a:tc>
                  <a:txBody>
                    <a:bodyPr/>
                    <a:lstStyle/>
                    <a:p>
                      <a:r>
                        <a:rPr lang="en-US" dirty="0"/>
                        <a:t>Request</a:t>
                      </a:r>
                      <a:r>
                        <a:rPr lang="ru-RU" dirty="0"/>
                        <a:t> 3</a:t>
                      </a:r>
                      <a:endParaRPr lang="en-RU" dirty="0"/>
                    </a:p>
                  </a:txBody>
                  <a:tcPr/>
                </a:tc>
                <a:tc>
                  <a:txBody>
                    <a:bodyPr/>
                    <a:lstStyle/>
                    <a:p>
                      <a:endParaRPr lang="en-RU" dirty="0"/>
                    </a:p>
                  </a:txBody>
                  <a:tcPr>
                    <a:solidFill>
                      <a:schemeClr val="accent2">
                        <a:lumMod val="75000"/>
                      </a:schemeClr>
                    </a:solidFill>
                  </a:tcPr>
                </a:tc>
                <a:tc>
                  <a:txBody>
                    <a:bodyPr/>
                    <a:lstStyle/>
                    <a:p>
                      <a:endParaRPr lang="en-RU" dirty="0"/>
                    </a:p>
                  </a:txBody>
                  <a:tcPr>
                    <a:solidFill>
                      <a:schemeClr val="accent2">
                        <a:lumMod val="75000"/>
                      </a:schemeClr>
                    </a:solidFill>
                  </a:tcPr>
                </a:tc>
                <a:tc>
                  <a:txBody>
                    <a:bodyPr/>
                    <a:lstStyle/>
                    <a:p>
                      <a:endParaRPr lang="en-RU" dirty="0"/>
                    </a:p>
                  </a:txBody>
                  <a:tcPr>
                    <a:solidFill>
                      <a:schemeClr val="accent2">
                        <a:lumMod val="75000"/>
                      </a:schemeClr>
                    </a:solidFill>
                  </a:tcPr>
                </a:tc>
                <a:tc>
                  <a:txBody>
                    <a:bodyPr/>
                    <a:lstStyle/>
                    <a:p>
                      <a:endParaRPr lang="en-RU" dirty="0"/>
                    </a:p>
                  </a:txBody>
                  <a:tcPr>
                    <a:solidFill>
                      <a:schemeClr val="accent2">
                        <a:lumMod val="75000"/>
                      </a:schemeClr>
                    </a:solidFill>
                  </a:tcPr>
                </a:tc>
                <a:extLst>
                  <a:ext uri="{0D108BD9-81ED-4DB2-BD59-A6C34878D82A}">
                    <a16:rowId xmlns:a16="http://schemas.microsoft.com/office/drawing/2014/main" val="2849428622"/>
                  </a:ext>
                </a:extLst>
              </a:tr>
              <a:tr h="370840">
                <a:tc>
                  <a:txBody>
                    <a:bodyPr/>
                    <a:lstStyle/>
                    <a:p>
                      <a:r>
                        <a:rPr lang="en-US" dirty="0"/>
                        <a:t>Request</a:t>
                      </a:r>
                      <a:r>
                        <a:rPr lang="ru-RU" dirty="0"/>
                        <a:t> 4</a:t>
                      </a:r>
                      <a:endParaRPr lang="en-RU" dirty="0"/>
                    </a:p>
                  </a:txBody>
                  <a:tcPr/>
                </a:tc>
                <a:tc>
                  <a:txBody>
                    <a:bodyPr/>
                    <a:lstStyle/>
                    <a:p>
                      <a:endParaRPr lang="en-RU" dirty="0"/>
                    </a:p>
                  </a:txBody>
                  <a:tcPr>
                    <a:solidFill>
                      <a:schemeClr val="accent3">
                        <a:lumMod val="75000"/>
                      </a:schemeClr>
                    </a:solidFill>
                  </a:tcPr>
                </a:tc>
                <a:tc>
                  <a:txBody>
                    <a:bodyPr/>
                    <a:lstStyle/>
                    <a:p>
                      <a:endParaRPr lang="en-RU" dirty="0"/>
                    </a:p>
                  </a:txBody>
                  <a:tcPr>
                    <a:solidFill>
                      <a:schemeClr val="accent3">
                        <a:lumMod val="75000"/>
                      </a:schemeClr>
                    </a:solidFill>
                  </a:tcPr>
                </a:tc>
                <a:tc>
                  <a:txBody>
                    <a:bodyPr/>
                    <a:lstStyle/>
                    <a:p>
                      <a:endParaRPr lang="en-RU" dirty="0"/>
                    </a:p>
                  </a:txBody>
                  <a:tcPr>
                    <a:solidFill>
                      <a:schemeClr val="accent3">
                        <a:lumMod val="75000"/>
                      </a:schemeClr>
                    </a:solidFill>
                  </a:tcPr>
                </a:tc>
                <a:tc>
                  <a:txBody>
                    <a:bodyPr/>
                    <a:lstStyle/>
                    <a:p>
                      <a:endParaRPr lang="en-RU" dirty="0"/>
                    </a:p>
                  </a:txBody>
                  <a:tcPr>
                    <a:solidFill>
                      <a:schemeClr val="accent3">
                        <a:lumMod val="75000"/>
                      </a:schemeClr>
                    </a:solidFill>
                  </a:tcPr>
                </a:tc>
                <a:extLst>
                  <a:ext uri="{0D108BD9-81ED-4DB2-BD59-A6C34878D82A}">
                    <a16:rowId xmlns:a16="http://schemas.microsoft.com/office/drawing/2014/main" val="4103929391"/>
                  </a:ext>
                </a:extLst>
              </a:tr>
            </a:tbl>
          </a:graphicData>
        </a:graphic>
      </p:graphicFrame>
    </p:spTree>
    <p:extLst>
      <p:ext uri="{BB962C8B-B14F-4D97-AF65-F5344CB8AC3E}">
        <p14:creationId xmlns:p14="http://schemas.microsoft.com/office/powerpoint/2010/main" val="238578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28625376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7735218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738329849"/>
              </p:ext>
            </p:extLst>
          </p:nvPr>
        </p:nvGraphicFramePr>
        <p:xfrm>
          <a:off x="2032000" y="1215422"/>
          <a:ext cx="8128002" cy="4886587"/>
        </p:xfrm>
        <a:graphic>
          <a:graphicData uri="http://schemas.openxmlformats.org/drawingml/2006/table">
            <a:tbl>
              <a:tblPr firstRow="1" bandRow="1">
                <a:tableStyleId>{5940675A-B579-460E-94D1-54222C63F5DA}</a:tableStyleId>
              </a:tblPr>
              <a:tblGrid>
                <a:gridCol w="451556">
                  <a:extLst>
                    <a:ext uri="{9D8B030D-6E8A-4147-A177-3AD203B41FA5}">
                      <a16:colId xmlns:a16="http://schemas.microsoft.com/office/drawing/2014/main" val="20000"/>
                    </a:ext>
                  </a:extLst>
                </a:gridCol>
                <a:gridCol w="451555">
                  <a:extLst>
                    <a:ext uri="{9D8B030D-6E8A-4147-A177-3AD203B41FA5}">
                      <a16:colId xmlns:a16="http://schemas.microsoft.com/office/drawing/2014/main" val="20001"/>
                    </a:ext>
                  </a:extLst>
                </a:gridCol>
                <a:gridCol w="557597">
                  <a:extLst>
                    <a:ext uri="{9D8B030D-6E8A-4147-A177-3AD203B41FA5}">
                      <a16:colId xmlns:a16="http://schemas.microsoft.com/office/drawing/2014/main" val="20002"/>
                    </a:ext>
                  </a:extLst>
                </a:gridCol>
                <a:gridCol w="554636">
                  <a:extLst>
                    <a:ext uri="{9D8B030D-6E8A-4147-A177-3AD203B41FA5}">
                      <a16:colId xmlns:a16="http://schemas.microsoft.com/office/drawing/2014/main" val="20003"/>
                    </a:ext>
                  </a:extLst>
                </a:gridCol>
                <a:gridCol w="434715">
                  <a:extLst>
                    <a:ext uri="{9D8B030D-6E8A-4147-A177-3AD203B41FA5}">
                      <a16:colId xmlns:a16="http://schemas.microsoft.com/office/drawing/2014/main" val="20004"/>
                    </a:ext>
                  </a:extLst>
                </a:gridCol>
                <a:gridCol w="539646">
                  <a:extLst>
                    <a:ext uri="{9D8B030D-6E8A-4147-A177-3AD203B41FA5}">
                      <a16:colId xmlns:a16="http://schemas.microsoft.com/office/drawing/2014/main" val="20005"/>
                    </a:ext>
                  </a:extLst>
                </a:gridCol>
                <a:gridCol w="2098623">
                  <a:extLst>
                    <a:ext uri="{9D8B030D-6E8A-4147-A177-3AD203B41FA5}">
                      <a16:colId xmlns:a16="http://schemas.microsoft.com/office/drawing/2014/main" val="20006"/>
                    </a:ext>
                  </a:extLst>
                </a:gridCol>
                <a:gridCol w="3039674">
                  <a:extLst>
                    <a:ext uri="{9D8B030D-6E8A-4147-A177-3AD203B41FA5}">
                      <a16:colId xmlns:a16="http://schemas.microsoft.com/office/drawing/2014/main" val="20007"/>
                    </a:ext>
                  </a:extLst>
                </a:gridCol>
              </a:tblGrid>
              <a:tr h="359628">
                <a:tc gridSpan="8">
                  <a:txBody>
                    <a:bodyPr/>
                    <a:lstStyle/>
                    <a:p>
                      <a:pPr algn="ctr"/>
                      <a:r>
                        <a:rPr lang="en-US" dirty="0"/>
                        <a:t>Application buffers</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8642">
                <a:tc gridSpan="8">
                  <a:txBody>
                    <a:bodyPr/>
                    <a:lstStyle/>
                    <a:p>
                      <a:pPr algn="ctr"/>
                      <a:r>
                        <a:rPr lang="en-US" dirty="0"/>
                        <a:t>Buffers in libraries</a:t>
                      </a:r>
                      <a:r>
                        <a:rPr lang="ru-RU" baseline="0" dirty="0"/>
                        <a:t> (</a:t>
                      </a:r>
                      <a:r>
                        <a:rPr lang="en-US" baseline="0" dirty="0"/>
                        <a:t>e.g.</a:t>
                      </a:r>
                      <a:r>
                        <a:rPr lang="ru-RU" baseline="0" dirty="0"/>
                        <a:t>, </a:t>
                      </a:r>
                      <a:r>
                        <a:rPr lang="en-US" baseline="0" dirty="0" err="1"/>
                        <a:t>glibc</a:t>
                      </a:r>
                      <a:r>
                        <a:rPr lang="en-US" baseline="0" dirty="0"/>
                        <a:t>)</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47636">
                <a:tc gridSpan="8">
                  <a:txBody>
                    <a:bodyPr/>
                    <a:lstStyle/>
                    <a:p>
                      <a:pPr algn="ctr"/>
                      <a:r>
                        <a:rPr lang="en-US" dirty="0" err="1"/>
                        <a:t>Pagecache</a:t>
                      </a:r>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26649">
                <a:tc gridSpan="8">
                  <a:txBody>
                    <a:bodyPr/>
                    <a:lstStyle/>
                    <a:p>
                      <a:pPr algn="ctr"/>
                      <a:r>
                        <a:rPr lang="en-US" dirty="0"/>
                        <a:t>Filesystem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35644">
                <a:tc gridSpan="8">
                  <a:txBody>
                    <a:bodyPr/>
                    <a:lstStyle/>
                    <a:p>
                      <a:pPr algn="ctr"/>
                      <a:r>
                        <a:rPr lang="en-US" dirty="0">
                          <a:solidFill>
                            <a:schemeClr val="bg1"/>
                          </a:solidFill>
                        </a:rPr>
                        <a:t>Block IO layer (requests</a:t>
                      </a:r>
                      <a:r>
                        <a:rPr lang="en-US" baseline="0" dirty="0">
                          <a:solidFill>
                            <a:schemeClr val="bg1"/>
                          </a:solidFill>
                        </a:rPr>
                        <a:t> submission &amp; </a:t>
                      </a:r>
                      <a:r>
                        <a:rPr lang="en-US" dirty="0">
                          <a:solidFill>
                            <a:schemeClr val="bg1"/>
                          </a:solidFill>
                        </a:rPr>
                        <a:t>scheduling)</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9647">
                <a:tc gridSpan="3">
                  <a:txBody>
                    <a:bodyPr/>
                    <a:lstStyle/>
                    <a:p>
                      <a:pPr algn="ctr"/>
                      <a:r>
                        <a:rPr lang="en-US" dirty="0">
                          <a:solidFill>
                            <a:schemeClr val="bg1"/>
                          </a:solidFill>
                        </a:rPr>
                        <a:t>md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gridSpan="3">
                  <a:txBody>
                    <a:bodyPr/>
                    <a:lstStyle/>
                    <a:p>
                      <a:pPr algn="ctr"/>
                      <a:r>
                        <a:rPr lang="en-US" dirty="0">
                          <a:solidFill>
                            <a:schemeClr val="bg1"/>
                          </a:solidFill>
                        </a:rPr>
                        <a:t>dm</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algn="ctr"/>
                      <a:r>
                        <a:rPr lang="en-US">
                          <a:solidFill>
                            <a:schemeClr val="bg1"/>
                          </a:solidFill>
                        </a:rPr>
                        <a:t>…</a:t>
                      </a:r>
                      <a:endParaRPr lang="en-US" dirty="0">
                        <a:solidFill>
                          <a:schemeClr val="bg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solidFill>
                            <a:schemeClr val="bg1"/>
                          </a:solidFill>
                        </a:rPr>
                        <a:t>Requests,</a:t>
                      </a:r>
                      <a:br>
                        <a:rPr lang="en-US">
                          <a:solidFill>
                            <a:schemeClr val="bg1"/>
                          </a:solidFill>
                        </a:rPr>
                      </a:br>
                      <a:r>
                        <a:rPr lang="en-US">
                          <a:solidFill>
                            <a:schemeClr val="bg1"/>
                          </a:solidFill>
                        </a:rPr>
                        <a:t>multi-queue</a:t>
                      </a:r>
                      <a:endParaRPr lang="en-US" dirty="0">
                        <a:solidFill>
                          <a:schemeClr val="bg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208853">
                <a:tc>
                  <a:txBody>
                    <a:bodyPr/>
                    <a:lstStyle/>
                    <a:p>
                      <a:r>
                        <a:rPr lang="en-US" dirty="0">
                          <a:solidFill>
                            <a:schemeClr val="bg1"/>
                          </a:solidFill>
                        </a:rPr>
                        <a:t>RAID0</a:t>
                      </a:r>
                    </a:p>
                  </a:txBody>
                  <a:tcPr vert="vert27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bg1"/>
                          </a:solidFill>
                        </a:rPr>
                        <a:t>RAID1</a:t>
                      </a:r>
                      <a:endParaRPr lang="en-US" dirty="0">
                        <a:solidFill>
                          <a:schemeClr val="bg1"/>
                        </a:solidFill>
                      </a:endParaRPr>
                    </a:p>
                  </a:txBody>
                  <a:tcPr vert="vert27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bg1"/>
                          </a:solidFill>
                        </a:rPr>
                        <a:t>RAID5</a:t>
                      </a:r>
                      <a:endParaRPr lang="en-US" dirty="0">
                        <a:solidFill>
                          <a:schemeClr val="bg1"/>
                        </a:solidFill>
                      </a:endParaRPr>
                    </a:p>
                  </a:txBody>
                  <a:tcPr vert="vert27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bg1"/>
                          </a:solidFill>
                        </a:rPr>
                        <a:t>dm-snap</a:t>
                      </a:r>
                      <a:endParaRPr lang="en-US" dirty="0">
                        <a:solidFill>
                          <a:schemeClr val="bg1"/>
                        </a:solidFill>
                      </a:endParaRPr>
                    </a:p>
                  </a:txBody>
                  <a:tcPr vert="vert27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bg1"/>
                          </a:solidFill>
                        </a:rPr>
                        <a:t>dm-crypt</a:t>
                      </a:r>
                      <a:endParaRPr lang="en-US" dirty="0">
                        <a:solidFill>
                          <a:schemeClr val="bg1"/>
                        </a:solidFill>
                      </a:endParaRPr>
                    </a:p>
                  </a:txBody>
                  <a:tcPr vert="vert27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bg1"/>
                          </a:solidFill>
                        </a:rPr>
                        <a:t>dm-thin</a:t>
                      </a:r>
                    </a:p>
                  </a:txBody>
                  <a:tcPr vert="vert27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solidFill>
                          <a:schemeClr val="bg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rPr>
                        <a:t>SCSI, ATA,</a:t>
                      </a:r>
                      <a:br>
                        <a:rPr lang="en-US" dirty="0">
                          <a:solidFill>
                            <a:schemeClr val="bg1"/>
                          </a:solidFill>
                        </a:rPr>
                      </a:br>
                      <a:r>
                        <a:rPr lang="en-US" dirty="0" err="1">
                          <a:solidFill>
                            <a:schemeClr val="bg1"/>
                          </a:solidFill>
                        </a:rPr>
                        <a:t>NVMe</a:t>
                      </a:r>
                      <a:r>
                        <a:rPr lang="en-US" dirty="0">
                          <a:solidFill>
                            <a:schemeClr val="bg1"/>
                          </a:solidFill>
                        </a:rPr>
                        <a:t>,</a:t>
                      </a:r>
                      <a:r>
                        <a:rPr lang="en-US" baseline="0" dirty="0">
                          <a:solidFill>
                            <a:schemeClr val="bg1"/>
                          </a:solidFill>
                        </a:rPr>
                        <a:t> </a:t>
                      </a:r>
                      <a:r>
                        <a:rPr lang="en-US" baseline="0" dirty="0" err="1">
                          <a:solidFill>
                            <a:schemeClr val="bg1"/>
                          </a:solidFill>
                        </a:rPr>
                        <a:t>nbd</a:t>
                      </a:r>
                      <a:r>
                        <a:rPr lang="en-US" baseline="0" dirty="0">
                          <a:solidFill>
                            <a:schemeClr val="bg1"/>
                          </a:solidFill>
                        </a:rPr>
                        <a:t>,</a:t>
                      </a:r>
                      <a:br>
                        <a:rPr lang="en-US" baseline="0" dirty="0">
                          <a:solidFill>
                            <a:schemeClr val="bg1"/>
                          </a:solidFill>
                        </a:rPr>
                      </a:br>
                      <a:r>
                        <a:rPr lang="mr-IN" baseline="0" dirty="0">
                          <a:solidFill>
                            <a:schemeClr val="bg1"/>
                          </a:solidFill>
                        </a:rPr>
                        <a:t>…</a:t>
                      </a:r>
                      <a:endParaRPr lang="en-US" dirty="0">
                        <a:solidFill>
                          <a:schemeClr val="bg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604427">
                <a:tc gridSpan="8">
                  <a:txBody>
                    <a:bodyPr/>
                    <a:lstStyle/>
                    <a:p>
                      <a:pPr algn="ctr"/>
                      <a:r>
                        <a:rPr lang="en-US" dirty="0"/>
                        <a:t>Volatile cache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vert="vert270"/>
                </a:tc>
                <a:tc hMerge="1">
                  <a:txBody>
                    <a:bodyPr/>
                    <a:lstStyle/>
                    <a:p>
                      <a:endParaRPr lang="en-US" dirty="0"/>
                    </a:p>
                  </a:txBody>
                  <a:tcPr vert="vert270"/>
                </a:tc>
                <a:tc hMerge="1">
                  <a:txBody>
                    <a:bodyPr/>
                    <a:lstStyle/>
                    <a:p>
                      <a:endParaRPr lang="en-US" dirty="0"/>
                    </a:p>
                  </a:txBody>
                  <a:tcPr vert="vert270"/>
                </a:tc>
                <a:tc hMerge="1">
                  <a:txBody>
                    <a:bodyPr/>
                    <a:lstStyle/>
                    <a:p>
                      <a:endParaRPr lang="en-US" dirty="0"/>
                    </a:p>
                  </a:txBody>
                  <a:tcPr vert="vert270"/>
                </a:tc>
                <a:tc hMerge="1">
                  <a:txBody>
                    <a:bodyPr/>
                    <a:lstStyle/>
                    <a:p>
                      <a:endParaRPr lang="en-US" dirty="0"/>
                    </a:p>
                  </a:txBody>
                  <a:tcPr vert="vert270"/>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7"/>
                  </a:ext>
                </a:extLst>
              </a:tr>
              <a:tr h="604427">
                <a:tc gridSpan="8">
                  <a:txBody>
                    <a:bodyPr/>
                    <a:lstStyle/>
                    <a:p>
                      <a:pPr algn="ctr"/>
                      <a:r>
                        <a:rPr lang="en-US" dirty="0"/>
                        <a:t>Stable storage</a:t>
                      </a:r>
                    </a:p>
                  </a:txBody>
                  <a:tcPr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3" name="Freeform 2"/>
          <p:cNvSpPr/>
          <p:nvPr/>
        </p:nvSpPr>
        <p:spPr>
          <a:xfrm>
            <a:off x="1244906" y="1861851"/>
            <a:ext cx="1233889" cy="143234"/>
          </a:xfrm>
          <a:custGeom>
            <a:avLst/>
            <a:gdLst>
              <a:gd name="connsiteX0" fmla="*/ 0 w 1355075"/>
              <a:gd name="connsiteY0" fmla="*/ 187301 h 187315"/>
              <a:gd name="connsiteX1" fmla="*/ 143219 w 1355075"/>
              <a:gd name="connsiteY1" fmla="*/ 22048 h 187315"/>
              <a:gd name="connsiteX2" fmla="*/ 286438 w 1355075"/>
              <a:gd name="connsiteY2" fmla="*/ 176284 h 187315"/>
              <a:gd name="connsiteX3" fmla="*/ 440675 w 1355075"/>
              <a:gd name="connsiteY3" fmla="*/ 33064 h 187315"/>
              <a:gd name="connsiteX4" fmla="*/ 561860 w 1355075"/>
              <a:gd name="connsiteY4" fmla="*/ 176284 h 187315"/>
              <a:gd name="connsiteX5" fmla="*/ 738130 w 1355075"/>
              <a:gd name="connsiteY5" fmla="*/ 14 h 187315"/>
              <a:gd name="connsiteX6" fmla="*/ 859316 w 1355075"/>
              <a:gd name="connsiteY6" fmla="*/ 187301 h 187315"/>
              <a:gd name="connsiteX7" fmla="*/ 1013552 w 1355075"/>
              <a:gd name="connsiteY7" fmla="*/ 11031 h 187315"/>
              <a:gd name="connsiteX8" fmla="*/ 1200838 w 1355075"/>
              <a:gd name="connsiteY8" fmla="*/ 187301 h 187315"/>
              <a:gd name="connsiteX9" fmla="*/ 1355075 w 1355075"/>
              <a:gd name="connsiteY9" fmla="*/ 11031 h 187315"/>
              <a:gd name="connsiteX10" fmla="*/ 1355075 w 1355075"/>
              <a:gd name="connsiteY10" fmla="*/ 11031 h 1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075" h="187315">
                <a:moveTo>
                  <a:pt x="0" y="187301"/>
                </a:moveTo>
                <a:cubicBezTo>
                  <a:pt x="47739" y="105592"/>
                  <a:pt x="95479" y="23884"/>
                  <a:pt x="143219" y="22048"/>
                </a:cubicBezTo>
                <a:cubicBezTo>
                  <a:pt x="190959" y="20212"/>
                  <a:pt x="236862" y="174448"/>
                  <a:pt x="286438" y="176284"/>
                </a:cubicBezTo>
                <a:cubicBezTo>
                  <a:pt x="336014" y="178120"/>
                  <a:pt x="394771" y="33064"/>
                  <a:pt x="440675" y="33064"/>
                </a:cubicBezTo>
                <a:cubicBezTo>
                  <a:pt x="486579" y="33064"/>
                  <a:pt x="512284" y="181792"/>
                  <a:pt x="561860" y="176284"/>
                </a:cubicBezTo>
                <a:cubicBezTo>
                  <a:pt x="611436" y="170776"/>
                  <a:pt x="688554" y="-1822"/>
                  <a:pt x="738130" y="14"/>
                </a:cubicBezTo>
                <a:cubicBezTo>
                  <a:pt x="787706" y="1850"/>
                  <a:pt x="813412" y="185465"/>
                  <a:pt x="859316" y="187301"/>
                </a:cubicBezTo>
                <a:cubicBezTo>
                  <a:pt x="905220" y="189137"/>
                  <a:pt x="956632" y="11031"/>
                  <a:pt x="1013552" y="11031"/>
                </a:cubicBezTo>
                <a:cubicBezTo>
                  <a:pt x="1070472" y="11031"/>
                  <a:pt x="1143918" y="187301"/>
                  <a:pt x="1200838" y="187301"/>
                </a:cubicBezTo>
                <a:cubicBezTo>
                  <a:pt x="1257758" y="187301"/>
                  <a:pt x="1355075" y="11031"/>
                  <a:pt x="1355075" y="11031"/>
                </a:cubicBezTo>
                <a:lnTo>
                  <a:pt x="1355075" y="1103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9384535" y="1861851"/>
            <a:ext cx="1233889" cy="143234"/>
          </a:xfrm>
          <a:custGeom>
            <a:avLst/>
            <a:gdLst>
              <a:gd name="connsiteX0" fmla="*/ 0 w 1355075"/>
              <a:gd name="connsiteY0" fmla="*/ 187301 h 187315"/>
              <a:gd name="connsiteX1" fmla="*/ 143219 w 1355075"/>
              <a:gd name="connsiteY1" fmla="*/ 22048 h 187315"/>
              <a:gd name="connsiteX2" fmla="*/ 286438 w 1355075"/>
              <a:gd name="connsiteY2" fmla="*/ 176284 h 187315"/>
              <a:gd name="connsiteX3" fmla="*/ 440675 w 1355075"/>
              <a:gd name="connsiteY3" fmla="*/ 33064 h 187315"/>
              <a:gd name="connsiteX4" fmla="*/ 561860 w 1355075"/>
              <a:gd name="connsiteY4" fmla="*/ 176284 h 187315"/>
              <a:gd name="connsiteX5" fmla="*/ 738130 w 1355075"/>
              <a:gd name="connsiteY5" fmla="*/ 14 h 187315"/>
              <a:gd name="connsiteX6" fmla="*/ 859316 w 1355075"/>
              <a:gd name="connsiteY6" fmla="*/ 187301 h 187315"/>
              <a:gd name="connsiteX7" fmla="*/ 1013552 w 1355075"/>
              <a:gd name="connsiteY7" fmla="*/ 11031 h 187315"/>
              <a:gd name="connsiteX8" fmla="*/ 1200838 w 1355075"/>
              <a:gd name="connsiteY8" fmla="*/ 187301 h 187315"/>
              <a:gd name="connsiteX9" fmla="*/ 1355075 w 1355075"/>
              <a:gd name="connsiteY9" fmla="*/ 11031 h 187315"/>
              <a:gd name="connsiteX10" fmla="*/ 1355075 w 1355075"/>
              <a:gd name="connsiteY10" fmla="*/ 11031 h 1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075" h="187315">
                <a:moveTo>
                  <a:pt x="0" y="187301"/>
                </a:moveTo>
                <a:cubicBezTo>
                  <a:pt x="47739" y="105592"/>
                  <a:pt x="95479" y="23884"/>
                  <a:pt x="143219" y="22048"/>
                </a:cubicBezTo>
                <a:cubicBezTo>
                  <a:pt x="190959" y="20212"/>
                  <a:pt x="236862" y="174448"/>
                  <a:pt x="286438" y="176284"/>
                </a:cubicBezTo>
                <a:cubicBezTo>
                  <a:pt x="336014" y="178120"/>
                  <a:pt x="394771" y="33064"/>
                  <a:pt x="440675" y="33064"/>
                </a:cubicBezTo>
                <a:cubicBezTo>
                  <a:pt x="486579" y="33064"/>
                  <a:pt x="512284" y="181792"/>
                  <a:pt x="561860" y="176284"/>
                </a:cubicBezTo>
                <a:cubicBezTo>
                  <a:pt x="611436" y="170776"/>
                  <a:pt x="688554" y="-1822"/>
                  <a:pt x="738130" y="14"/>
                </a:cubicBezTo>
                <a:cubicBezTo>
                  <a:pt x="787706" y="1850"/>
                  <a:pt x="813412" y="185465"/>
                  <a:pt x="859316" y="187301"/>
                </a:cubicBezTo>
                <a:cubicBezTo>
                  <a:pt x="905220" y="189137"/>
                  <a:pt x="956632" y="11031"/>
                  <a:pt x="1013552" y="11031"/>
                </a:cubicBezTo>
                <a:cubicBezTo>
                  <a:pt x="1070472" y="11031"/>
                  <a:pt x="1143918" y="187301"/>
                  <a:pt x="1200838" y="187301"/>
                </a:cubicBezTo>
                <a:cubicBezTo>
                  <a:pt x="1257758" y="187301"/>
                  <a:pt x="1355075" y="11031"/>
                  <a:pt x="1355075" y="11031"/>
                </a:cubicBezTo>
                <a:lnTo>
                  <a:pt x="1355075" y="1103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32202" y="1002534"/>
            <a:ext cx="1729648" cy="646331"/>
          </a:xfrm>
          <a:prstGeom prst="rect">
            <a:avLst/>
          </a:prstGeom>
          <a:noFill/>
        </p:spPr>
        <p:txBody>
          <a:bodyPr wrap="square" rtlCol="0">
            <a:spAutoFit/>
          </a:bodyPr>
          <a:lstStyle/>
          <a:p>
            <a:r>
              <a:rPr lang="en-US" dirty="0"/>
              <a:t>User</a:t>
            </a:r>
            <a:br>
              <a:rPr lang="en-US" dirty="0"/>
            </a:br>
            <a:r>
              <a:rPr lang="en-US" dirty="0"/>
              <a:t>space</a:t>
            </a:r>
          </a:p>
        </p:txBody>
      </p:sp>
      <p:sp>
        <p:nvSpPr>
          <p:cNvPr id="8" name="TextBox 7"/>
          <p:cNvSpPr txBox="1"/>
          <p:nvPr/>
        </p:nvSpPr>
        <p:spPr>
          <a:xfrm>
            <a:off x="99152" y="2379642"/>
            <a:ext cx="1762698" cy="646331"/>
          </a:xfrm>
          <a:prstGeom prst="rect">
            <a:avLst/>
          </a:prstGeom>
          <a:noFill/>
        </p:spPr>
        <p:txBody>
          <a:bodyPr wrap="square" rtlCol="0">
            <a:spAutoFit/>
          </a:bodyPr>
          <a:lstStyle/>
          <a:p>
            <a:r>
              <a:rPr lang="en-US" dirty="0"/>
              <a:t>Kernel</a:t>
            </a:r>
            <a:br>
              <a:rPr lang="en-US" dirty="0"/>
            </a:br>
            <a:r>
              <a:rPr lang="en-US" dirty="0"/>
              <a:t>Space</a:t>
            </a:r>
          </a:p>
        </p:txBody>
      </p:sp>
      <p:sp>
        <p:nvSpPr>
          <p:cNvPr id="9" name="Can 8"/>
          <p:cNvSpPr/>
          <p:nvPr/>
        </p:nvSpPr>
        <p:spPr>
          <a:xfrm>
            <a:off x="11127036" y="4880471"/>
            <a:ext cx="804231" cy="122153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901189" y="4170311"/>
            <a:ext cx="1255923" cy="646331"/>
          </a:xfrm>
          <a:prstGeom prst="rect">
            <a:avLst/>
          </a:prstGeom>
          <a:noFill/>
        </p:spPr>
        <p:txBody>
          <a:bodyPr wrap="square" rtlCol="0">
            <a:spAutoFit/>
          </a:bodyPr>
          <a:lstStyle/>
          <a:p>
            <a:r>
              <a:rPr lang="en-US"/>
              <a:t>Storage</a:t>
            </a:r>
            <a:br>
              <a:rPr lang="en-US"/>
            </a:br>
            <a:r>
              <a:rPr lang="en-US"/>
              <a:t>device</a:t>
            </a:r>
          </a:p>
        </p:txBody>
      </p:sp>
      <p:sp>
        <p:nvSpPr>
          <p:cNvPr id="11" name="Right Brace 10"/>
          <p:cNvSpPr/>
          <p:nvPr/>
        </p:nvSpPr>
        <p:spPr>
          <a:xfrm>
            <a:off x="10267720" y="4880471"/>
            <a:ext cx="528810" cy="12215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Down Arrow 11"/>
          <p:cNvSpPr/>
          <p:nvPr/>
        </p:nvSpPr>
        <p:spPr>
          <a:xfrm>
            <a:off x="1409075" y="1215422"/>
            <a:ext cx="164892" cy="4991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3864245897"/>
              </p:ext>
            </p:extLst>
          </p:nvPr>
        </p:nvGraphicFramePr>
        <p:xfrm>
          <a:off x="0" y="343339"/>
          <a:ext cx="12157112" cy="45720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2400" dirty="0"/>
                        <a:t>The path from application buffers to persistent storage (very approximate)</a:t>
                      </a:r>
                    </a:p>
                  </a:txBody>
                  <a:tcPr/>
                </a:tc>
                <a:extLst>
                  <a:ext uri="{0D108BD9-81ED-4DB2-BD59-A6C34878D82A}">
                    <a16:rowId xmlns:a16="http://schemas.microsoft.com/office/drawing/2014/main" val="10000"/>
                  </a:ext>
                </a:extLst>
              </a:tr>
            </a:tbl>
          </a:graphicData>
        </a:graphic>
      </p:graphicFrame>
      <p:sp>
        <p:nvSpPr>
          <p:cNvPr id="14" name="TextBox 13"/>
          <p:cNvSpPr txBox="1"/>
          <p:nvPr/>
        </p:nvSpPr>
        <p:spPr>
          <a:xfrm>
            <a:off x="10140417" y="1840259"/>
            <a:ext cx="1837234" cy="1477328"/>
          </a:xfrm>
          <a:prstGeom prst="rect">
            <a:avLst/>
          </a:prstGeom>
          <a:noFill/>
        </p:spPr>
        <p:txBody>
          <a:bodyPr wrap="none" rtlCol="0">
            <a:spAutoFit/>
          </a:bodyPr>
          <a:lstStyle/>
          <a:p>
            <a:pPr marL="285750" indent="-285750">
              <a:buFont typeface="Arial" charset="0"/>
              <a:buChar char="•"/>
            </a:pPr>
            <a:r>
              <a:rPr lang="en-US" dirty="0"/>
              <a:t>Unaligned IO</a:t>
            </a:r>
            <a:r>
              <a:rPr lang="ru-RU" dirty="0"/>
              <a:t>,</a:t>
            </a:r>
          </a:p>
          <a:p>
            <a:pPr marL="285750" indent="-285750">
              <a:buFont typeface="Arial" charset="0"/>
              <a:buChar char="•"/>
            </a:pPr>
            <a:r>
              <a:rPr lang="en-US" dirty="0"/>
              <a:t>Caching of</a:t>
            </a:r>
            <a:br>
              <a:rPr lang="en-US" dirty="0"/>
            </a:br>
            <a:r>
              <a:rPr lang="en-US" dirty="0"/>
              <a:t>frequently</a:t>
            </a:r>
            <a:br>
              <a:rPr lang="en-US" dirty="0"/>
            </a:br>
            <a:r>
              <a:rPr lang="en-US" dirty="0"/>
              <a:t>accessed data,</a:t>
            </a:r>
          </a:p>
          <a:p>
            <a:pPr marL="285750" indent="-285750">
              <a:buFont typeface="Arial" charset="0"/>
              <a:buChar char="•"/>
            </a:pPr>
            <a:r>
              <a:rPr lang="en-US" dirty="0"/>
              <a:t>Readahead.</a:t>
            </a:r>
          </a:p>
        </p:txBody>
      </p:sp>
      <p:sp>
        <p:nvSpPr>
          <p:cNvPr id="15" name="Left Arrow 14"/>
          <p:cNvSpPr/>
          <p:nvPr/>
        </p:nvSpPr>
        <p:spPr>
          <a:xfrm>
            <a:off x="10160002" y="2061107"/>
            <a:ext cx="239921" cy="134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8278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2614596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756074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011629552"/>
              </p:ext>
            </p:extLst>
          </p:nvPr>
        </p:nvGraphicFramePr>
        <p:xfrm>
          <a:off x="0" y="365761"/>
          <a:ext cx="12192000" cy="137160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1650798008"/>
                    </a:ext>
                  </a:extLst>
                </a:gridCol>
                <a:gridCol w="6096000">
                  <a:extLst>
                    <a:ext uri="{9D8B030D-6E8A-4147-A177-3AD203B41FA5}">
                      <a16:colId xmlns:a16="http://schemas.microsoft.com/office/drawing/2014/main" val="1495103882"/>
                    </a:ext>
                  </a:extLst>
                </a:gridCol>
              </a:tblGrid>
              <a:tr h="370840">
                <a:tc gridSpan="3">
                  <a:txBody>
                    <a:bodyPr/>
                    <a:lstStyle/>
                    <a:p>
                      <a:r>
                        <a:rPr lang="en-US" sz="2400" dirty="0"/>
                        <a:t>How the network interacts with</a:t>
                      </a:r>
                      <a:r>
                        <a:rPr lang="ru-RU" sz="2400" dirty="0"/>
                        <a:t> </a:t>
                      </a:r>
                      <a:r>
                        <a:rPr lang="en-US" sz="2400" dirty="0"/>
                        <a:t>concurrent requests</a:t>
                      </a:r>
                    </a:p>
                  </a:txBody>
                  <a:tcPr/>
                </a:tc>
                <a:tc hMerge="1">
                  <a:txBody>
                    <a:bodyPr/>
                    <a:lstStyle/>
                    <a:p>
                      <a:endParaRPr lang="en-RU"/>
                    </a:p>
                  </a:txBody>
                  <a:tcPr/>
                </a:tc>
                <a:tc hMerge="1">
                  <a:txBody>
                    <a:bodyPr/>
                    <a:lstStyle/>
                    <a:p>
                      <a:endParaRPr lang="en-RU"/>
                    </a:p>
                  </a:txBody>
                  <a:tcPr/>
                </a:tc>
                <a:extLst>
                  <a:ext uri="{0D108BD9-81ED-4DB2-BD59-A6C34878D82A}">
                    <a16:rowId xmlns:a16="http://schemas.microsoft.com/office/drawing/2014/main" val="10000"/>
                  </a:ext>
                </a:extLst>
              </a:tr>
              <a:tr h="370840">
                <a:tc>
                  <a:txBody>
                    <a:bodyPr/>
                    <a:lstStyle/>
                    <a:p>
                      <a:r>
                        <a:rPr lang="en-US" dirty="0"/>
                        <a:t>A client that send multiple requests over multiple network connections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network</a:t>
                      </a:r>
                    </a:p>
                    <a:p>
                      <a:endParaRPr lang="en-US" dirty="0"/>
                    </a:p>
                  </a:txBody>
                  <a:tcPr/>
                </a:tc>
                <a:tc>
                  <a:txBody>
                    <a:bodyPr/>
                    <a:lstStyle/>
                    <a:p>
                      <a:r>
                        <a:rPr lang="en-US" dirty="0"/>
                        <a:t>The server’s request queue</a:t>
                      </a:r>
                    </a:p>
                  </a:txBody>
                  <a:tcPr/>
                </a:tc>
                <a:extLst>
                  <a:ext uri="{0D108BD9-81ED-4DB2-BD59-A6C34878D82A}">
                    <a16:rowId xmlns:a16="http://schemas.microsoft.com/office/drawing/2014/main" val="10001"/>
                  </a:ext>
                </a:extLst>
              </a:tr>
            </a:tbl>
          </a:graphicData>
        </a:graphic>
      </p:graphicFrame>
      <p:graphicFrame>
        <p:nvGraphicFramePr>
          <p:cNvPr id="8" name="Table 8">
            <a:extLst>
              <a:ext uri="{FF2B5EF4-FFF2-40B4-BE49-F238E27FC236}">
                <a16:creationId xmlns:a16="http://schemas.microsoft.com/office/drawing/2014/main" id="{B9548659-4687-CE49-A59C-E73F7C8B560E}"/>
              </a:ext>
            </a:extLst>
          </p:cNvPr>
          <p:cNvGraphicFramePr>
            <a:graphicFrameLocks noGrp="1"/>
          </p:cNvGraphicFramePr>
          <p:nvPr>
            <p:extLst>
              <p:ext uri="{D42A27DB-BD31-4B8C-83A1-F6EECF244321}">
                <p14:modId xmlns:p14="http://schemas.microsoft.com/office/powerpoint/2010/main" val="648811461"/>
              </p:ext>
            </p:extLst>
          </p:nvPr>
        </p:nvGraphicFramePr>
        <p:xfrm>
          <a:off x="0" y="2221895"/>
          <a:ext cx="2939146" cy="1483360"/>
        </p:xfrm>
        <a:graphic>
          <a:graphicData uri="http://schemas.openxmlformats.org/drawingml/2006/table">
            <a:tbl>
              <a:tblPr firstRow="1" bandRow="1">
                <a:tableStyleId>{2D5ABB26-0587-4C30-8999-92F81FD0307C}</a:tableStyleId>
              </a:tblPr>
              <a:tblGrid>
                <a:gridCol w="1259634">
                  <a:extLst>
                    <a:ext uri="{9D8B030D-6E8A-4147-A177-3AD203B41FA5}">
                      <a16:colId xmlns:a16="http://schemas.microsoft.com/office/drawing/2014/main" val="372924846"/>
                    </a:ext>
                  </a:extLst>
                </a:gridCol>
                <a:gridCol w="419878">
                  <a:extLst>
                    <a:ext uri="{9D8B030D-6E8A-4147-A177-3AD203B41FA5}">
                      <a16:colId xmlns:a16="http://schemas.microsoft.com/office/drawing/2014/main" val="3172870216"/>
                    </a:ext>
                  </a:extLst>
                </a:gridCol>
                <a:gridCol w="419878">
                  <a:extLst>
                    <a:ext uri="{9D8B030D-6E8A-4147-A177-3AD203B41FA5}">
                      <a16:colId xmlns:a16="http://schemas.microsoft.com/office/drawing/2014/main" val="1074529576"/>
                    </a:ext>
                  </a:extLst>
                </a:gridCol>
                <a:gridCol w="419878">
                  <a:extLst>
                    <a:ext uri="{9D8B030D-6E8A-4147-A177-3AD203B41FA5}">
                      <a16:colId xmlns:a16="http://schemas.microsoft.com/office/drawing/2014/main" val="680897423"/>
                    </a:ext>
                  </a:extLst>
                </a:gridCol>
                <a:gridCol w="419878">
                  <a:extLst>
                    <a:ext uri="{9D8B030D-6E8A-4147-A177-3AD203B41FA5}">
                      <a16:colId xmlns:a16="http://schemas.microsoft.com/office/drawing/2014/main" val="3899047533"/>
                    </a:ext>
                  </a:extLst>
                </a:gridCol>
              </a:tblGrid>
              <a:tr h="370840">
                <a:tc>
                  <a:txBody>
                    <a:bodyPr/>
                    <a:lstStyle/>
                    <a:p>
                      <a:r>
                        <a:rPr lang="en-US" dirty="0"/>
                        <a:t>Request</a:t>
                      </a:r>
                      <a:r>
                        <a:rPr lang="ru-RU" dirty="0"/>
                        <a:t> 1</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699805458"/>
                  </a:ext>
                </a:extLst>
              </a:tr>
              <a:tr h="370840">
                <a:tc>
                  <a:txBody>
                    <a:bodyPr/>
                    <a:lstStyle/>
                    <a:p>
                      <a:r>
                        <a:rPr lang="en-US" dirty="0"/>
                        <a:t>Request</a:t>
                      </a:r>
                      <a:r>
                        <a:rPr lang="ru-RU" dirty="0"/>
                        <a:t> 2</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785288020"/>
                  </a:ext>
                </a:extLst>
              </a:tr>
              <a:tr h="370840">
                <a:tc>
                  <a:txBody>
                    <a:bodyPr/>
                    <a:lstStyle/>
                    <a:p>
                      <a:r>
                        <a:rPr lang="en-US" dirty="0"/>
                        <a:t>Request</a:t>
                      </a:r>
                      <a:r>
                        <a:rPr lang="ru-RU" dirty="0"/>
                        <a:t> 3</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849428622"/>
                  </a:ext>
                </a:extLst>
              </a:tr>
              <a:tr h="370840">
                <a:tc>
                  <a:txBody>
                    <a:bodyPr/>
                    <a:lstStyle/>
                    <a:p>
                      <a:r>
                        <a:rPr lang="en-US" dirty="0"/>
                        <a:t>Request</a:t>
                      </a:r>
                      <a:r>
                        <a:rPr lang="ru-RU" dirty="0"/>
                        <a:t> 4</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4103929391"/>
                  </a:ext>
                </a:extLst>
              </a:tr>
            </a:tbl>
          </a:graphicData>
        </a:graphic>
      </p:graphicFrame>
      <p:sp>
        <p:nvSpPr>
          <p:cNvPr id="4" name="Rounded Rectangle 3">
            <a:extLst>
              <a:ext uri="{FF2B5EF4-FFF2-40B4-BE49-F238E27FC236}">
                <a16:creationId xmlns:a16="http://schemas.microsoft.com/office/drawing/2014/main" id="{8E81A06D-2545-F32B-8D7D-9D5105F0062D}"/>
              </a:ext>
            </a:extLst>
          </p:cNvPr>
          <p:cNvSpPr/>
          <p:nvPr/>
        </p:nvSpPr>
        <p:spPr>
          <a:xfrm>
            <a:off x="1810108" y="4165022"/>
            <a:ext cx="3907972" cy="1208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From the point of view of the network different connections are independent streams of bytes and each must get an equal share of the bandwidth.</a:t>
            </a:r>
            <a:endParaRPr lang="en-RU" dirty="0"/>
          </a:p>
        </p:txBody>
      </p:sp>
    </p:spTree>
    <p:extLst>
      <p:ext uri="{BB962C8B-B14F-4D97-AF65-F5344CB8AC3E}">
        <p14:creationId xmlns:p14="http://schemas.microsoft.com/office/powerpoint/2010/main" val="750446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4720659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5736762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663897905"/>
              </p:ext>
            </p:extLst>
          </p:nvPr>
        </p:nvGraphicFramePr>
        <p:xfrm>
          <a:off x="0" y="365761"/>
          <a:ext cx="12192000" cy="137160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1650798008"/>
                    </a:ext>
                  </a:extLst>
                </a:gridCol>
                <a:gridCol w="6096000">
                  <a:extLst>
                    <a:ext uri="{9D8B030D-6E8A-4147-A177-3AD203B41FA5}">
                      <a16:colId xmlns:a16="http://schemas.microsoft.com/office/drawing/2014/main" val="1495103882"/>
                    </a:ext>
                  </a:extLst>
                </a:gridCol>
              </a:tblGrid>
              <a:tr h="370840">
                <a:tc gridSpan="3">
                  <a:txBody>
                    <a:bodyPr/>
                    <a:lstStyle/>
                    <a:p>
                      <a:r>
                        <a:rPr lang="en-US" sz="2400" dirty="0"/>
                        <a:t>How the network interacts with</a:t>
                      </a:r>
                      <a:r>
                        <a:rPr lang="ru-RU" sz="2400" dirty="0"/>
                        <a:t> </a:t>
                      </a:r>
                      <a:r>
                        <a:rPr lang="en-US" sz="2400" dirty="0"/>
                        <a:t>concurrent requests</a:t>
                      </a:r>
                    </a:p>
                  </a:txBody>
                  <a:tcPr/>
                </a:tc>
                <a:tc hMerge="1">
                  <a:txBody>
                    <a:bodyPr/>
                    <a:lstStyle/>
                    <a:p>
                      <a:endParaRPr lang="en-RU"/>
                    </a:p>
                  </a:txBody>
                  <a:tcPr/>
                </a:tc>
                <a:tc hMerge="1">
                  <a:txBody>
                    <a:bodyPr/>
                    <a:lstStyle/>
                    <a:p>
                      <a:endParaRPr lang="en-RU"/>
                    </a:p>
                  </a:txBody>
                  <a:tcPr/>
                </a:tc>
                <a:extLst>
                  <a:ext uri="{0D108BD9-81ED-4DB2-BD59-A6C34878D82A}">
                    <a16:rowId xmlns:a16="http://schemas.microsoft.com/office/drawing/2014/main" val="10000"/>
                  </a:ext>
                </a:extLst>
              </a:tr>
              <a:tr h="370840">
                <a:tc>
                  <a:txBody>
                    <a:bodyPr/>
                    <a:lstStyle/>
                    <a:p>
                      <a:r>
                        <a:rPr lang="en-US" dirty="0"/>
                        <a:t>A client that send multiple requests over multiple network connections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network</a:t>
                      </a:r>
                    </a:p>
                    <a:p>
                      <a:endParaRPr lang="en-US" dirty="0"/>
                    </a:p>
                  </a:txBody>
                  <a:tcPr/>
                </a:tc>
                <a:tc>
                  <a:txBody>
                    <a:bodyPr/>
                    <a:lstStyle/>
                    <a:p>
                      <a:r>
                        <a:rPr lang="en-US" dirty="0"/>
                        <a:t>The server’s request queue</a:t>
                      </a:r>
                    </a:p>
                  </a:txBody>
                  <a:tcPr/>
                </a:tc>
                <a:extLst>
                  <a:ext uri="{0D108BD9-81ED-4DB2-BD59-A6C34878D82A}">
                    <a16:rowId xmlns:a16="http://schemas.microsoft.com/office/drawing/2014/main" val="10001"/>
                  </a:ext>
                </a:extLst>
              </a:tr>
            </a:tbl>
          </a:graphicData>
        </a:graphic>
      </p:graphicFrame>
      <p:graphicFrame>
        <p:nvGraphicFramePr>
          <p:cNvPr id="8" name="Table 8">
            <a:extLst>
              <a:ext uri="{FF2B5EF4-FFF2-40B4-BE49-F238E27FC236}">
                <a16:creationId xmlns:a16="http://schemas.microsoft.com/office/drawing/2014/main" id="{B9548659-4687-CE49-A59C-E73F7C8B560E}"/>
              </a:ext>
            </a:extLst>
          </p:cNvPr>
          <p:cNvGraphicFramePr>
            <a:graphicFrameLocks noGrp="1"/>
          </p:cNvGraphicFramePr>
          <p:nvPr>
            <p:extLst>
              <p:ext uri="{D42A27DB-BD31-4B8C-83A1-F6EECF244321}">
                <p14:modId xmlns:p14="http://schemas.microsoft.com/office/powerpoint/2010/main" val="3090235925"/>
              </p:ext>
            </p:extLst>
          </p:nvPr>
        </p:nvGraphicFramePr>
        <p:xfrm>
          <a:off x="0" y="2221895"/>
          <a:ext cx="2939146" cy="1483360"/>
        </p:xfrm>
        <a:graphic>
          <a:graphicData uri="http://schemas.openxmlformats.org/drawingml/2006/table">
            <a:tbl>
              <a:tblPr firstRow="1" bandRow="1">
                <a:tableStyleId>{2D5ABB26-0587-4C30-8999-92F81FD0307C}</a:tableStyleId>
              </a:tblPr>
              <a:tblGrid>
                <a:gridCol w="1259634">
                  <a:extLst>
                    <a:ext uri="{9D8B030D-6E8A-4147-A177-3AD203B41FA5}">
                      <a16:colId xmlns:a16="http://schemas.microsoft.com/office/drawing/2014/main" val="372924846"/>
                    </a:ext>
                  </a:extLst>
                </a:gridCol>
                <a:gridCol w="419878">
                  <a:extLst>
                    <a:ext uri="{9D8B030D-6E8A-4147-A177-3AD203B41FA5}">
                      <a16:colId xmlns:a16="http://schemas.microsoft.com/office/drawing/2014/main" val="3172870216"/>
                    </a:ext>
                  </a:extLst>
                </a:gridCol>
                <a:gridCol w="419878">
                  <a:extLst>
                    <a:ext uri="{9D8B030D-6E8A-4147-A177-3AD203B41FA5}">
                      <a16:colId xmlns:a16="http://schemas.microsoft.com/office/drawing/2014/main" val="1074529576"/>
                    </a:ext>
                  </a:extLst>
                </a:gridCol>
                <a:gridCol w="419878">
                  <a:extLst>
                    <a:ext uri="{9D8B030D-6E8A-4147-A177-3AD203B41FA5}">
                      <a16:colId xmlns:a16="http://schemas.microsoft.com/office/drawing/2014/main" val="680897423"/>
                    </a:ext>
                  </a:extLst>
                </a:gridCol>
                <a:gridCol w="419878">
                  <a:extLst>
                    <a:ext uri="{9D8B030D-6E8A-4147-A177-3AD203B41FA5}">
                      <a16:colId xmlns:a16="http://schemas.microsoft.com/office/drawing/2014/main" val="3899047533"/>
                    </a:ext>
                  </a:extLst>
                </a:gridCol>
              </a:tblGrid>
              <a:tr h="370840">
                <a:tc>
                  <a:txBody>
                    <a:bodyPr/>
                    <a:lstStyle/>
                    <a:p>
                      <a:r>
                        <a:rPr lang="en-US" dirty="0"/>
                        <a:t>Request</a:t>
                      </a:r>
                      <a:r>
                        <a:rPr lang="ru-RU" dirty="0"/>
                        <a:t> 1</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699805458"/>
                  </a:ext>
                </a:extLst>
              </a:tr>
              <a:tr h="370840">
                <a:tc>
                  <a:txBody>
                    <a:bodyPr/>
                    <a:lstStyle/>
                    <a:p>
                      <a:r>
                        <a:rPr lang="en-US" dirty="0"/>
                        <a:t>Request</a:t>
                      </a:r>
                      <a:r>
                        <a:rPr lang="ru-RU" dirty="0"/>
                        <a:t> 2</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785288020"/>
                  </a:ext>
                </a:extLst>
              </a:tr>
              <a:tr h="370840">
                <a:tc>
                  <a:txBody>
                    <a:bodyPr/>
                    <a:lstStyle/>
                    <a:p>
                      <a:r>
                        <a:rPr lang="en-US" dirty="0"/>
                        <a:t>Request</a:t>
                      </a:r>
                      <a:r>
                        <a:rPr lang="ru-RU" dirty="0"/>
                        <a:t> 3</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849428622"/>
                  </a:ext>
                </a:extLst>
              </a:tr>
              <a:tr h="370840">
                <a:tc>
                  <a:txBody>
                    <a:bodyPr/>
                    <a:lstStyle/>
                    <a:p>
                      <a:r>
                        <a:rPr lang="en-US" dirty="0"/>
                        <a:t>Request</a:t>
                      </a:r>
                      <a:r>
                        <a:rPr lang="ru-RU" dirty="0"/>
                        <a:t> 4</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4103929391"/>
                  </a:ext>
                </a:extLst>
              </a:tr>
            </a:tbl>
          </a:graphicData>
        </a:graphic>
      </p:graphicFrame>
      <p:graphicFrame>
        <p:nvGraphicFramePr>
          <p:cNvPr id="4" name="Table 6">
            <a:extLst>
              <a:ext uri="{FF2B5EF4-FFF2-40B4-BE49-F238E27FC236}">
                <a16:creationId xmlns:a16="http://schemas.microsoft.com/office/drawing/2014/main" id="{9D717B2E-83C8-F342-BC82-29F67EACAD05}"/>
              </a:ext>
            </a:extLst>
          </p:cNvPr>
          <p:cNvGraphicFramePr>
            <a:graphicFrameLocks noGrp="1"/>
          </p:cNvGraphicFramePr>
          <p:nvPr/>
        </p:nvGraphicFramePr>
        <p:xfrm>
          <a:off x="3156854" y="2778155"/>
          <a:ext cx="2939146" cy="370840"/>
        </p:xfrm>
        <a:graphic>
          <a:graphicData uri="http://schemas.openxmlformats.org/drawingml/2006/table">
            <a:tbl>
              <a:tblPr firstRow="1" bandRow="1">
                <a:tableStyleId>{5C22544A-7EE6-4342-B048-85BDC9FD1C3A}</a:tableStyleId>
              </a:tblPr>
              <a:tblGrid>
                <a:gridCol w="419878">
                  <a:extLst>
                    <a:ext uri="{9D8B030D-6E8A-4147-A177-3AD203B41FA5}">
                      <a16:colId xmlns:a16="http://schemas.microsoft.com/office/drawing/2014/main" val="3204360124"/>
                    </a:ext>
                  </a:extLst>
                </a:gridCol>
                <a:gridCol w="419878">
                  <a:extLst>
                    <a:ext uri="{9D8B030D-6E8A-4147-A177-3AD203B41FA5}">
                      <a16:colId xmlns:a16="http://schemas.microsoft.com/office/drawing/2014/main" val="3471394686"/>
                    </a:ext>
                  </a:extLst>
                </a:gridCol>
                <a:gridCol w="419878">
                  <a:extLst>
                    <a:ext uri="{9D8B030D-6E8A-4147-A177-3AD203B41FA5}">
                      <a16:colId xmlns:a16="http://schemas.microsoft.com/office/drawing/2014/main" val="1522384799"/>
                    </a:ext>
                  </a:extLst>
                </a:gridCol>
                <a:gridCol w="419878">
                  <a:extLst>
                    <a:ext uri="{9D8B030D-6E8A-4147-A177-3AD203B41FA5}">
                      <a16:colId xmlns:a16="http://schemas.microsoft.com/office/drawing/2014/main" val="2135552641"/>
                    </a:ext>
                  </a:extLst>
                </a:gridCol>
                <a:gridCol w="419878">
                  <a:extLst>
                    <a:ext uri="{9D8B030D-6E8A-4147-A177-3AD203B41FA5}">
                      <a16:colId xmlns:a16="http://schemas.microsoft.com/office/drawing/2014/main" val="2013727244"/>
                    </a:ext>
                  </a:extLst>
                </a:gridCol>
                <a:gridCol w="419878">
                  <a:extLst>
                    <a:ext uri="{9D8B030D-6E8A-4147-A177-3AD203B41FA5}">
                      <a16:colId xmlns:a16="http://schemas.microsoft.com/office/drawing/2014/main" val="23368734"/>
                    </a:ext>
                  </a:extLst>
                </a:gridCol>
                <a:gridCol w="419878">
                  <a:extLst>
                    <a:ext uri="{9D8B030D-6E8A-4147-A177-3AD203B41FA5}">
                      <a16:colId xmlns:a16="http://schemas.microsoft.com/office/drawing/2014/main" val="2599346499"/>
                    </a:ext>
                  </a:extLst>
                </a:gridCol>
              </a:tblGrid>
              <a:tr h="370840">
                <a:tc>
                  <a:txBody>
                    <a:bodyPr/>
                    <a:lstStyle/>
                    <a:p>
                      <a:endParaRPr lang="en-RU" dirty="0"/>
                    </a:p>
                  </a:txBody>
                  <a:tcPr>
                    <a:solidFill>
                      <a:schemeClr val="accent5">
                        <a:lumMod val="75000"/>
                      </a:schemeClr>
                    </a:solidFill>
                  </a:tcPr>
                </a:tc>
                <a:tc>
                  <a:txBody>
                    <a:bodyPr/>
                    <a:lstStyle/>
                    <a:p>
                      <a:endParaRPr lang="en-RU" dirty="0"/>
                    </a:p>
                  </a:txBody>
                  <a:tcPr>
                    <a:solidFill>
                      <a:schemeClr val="accent6">
                        <a:lumMod val="75000"/>
                      </a:schemeClr>
                    </a:solidFill>
                  </a:tcPr>
                </a:tc>
                <a:tc>
                  <a:txBody>
                    <a:bodyPr/>
                    <a:lstStyle/>
                    <a:p>
                      <a:endParaRPr lang="en-RU" dirty="0"/>
                    </a:p>
                  </a:txBody>
                  <a:tcPr>
                    <a:solidFill>
                      <a:schemeClr val="accent2">
                        <a:lumMod val="75000"/>
                      </a:schemeClr>
                    </a:solidFill>
                  </a:tcPr>
                </a:tc>
                <a:tc>
                  <a:txBody>
                    <a:bodyPr/>
                    <a:lstStyle/>
                    <a:p>
                      <a:endParaRPr lang="en-RU" dirty="0"/>
                    </a:p>
                  </a:txBody>
                  <a:tcPr>
                    <a:solidFill>
                      <a:schemeClr val="accent3">
                        <a:lumMod val="75000"/>
                      </a:schemeClr>
                    </a:solidFill>
                  </a:tcPr>
                </a:tc>
                <a:tc>
                  <a:txBody>
                    <a:bodyPr/>
                    <a:lstStyle/>
                    <a:p>
                      <a:endParaRPr lang="en-RU" dirty="0"/>
                    </a:p>
                  </a:txBody>
                  <a:tcPr>
                    <a:solidFill>
                      <a:schemeClr val="accent5">
                        <a:lumMod val="75000"/>
                      </a:schemeClr>
                    </a:solidFill>
                  </a:tcPr>
                </a:tc>
                <a:tc>
                  <a:txBody>
                    <a:bodyPr/>
                    <a:lstStyle/>
                    <a:p>
                      <a:endParaRPr lang="en-RU" dirty="0"/>
                    </a:p>
                  </a:txBody>
                  <a:tcPr>
                    <a:solidFill>
                      <a:schemeClr val="accent6">
                        <a:lumMod val="75000"/>
                      </a:schemeClr>
                    </a:solidFill>
                  </a:tcPr>
                </a:tc>
                <a:tc>
                  <a:txBody>
                    <a:bodyPr/>
                    <a:lstStyle/>
                    <a:p>
                      <a:pPr algn="ctr"/>
                      <a:r>
                        <a:rPr lang="en-US" sz="1800" dirty="0">
                          <a:solidFill>
                            <a:schemeClr val="tx1"/>
                          </a:solidFill>
                        </a:rPr>
                        <a:t>…</a:t>
                      </a:r>
                      <a:endParaRPr lang="en-RU" sz="1800" dirty="0">
                        <a:solidFill>
                          <a:schemeClr val="tx1"/>
                        </a:solidFill>
                      </a:endParaRPr>
                    </a:p>
                  </a:txBody>
                  <a:tcPr>
                    <a:solidFill>
                      <a:schemeClr val="bg1"/>
                    </a:solidFill>
                  </a:tcPr>
                </a:tc>
                <a:extLst>
                  <a:ext uri="{0D108BD9-81ED-4DB2-BD59-A6C34878D82A}">
                    <a16:rowId xmlns:a16="http://schemas.microsoft.com/office/drawing/2014/main" val="988207805"/>
                  </a:ext>
                </a:extLst>
              </a:tr>
            </a:tbl>
          </a:graphicData>
        </a:graphic>
      </p:graphicFrame>
      <p:sp>
        <p:nvSpPr>
          <p:cNvPr id="7" name="Rounded Rectangle 6">
            <a:extLst>
              <a:ext uri="{FF2B5EF4-FFF2-40B4-BE49-F238E27FC236}">
                <a16:creationId xmlns:a16="http://schemas.microsoft.com/office/drawing/2014/main" id="{0B6A8BE1-BF98-9B15-A98C-F35C66415D86}"/>
              </a:ext>
            </a:extLst>
          </p:cNvPr>
          <p:cNvSpPr/>
          <p:nvPr/>
        </p:nvSpPr>
        <p:spPr>
          <a:xfrm>
            <a:off x="1810108" y="4165022"/>
            <a:ext cx="3907972" cy="1208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From the point of view of the network different connections are independent streams of bytes and each must get an equal share of the bandwidth.</a:t>
            </a:r>
            <a:endParaRPr lang="en-RU" dirty="0"/>
          </a:p>
        </p:txBody>
      </p:sp>
    </p:spTree>
    <p:extLst>
      <p:ext uri="{BB962C8B-B14F-4D97-AF65-F5344CB8AC3E}">
        <p14:creationId xmlns:p14="http://schemas.microsoft.com/office/powerpoint/2010/main" val="2975723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4837383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5958890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167819516"/>
              </p:ext>
            </p:extLst>
          </p:nvPr>
        </p:nvGraphicFramePr>
        <p:xfrm>
          <a:off x="0" y="365761"/>
          <a:ext cx="12192000" cy="137160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1650798008"/>
                    </a:ext>
                  </a:extLst>
                </a:gridCol>
                <a:gridCol w="6096000">
                  <a:extLst>
                    <a:ext uri="{9D8B030D-6E8A-4147-A177-3AD203B41FA5}">
                      <a16:colId xmlns:a16="http://schemas.microsoft.com/office/drawing/2014/main" val="1495103882"/>
                    </a:ext>
                  </a:extLst>
                </a:gridCol>
              </a:tblGrid>
              <a:tr h="370840">
                <a:tc gridSpan="3">
                  <a:txBody>
                    <a:bodyPr/>
                    <a:lstStyle/>
                    <a:p>
                      <a:r>
                        <a:rPr lang="en-US" sz="2400" dirty="0"/>
                        <a:t>How the network interacts with</a:t>
                      </a:r>
                      <a:r>
                        <a:rPr lang="ru-RU" sz="2400" dirty="0"/>
                        <a:t> </a:t>
                      </a:r>
                      <a:r>
                        <a:rPr lang="en-US" sz="2400" dirty="0"/>
                        <a:t>concurrent requests</a:t>
                      </a:r>
                    </a:p>
                  </a:txBody>
                  <a:tcPr/>
                </a:tc>
                <a:tc hMerge="1">
                  <a:txBody>
                    <a:bodyPr/>
                    <a:lstStyle/>
                    <a:p>
                      <a:endParaRPr lang="en-RU"/>
                    </a:p>
                  </a:txBody>
                  <a:tcPr/>
                </a:tc>
                <a:tc hMerge="1">
                  <a:txBody>
                    <a:bodyPr/>
                    <a:lstStyle/>
                    <a:p>
                      <a:endParaRPr lang="en-RU"/>
                    </a:p>
                  </a:txBody>
                  <a:tcPr/>
                </a:tc>
                <a:extLst>
                  <a:ext uri="{0D108BD9-81ED-4DB2-BD59-A6C34878D82A}">
                    <a16:rowId xmlns:a16="http://schemas.microsoft.com/office/drawing/2014/main" val="10000"/>
                  </a:ext>
                </a:extLst>
              </a:tr>
              <a:tr h="370840">
                <a:tc>
                  <a:txBody>
                    <a:bodyPr/>
                    <a:lstStyle/>
                    <a:p>
                      <a:r>
                        <a:rPr lang="en-US" dirty="0"/>
                        <a:t>A client that send multiple requests over multiple network connections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network</a:t>
                      </a:r>
                    </a:p>
                    <a:p>
                      <a:endParaRPr lang="en-US" dirty="0"/>
                    </a:p>
                  </a:txBody>
                  <a:tcPr/>
                </a:tc>
                <a:tc>
                  <a:txBody>
                    <a:bodyPr/>
                    <a:lstStyle/>
                    <a:p>
                      <a:r>
                        <a:rPr lang="en-US" dirty="0"/>
                        <a:t>The server’s request queue</a:t>
                      </a:r>
                    </a:p>
                  </a:txBody>
                  <a:tcPr/>
                </a:tc>
                <a:extLst>
                  <a:ext uri="{0D108BD9-81ED-4DB2-BD59-A6C34878D82A}">
                    <a16:rowId xmlns:a16="http://schemas.microsoft.com/office/drawing/2014/main" val="10001"/>
                  </a:ext>
                </a:extLst>
              </a:tr>
            </a:tbl>
          </a:graphicData>
        </a:graphic>
      </p:graphicFrame>
      <p:graphicFrame>
        <p:nvGraphicFramePr>
          <p:cNvPr id="8" name="Table 8">
            <a:extLst>
              <a:ext uri="{FF2B5EF4-FFF2-40B4-BE49-F238E27FC236}">
                <a16:creationId xmlns:a16="http://schemas.microsoft.com/office/drawing/2014/main" id="{B9548659-4687-CE49-A59C-E73F7C8B560E}"/>
              </a:ext>
            </a:extLst>
          </p:cNvPr>
          <p:cNvGraphicFramePr>
            <a:graphicFrameLocks noGrp="1"/>
          </p:cNvGraphicFramePr>
          <p:nvPr>
            <p:extLst>
              <p:ext uri="{D42A27DB-BD31-4B8C-83A1-F6EECF244321}">
                <p14:modId xmlns:p14="http://schemas.microsoft.com/office/powerpoint/2010/main" val="2054983255"/>
              </p:ext>
            </p:extLst>
          </p:nvPr>
        </p:nvGraphicFramePr>
        <p:xfrm>
          <a:off x="0" y="2221895"/>
          <a:ext cx="2939146" cy="1483360"/>
        </p:xfrm>
        <a:graphic>
          <a:graphicData uri="http://schemas.openxmlformats.org/drawingml/2006/table">
            <a:tbl>
              <a:tblPr firstRow="1" bandRow="1">
                <a:tableStyleId>{2D5ABB26-0587-4C30-8999-92F81FD0307C}</a:tableStyleId>
              </a:tblPr>
              <a:tblGrid>
                <a:gridCol w="1259634">
                  <a:extLst>
                    <a:ext uri="{9D8B030D-6E8A-4147-A177-3AD203B41FA5}">
                      <a16:colId xmlns:a16="http://schemas.microsoft.com/office/drawing/2014/main" val="372924846"/>
                    </a:ext>
                  </a:extLst>
                </a:gridCol>
                <a:gridCol w="419878">
                  <a:extLst>
                    <a:ext uri="{9D8B030D-6E8A-4147-A177-3AD203B41FA5}">
                      <a16:colId xmlns:a16="http://schemas.microsoft.com/office/drawing/2014/main" val="3172870216"/>
                    </a:ext>
                  </a:extLst>
                </a:gridCol>
                <a:gridCol w="419878">
                  <a:extLst>
                    <a:ext uri="{9D8B030D-6E8A-4147-A177-3AD203B41FA5}">
                      <a16:colId xmlns:a16="http://schemas.microsoft.com/office/drawing/2014/main" val="1074529576"/>
                    </a:ext>
                  </a:extLst>
                </a:gridCol>
                <a:gridCol w="419878">
                  <a:extLst>
                    <a:ext uri="{9D8B030D-6E8A-4147-A177-3AD203B41FA5}">
                      <a16:colId xmlns:a16="http://schemas.microsoft.com/office/drawing/2014/main" val="680897423"/>
                    </a:ext>
                  </a:extLst>
                </a:gridCol>
                <a:gridCol w="419878">
                  <a:extLst>
                    <a:ext uri="{9D8B030D-6E8A-4147-A177-3AD203B41FA5}">
                      <a16:colId xmlns:a16="http://schemas.microsoft.com/office/drawing/2014/main" val="3899047533"/>
                    </a:ext>
                  </a:extLst>
                </a:gridCol>
              </a:tblGrid>
              <a:tr h="370840">
                <a:tc>
                  <a:txBody>
                    <a:bodyPr/>
                    <a:lstStyle/>
                    <a:p>
                      <a:r>
                        <a:rPr lang="en-US" dirty="0"/>
                        <a:t>Request</a:t>
                      </a:r>
                      <a:r>
                        <a:rPr lang="ru-RU" dirty="0"/>
                        <a:t> 1</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699805458"/>
                  </a:ext>
                </a:extLst>
              </a:tr>
              <a:tr h="370840">
                <a:tc>
                  <a:txBody>
                    <a:bodyPr/>
                    <a:lstStyle/>
                    <a:p>
                      <a:r>
                        <a:rPr lang="en-US" dirty="0"/>
                        <a:t>Request</a:t>
                      </a:r>
                      <a:r>
                        <a:rPr lang="ru-RU" dirty="0"/>
                        <a:t> 2</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785288020"/>
                  </a:ext>
                </a:extLst>
              </a:tr>
              <a:tr h="370840">
                <a:tc>
                  <a:txBody>
                    <a:bodyPr/>
                    <a:lstStyle/>
                    <a:p>
                      <a:r>
                        <a:rPr lang="en-US" dirty="0"/>
                        <a:t>Request</a:t>
                      </a:r>
                      <a:r>
                        <a:rPr lang="ru-RU" dirty="0"/>
                        <a:t> 3</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849428622"/>
                  </a:ext>
                </a:extLst>
              </a:tr>
              <a:tr h="370840">
                <a:tc>
                  <a:txBody>
                    <a:bodyPr/>
                    <a:lstStyle/>
                    <a:p>
                      <a:r>
                        <a:rPr lang="en-US" dirty="0"/>
                        <a:t>Request</a:t>
                      </a:r>
                      <a:r>
                        <a:rPr lang="ru-RU" dirty="0"/>
                        <a:t> 4</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4103929391"/>
                  </a:ext>
                </a:extLst>
              </a:tr>
            </a:tbl>
          </a:graphicData>
        </a:graphic>
      </p:graphicFrame>
      <p:graphicFrame>
        <p:nvGraphicFramePr>
          <p:cNvPr id="4" name="Table 6">
            <a:extLst>
              <a:ext uri="{FF2B5EF4-FFF2-40B4-BE49-F238E27FC236}">
                <a16:creationId xmlns:a16="http://schemas.microsoft.com/office/drawing/2014/main" id="{9D717B2E-83C8-F342-BC82-29F67EACAD05}"/>
              </a:ext>
            </a:extLst>
          </p:cNvPr>
          <p:cNvGraphicFramePr>
            <a:graphicFrameLocks noGrp="1"/>
          </p:cNvGraphicFramePr>
          <p:nvPr/>
        </p:nvGraphicFramePr>
        <p:xfrm>
          <a:off x="3156854" y="2778155"/>
          <a:ext cx="2939146" cy="370840"/>
        </p:xfrm>
        <a:graphic>
          <a:graphicData uri="http://schemas.openxmlformats.org/drawingml/2006/table">
            <a:tbl>
              <a:tblPr firstRow="1" bandRow="1">
                <a:tableStyleId>{5C22544A-7EE6-4342-B048-85BDC9FD1C3A}</a:tableStyleId>
              </a:tblPr>
              <a:tblGrid>
                <a:gridCol w="419878">
                  <a:extLst>
                    <a:ext uri="{9D8B030D-6E8A-4147-A177-3AD203B41FA5}">
                      <a16:colId xmlns:a16="http://schemas.microsoft.com/office/drawing/2014/main" val="3204360124"/>
                    </a:ext>
                  </a:extLst>
                </a:gridCol>
                <a:gridCol w="419878">
                  <a:extLst>
                    <a:ext uri="{9D8B030D-6E8A-4147-A177-3AD203B41FA5}">
                      <a16:colId xmlns:a16="http://schemas.microsoft.com/office/drawing/2014/main" val="3471394686"/>
                    </a:ext>
                  </a:extLst>
                </a:gridCol>
                <a:gridCol w="419878">
                  <a:extLst>
                    <a:ext uri="{9D8B030D-6E8A-4147-A177-3AD203B41FA5}">
                      <a16:colId xmlns:a16="http://schemas.microsoft.com/office/drawing/2014/main" val="1522384799"/>
                    </a:ext>
                  </a:extLst>
                </a:gridCol>
                <a:gridCol w="419878">
                  <a:extLst>
                    <a:ext uri="{9D8B030D-6E8A-4147-A177-3AD203B41FA5}">
                      <a16:colId xmlns:a16="http://schemas.microsoft.com/office/drawing/2014/main" val="2135552641"/>
                    </a:ext>
                  </a:extLst>
                </a:gridCol>
                <a:gridCol w="419878">
                  <a:extLst>
                    <a:ext uri="{9D8B030D-6E8A-4147-A177-3AD203B41FA5}">
                      <a16:colId xmlns:a16="http://schemas.microsoft.com/office/drawing/2014/main" val="2013727244"/>
                    </a:ext>
                  </a:extLst>
                </a:gridCol>
                <a:gridCol w="419878">
                  <a:extLst>
                    <a:ext uri="{9D8B030D-6E8A-4147-A177-3AD203B41FA5}">
                      <a16:colId xmlns:a16="http://schemas.microsoft.com/office/drawing/2014/main" val="23368734"/>
                    </a:ext>
                  </a:extLst>
                </a:gridCol>
                <a:gridCol w="419878">
                  <a:extLst>
                    <a:ext uri="{9D8B030D-6E8A-4147-A177-3AD203B41FA5}">
                      <a16:colId xmlns:a16="http://schemas.microsoft.com/office/drawing/2014/main" val="2599346499"/>
                    </a:ext>
                  </a:extLst>
                </a:gridCol>
              </a:tblGrid>
              <a:tr h="370840">
                <a:tc>
                  <a:txBody>
                    <a:bodyPr/>
                    <a:lstStyle/>
                    <a:p>
                      <a:endParaRPr lang="en-RU" dirty="0"/>
                    </a:p>
                  </a:txBody>
                  <a:tcPr>
                    <a:solidFill>
                      <a:schemeClr val="accent5">
                        <a:lumMod val="75000"/>
                      </a:schemeClr>
                    </a:solidFill>
                  </a:tcPr>
                </a:tc>
                <a:tc>
                  <a:txBody>
                    <a:bodyPr/>
                    <a:lstStyle/>
                    <a:p>
                      <a:endParaRPr lang="en-RU" dirty="0"/>
                    </a:p>
                  </a:txBody>
                  <a:tcPr>
                    <a:solidFill>
                      <a:schemeClr val="accent6">
                        <a:lumMod val="75000"/>
                      </a:schemeClr>
                    </a:solidFill>
                  </a:tcPr>
                </a:tc>
                <a:tc>
                  <a:txBody>
                    <a:bodyPr/>
                    <a:lstStyle/>
                    <a:p>
                      <a:endParaRPr lang="en-RU" dirty="0"/>
                    </a:p>
                  </a:txBody>
                  <a:tcPr>
                    <a:solidFill>
                      <a:schemeClr val="accent2">
                        <a:lumMod val="75000"/>
                      </a:schemeClr>
                    </a:solidFill>
                  </a:tcPr>
                </a:tc>
                <a:tc>
                  <a:txBody>
                    <a:bodyPr/>
                    <a:lstStyle/>
                    <a:p>
                      <a:endParaRPr lang="en-RU" dirty="0"/>
                    </a:p>
                  </a:txBody>
                  <a:tcPr>
                    <a:solidFill>
                      <a:schemeClr val="accent3">
                        <a:lumMod val="75000"/>
                      </a:schemeClr>
                    </a:solidFill>
                  </a:tcPr>
                </a:tc>
                <a:tc>
                  <a:txBody>
                    <a:bodyPr/>
                    <a:lstStyle/>
                    <a:p>
                      <a:endParaRPr lang="en-RU" dirty="0"/>
                    </a:p>
                  </a:txBody>
                  <a:tcPr>
                    <a:solidFill>
                      <a:schemeClr val="accent5">
                        <a:lumMod val="75000"/>
                      </a:schemeClr>
                    </a:solidFill>
                  </a:tcPr>
                </a:tc>
                <a:tc>
                  <a:txBody>
                    <a:bodyPr/>
                    <a:lstStyle/>
                    <a:p>
                      <a:endParaRPr lang="en-RU" dirty="0"/>
                    </a:p>
                  </a:txBody>
                  <a:tcPr>
                    <a:solidFill>
                      <a:schemeClr val="accent6">
                        <a:lumMod val="75000"/>
                      </a:schemeClr>
                    </a:solidFill>
                  </a:tcPr>
                </a:tc>
                <a:tc>
                  <a:txBody>
                    <a:bodyPr/>
                    <a:lstStyle/>
                    <a:p>
                      <a:pPr algn="ctr"/>
                      <a:r>
                        <a:rPr lang="en-US" sz="1800" dirty="0">
                          <a:solidFill>
                            <a:schemeClr val="tx1"/>
                          </a:solidFill>
                        </a:rPr>
                        <a:t>…</a:t>
                      </a:r>
                      <a:endParaRPr lang="en-RU" sz="1800" dirty="0">
                        <a:solidFill>
                          <a:schemeClr val="tx1"/>
                        </a:solidFill>
                      </a:endParaRPr>
                    </a:p>
                  </a:txBody>
                  <a:tcPr>
                    <a:solidFill>
                      <a:schemeClr val="bg1"/>
                    </a:solidFill>
                  </a:tcPr>
                </a:tc>
                <a:extLst>
                  <a:ext uri="{0D108BD9-81ED-4DB2-BD59-A6C34878D82A}">
                    <a16:rowId xmlns:a16="http://schemas.microsoft.com/office/drawing/2014/main" val="988207805"/>
                  </a:ext>
                </a:extLst>
              </a:tr>
            </a:tbl>
          </a:graphicData>
        </a:graphic>
      </p:graphicFrame>
      <p:graphicFrame>
        <p:nvGraphicFramePr>
          <p:cNvPr id="7" name="Table 8">
            <a:extLst>
              <a:ext uri="{FF2B5EF4-FFF2-40B4-BE49-F238E27FC236}">
                <a16:creationId xmlns:a16="http://schemas.microsoft.com/office/drawing/2014/main" id="{573DFE15-2EE6-F649-9C11-A835D03E4E6C}"/>
              </a:ext>
            </a:extLst>
          </p:cNvPr>
          <p:cNvGraphicFramePr>
            <a:graphicFrameLocks noGrp="1"/>
          </p:cNvGraphicFramePr>
          <p:nvPr/>
        </p:nvGraphicFramePr>
        <p:xfrm>
          <a:off x="6096000" y="2221895"/>
          <a:ext cx="1679512" cy="1483360"/>
        </p:xfrm>
        <a:graphic>
          <a:graphicData uri="http://schemas.openxmlformats.org/drawingml/2006/table">
            <a:tbl>
              <a:tblPr firstRow="1" bandRow="1">
                <a:tableStyleId>{2D5ABB26-0587-4C30-8999-92F81FD0307C}</a:tableStyleId>
              </a:tblPr>
              <a:tblGrid>
                <a:gridCol w="419878">
                  <a:extLst>
                    <a:ext uri="{9D8B030D-6E8A-4147-A177-3AD203B41FA5}">
                      <a16:colId xmlns:a16="http://schemas.microsoft.com/office/drawing/2014/main" val="3172870216"/>
                    </a:ext>
                  </a:extLst>
                </a:gridCol>
                <a:gridCol w="419878">
                  <a:extLst>
                    <a:ext uri="{9D8B030D-6E8A-4147-A177-3AD203B41FA5}">
                      <a16:colId xmlns:a16="http://schemas.microsoft.com/office/drawing/2014/main" val="1074529576"/>
                    </a:ext>
                  </a:extLst>
                </a:gridCol>
                <a:gridCol w="419878">
                  <a:extLst>
                    <a:ext uri="{9D8B030D-6E8A-4147-A177-3AD203B41FA5}">
                      <a16:colId xmlns:a16="http://schemas.microsoft.com/office/drawing/2014/main" val="680897423"/>
                    </a:ext>
                  </a:extLst>
                </a:gridCol>
                <a:gridCol w="419878">
                  <a:extLst>
                    <a:ext uri="{9D8B030D-6E8A-4147-A177-3AD203B41FA5}">
                      <a16:colId xmlns:a16="http://schemas.microsoft.com/office/drawing/2014/main" val="3899047533"/>
                    </a:ext>
                  </a:extLst>
                </a:gridCol>
              </a:tblGrid>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9805458"/>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5288020"/>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9428622"/>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3929391"/>
                  </a:ext>
                </a:extLst>
              </a:tr>
            </a:tbl>
          </a:graphicData>
        </a:graphic>
      </p:graphicFrame>
      <p:graphicFrame>
        <p:nvGraphicFramePr>
          <p:cNvPr id="11" name="Table 8">
            <a:extLst>
              <a:ext uri="{FF2B5EF4-FFF2-40B4-BE49-F238E27FC236}">
                <a16:creationId xmlns:a16="http://schemas.microsoft.com/office/drawing/2014/main" id="{85BD962A-6357-8B40-888B-96443E38576A}"/>
              </a:ext>
            </a:extLst>
          </p:cNvPr>
          <p:cNvGraphicFramePr>
            <a:graphicFrameLocks noGrp="1"/>
          </p:cNvGraphicFramePr>
          <p:nvPr/>
        </p:nvGraphicFramePr>
        <p:xfrm>
          <a:off x="8195390" y="2221895"/>
          <a:ext cx="1679512" cy="1483360"/>
        </p:xfrm>
        <a:graphic>
          <a:graphicData uri="http://schemas.openxmlformats.org/drawingml/2006/table">
            <a:tbl>
              <a:tblPr firstRow="1" bandRow="1">
                <a:tableStyleId>{2D5ABB26-0587-4C30-8999-92F81FD0307C}</a:tableStyleId>
              </a:tblPr>
              <a:tblGrid>
                <a:gridCol w="419878">
                  <a:extLst>
                    <a:ext uri="{9D8B030D-6E8A-4147-A177-3AD203B41FA5}">
                      <a16:colId xmlns:a16="http://schemas.microsoft.com/office/drawing/2014/main" val="3172870216"/>
                    </a:ext>
                  </a:extLst>
                </a:gridCol>
                <a:gridCol w="419878">
                  <a:extLst>
                    <a:ext uri="{9D8B030D-6E8A-4147-A177-3AD203B41FA5}">
                      <a16:colId xmlns:a16="http://schemas.microsoft.com/office/drawing/2014/main" val="1074529576"/>
                    </a:ext>
                  </a:extLst>
                </a:gridCol>
                <a:gridCol w="419878">
                  <a:extLst>
                    <a:ext uri="{9D8B030D-6E8A-4147-A177-3AD203B41FA5}">
                      <a16:colId xmlns:a16="http://schemas.microsoft.com/office/drawing/2014/main" val="680897423"/>
                    </a:ext>
                  </a:extLst>
                </a:gridCol>
                <a:gridCol w="419878">
                  <a:extLst>
                    <a:ext uri="{9D8B030D-6E8A-4147-A177-3AD203B41FA5}">
                      <a16:colId xmlns:a16="http://schemas.microsoft.com/office/drawing/2014/main" val="3899047533"/>
                    </a:ext>
                  </a:extLst>
                </a:gridCol>
              </a:tblGrid>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9805458"/>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5288020"/>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9428622"/>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3929391"/>
                  </a:ext>
                </a:extLst>
              </a:tr>
            </a:tbl>
          </a:graphicData>
        </a:graphic>
      </p:graphicFrame>
      <p:sp>
        <p:nvSpPr>
          <p:cNvPr id="9" name="Rounded Rectangle 8">
            <a:extLst>
              <a:ext uri="{FF2B5EF4-FFF2-40B4-BE49-F238E27FC236}">
                <a16:creationId xmlns:a16="http://schemas.microsoft.com/office/drawing/2014/main" id="{6D753150-3AFE-988D-69CC-C7E0B772C897}"/>
              </a:ext>
            </a:extLst>
          </p:cNvPr>
          <p:cNvSpPr/>
          <p:nvPr/>
        </p:nvSpPr>
        <p:spPr>
          <a:xfrm>
            <a:off x="1810108" y="4165022"/>
            <a:ext cx="3907972" cy="1208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From the point of view of the network different connections are independent streams of bytes and each must get an equal share of the bandwidth.</a:t>
            </a:r>
            <a:endParaRPr lang="en-RU" dirty="0"/>
          </a:p>
        </p:txBody>
      </p:sp>
    </p:spTree>
    <p:extLst>
      <p:ext uri="{BB962C8B-B14F-4D97-AF65-F5344CB8AC3E}">
        <p14:creationId xmlns:p14="http://schemas.microsoft.com/office/powerpoint/2010/main" val="3044423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7EC90-8976-33D3-FC29-9C9302D012A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7CC62B1-B3EE-4298-D714-447164C33293}"/>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6DFDF8A-7540-28C2-0F1F-57D1C98C8239}"/>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F17BCC2-78A9-3E71-56B1-1B2C581806A6}"/>
              </a:ext>
            </a:extLst>
          </p:cNvPr>
          <p:cNvGraphicFramePr>
            <a:graphicFrameLocks noGrp="1"/>
          </p:cNvGraphicFramePr>
          <p:nvPr/>
        </p:nvGraphicFramePr>
        <p:xfrm>
          <a:off x="0" y="365761"/>
          <a:ext cx="12192000" cy="137160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1650798008"/>
                    </a:ext>
                  </a:extLst>
                </a:gridCol>
                <a:gridCol w="6096000">
                  <a:extLst>
                    <a:ext uri="{9D8B030D-6E8A-4147-A177-3AD203B41FA5}">
                      <a16:colId xmlns:a16="http://schemas.microsoft.com/office/drawing/2014/main" val="1495103882"/>
                    </a:ext>
                  </a:extLst>
                </a:gridCol>
              </a:tblGrid>
              <a:tr h="370840">
                <a:tc gridSpan="3">
                  <a:txBody>
                    <a:bodyPr/>
                    <a:lstStyle/>
                    <a:p>
                      <a:r>
                        <a:rPr lang="en-US" sz="2400" dirty="0"/>
                        <a:t>How the network interacts with</a:t>
                      </a:r>
                      <a:r>
                        <a:rPr lang="ru-RU" sz="2400" dirty="0"/>
                        <a:t> </a:t>
                      </a:r>
                      <a:r>
                        <a:rPr lang="en-US" sz="2400" dirty="0"/>
                        <a:t>concurrent requests</a:t>
                      </a:r>
                    </a:p>
                  </a:txBody>
                  <a:tcPr/>
                </a:tc>
                <a:tc hMerge="1">
                  <a:txBody>
                    <a:bodyPr/>
                    <a:lstStyle/>
                    <a:p>
                      <a:endParaRPr lang="en-RU"/>
                    </a:p>
                  </a:txBody>
                  <a:tcPr/>
                </a:tc>
                <a:tc hMerge="1">
                  <a:txBody>
                    <a:bodyPr/>
                    <a:lstStyle/>
                    <a:p>
                      <a:endParaRPr lang="en-RU"/>
                    </a:p>
                  </a:txBody>
                  <a:tcPr/>
                </a:tc>
                <a:extLst>
                  <a:ext uri="{0D108BD9-81ED-4DB2-BD59-A6C34878D82A}">
                    <a16:rowId xmlns:a16="http://schemas.microsoft.com/office/drawing/2014/main" val="10000"/>
                  </a:ext>
                </a:extLst>
              </a:tr>
              <a:tr h="370840">
                <a:tc>
                  <a:txBody>
                    <a:bodyPr/>
                    <a:lstStyle/>
                    <a:p>
                      <a:r>
                        <a:rPr lang="en-US" dirty="0"/>
                        <a:t>A client that send multiple requests over multiple network connections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network</a:t>
                      </a:r>
                    </a:p>
                    <a:p>
                      <a:endParaRPr lang="en-US" dirty="0"/>
                    </a:p>
                  </a:txBody>
                  <a:tcPr/>
                </a:tc>
                <a:tc>
                  <a:txBody>
                    <a:bodyPr/>
                    <a:lstStyle/>
                    <a:p>
                      <a:r>
                        <a:rPr lang="en-US" dirty="0"/>
                        <a:t>The server’s request queue</a:t>
                      </a:r>
                    </a:p>
                  </a:txBody>
                  <a:tcPr/>
                </a:tc>
                <a:extLst>
                  <a:ext uri="{0D108BD9-81ED-4DB2-BD59-A6C34878D82A}">
                    <a16:rowId xmlns:a16="http://schemas.microsoft.com/office/drawing/2014/main" val="10001"/>
                  </a:ext>
                </a:extLst>
              </a:tr>
            </a:tbl>
          </a:graphicData>
        </a:graphic>
      </p:graphicFrame>
      <p:graphicFrame>
        <p:nvGraphicFramePr>
          <p:cNvPr id="8" name="Table 8">
            <a:extLst>
              <a:ext uri="{FF2B5EF4-FFF2-40B4-BE49-F238E27FC236}">
                <a16:creationId xmlns:a16="http://schemas.microsoft.com/office/drawing/2014/main" id="{75F88FDB-66F2-823F-564D-68A27A5510D9}"/>
              </a:ext>
            </a:extLst>
          </p:cNvPr>
          <p:cNvGraphicFramePr>
            <a:graphicFrameLocks noGrp="1"/>
          </p:cNvGraphicFramePr>
          <p:nvPr/>
        </p:nvGraphicFramePr>
        <p:xfrm>
          <a:off x="0" y="2221895"/>
          <a:ext cx="2939146" cy="1483360"/>
        </p:xfrm>
        <a:graphic>
          <a:graphicData uri="http://schemas.openxmlformats.org/drawingml/2006/table">
            <a:tbl>
              <a:tblPr firstRow="1" bandRow="1">
                <a:tableStyleId>{2D5ABB26-0587-4C30-8999-92F81FD0307C}</a:tableStyleId>
              </a:tblPr>
              <a:tblGrid>
                <a:gridCol w="1259634">
                  <a:extLst>
                    <a:ext uri="{9D8B030D-6E8A-4147-A177-3AD203B41FA5}">
                      <a16:colId xmlns:a16="http://schemas.microsoft.com/office/drawing/2014/main" val="372924846"/>
                    </a:ext>
                  </a:extLst>
                </a:gridCol>
                <a:gridCol w="419878">
                  <a:extLst>
                    <a:ext uri="{9D8B030D-6E8A-4147-A177-3AD203B41FA5}">
                      <a16:colId xmlns:a16="http://schemas.microsoft.com/office/drawing/2014/main" val="3172870216"/>
                    </a:ext>
                  </a:extLst>
                </a:gridCol>
                <a:gridCol w="419878">
                  <a:extLst>
                    <a:ext uri="{9D8B030D-6E8A-4147-A177-3AD203B41FA5}">
                      <a16:colId xmlns:a16="http://schemas.microsoft.com/office/drawing/2014/main" val="1074529576"/>
                    </a:ext>
                  </a:extLst>
                </a:gridCol>
                <a:gridCol w="419878">
                  <a:extLst>
                    <a:ext uri="{9D8B030D-6E8A-4147-A177-3AD203B41FA5}">
                      <a16:colId xmlns:a16="http://schemas.microsoft.com/office/drawing/2014/main" val="680897423"/>
                    </a:ext>
                  </a:extLst>
                </a:gridCol>
                <a:gridCol w="419878">
                  <a:extLst>
                    <a:ext uri="{9D8B030D-6E8A-4147-A177-3AD203B41FA5}">
                      <a16:colId xmlns:a16="http://schemas.microsoft.com/office/drawing/2014/main" val="3899047533"/>
                    </a:ext>
                  </a:extLst>
                </a:gridCol>
              </a:tblGrid>
              <a:tr h="370840">
                <a:tc>
                  <a:txBody>
                    <a:bodyPr/>
                    <a:lstStyle/>
                    <a:p>
                      <a:r>
                        <a:rPr lang="en-US" dirty="0"/>
                        <a:t>Request</a:t>
                      </a:r>
                      <a:r>
                        <a:rPr lang="ru-RU" dirty="0"/>
                        <a:t> 1</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699805458"/>
                  </a:ext>
                </a:extLst>
              </a:tr>
              <a:tr h="370840">
                <a:tc>
                  <a:txBody>
                    <a:bodyPr/>
                    <a:lstStyle/>
                    <a:p>
                      <a:r>
                        <a:rPr lang="en-US" dirty="0"/>
                        <a:t>Request</a:t>
                      </a:r>
                      <a:r>
                        <a:rPr lang="ru-RU" dirty="0"/>
                        <a:t> 2</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785288020"/>
                  </a:ext>
                </a:extLst>
              </a:tr>
              <a:tr h="370840">
                <a:tc>
                  <a:txBody>
                    <a:bodyPr/>
                    <a:lstStyle/>
                    <a:p>
                      <a:r>
                        <a:rPr lang="en-US" dirty="0"/>
                        <a:t>Request</a:t>
                      </a:r>
                      <a:r>
                        <a:rPr lang="ru-RU" dirty="0"/>
                        <a:t> 3</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849428622"/>
                  </a:ext>
                </a:extLst>
              </a:tr>
              <a:tr h="370840">
                <a:tc>
                  <a:txBody>
                    <a:bodyPr/>
                    <a:lstStyle/>
                    <a:p>
                      <a:r>
                        <a:rPr lang="en-US" dirty="0"/>
                        <a:t>Request</a:t>
                      </a:r>
                      <a:r>
                        <a:rPr lang="ru-RU" dirty="0"/>
                        <a:t> 4</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4103929391"/>
                  </a:ext>
                </a:extLst>
              </a:tr>
            </a:tbl>
          </a:graphicData>
        </a:graphic>
      </p:graphicFrame>
      <p:graphicFrame>
        <p:nvGraphicFramePr>
          <p:cNvPr id="4" name="Table 6">
            <a:extLst>
              <a:ext uri="{FF2B5EF4-FFF2-40B4-BE49-F238E27FC236}">
                <a16:creationId xmlns:a16="http://schemas.microsoft.com/office/drawing/2014/main" id="{772488C6-71E0-817D-ED3C-00BB8B0D8FBD}"/>
              </a:ext>
            </a:extLst>
          </p:cNvPr>
          <p:cNvGraphicFramePr>
            <a:graphicFrameLocks noGrp="1"/>
          </p:cNvGraphicFramePr>
          <p:nvPr/>
        </p:nvGraphicFramePr>
        <p:xfrm>
          <a:off x="3156854" y="2778155"/>
          <a:ext cx="2939146" cy="370840"/>
        </p:xfrm>
        <a:graphic>
          <a:graphicData uri="http://schemas.openxmlformats.org/drawingml/2006/table">
            <a:tbl>
              <a:tblPr firstRow="1" bandRow="1">
                <a:tableStyleId>{5C22544A-7EE6-4342-B048-85BDC9FD1C3A}</a:tableStyleId>
              </a:tblPr>
              <a:tblGrid>
                <a:gridCol w="419878">
                  <a:extLst>
                    <a:ext uri="{9D8B030D-6E8A-4147-A177-3AD203B41FA5}">
                      <a16:colId xmlns:a16="http://schemas.microsoft.com/office/drawing/2014/main" val="3204360124"/>
                    </a:ext>
                  </a:extLst>
                </a:gridCol>
                <a:gridCol w="419878">
                  <a:extLst>
                    <a:ext uri="{9D8B030D-6E8A-4147-A177-3AD203B41FA5}">
                      <a16:colId xmlns:a16="http://schemas.microsoft.com/office/drawing/2014/main" val="3471394686"/>
                    </a:ext>
                  </a:extLst>
                </a:gridCol>
                <a:gridCol w="419878">
                  <a:extLst>
                    <a:ext uri="{9D8B030D-6E8A-4147-A177-3AD203B41FA5}">
                      <a16:colId xmlns:a16="http://schemas.microsoft.com/office/drawing/2014/main" val="1522384799"/>
                    </a:ext>
                  </a:extLst>
                </a:gridCol>
                <a:gridCol w="419878">
                  <a:extLst>
                    <a:ext uri="{9D8B030D-6E8A-4147-A177-3AD203B41FA5}">
                      <a16:colId xmlns:a16="http://schemas.microsoft.com/office/drawing/2014/main" val="2135552641"/>
                    </a:ext>
                  </a:extLst>
                </a:gridCol>
                <a:gridCol w="419878">
                  <a:extLst>
                    <a:ext uri="{9D8B030D-6E8A-4147-A177-3AD203B41FA5}">
                      <a16:colId xmlns:a16="http://schemas.microsoft.com/office/drawing/2014/main" val="2013727244"/>
                    </a:ext>
                  </a:extLst>
                </a:gridCol>
                <a:gridCol w="419878">
                  <a:extLst>
                    <a:ext uri="{9D8B030D-6E8A-4147-A177-3AD203B41FA5}">
                      <a16:colId xmlns:a16="http://schemas.microsoft.com/office/drawing/2014/main" val="23368734"/>
                    </a:ext>
                  </a:extLst>
                </a:gridCol>
                <a:gridCol w="419878">
                  <a:extLst>
                    <a:ext uri="{9D8B030D-6E8A-4147-A177-3AD203B41FA5}">
                      <a16:colId xmlns:a16="http://schemas.microsoft.com/office/drawing/2014/main" val="2599346499"/>
                    </a:ext>
                  </a:extLst>
                </a:gridCol>
              </a:tblGrid>
              <a:tr h="370840">
                <a:tc>
                  <a:txBody>
                    <a:bodyPr/>
                    <a:lstStyle/>
                    <a:p>
                      <a:endParaRPr lang="en-RU" dirty="0"/>
                    </a:p>
                  </a:txBody>
                  <a:tcPr>
                    <a:solidFill>
                      <a:schemeClr val="accent5">
                        <a:lumMod val="75000"/>
                      </a:schemeClr>
                    </a:solidFill>
                  </a:tcPr>
                </a:tc>
                <a:tc>
                  <a:txBody>
                    <a:bodyPr/>
                    <a:lstStyle/>
                    <a:p>
                      <a:endParaRPr lang="en-RU" dirty="0"/>
                    </a:p>
                  </a:txBody>
                  <a:tcPr>
                    <a:solidFill>
                      <a:schemeClr val="accent6">
                        <a:lumMod val="75000"/>
                      </a:schemeClr>
                    </a:solidFill>
                  </a:tcPr>
                </a:tc>
                <a:tc>
                  <a:txBody>
                    <a:bodyPr/>
                    <a:lstStyle/>
                    <a:p>
                      <a:endParaRPr lang="en-RU" dirty="0"/>
                    </a:p>
                  </a:txBody>
                  <a:tcPr>
                    <a:solidFill>
                      <a:schemeClr val="accent2">
                        <a:lumMod val="75000"/>
                      </a:schemeClr>
                    </a:solidFill>
                  </a:tcPr>
                </a:tc>
                <a:tc>
                  <a:txBody>
                    <a:bodyPr/>
                    <a:lstStyle/>
                    <a:p>
                      <a:endParaRPr lang="en-RU" dirty="0"/>
                    </a:p>
                  </a:txBody>
                  <a:tcPr>
                    <a:solidFill>
                      <a:schemeClr val="accent3">
                        <a:lumMod val="75000"/>
                      </a:schemeClr>
                    </a:solidFill>
                  </a:tcPr>
                </a:tc>
                <a:tc>
                  <a:txBody>
                    <a:bodyPr/>
                    <a:lstStyle/>
                    <a:p>
                      <a:endParaRPr lang="en-RU" dirty="0"/>
                    </a:p>
                  </a:txBody>
                  <a:tcPr>
                    <a:solidFill>
                      <a:schemeClr val="accent5">
                        <a:lumMod val="75000"/>
                      </a:schemeClr>
                    </a:solidFill>
                  </a:tcPr>
                </a:tc>
                <a:tc>
                  <a:txBody>
                    <a:bodyPr/>
                    <a:lstStyle/>
                    <a:p>
                      <a:endParaRPr lang="en-RU" dirty="0"/>
                    </a:p>
                  </a:txBody>
                  <a:tcPr>
                    <a:solidFill>
                      <a:schemeClr val="accent6">
                        <a:lumMod val="75000"/>
                      </a:schemeClr>
                    </a:solidFill>
                  </a:tcPr>
                </a:tc>
                <a:tc>
                  <a:txBody>
                    <a:bodyPr/>
                    <a:lstStyle/>
                    <a:p>
                      <a:pPr algn="ctr"/>
                      <a:r>
                        <a:rPr lang="en-US" sz="1800" dirty="0">
                          <a:solidFill>
                            <a:schemeClr val="tx1"/>
                          </a:solidFill>
                        </a:rPr>
                        <a:t>…</a:t>
                      </a:r>
                      <a:endParaRPr lang="en-RU" sz="1800" dirty="0">
                        <a:solidFill>
                          <a:schemeClr val="tx1"/>
                        </a:solidFill>
                      </a:endParaRPr>
                    </a:p>
                  </a:txBody>
                  <a:tcPr>
                    <a:solidFill>
                      <a:schemeClr val="bg1"/>
                    </a:solidFill>
                  </a:tcPr>
                </a:tc>
                <a:extLst>
                  <a:ext uri="{0D108BD9-81ED-4DB2-BD59-A6C34878D82A}">
                    <a16:rowId xmlns:a16="http://schemas.microsoft.com/office/drawing/2014/main" val="988207805"/>
                  </a:ext>
                </a:extLst>
              </a:tr>
            </a:tbl>
          </a:graphicData>
        </a:graphic>
      </p:graphicFrame>
      <p:graphicFrame>
        <p:nvGraphicFramePr>
          <p:cNvPr id="7" name="Table 8">
            <a:extLst>
              <a:ext uri="{FF2B5EF4-FFF2-40B4-BE49-F238E27FC236}">
                <a16:creationId xmlns:a16="http://schemas.microsoft.com/office/drawing/2014/main" id="{F397F3A7-C75B-3300-C132-AF89AB4A89F7}"/>
              </a:ext>
            </a:extLst>
          </p:cNvPr>
          <p:cNvGraphicFramePr>
            <a:graphicFrameLocks noGrp="1"/>
          </p:cNvGraphicFramePr>
          <p:nvPr/>
        </p:nvGraphicFramePr>
        <p:xfrm>
          <a:off x="6096000" y="2221895"/>
          <a:ext cx="1679512" cy="1483360"/>
        </p:xfrm>
        <a:graphic>
          <a:graphicData uri="http://schemas.openxmlformats.org/drawingml/2006/table">
            <a:tbl>
              <a:tblPr firstRow="1" bandRow="1">
                <a:tableStyleId>{2D5ABB26-0587-4C30-8999-92F81FD0307C}</a:tableStyleId>
              </a:tblPr>
              <a:tblGrid>
                <a:gridCol w="419878">
                  <a:extLst>
                    <a:ext uri="{9D8B030D-6E8A-4147-A177-3AD203B41FA5}">
                      <a16:colId xmlns:a16="http://schemas.microsoft.com/office/drawing/2014/main" val="3172870216"/>
                    </a:ext>
                  </a:extLst>
                </a:gridCol>
                <a:gridCol w="419878">
                  <a:extLst>
                    <a:ext uri="{9D8B030D-6E8A-4147-A177-3AD203B41FA5}">
                      <a16:colId xmlns:a16="http://schemas.microsoft.com/office/drawing/2014/main" val="1074529576"/>
                    </a:ext>
                  </a:extLst>
                </a:gridCol>
                <a:gridCol w="419878">
                  <a:extLst>
                    <a:ext uri="{9D8B030D-6E8A-4147-A177-3AD203B41FA5}">
                      <a16:colId xmlns:a16="http://schemas.microsoft.com/office/drawing/2014/main" val="680897423"/>
                    </a:ext>
                  </a:extLst>
                </a:gridCol>
                <a:gridCol w="419878">
                  <a:extLst>
                    <a:ext uri="{9D8B030D-6E8A-4147-A177-3AD203B41FA5}">
                      <a16:colId xmlns:a16="http://schemas.microsoft.com/office/drawing/2014/main" val="3899047533"/>
                    </a:ext>
                  </a:extLst>
                </a:gridCol>
              </a:tblGrid>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9805458"/>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5288020"/>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9428622"/>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3929391"/>
                  </a:ext>
                </a:extLst>
              </a:tr>
            </a:tbl>
          </a:graphicData>
        </a:graphic>
      </p:graphicFrame>
      <p:graphicFrame>
        <p:nvGraphicFramePr>
          <p:cNvPr id="11" name="Table 8">
            <a:extLst>
              <a:ext uri="{FF2B5EF4-FFF2-40B4-BE49-F238E27FC236}">
                <a16:creationId xmlns:a16="http://schemas.microsoft.com/office/drawing/2014/main" id="{57084FD1-B2A5-A1A3-0932-E70C478D7AD1}"/>
              </a:ext>
            </a:extLst>
          </p:cNvPr>
          <p:cNvGraphicFramePr>
            <a:graphicFrameLocks noGrp="1"/>
          </p:cNvGraphicFramePr>
          <p:nvPr/>
        </p:nvGraphicFramePr>
        <p:xfrm>
          <a:off x="8195390" y="2221895"/>
          <a:ext cx="1679512" cy="1483360"/>
        </p:xfrm>
        <a:graphic>
          <a:graphicData uri="http://schemas.openxmlformats.org/drawingml/2006/table">
            <a:tbl>
              <a:tblPr firstRow="1" bandRow="1">
                <a:tableStyleId>{2D5ABB26-0587-4C30-8999-92F81FD0307C}</a:tableStyleId>
              </a:tblPr>
              <a:tblGrid>
                <a:gridCol w="419878">
                  <a:extLst>
                    <a:ext uri="{9D8B030D-6E8A-4147-A177-3AD203B41FA5}">
                      <a16:colId xmlns:a16="http://schemas.microsoft.com/office/drawing/2014/main" val="3172870216"/>
                    </a:ext>
                  </a:extLst>
                </a:gridCol>
                <a:gridCol w="419878">
                  <a:extLst>
                    <a:ext uri="{9D8B030D-6E8A-4147-A177-3AD203B41FA5}">
                      <a16:colId xmlns:a16="http://schemas.microsoft.com/office/drawing/2014/main" val="1074529576"/>
                    </a:ext>
                  </a:extLst>
                </a:gridCol>
                <a:gridCol w="419878">
                  <a:extLst>
                    <a:ext uri="{9D8B030D-6E8A-4147-A177-3AD203B41FA5}">
                      <a16:colId xmlns:a16="http://schemas.microsoft.com/office/drawing/2014/main" val="680897423"/>
                    </a:ext>
                  </a:extLst>
                </a:gridCol>
                <a:gridCol w="419878">
                  <a:extLst>
                    <a:ext uri="{9D8B030D-6E8A-4147-A177-3AD203B41FA5}">
                      <a16:colId xmlns:a16="http://schemas.microsoft.com/office/drawing/2014/main" val="3899047533"/>
                    </a:ext>
                  </a:extLst>
                </a:gridCol>
              </a:tblGrid>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9805458"/>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5288020"/>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9428622"/>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3929391"/>
                  </a:ext>
                </a:extLst>
              </a:tr>
            </a:tbl>
          </a:graphicData>
        </a:graphic>
      </p:graphicFrame>
      <p:sp>
        <p:nvSpPr>
          <p:cNvPr id="17" name="Rounded Rectangle 16">
            <a:extLst>
              <a:ext uri="{FF2B5EF4-FFF2-40B4-BE49-F238E27FC236}">
                <a16:creationId xmlns:a16="http://schemas.microsoft.com/office/drawing/2014/main" id="{573055BD-EB8E-F40D-7ED8-0FAED763A422}"/>
              </a:ext>
            </a:extLst>
          </p:cNvPr>
          <p:cNvSpPr/>
          <p:nvPr/>
        </p:nvSpPr>
        <p:spPr>
          <a:xfrm>
            <a:off x="6096000" y="4170154"/>
            <a:ext cx="4071257" cy="950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Some protocols like </a:t>
            </a:r>
            <a:r>
              <a:rPr lang="en-US" dirty="0" err="1"/>
              <a:t>gRPC</a:t>
            </a:r>
            <a:r>
              <a:rPr lang="en-US" dirty="0"/>
              <a:t> cannot handle incomplete requests. They need to fetch all arguments first</a:t>
            </a:r>
            <a:r>
              <a:rPr lang="ru-RU" dirty="0"/>
              <a:t>.</a:t>
            </a:r>
            <a:endParaRPr lang="en-RU" dirty="0"/>
          </a:p>
        </p:txBody>
      </p:sp>
      <p:sp>
        <p:nvSpPr>
          <p:cNvPr id="9" name="Rounded Rectangle 8">
            <a:extLst>
              <a:ext uri="{FF2B5EF4-FFF2-40B4-BE49-F238E27FC236}">
                <a16:creationId xmlns:a16="http://schemas.microsoft.com/office/drawing/2014/main" id="{92942DA0-EFBA-089C-A778-1F6C688EFE9F}"/>
              </a:ext>
            </a:extLst>
          </p:cNvPr>
          <p:cNvSpPr/>
          <p:nvPr/>
        </p:nvSpPr>
        <p:spPr>
          <a:xfrm>
            <a:off x="1810108" y="4165022"/>
            <a:ext cx="3907972" cy="1208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From the point of view of the network different connections are independent streams of bytes and each must get an equal share of the bandwidth.</a:t>
            </a:r>
            <a:endParaRPr lang="en-RU" dirty="0"/>
          </a:p>
        </p:txBody>
      </p:sp>
    </p:spTree>
    <p:extLst>
      <p:ext uri="{BB962C8B-B14F-4D97-AF65-F5344CB8AC3E}">
        <p14:creationId xmlns:p14="http://schemas.microsoft.com/office/powerpoint/2010/main" val="3474533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77217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8387784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390287949"/>
              </p:ext>
            </p:extLst>
          </p:nvPr>
        </p:nvGraphicFramePr>
        <p:xfrm>
          <a:off x="0" y="365761"/>
          <a:ext cx="12192000" cy="137160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1650798008"/>
                    </a:ext>
                  </a:extLst>
                </a:gridCol>
                <a:gridCol w="6096000">
                  <a:extLst>
                    <a:ext uri="{9D8B030D-6E8A-4147-A177-3AD203B41FA5}">
                      <a16:colId xmlns:a16="http://schemas.microsoft.com/office/drawing/2014/main" val="1495103882"/>
                    </a:ext>
                  </a:extLst>
                </a:gridCol>
              </a:tblGrid>
              <a:tr h="370840">
                <a:tc gridSpan="3">
                  <a:txBody>
                    <a:bodyPr/>
                    <a:lstStyle/>
                    <a:p>
                      <a:r>
                        <a:rPr lang="en-US" sz="2400" dirty="0"/>
                        <a:t>How the network interacts with</a:t>
                      </a:r>
                      <a:r>
                        <a:rPr lang="ru-RU" sz="2400" dirty="0"/>
                        <a:t> </a:t>
                      </a:r>
                      <a:r>
                        <a:rPr lang="en-US" sz="2400" dirty="0"/>
                        <a:t>concurrent requests</a:t>
                      </a:r>
                    </a:p>
                  </a:txBody>
                  <a:tcPr/>
                </a:tc>
                <a:tc hMerge="1">
                  <a:txBody>
                    <a:bodyPr/>
                    <a:lstStyle/>
                    <a:p>
                      <a:endParaRPr lang="en-RU"/>
                    </a:p>
                  </a:txBody>
                  <a:tcPr/>
                </a:tc>
                <a:tc hMerge="1">
                  <a:txBody>
                    <a:bodyPr/>
                    <a:lstStyle/>
                    <a:p>
                      <a:endParaRPr lang="en-RU"/>
                    </a:p>
                  </a:txBody>
                  <a:tcPr/>
                </a:tc>
                <a:extLst>
                  <a:ext uri="{0D108BD9-81ED-4DB2-BD59-A6C34878D82A}">
                    <a16:rowId xmlns:a16="http://schemas.microsoft.com/office/drawing/2014/main" val="10000"/>
                  </a:ext>
                </a:extLst>
              </a:tr>
              <a:tr h="370840">
                <a:tc>
                  <a:txBody>
                    <a:bodyPr/>
                    <a:lstStyle/>
                    <a:p>
                      <a:r>
                        <a:rPr lang="en-US" dirty="0"/>
                        <a:t>A client that send multiple requests over multiple network connections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network</a:t>
                      </a:r>
                    </a:p>
                    <a:p>
                      <a:endParaRPr lang="en-US" dirty="0"/>
                    </a:p>
                  </a:txBody>
                  <a:tcPr/>
                </a:tc>
                <a:tc>
                  <a:txBody>
                    <a:bodyPr/>
                    <a:lstStyle/>
                    <a:p>
                      <a:r>
                        <a:rPr lang="en-US" dirty="0"/>
                        <a:t>The server’s request queue</a:t>
                      </a:r>
                    </a:p>
                  </a:txBody>
                  <a:tcPr/>
                </a:tc>
                <a:extLst>
                  <a:ext uri="{0D108BD9-81ED-4DB2-BD59-A6C34878D82A}">
                    <a16:rowId xmlns:a16="http://schemas.microsoft.com/office/drawing/2014/main" val="10001"/>
                  </a:ext>
                </a:extLst>
              </a:tr>
            </a:tbl>
          </a:graphicData>
        </a:graphic>
      </p:graphicFrame>
      <p:graphicFrame>
        <p:nvGraphicFramePr>
          <p:cNvPr id="8" name="Table 8">
            <a:extLst>
              <a:ext uri="{FF2B5EF4-FFF2-40B4-BE49-F238E27FC236}">
                <a16:creationId xmlns:a16="http://schemas.microsoft.com/office/drawing/2014/main" id="{B9548659-4687-CE49-A59C-E73F7C8B560E}"/>
              </a:ext>
            </a:extLst>
          </p:cNvPr>
          <p:cNvGraphicFramePr>
            <a:graphicFrameLocks noGrp="1"/>
          </p:cNvGraphicFramePr>
          <p:nvPr>
            <p:extLst>
              <p:ext uri="{D42A27DB-BD31-4B8C-83A1-F6EECF244321}">
                <p14:modId xmlns:p14="http://schemas.microsoft.com/office/powerpoint/2010/main" val="2417670330"/>
              </p:ext>
            </p:extLst>
          </p:nvPr>
        </p:nvGraphicFramePr>
        <p:xfrm>
          <a:off x="0" y="2221895"/>
          <a:ext cx="2939146" cy="1483360"/>
        </p:xfrm>
        <a:graphic>
          <a:graphicData uri="http://schemas.openxmlformats.org/drawingml/2006/table">
            <a:tbl>
              <a:tblPr firstRow="1" bandRow="1">
                <a:tableStyleId>{2D5ABB26-0587-4C30-8999-92F81FD0307C}</a:tableStyleId>
              </a:tblPr>
              <a:tblGrid>
                <a:gridCol w="1259634">
                  <a:extLst>
                    <a:ext uri="{9D8B030D-6E8A-4147-A177-3AD203B41FA5}">
                      <a16:colId xmlns:a16="http://schemas.microsoft.com/office/drawing/2014/main" val="372924846"/>
                    </a:ext>
                  </a:extLst>
                </a:gridCol>
                <a:gridCol w="419878">
                  <a:extLst>
                    <a:ext uri="{9D8B030D-6E8A-4147-A177-3AD203B41FA5}">
                      <a16:colId xmlns:a16="http://schemas.microsoft.com/office/drawing/2014/main" val="3172870216"/>
                    </a:ext>
                  </a:extLst>
                </a:gridCol>
                <a:gridCol w="419878">
                  <a:extLst>
                    <a:ext uri="{9D8B030D-6E8A-4147-A177-3AD203B41FA5}">
                      <a16:colId xmlns:a16="http://schemas.microsoft.com/office/drawing/2014/main" val="1074529576"/>
                    </a:ext>
                  </a:extLst>
                </a:gridCol>
                <a:gridCol w="419878">
                  <a:extLst>
                    <a:ext uri="{9D8B030D-6E8A-4147-A177-3AD203B41FA5}">
                      <a16:colId xmlns:a16="http://schemas.microsoft.com/office/drawing/2014/main" val="680897423"/>
                    </a:ext>
                  </a:extLst>
                </a:gridCol>
                <a:gridCol w="419878">
                  <a:extLst>
                    <a:ext uri="{9D8B030D-6E8A-4147-A177-3AD203B41FA5}">
                      <a16:colId xmlns:a16="http://schemas.microsoft.com/office/drawing/2014/main" val="3899047533"/>
                    </a:ext>
                  </a:extLst>
                </a:gridCol>
              </a:tblGrid>
              <a:tr h="370840">
                <a:tc>
                  <a:txBody>
                    <a:bodyPr/>
                    <a:lstStyle/>
                    <a:p>
                      <a:r>
                        <a:rPr lang="en-US" dirty="0"/>
                        <a:t>Request</a:t>
                      </a:r>
                      <a:r>
                        <a:rPr lang="ru-RU" dirty="0"/>
                        <a:t> 1</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699805458"/>
                  </a:ext>
                </a:extLst>
              </a:tr>
              <a:tr h="370840">
                <a:tc>
                  <a:txBody>
                    <a:bodyPr/>
                    <a:lstStyle/>
                    <a:p>
                      <a:r>
                        <a:rPr lang="en-US" dirty="0"/>
                        <a:t>Request</a:t>
                      </a:r>
                      <a:r>
                        <a:rPr lang="ru-RU" dirty="0"/>
                        <a:t> 2</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785288020"/>
                  </a:ext>
                </a:extLst>
              </a:tr>
              <a:tr h="370840">
                <a:tc>
                  <a:txBody>
                    <a:bodyPr/>
                    <a:lstStyle/>
                    <a:p>
                      <a:r>
                        <a:rPr lang="en-US" dirty="0"/>
                        <a:t>Request</a:t>
                      </a:r>
                      <a:r>
                        <a:rPr lang="ru-RU" dirty="0"/>
                        <a:t> 3</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849428622"/>
                  </a:ext>
                </a:extLst>
              </a:tr>
              <a:tr h="370840">
                <a:tc>
                  <a:txBody>
                    <a:bodyPr/>
                    <a:lstStyle/>
                    <a:p>
                      <a:r>
                        <a:rPr lang="en-US"/>
                        <a:t>Request</a:t>
                      </a:r>
                      <a:r>
                        <a:rPr lang="ru-RU"/>
                        <a:t> </a:t>
                      </a:r>
                      <a:r>
                        <a:rPr lang="ru-RU" dirty="0"/>
                        <a:t>4</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4103929391"/>
                  </a:ext>
                </a:extLst>
              </a:tr>
            </a:tbl>
          </a:graphicData>
        </a:graphic>
      </p:graphicFrame>
      <p:sp>
        <p:nvSpPr>
          <p:cNvPr id="3" name="Rounded Rectangle 2">
            <a:extLst>
              <a:ext uri="{FF2B5EF4-FFF2-40B4-BE49-F238E27FC236}">
                <a16:creationId xmlns:a16="http://schemas.microsoft.com/office/drawing/2014/main" id="{03E1686B-DF1E-A242-AE38-AE8D2B33751A}"/>
              </a:ext>
            </a:extLst>
          </p:cNvPr>
          <p:cNvSpPr/>
          <p:nvPr/>
        </p:nvSpPr>
        <p:spPr>
          <a:xfrm>
            <a:off x="1810108" y="4165022"/>
            <a:ext cx="3907972" cy="12083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From the point of view of the network different connections are independent streams of bytes and each must get an equal share of the bandwidth.</a:t>
            </a:r>
            <a:endParaRPr lang="en-RU" dirty="0"/>
          </a:p>
        </p:txBody>
      </p:sp>
      <p:graphicFrame>
        <p:nvGraphicFramePr>
          <p:cNvPr id="4" name="Table 6">
            <a:extLst>
              <a:ext uri="{FF2B5EF4-FFF2-40B4-BE49-F238E27FC236}">
                <a16:creationId xmlns:a16="http://schemas.microsoft.com/office/drawing/2014/main" id="{9D717B2E-83C8-F342-BC82-29F67EACAD05}"/>
              </a:ext>
            </a:extLst>
          </p:cNvPr>
          <p:cNvGraphicFramePr>
            <a:graphicFrameLocks noGrp="1"/>
          </p:cNvGraphicFramePr>
          <p:nvPr/>
        </p:nvGraphicFramePr>
        <p:xfrm>
          <a:off x="3156854" y="2778155"/>
          <a:ext cx="2939146" cy="370840"/>
        </p:xfrm>
        <a:graphic>
          <a:graphicData uri="http://schemas.openxmlformats.org/drawingml/2006/table">
            <a:tbl>
              <a:tblPr firstRow="1" bandRow="1">
                <a:tableStyleId>{5C22544A-7EE6-4342-B048-85BDC9FD1C3A}</a:tableStyleId>
              </a:tblPr>
              <a:tblGrid>
                <a:gridCol w="419878">
                  <a:extLst>
                    <a:ext uri="{9D8B030D-6E8A-4147-A177-3AD203B41FA5}">
                      <a16:colId xmlns:a16="http://schemas.microsoft.com/office/drawing/2014/main" val="3204360124"/>
                    </a:ext>
                  </a:extLst>
                </a:gridCol>
                <a:gridCol w="419878">
                  <a:extLst>
                    <a:ext uri="{9D8B030D-6E8A-4147-A177-3AD203B41FA5}">
                      <a16:colId xmlns:a16="http://schemas.microsoft.com/office/drawing/2014/main" val="3471394686"/>
                    </a:ext>
                  </a:extLst>
                </a:gridCol>
                <a:gridCol w="419878">
                  <a:extLst>
                    <a:ext uri="{9D8B030D-6E8A-4147-A177-3AD203B41FA5}">
                      <a16:colId xmlns:a16="http://schemas.microsoft.com/office/drawing/2014/main" val="1522384799"/>
                    </a:ext>
                  </a:extLst>
                </a:gridCol>
                <a:gridCol w="419878">
                  <a:extLst>
                    <a:ext uri="{9D8B030D-6E8A-4147-A177-3AD203B41FA5}">
                      <a16:colId xmlns:a16="http://schemas.microsoft.com/office/drawing/2014/main" val="2135552641"/>
                    </a:ext>
                  </a:extLst>
                </a:gridCol>
                <a:gridCol w="419878">
                  <a:extLst>
                    <a:ext uri="{9D8B030D-6E8A-4147-A177-3AD203B41FA5}">
                      <a16:colId xmlns:a16="http://schemas.microsoft.com/office/drawing/2014/main" val="2013727244"/>
                    </a:ext>
                  </a:extLst>
                </a:gridCol>
                <a:gridCol w="419878">
                  <a:extLst>
                    <a:ext uri="{9D8B030D-6E8A-4147-A177-3AD203B41FA5}">
                      <a16:colId xmlns:a16="http://schemas.microsoft.com/office/drawing/2014/main" val="23368734"/>
                    </a:ext>
                  </a:extLst>
                </a:gridCol>
                <a:gridCol w="419878">
                  <a:extLst>
                    <a:ext uri="{9D8B030D-6E8A-4147-A177-3AD203B41FA5}">
                      <a16:colId xmlns:a16="http://schemas.microsoft.com/office/drawing/2014/main" val="2599346499"/>
                    </a:ext>
                  </a:extLst>
                </a:gridCol>
              </a:tblGrid>
              <a:tr h="370840">
                <a:tc>
                  <a:txBody>
                    <a:bodyPr/>
                    <a:lstStyle/>
                    <a:p>
                      <a:endParaRPr lang="en-RU" dirty="0"/>
                    </a:p>
                  </a:txBody>
                  <a:tcPr>
                    <a:solidFill>
                      <a:schemeClr val="accent5">
                        <a:lumMod val="75000"/>
                      </a:schemeClr>
                    </a:solidFill>
                  </a:tcPr>
                </a:tc>
                <a:tc>
                  <a:txBody>
                    <a:bodyPr/>
                    <a:lstStyle/>
                    <a:p>
                      <a:endParaRPr lang="en-RU" dirty="0"/>
                    </a:p>
                  </a:txBody>
                  <a:tcPr>
                    <a:solidFill>
                      <a:schemeClr val="accent6">
                        <a:lumMod val="75000"/>
                      </a:schemeClr>
                    </a:solidFill>
                  </a:tcPr>
                </a:tc>
                <a:tc>
                  <a:txBody>
                    <a:bodyPr/>
                    <a:lstStyle/>
                    <a:p>
                      <a:endParaRPr lang="en-RU" dirty="0"/>
                    </a:p>
                  </a:txBody>
                  <a:tcPr>
                    <a:solidFill>
                      <a:schemeClr val="accent2">
                        <a:lumMod val="75000"/>
                      </a:schemeClr>
                    </a:solidFill>
                  </a:tcPr>
                </a:tc>
                <a:tc>
                  <a:txBody>
                    <a:bodyPr/>
                    <a:lstStyle/>
                    <a:p>
                      <a:endParaRPr lang="en-RU" dirty="0"/>
                    </a:p>
                  </a:txBody>
                  <a:tcPr>
                    <a:solidFill>
                      <a:schemeClr val="accent3">
                        <a:lumMod val="75000"/>
                      </a:schemeClr>
                    </a:solidFill>
                  </a:tcPr>
                </a:tc>
                <a:tc>
                  <a:txBody>
                    <a:bodyPr/>
                    <a:lstStyle/>
                    <a:p>
                      <a:endParaRPr lang="en-RU" dirty="0"/>
                    </a:p>
                  </a:txBody>
                  <a:tcPr>
                    <a:solidFill>
                      <a:schemeClr val="accent5">
                        <a:lumMod val="75000"/>
                      </a:schemeClr>
                    </a:solidFill>
                  </a:tcPr>
                </a:tc>
                <a:tc>
                  <a:txBody>
                    <a:bodyPr/>
                    <a:lstStyle/>
                    <a:p>
                      <a:endParaRPr lang="en-RU" dirty="0"/>
                    </a:p>
                  </a:txBody>
                  <a:tcPr>
                    <a:solidFill>
                      <a:schemeClr val="accent6">
                        <a:lumMod val="75000"/>
                      </a:schemeClr>
                    </a:solidFill>
                  </a:tcPr>
                </a:tc>
                <a:tc>
                  <a:txBody>
                    <a:bodyPr/>
                    <a:lstStyle/>
                    <a:p>
                      <a:pPr algn="ctr"/>
                      <a:r>
                        <a:rPr lang="en-US" sz="1800" dirty="0">
                          <a:solidFill>
                            <a:schemeClr val="tx1"/>
                          </a:solidFill>
                        </a:rPr>
                        <a:t>…</a:t>
                      </a:r>
                      <a:endParaRPr lang="en-RU" sz="1800" dirty="0">
                        <a:solidFill>
                          <a:schemeClr val="tx1"/>
                        </a:solidFill>
                      </a:endParaRPr>
                    </a:p>
                  </a:txBody>
                  <a:tcPr>
                    <a:solidFill>
                      <a:schemeClr val="bg1"/>
                    </a:solidFill>
                  </a:tcPr>
                </a:tc>
                <a:extLst>
                  <a:ext uri="{0D108BD9-81ED-4DB2-BD59-A6C34878D82A}">
                    <a16:rowId xmlns:a16="http://schemas.microsoft.com/office/drawing/2014/main" val="988207805"/>
                  </a:ext>
                </a:extLst>
              </a:tr>
            </a:tbl>
          </a:graphicData>
        </a:graphic>
      </p:graphicFrame>
      <p:graphicFrame>
        <p:nvGraphicFramePr>
          <p:cNvPr id="7" name="Table 8">
            <a:extLst>
              <a:ext uri="{FF2B5EF4-FFF2-40B4-BE49-F238E27FC236}">
                <a16:creationId xmlns:a16="http://schemas.microsoft.com/office/drawing/2014/main" id="{573DFE15-2EE6-F649-9C11-A835D03E4E6C}"/>
              </a:ext>
            </a:extLst>
          </p:cNvPr>
          <p:cNvGraphicFramePr>
            <a:graphicFrameLocks noGrp="1"/>
          </p:cNvGraphicFramePr>
          <p:nvPr/>
        </p:nvGraphicFramePr>
        <p:xfrm>
          <a:off x="6096000" y="2221895"/>
          <a:ext cx="1679512" cy="1483360"/>
        </p:xfrm>
        <a:graphic>
          <a:graphicData uri="http://schemas.openxmlformats.org/drawingml/2006/table">
            <a:tbl>
              <a:tblPr firstRow="1" bandRow="1">
                <a:tableStyleId>{2D5ABB26-0587-4C30-8999-92F81FD0307C}</a:tableStyleId>
              </a:tblPr>
              <a:tblGrid>
                <a:gridCol w="419878">
                  <a:extLst>
                    <a:ext uri="{9D8B030D-6E8A-4147-A177-3AD203B41FA5}">
                      <a16:colId xmlns:a16="http://schemas.microsoft.com/office/drawing/2014/main" val="3172870216"/>
                    </a:ext>
                  </a:extLst>
                </a:gridCol>
                <a:gridCol w="419878">
                  <a:extLst>
                    <a:ext uri="{9D8B030D-6E8A-4147-A177-3AD203B41FA5}">
                      <a16:colId xmlns:a16="http://schemas.microsoft.com/office/drawing/2014/main" val="1074529576"/>
                    </a:ext>
                  </a:extLst>
                </a:gridCol>
                <a:gridCol w="419878">
                  <a:extLst>
                    <a:ext uri="{9D8B030D-6E8A-4147-A177-3AD203B41FA5}">
                      <a16:colId xmlns:a16="http://schemas.microsoft.com/office/drawing/2014/main" val="680897423"/>
                    </a:ext>
                  </a:extLst>
                </a:gridCol>
                <a:gridCol w="419878">
                  <a:extLst>
                    <a:ext uri="{9D8B030D-6E8A-4147-A177-3AD203B41FA5}">
                      <a16:colId xmlns:a16="http://schemas.microsoft.com/office/drawing/2014/main" val="3899047533"/>
                    </a:ext>
                  </a:extLst>
                </a:gridCol>
              </a:tblGrid>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9805458"/>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5288020"/>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9428622"/>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3929391"/>
                  </a:ext>
                </a:extLst>
              </a:tr>
            </a:tbl>
          </a:graphicData>
        </a:graphic>
      </p:graphicFrame>
      <p:graphicFrame>
        <p:nvGraphicFramePr>
          <p:cNvPr id="11" name="Table 8">
            <a:extLst>
              <a:ext uri="{FF2B5EF4-FFF2-40B4-BE49-F238E27FC236}">
                <a16:creationId xmlns:a16="http://schemas.microsoft.com/office/drawing/2014/main" id="{85BD962A-6357-8B40-888B-96443E38576A}"/>
              </a:ext>
            </a:extLst>
          </p:cNvPr>
          <p:cNvGraphicFramePr>
            <a:graphicFrameLocks noGrp="1"/>
          </p:cNvGraphicFramePr>
          <p:nvPr/>
        </p:nvGraphicFramePr>
        <p:xfrm>
          <a:off x="8195390" y="2221895"/>
          <a:ext cx="1679512" cy="1483360"/>
        </p:xfrm>
        <a:graphic>
          <a:graphicData uri="http://schemas.openxmlformats.org/drawingml/2006/table">
            <a:tbl>
              <a:tblPr firstRow="1" bandRow="1">
                <a:tableStyleId>{2D5ABB26-0587-4C30-8999-92F81FD0307C}</a:tableStyleId>
              </a:tblPr>
              <a:tblGrid>
                <a:gridCol w="419878">
                  <a:extLst>
                    <a:ext uri="{9D8B030D-6E8A-4147-A177-3AD203B41FA5}">
                      <a16:colId xmlns:a16="http://schemas.microsoft.com/office/drawing/2014/main" val="3172870216"/>
                    </a:ext>
                  </a:extLst>
                </a:gridCol>
                <a:gridCol w="419878">
                  <a:extLst>
                    <a:ext uri="{9D8B030D-6E8A-4147-A177-3AD203B41FA5}">
                      <a16:colId xmlns:a16="http://schemas.microsoft.com/office/drawing/2014/main" val="1074529576"/>
                    </a:ext>
                  </a:extLst>
                </a:gridCol>
                <a:gridCol w="419878">
                  <a:extLst>
                    <a:ext uri="{9D8B030D-6E8A-4147-A177-3AD203B41FA5}">
                      <a16:colId xmlns:a16="http://schemas.microsoft.com/office/drawing/2014/main" val="680897423"/>
                    </a:ext>
                  </a:extLst>
                </a:gridCol>
                <a:gridCol w="419878">
                  <a:extLst>
                    <a:ext uri="{9D8B030D-6E8A-4147-A177-3AD203B41FA5}">
                      <a16:colId xmlns:a16="http://schemas.microsoft.com/office/drawing/2014/main" val="3899047533"/>
                    </a:ext>
                  </a:extLst>
                </a:gridCol>
              </a:tblGrid>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9805458"/>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5288020"/>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9428622"/>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3929391"/>
                  </a:ext>
                </a:extLst>
              </a:tr>
            </a:tbl>
          </a:graphicData>
        </a:graphic>
      </p:graphicFrame>
      <p:graphicFrame>
        <p:nvGraphicFramePr>
          <p:cNvPr id="13" name="Table 8">
            <a:extLst>
              <a:ext uri="{FF2B5EF4-FFF2-40B4-BE49-F238E27FC236}">
                <a16:creationId xmlns:a16="http://schemas.microsoft.com/office/drawing/2014/main" id="{4D4368C8-8E81-E84B-92E2-B643534CE6E9}"/>
              </a:ext>
            </a:extLst>
          </p:cNvPr>
          <p:cNvGraphicFramePr>
            <a:graphicFrameLocks noGrp="1"/>
          </p:cNvGraphicFramePr>
          <p:nvPr/>
        </p:nvGraphicFramePr>
        <p:xfrm>
          <a:off x="10294780" y="2221895"/>
          <a:ext cx="1679512" cy="1483360"/>
        </p:xfrm>
        <a:graphic>
          <a:graphicData uri="http://schemas.openxmlformats.org/drawingml/2006/table">
            <a:tbl>
              <a:tblPr firstRow="1" bandRow="1">
                <a:tableStyleId>{2D5ABB26-0587-4C30-8999-92F81FD0307C}</a:tableStyleId>
              </a:tblPr>
              <a:tblGrid>
                <a:gridCol w="419878">
                  <a:extLst>
                    <a:ext uri="{9D8B030D-6E8A-4147-A177-3AD203B41FA5}">
                      <a16:colId xmlns:a16="http://schemas.microsoft.com/office/drawing/2014/main" val="3172870216"/>
                    </a:ext>
                  </a:extLst>
                </a:gridCol>
                <a:gridCol w="419878">
                  <a:extLst>
                    <a:ext uri="{9D8B030D-6E8A-4147-A177-3AD203B41FA5}">
                      <a16:colId xmlns:a16="http://schemas.microsoft.com/office/drawing/2014/main" val="1074529576"/>
                    </a:ext>
                  </a:extLst>
                </a:gridCol>
                <a:gridCol w="419878">
                  <a:extLst>
                    <a:ext uri="{9D8B030D-6E8A-4147-A177-3AD203B41FA5}">
                      <a16:colId xmlns:a16="http://schemas.microsoft.com/office/drawing/2014/main" val="680897423"/>
                    </a:ext>
                  </a:extLst>
                </a:gridCol>
                <a:gridCol w="419878">
                  <a:extLst>
                    <a:ext uri="{9D8B030D-6E8A-4147-A177-3AD203B41FA5}">
                      <a16:colId xmlns:a16="http://schemas.microsoft.com/office/drawing/2014/main" val="3899047533"/>
                    </a:ext>
                  </a:extLst>
                </a:gridCol>
              </a:tblGrid>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699805458"/>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5288020"/>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9428622"/>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3929391"/>
                  </a:ext>
                </a:extLst>
              </a:tr>
            </a:tbl>
          </a:graphicData>
        </a:graphic>
      </p:graphicFrame>
      <p:sp>
        <p:nvSpPr>
          <p:cNvPr id="15" name="Rounded Rectangle 14">
            <a:extLst>
              <a:ext uri="{FF2B5EF4-FFF2-40B4-BE49-F238E27FC236}">
                <a16:creationId xmlns:a16="http://schemas.microsoft.com/office/drawing/2014/main" id="{939D93B2-D8BA-1244-9413-C780BEF71C8D}"/>
              </a:ext>
            </a:extLst>
          </p:cNvPr>
          <p:cNvSpPr/>
          <p:nvPr/>
        </p:nvSpPr>
        <p:spPr>
          <a:xfrm>
            <a:off x="7921487" y="4161616"/>
            <a:ext cx="4052805" cy="23306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It is only now that the server received a complete request and can handle it. Essentially, it waited for all requests to arrive before starting the first one</a:t>
            </a:r>
            <a:r>
              <a:rPr lang="ru-RU" dirty="0"/>
              <a:t>.</a:t>
            </a:r>
            <a:br>
              <a:rPr lang="ru-RU" dirty="0"/>
            </a:br>
            <a:br>
              <a:rPr lang="ru-RU" dirty="0"/>
            </a:br>
            <a:r>
              <a:rPr lang="en-US" dirty="0"/>
              <a:t>The delay is no better than when we have a single huge request.</a:t>
            </a:r>
            <a:endParaRPr lang="en-RU" dirty="0"/>
          </a:p>
        </p:txBody>
      </p:sp>
      <p:sp>
        <p:nvSpPr>
          <p:cNvPr id="9" name="TextBox 8">
            <a:extLst>
              <a:ext uri="{FF2B5EF4-FFF2-40B4-BE49-F238E27FC236}">
                <a16:creationId xmlns:a16="http://schemas.microsoft.com/office/drawing/2014/main" id="{7F5466C1-1A96-50F9-9199-F4B83D6BE770}"/>
              </a:ext>
            </a:extLst>
          </p:cNvPr>
          <p:cNvSpPr txBox="1"/>
          <p:nvPr/>
        </p:nvSpPr>
        <p:spPr>
          <a:xfrm>
            <a:off x="0" y="5997675"/>
            <a:ext cx="4325928" cy="523220"/>
          </a:xfrm>
          <a:prstGeom prst="rect">
            <a:avLst/>
          </a:prstGeom>
          <a:noFill/>
        </p:spPr>
        <p:txBody>
          <a:bodyPr wrap="none" rtlCol="0">
            <a:spAutoFit/>
          </a:bodyPr>
          <a:lstStyle/>
          <a:p>
            <a:r>
              <a:rPr lang="en-CY" sz="1400" i="1" dirty="0">
                <a:solidFill>
                  <a:schemeClr val="bg1">
                    <a:lumMod val="75000"/>
                  </a:schemeClr>
                </a:solidFill>
              </a:rPr>
              <a:t>* </a:t>
            </a:r>
            <a:r>
              <a:rPr lang="en-US" sz="1400" i="1" dirty="0">
                <a:solidFill>
                  <a:schemeClr val="bg1">
                    <a:lumMod val="75000"/>
                  </a:schemeClr>
                </a:solidFill>
              </a:rPr>
              <a:t>See also</a:t>
            </a:r>
            <a:r>
              <a:rPr lang="ru-RU" sz="1400" i="1" dirty="0">
                <a:solidFill>
                  <a:schemeClr val="bg1">
                    <a:lumMod val="75000"/>
                  </a:schemeClr>
                </a:solidFill>
              </a:rPr>
              <a:t> </a:t>
            </a:r>
            <a:r>
              <a:rPr lang="en-GB" sz="1400" i="1" dirty="0">
                <a:solidFill>
                  <a:schemeClr val="bg1">
                    <a:lumMod val="75000"/>
                  </a:schemeClr>
                </a:solidFill>
                <a:effectLst/>
              </a:rPr>
              <a:t>It’s</a:t>
            </a:r>
            <a:r>
              <a:rPr lang="en-GB" sz="1400" i="1" dirty="0">
                <a:solidFill>
                  <a:schemeClr val="bg1">
                    <a:lumMod val="75000"/>
                  </a:schemeClr>
                </a:solidFill>
                <a:effectLst/>
                <a:latin typeface="Arial" panose="020B0604020202020204" pitchFamily="34" charset="0"/>
              </a:rPr>
              <a:t> Time to Replace TCP in the </a:t>
            </a:r>
            <a:r>
              <a:rPr lang="en-GB" sz="1400" i="1" dirty="0" err="1">
                <a:solidFill>
                  <a:schemeClr val="bg1">
                    <a:lumMod val="75000"/>
                  </a:schemeClr>
                </a:solidFill>
                <a:effectLst/>
                <a:latin typeface="Arial" panose="020B0604020202020204" pitchFamily="34" charset="0"/>
              </a:rPr>
              <a:t>Datacenter</a:t>
            </a:r>
            <a:br>
              <a:rPr lang="en-GB" sz="1400" i="1" dirty="0">
                <a:solidFill>
                  <a:schemeClr val="bg1">
                    <a:lumMod val="75000"/>
                  </a:schemeClr>
                </a:solidFill>
                <a:effectLst/>
                <a:latin typeface="Arial" panose="020B0604020202020204" pitchFamily="34" charset="0"/>
              </a:rPr>
            </a:br>
            <a:r>
              <a:rPr lang="en-GB" sz="1400" i="1" dirty="0">
                <a:solidFill>
                  <a:schemeClr val="bg1">
                    <a:lumMod val="75000"/>
                  </a:schemeClr>
                </a:solidFill>
                <a:effectLst/>
                <a:latin typeface="Arial" panose="020B0604020202020204" pitchFamily="34" charset="0"/>
                <a:hlinkClick r:id="rId3"/>
              </a:rPr>
              <a:t>https://arxiv.org/pdf/2210.00714.pdf</a:t>
            </a:r>
            <a:endParaRPr lang="en-CY" sz="1400" i="1" dirty="0">
              <a:solidFill>
                <a:schemeClr val="bg1">
                  <a:lumMod val="75000"/>
                </a:schemeClr>
              </a:solidFill>
            </a:endParaRPr>
          </a:p>
        </p:txBody>
      </p:sp>
    </p:spTree>
    <p:extLst>
      <p:ext uri="{BB962C8B-B14F-4D97-AF65-F5344CB8AC3E}">
        <p14:creationId xmlns:p14="http://schemas.microsoft.com/office/powerpoint/2010/main" val="2544494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9E7A1-A48A-CB17-9256-11958C0493D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985A73B-296B-CEE2-98E9-B6D2012ADAFE}"/>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8D661DE6-89BD-A03F-73E7-34F9FF28644D}"/>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14014797-2CEF-9180-F2BD-86295B366ED6}"/>
              </a:ext>
            </a:extLst>
          </p:cNvPr>
          <p:cNvGraphicFramePr>
            <a:graphicFrameLocks noGrp="1"/>
          </p:cNvGraphicFramePr>
          <p:nvPr>
            <p:extLst>
              <p:ext uri="{D42A27DB-BD31-4B8C-83A1-F6EECF244321}">
                <p14:modId xmlns:p14="http://schemas.microsoft.com/office/powerpoint/2010/main" val="520328088"/>
              </p:ext>
            </p:extLst>
          </p:nvPr>
        </p:nvGraphicFramePr>
        <p:xfrm>
          <a:off x="0" y="365761"/>
          <a:ext cx="12192000" cy="137160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1650798008"/>
                    </a:ext>
                  </a:extLst>
                </a:gridCol>
                <a:gridCol w="6096000">
                  <a:extLst>
                    <a:ext uri="{9D8B030D-6E8A-4147-A177-3AD203B41FA5}">
                      <a16:colId xmlns:a16="http://schemas.microsoft.com/office/drawing/2014/main" val="1495103882"/>
                    </a:ext>
                  </a:extLst>
                </a:gridCol>
              </a:tblGrid>
              <a:tr h="370840">
                <a:tc gridSpan="3">
                  <a:txBody>
                    <a:bodyPr/>
                    <a:lstStyle/>
                    <a:p>
                      <a:r>
                        <a:rPr lang="en-US" sz="2400" dirty="0"/>
                        <a:t>How the network interacts with</a:t>
                      </a:r>
                      <a:r>
                        <a:rPr lang="ru-RU" sz="2400" dirty="0"/>
                        <a:t> </a:t>
                      </a:r>
                      <a:r>
                        <a:rPr lang="en-US" sz="2400" dirty="0"/>
                        <a:t>concurrent requests</a:t>
                      </a:r>
                    </a:p>
                  </a:txBody>
                  <a:tcPr/>
                </a:tc>
                <a:tc hMerge="1">
                  <a:txBody>
                    <a:bodyPr/>
                    <a:lstStyle/>
                    <a:p>
                      <a:endParaRPr lang="en-RU"/>
                    </a:p>
                  </a:txBody>
                  <a:tcPr/>
                </a:tc>
                <a:tc hMerge="1">
                  <a:txBody>
                    <a:bodyPr/>
                    <a:lstStyle/>
                    <a:p>
                      <a:endParaRPr lang="en-RU"/>
                    </a:p>
                  </a:txBody>
                  <a:tcPr/>
                </a:tc>
                <a:extLst>
                  <a:ext uri="{0D108BD9-81ED-4DB2-BD59-A6C34878D82A}">
                    <a16:rowId xmlns:a16="http://schemas.microsoft.com/office/drawing/2014/main" val="10000"/>
                  </a:ext>
                </a:extLst>
              </a:tr>
              <a:tr h="370840">
                <a:tc>
                  <a:txBody>
                    <a:bodyPr/>
                    <a:lstStyle/>
                    <a:p>
                      <a:r>
                        <a:rPr lang="en-US" dirty="0"/>
                        <a:t>A client that send multiple requests over multiple network connections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network</a:t>
                      </a:r>
                    </a:p>
                    <a:p>
                      <a:endParaRPr lang="en-US" dirty="0"/>
                    </a:p>
                  </a:txBody>
                  <a:tcPr/>
                </a:tc>
                <a:tc>
                  <a:txBody>
                    <a:bodyPr/>
                    <a:lstStyle/>
                    <a:p>
                      <a:r>
                        <a:rPr lang="en-US" dirty="0"/>
                        <a:t>The server’s request queue</a:t>
                      </a:r>
                    </a:p>
                  </a:txBody>
                  <a:tcPr/>
                </a:tc>
                <a:extLst>
                  <a:ext uri="{0D108BD9-81ED-4DB2-BD59-A6C34878D82A}">
                    <a16:rowId xmlns:a16="http://schemas.microsoft.com/office/drawing/2014/main" val="10001"/>
                  </a:ext>
                </a:extLst>
              </a:tr>
            </a:tbl>
          </a:graphicData>
        </a:graphic>
      </p:graphicFrame>
      <p:graphicFrame>
        <p:nvGraphicFramePr>
          <p:cNvPr id="8" name="Table 8">
            <a:extLst>
              <a:ext uri="{FF2B5EF4-FFF2-40B4-BE49-F238E27FC236}">
                <a16:creationId xmlns:a16="http://schemas.microsoft.com/office/drawing/2014/main" id="{2DA93493-2FE4-2D97-4F5D-886111501224}"/>
              </a:ext>
            </a:extLst>
          </p:cNvPr>
          <p:cNvGraphicFramePr>
            <a:graphicFrameLocks noGrp="1"/>
          </p:cNvGraphicFramePr>
          <p:nvPr/>
        </p:nvGraphicFramePr>
        <p:xfrm>
          <a:off x="0" y="2221895"/>
          <a:ext cx="2939146" cy="1483360"/>
        </p:xfrm>
        <a:graphic>
          <a:graphicData uri="http://schemas.openxmlformats.org/drawingml/2006/table">
            <a:tbl>
              <a:tblPr firstRow="1" bandRow="1">
                <a:tableStyleId>{2D5ABB26-0587-4C30-8999-92F81FD0307C}</a:tableStyleId>
              </a:tblPr>
              <a:tblGrid>
                <a:gridCol w="1259634">
                  <a:extLst>
                    <a:ext uri="{9D8B030D-6E8A-4147-A177-3AD203B41FA5}">
                      <a16:colId xmlns:a16="http://schemas.microsoft.com/office/drawing/2014/main" val="372924846"/>
                    </a:ext>
                  </a:extLst>
                </a:gridCol>
                <a:gridCol w="419878">
                  <a:extLst>
                    <a:ext uri="{9D8B030D-6E8A-4147-A177-3AD203B41FA5}">
                      <a16:colId xmlns:a16="http://schemas.microsoft.com/office/drawing/2014/main" val="3172870216"/>
                    </a:ext>
                  </a:extLst>
                </a:gridCol>
                <a:gridCol w="419878">
                  <a:extLst>
                    <a:ext uri="{9D8B030D-6E8A-4147-A177-3AD203B41FA5}">
                      <a16:colId xmlns:a16="http://schemas.microsoft.com/office/drawing/2014/main" val="1074529576"/>
                    </a:ext>
                  </a:extLst>
                </a:gridCol>
                <a:gridCol w="419878">
                  <a:extLst>
                    <a:ext uri="{9D8B030D-6E8A-4147-A177-3AD203B41FA5}">
                      <a16:colId xmlns:a16="http://schemas.microsoft.com/office/drawing/2014/main" val="680897423"/>
                    </a:ext>
                  </a:extLst>
                </a:gridCol>
                <a:gridCol w="419878">
                  <a:extLst>
                    <a:ext uri="{9D8B030D-6E8A-4147-A177-3AD203B41FA5}">
                      <a16:colId xmlns:a16="http://schemas.microsoft.com/office/drawing/2014/main" val="3899047533"/>
                    </a:ext>
                  </a:extLst>
                </a:gridCol>
              </a:tblGrid>
              <a:tr h="370840">
                <a:tc>
                  <a:txBody>
                    <a:bodyPr/>
                    <a:lstStyle/>
                    <a:p>
                      <a:r>
                        <a:rPr lang="en-US" dirty="0"/>
                        <a:t>Request</a:t>
                      </a:r>
                      <a:r>
                        <a:rPr lang="ru-RU" dirty="0"/>
                        <a:t> 1</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699805458"/>
                  </a:ext>
                </a:extLst>
              </a:tr>
              <a:tr h="370840">
                <a:tc>
                  <a:txBody>
                    <a:bodyPr/>
                    <a:lstStyle/>
                    <a:p>
                      <a:r>
                        <a:rPr lang="en-US" dirty="0"/>
                        <a:t>Request</a:t>
                      </a:r>
                      <a:r>
                        <a:rPr lang="ru-RU" dirty="0"/>
                        <a:t> 2</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785288020"/>
                  </a:ext>
                </a:extLst>
              </a:tr>
              <a:tr h="370840">
                <a:tc>
                  <a:txBody>
                    <a:bodyPr/>
                    <a:lstStyle/>
                    <a:p>
                      <a:r>
                        <a:rPr lang="en-US" dirty="0"/>
                        <a:t>Request</a:t>
                      </a:r>
                      <a:r>
                        <a:rPr lang="ru-RU" dirty="0"/>
                        <a:t> 3</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849428622"/>
                  </a:ext>
                </a:extLst>
              </a:tr>
              <a:tr h="370840">
                <a:tc>
                  <a:txBody>
                    <a:bodyPr/>
                    <a:lstStyle/>
                    <a:p>
                      <a:r>
                        <a:rPr lang="en-US"/>
                        <a:t>Request</a:t>
                      </a:r>
                      <a:r>
                        <a:rPr lang="ru-RU"/>
                        <a:t> </a:t>
                      </a:r>
                      <a:r>
                        <a:rPr lang="ru-RU" dirty="0"/>
                        <a:t>4</a:t>
                      </a:r>
                      <a:endParaRPr lang="en-RU" dirty="0"/>
                    </a:p>
                  </a:txBody>
                  <a:tcPr>
                    <a:lnR w="12700" cap="flat" cmpd="sng" algn="ctr">
                      <a:solidFill>
                        <a:schemeClr val="tx1"/>
                      </a:solidFill>
                      <a:prstDash val="solid"/>
                      <a:round/>
                      <a:headEnd type="none" w="med" len="med"/>
                      <a:tailEnd type="none" w="med" len="med"/>
                    </a:lnR>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4103929391"/>
                  </a:ext>
                </a:extLst>
              </a:tr>
            </a:tbl>
          </a:graphicData>
        </a:graphic>
      </p:graphicFrame>
      <p:graphicFrame>
        <p:nvGraphicFramePr>
          <p:cNvPr id="4" name="Table 6">
            <a:extLst>
              <a:ext uri="{FF2B5EF4-FFF2-40B4-BE49-F238E27FC236}">
                <a16:creationId xmlns:a16="http://schemas.microsoft.com/office/drawing/2014/main" id="{95B99F81-5EE3-DEB5-9B27-46C223994D5F}"/>
              </a:ext>
            </a:extLst>
          </p:cNvPr>
          <p:cNvGraphicFramePr>
            <a:graphicFrameLocks noGrp="1"/>
          </p:cNvGraphicFramePr>
          <p:nvPr/>
        </p:nvGraphicFramePr>
        <p:xfrm>
          <a:off x="3156854" y="2778155"/>
          <a:ext cx="2939146" cy="370840"/>
        </p:xfrm>
        <a:graphic>
          <a:graphicData uri="http://schemas.openxmlformats.org/drawingml/2006/table">
            <a:tbl>
              <a:tblPr firstRow="1" bandRow="1">
                <a:tableStyleId>{5C22544A-7EE6-4342-B048-85BDC9FD1C3A}</a:tableStyleId>
              </a:tblPr>
              <a:tblGrid>
                <a:gridCol w="419878">
                  <a:extLst>
                    <a:ext uri="{9D8B030D-6E8A-4147-A177-3AD203B41FA5}">
                      <a16:colId xmlns:a16="http://schemas.microsoft.com/office/drawing/2014/main" val="3204360124"/>
                    </a:ext>
                  </a:extLst>
                </a:gridCol>
                <a:gridCol w="419878">
                  <a:extLst>
                    <a:ext uri="{9D8B030D-6E8A-4147-A177-3AD203B41FA5}">
                      <a16:colId xmlns:a16="http://schemas.microsoft.com/office/drawing/2014/main" val="3471394686"/>
                    </a:ext>
                  </a:extLst>
                </a:gridCol>
                <a:gridCol w="419878">
                  <a:extLst>
                    <a:ext uri="{9D8B030D-6E8A-4147-A177-3AD203B41FA5}">
                      <a16:colId xmlns:a16="http://schemas.microsoft.com/office/drawing/2014/main" val="1522384799"/>
                    </a:ext>
                  </a:extLst>
                </a:gridCol>
                <a:gridCol w="419878">
                  <a:extLst>
                    <a:ext uri="{9D8B030D-6E8A-4147-A177-3AD203B41FA5}">
                      <a16:colId xmlns:a16="http://schemas.microsoft.com/office/drawing/2014/main" val="2135552641"/>
                    </a:ext>
                  </a:extLst>
                </a:gridCol>
                <a:gridCol w="419878">
                  <a:extLst>
                    <a:ext uri="{9D8B030D-6E8A-4147-A177-3AD203B41FA5}">
                      <a16:colId xmlns:a16="http://schemas.microsoft.com/office/drawing/2014/main" val="2013727244"/>
                    </a:ext>
                  </a:extLst>
                </a:gridCol>
                <a:gridCol w="419878">
                  <a:extLst>
                    <a:ext uri="{9D8B030D-6E8A-4147-A177-3AD203B41FA5}">
                      <a16:colId xmlns:a16="http://schemas.microsoft.com/office/drawing/2014/main" val="23368734"/>
                    </a:ext>
                  </a:extLst>
                </a:gridCol>
                <a:gridCol w="419878">
                  <a:extLst>
                    <a:ext uri="{9D8B030D-6E8A-4147-A177-3AD203B41FA5}">
                      <a16:colId xmlns:a16="http://schemas.microsoft.com/office/drawing/2014/main" val="2599346499"/>
                    </a:ext>
                  </a:extLst>
                </a:gridCol>
              </a:tblGrid>
              <a:tr h="370840">
                <a:tc>
                  <a:txBody>
                    <a:bodyPr/>
                    <a:lstStyle/>
                    <a:p>
                      <a:endParaRPr lang="en-RU" dirty="0"/>
                    </a:p>
                  </a:txBody>
                  <a:tcPr>
                    <a:solidFill>
                      <a:schemeClr val="accent5">
                        <a:lumMod val="75000"/>
                      </a:schemeClr>
                    </a:solidFill>
                  </a:tcPr>
                </a:tc>
                <a:tc>
                  <a:txBody>
                    <a:bodyPr/>
                    <a:lstStyle/>
                    <a:p>
                      <a:endParaRPr lang="en-RU" dirty="0"/>
                    </a:p>
                  </a:txBody>
                  <a:tcPr>
                    <a:solidFill>
                      <a:schemeClr val="accent6">
                        <a:lumMod val="75000"/>
                      </a:schemeClr>
                    </a:solidFill>
                  </a:tcPr>
                </a:tc>
                <a:tc>
                  <a:txBody>
                    <a:bodyPr/>
                    <a:lstStyle/>
                    <a:p>
                      <a:endParaRPr lang="en-RU" dirty="0"/>
                    </a:p>
                  </a:txBody>
                  <a:tcPr>
                    <a:solidFill>
                      <a:schemeClr val="accent2">
                        <a:lumMod val="75000"/>
                      </a:schemeClr>
                    </a:solidFill>
                  </a:tcPr>
                </a:tc>
                <a:tc>
                  <a:txBody>
                    <a:bodyPr/>
                    <a:lstStyle/>
                    <a:p>
                      <a:endParaRPr lang="en-RU" dirty="0"/>
                    </a:p>
                  </a:txBody>
                  <a:tcPr>
                    <a:solidFill>
                      <a:schemeClr val="accent3">
                        <a:lumMod val="75000"/>
                      </a:schemeClr>
                    </a:solidFill>
                  </a:tcPr>
                </a:tc>
                <a:tc>
                  <a:txBody>
                    <a:bodyPr/>
                    <a:lstStyle/>
                    <a:p>
                      <a:endParaRPr lang="en-RU" dirty="0"/>
                    </a:p>
                  </a:txBody>
                  <a:tcPr>
                    <a:solidFill>
                      <a:schemeClr val="accent5">
                        <a:lumMod val="75000"/>
                      </a:schemeClr>
                    </a:solidFill>
                  </a:tcPr>
                </a:tc>
                <a:tc>
                  <a:txBody>
                    <a:bodyPr/>
                    <a:lstStyle/>
                    <a:p>
                      <a:endParaRPr lang="en-RU" dirty="0"/>
                    </a:p>
                  </a:txBody>
                  <a:tcPr>
                    <a:solidFill>
                      <a:schemeClr val="accent6">
                        <a:lumMod val="75000"/>
                      </a:schemeClr>
                    </a:solidFill>
                  </a:tcPr>
                </a:tc>
                <a:tc>
                  <a:txBody>
                    <a:bodyPr/>
                    <a:lstStyle/>
                    <a:p>
                      <a:pPr algn="ctr"/>
                      <a:r>
                        <a:rPr lang="en-US" sz="1800" dirty="0">
                          <a:solidFill>
                            <a:schemeClr val="tx1"/>
                          </a:solidFill>
                        </a:rPr>
                        <a:t>…</a:t>
                      </a:r>
                      <a:endParaRPr lang="en-RU" sz="1800" dirty="0">
                        <a:solidFill>
                          <a:schemeClr val="tx1"/>
                        </a:solidFill>
                      </a:endParaRPr>
                    </a:p>
                  </a:txBody>
                  <a:tcPr>
                    <a:solidFill>
                      <a:schemeClr val="bg1"/>
                    </a:solidFill>
                  </a:tcPr>
                </a:tc>
                <a:extLst>
                  <a:ext uri="{0D108BD9-81ED-4DB2-BD59-A6C34878D82A}">
                    <a16:rowId xmlns:a16="http://schemas.microsoft.com/office/drawing/2014/main" val="988207805"/>
                  </a:ext>
                </a:extLst>
              </a:tr>
            </a:tbl>
          </a:graphicData>
        </a:graphic>
      </p:graphicFrame>
      <p:graphicFrame>
        <p:nvGraphicFramePr>
          <p:cNvPr id="7" name="Table 8">
            <a:extLst>
              <a:ext uri="{FF2B5EF4-FFF2-40B4-BE49-F238E27FC236}">
                <a16:creationId xmlns:a16="http://schemas.microsoft.com/office/drawing/2014/main" id="{0BC7FD9C-C317-9531-1713-B2A269540F43}"/>
              </a:ext>
            </a:extLst>
          </p:cNvPr>
          <p:cNvGraphicFramePr>
            <a:graphicFrameLocks noGrp="1"/>
          </p:cNvGraphicFramePr>
          <p:nvPr/>
        </p:nvGraphicFramePr>
        <p:xfrm>
          <a:off x="6096000" y="2221895"/>
          <a:ext cx="1679512" cy="1483360"/>
        </p:xfrm>
        <a:graphic>
          <a:graphicData uri="http://schemas.openxmlformats.org/drawingml/2006/table">
            <a:tbl>
              <a:tblPr firstRow="1" bandRow="1">
                <a:tableStyleId>{2D5ABB26-0587-4C30-8999-92F81FD0307C}</a:tableStyleId>
              </a:tblPr>
              <a:tblGrid>
                <a:gridCol w="419878">
                  <a:extLst>
                    <a:ext uri="{9D8B030D-6E8A-4147-A177-3AD203B41FA5}">
                      <a16:colId xmlns:a16="http://schemas.microsoft.com/office/drawing/2014/main" val="3172870216"/>
                    </a:ext>
                  </a:extLst>
                </a:gridCol>
                <a:gridCol w="419878">
                  <a:extLst>
                    <a:ext uri="{9D8B030D-6E8A-4147-A177-3AD203B41FA5}">
                      <a16:colId xmlns:a16="http://schemas.microsoft.com/office/drawing/2014/main" val="1074529576"/>
                    </a:ext>
                  </a:extLst>
                </a:gridCol>
                <a:gridCol w="419878">
                  <a:extLst>
                    <a:ext uri="{9D8B030D-6E8A-4147-A177-3AD203B41FA5}">
                      <a16:colId xmlns:a16="http://schemas.microsoft.com/office/drawing/2014/main" val="680897423"/>
                    </a:ext>
                  </a:extLst>
                </a:gridCol>
                <a:gridCol w="419878">
                  <a:extLst>
                    <a:ext uri="{9D8B030D-6E8A-4147-A177-3AD203B41FA5}">
                      <a16:colId xmlns:a16="http://schemas.microsoft.com/office/drawing/2014/main" val="3899047533"/>
                    </a:ext>
                  </a:extLst>
                </a:gridCol>
              </a:tblGrid>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9805458"/>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5288020"/>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9428622"/>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3929391"/>
                  </a:ext>
                </a:extLst>
              </a:tr>
            </a:tbl>
          </a:graphicData>
        </a:graphic>
      </p:graphicFrame>
      <p:graphicFrame>
        <p:nvGraphicFramePr>
          <p:cNvPr id="11" name="Table 8">
            <a:extLst>
              <a:ext uri="{FF2B5EF4-FFF2-40B4-BE49-F238E27FC236}">
                <a16:creationId xmlns:a16="http://schemas.microsoft.com/office/drawing/2014/main" id="{91D790A9-A927-3B56-4625-F9C08FE07F75}"/>
              </a:ext>
            </a:extLst>
          </p:cNvPr>
          <p:cNvGraphicFramePr>
            <a:graphicFrameLocks noGrp="1"/>
          </p:cNvGraphicFramePr>
          <p:nvPr/>
        </p:nvGraphicFramePr>
        <p:xfrm>
          <a:off x="8195390" y="2221895"/>
          <a:ext cx="1679512" cy="1483360"/>
        </p:xfrm>
        <a:graphic>
          <a:graphicData uri="http://schemas.openxmlformats.org/drawingml/2006/table">
            <a:tbl>
              <a:tblPr firstRow="1" bandRow="1">
                <a:tableStyleId>{2D5ABB26-0587-4C30-8999-92F81FD0307C}</a:tableStyleId>
              </a:tblPr>
              <a:tblGrid>
                <a:gridCol w="419878">
                  <a:extLst>
                    <a:ext uri="{9D8B030D-6E8A-4147-A177-3AD203B41FA5}">
                      <a16:colId xmlns:a16="http://schemas.microsoft.com/office/drawing/2014/main" val="3172870216"/>
                    </a:ext>
                  </a:extLst>
                </a:gridCol>
                <a:gridCol w="419878">
                  <a:extLst>
                    <a:ext uri="{9D8B030D-6E8A-4147-A177-3AD203B41FA5}">
                      <a16:colId xmlns:a16="http://schemas.microsoft.com/office/drawing/2014/main" val="1074529576"/>
                    </a:ext>
                  </a:extLst>
                </a:gridCol>
                <a:gridCol w="419878">
                  <a:extLst>
                    <a:ext uri="{9D8B030D-6E8A-4147-A177-3AD203B41FA5}">
                      <a16:colId xmlns:a16="http://schemas.microsoft.com/office/drawing/2014/main" val="680897423"/>
                    </a:ext>
                  </a:extLst>
                </a:gridCol>
                <a:gridCol w="419878">
                  <a:extLst>
                    <a:ext uri="{9D8B030D-6E8A-4147-A177-3AD203B41FA5}">
                      <a16:colId xmlns:a16="http://schemas.microsoft.com/office/drawing/2014/main" val="3899047533"/>
                    </a:ext>
                  </a:extLst>
                </a:gridCol>
              </a:tblGrid>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9805458"/>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5288020"/>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9428622"/>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3929391"/>
                  </a:ext>
                </a:extLst>
              </a:tr>
            </a:tbl>
          </a:graphicData>
        </a:graphic>
      </p:graphicFrame>
      <p:graphicFrame>
        <p:nvGraphicFramePr>
          <p:cNvPr id="13" name="Table 8">
            <a:extLst>
              <a:ext uri="{FF2B5EF4-FFF2-40B4-BE49-F238E27FC236}">
                <a16:creationId xmlns:a16="http://schemas.microsoft.com/office/drawing/2014/main" id="{1966CC35-4289-F38C-ED8C-3D5B25FF0FA3}"/>
              </a:ext>
            </a:extLst>
          </p:cNvPr>
          <p:cNvGraphicFramePr>
            <a:graphicFrameLocks noGrp="1"/>
          </p:cNvGraphicFramePr>
          <p:nvPr/>
        </p:nvGraphicFramePr>
        <p:xfrm>
          <a:off x="10294780" y="2221895"/>
          <a:ext cx="1679512" cy="1483360"/>
        </p:xfrm>
        <a:graphic>
          <a:graphicData uri="http://schemas.openxmlformats.org/drawingml/2006/table">
            <a:tbl>
              <a:tblPr firstRow="1" bandRow="1">
                <a:tableStyleId>{2D5ABB26-0587-4C30-8999-92F81FD0307C}</a:tableStyleId>
              </a:tblPr>
              <a:tblGrid>
                <a:gridCol w="419878">
                  <a:extLst>
                    <a:ext uri="{9D8B030D-6E8A-4147-A177-3AD203B41FA5}">
                      <a16:colId xmlns:a16="http://schemas.microsoft.com/office/drawing/2014/main" val="3172870216"/>
                    </a:ext>
                  </a:extLst>
                </a:gridCol>
                <a:gridCol w="419878">
                  <a:extLst>
                    <a:ext uri="{9D8B030D-6E8A-4147-A177-3AD203B41FA5}">
                      <a16:colId xmlns:a16="http://schemas.microsoft.com/office/drawing/2014/main" val="1074529576"/>
                    </a:ext>
                  </a:extLst>
                </a:gridCol>
                <a:gridCol w="419878">
                  <a:extLst>
                    <a:ext uri="{9D8B030D-6E8A-4147-A177-3AD203B41FA5}">
                      <a16:colId xmlns:a16="http://schemas.microsoft.com/office/drawing/2014/main" val="680897423"/>
                    </a:ext>
                  </a:extLst>
                </a:gridCol>
                <a:gridCol w="419878">
                  <a:extLst>
                    <a:ext uri="{9D8B030D-6E8A-4147-A177-3AD203B41FA5}">
                      <a16:colId xmlns:a16="http://schemas.microsoft.com/office/drawing/2014/main" val="3899047533"/>
                    </a:ext>
                  </a:extLst>
                </a:gridCol>
              </a:tblGrid>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699805458"/>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5288020"/>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9428622"/>
                  </a:ext>
                </a:extLst>
              </a:tr>
              <a:tr h="370840">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75000"/>
                      </a:schemeClr>
                    </a:solidFill>
                  </a:tcPr>
                </a:tc>
                <a:tc>
                  <a:txBody>
                    <a:bodyPr/>
                    <a:lstStyle/>
                    <a:p>
                      <a:endParaRPr lang="en-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3929391"/>
                  </a:ext>
                </a:extLst>
              </a:tr>
            </a:tbl>
          </a:graphicData>
        </a:graphic>
      </p:graphicFrame>
      <p:sp>
        <p:nvSpPr>
          <p:cNvPr id="10" name="TextBox 9">
            <a:extLst>
              <a:ext uri="{FF2B5EF4-FFF2-40B4-BE49-F238E27FC236}">
                <a16:creationId xmlns:a16="http://schemas.microsoft.com/office/drawing/2014/main" id="{A35497A0-0A0C-6962-AA19-6D710F6D5EAB}"/>
              </a:ext>
            </a:extLst>
          </p:cNvPr>
          <p:cNvSpPr txBox="1"/>
          <p:nvPr/>
        </p:nvSpPr>
        <p:spPr>
          <a:xfrm>
            <a:off x="0" y="4094922"/>
            <a:ext cx="12191999" cy="1754326"/>
          </a:xfrm>
          <a:prstGeom prst="rect">
            <a:avLst/>
          </a:prstGeom>
          <a:noFill/>
        </p:spPr>
        <p:txBody>
          <a:bodyPr wrap="square" rtlCol="0">
            <a:spAutoFit/>
          </a:bodyPr>
          <a:lstStyle/>
          <a:p>
            <a:r>
              <a:rPr lang="en-CY" dirty="0"/>
              <a:t>There are various ways this scenario may happen:</a:t>
            </a:r>
          </a:p>
          <a:p>
            <a:pPr marL="342900" indent="-342900">
              <a:buFont typeface="+mj-lt"/>
              <a:buAutoNum type="arabicPeriod"/>
            </a:pPr>
            <a:r>
              <a:rPr lang="en-CY" dirty="0"/>
              <a:t>HTTP/2 splits requests into fixed-size frames and interleaves frames from different requests,</a:t>
            </a:r>
          </a:p>
          <a:p>
            <a:pPr marL="342900" indent="-342900">
              <a:buFont typeface="+mj-lt"/>
              <a:buAutoNum type="arabicPeriod"/>
            </a:pPr>
            <a:r>
              <a:rPr lang="en-CY" dirty="0"/>
              <a:t>A TCP stream is split into IP packets and packets from different connections are interleaved.</a:t>
            </a:r>
          </a:p>
          <a:p>
            <a:endParaRPr lang="en-CY" dirty="0"/>
          </a:p>
          <a:p>
            <a:r>
              <a:rPr lang="en-CY" b="1" dirty="0"/>
              <a:t>Quiz</a:t>
            </a:r>
            <a:r>
              <a:rPr lang="en-CY" dirty="0"/>
              <a:t>: it appears that uploading a file via multiple connections is a wrong idea? GRPC had to disable framing in the HTTP/2 client, but a TCP connection cannot monopolise a link.</a:t>
            </a:r>
          </a:p>
        </p:txBody>
      </p:sp>
    </p:spTree>
    <p:extLst>
      <p:ext uri="{BB962C8B-B14F-4D97-AF65-F5344CB8AC3E}">
        <p14:creationId xmlns:p14="http://schemas.microsoft.com/office/powerpoint/2010/main" val="2141725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6321708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36889978"/>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127605993"/>
              </p:ext>
            </p:extLst>
          </p:nvPr>
        </p:nvGraphicFramePr>
        <p:xfrm>
          <a:off x="0" y="343339"/>
          <a:ext cx="12157112" cy="45720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2400" dirty="0"/>
                        <a:t>Buffering and </a:t>
                      </a:r>
                      <a:r>
                        <a:rPr lang="en-US" sz="2400" dirty="0" err="1"/>
                        <a:t>bufferbloat</a:t>
                      </a:r>
                      <a:endParaRPr lang="en-US" sz="2400" dirty="0"/>
                    </a:p>
                  </a:txBody>
                  <a:tcPr/>
                </a:tc>
                <a:extLst>
                  <a:ext uri="{0D108BD9-81ED-4DB2-BD59-A6C34878D82A}">
                    <a16:rowId xmlns:a16="http://schemas.microsoft.com/office/drawing/2014/main" val="10000"/>
                  </a:ext>
                </a:extLst>
              </a:tr>
            </a:tbl>
          </a:graphicData>
        </a:graphic>
      </p:graphicFrame>
      <p:sp>
        <p:nvSpPr>
          <p:cNvPr id="14" name="Rounded Rectangle 13">
            <a:extLst>
              <a:ext uri="{FF2B5EF4-FFF2-40B4-BE49-F238E27FC236}">
                <a16:creationId xmlns:a16="http://schemas.microsoft.com/office/drawing/2014/main" id="{AEE9E279-443C-E49B-6FC6-9487E74B022F}"/>
              </a:ext>
            </a:extLst>
          </p:cNvPr>
          <p:cNvSpPr/>
          <p:nvPr/>
        </p:nvSpPr>
        <p:spPr>
          <a:xfrm>
            <a:off x="327990" y="127946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18" name="Table 17">
            <a:extLst>
              <a:ext uri="{FF2B5EF4-FFF2-40B4-BE49-F238E27FC236}">
                <a16:creationId xmlns:a16="http://schemas.microsoft.com/office/drawing/2014/main" id="{FFE06237-58DC-C297-30A4-BD42C7075082}"/>
              </a:ext>
            </a:extLst>
          </p:cNvPr>
          <p:cNvGraphicFramePr>
            <a:graphicFrameLocks noGrp="1"/>
          </p:cNvGraphicFramePr>
          <p:nvPr>
            <p:extLst>
              <p:ext uri="{D42A27DB-BD31-4B8C-83A1-F6EECF244321}">
                <p14:modId xmlns:p14="http://schemas.microsoft.com/office/powerpoint/2010/main" val="1388983928"/>
              </p:ext>
            </p:extLst>
          </p:nvPr>
        </p:nvGraphicFramePr>
        <p:xfrm>
          <a:off x="498056" y="170925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3" name="Rounded Rectangle 22">
            <a:extLst>
              <a:ext uri="{FF2B5EF4-FFF2-40B4-BE49-F238E27FC236}">
                <a16:creationId xmlns:a16="http://schemas.microsoft.com/office/drawing/2014/main" id="{C2710B26-719E-6009-A418-BECD68319667}"/>
              </a:ext>
            </a:extLst>
          </p:cNvPr>
          <p:cNvSpPr/>
          <p:nvPr/>
        </p:nvSpPr>
        <p:spPr>
          <a:xfrm>
            <a:off x="4625008"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4" name="Table 23">
            <a:extLst>
              <a:ext uri="{FF2B5EF4-FFF2-40B4-BE49-F238E27FC236}">
                <a16:creationId xmlns:a16="http://schemas.microsoft.com/office/drawing/2014/main" id="{D101FDEF-24C8-E2ED-CDCD-73146C716C7B}"/>
              </a:ext>
            </a:extLst>
          </p:cNvPr>
          <p:cNvGraphicFramePr>
            <a:graphicFrameLocks noGrp="1"/>
          </p:cNvGraphicFramePr>
          <p:nvPr>
            <p:extLst>
              <p:ext uri="{D42A27DB-BD31-4B8C-83A1-F6EECF244321}">
                <p14:modId xmlns:p14="http://schemas.microsoft.com/office/powerpoint/2010/main" val="2869163484"/>
              </p:ext>
            </p:extLst>
          </p:nvPr>
        </p:nvGraphicFramePr>
        <p:xfrm>
          <a:off x="4795074"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5" name="Rounded Rectangle 24">
            <a:extLst>
              <a:ext uri="{FF2B5EF4-FFF2-40B4-BE49-F238E27FC236}">
                <a16:creationId xmlns:a16="http://schemas.microsoft.com/office/drawing/2014/main" id="{D02DE294-3A1E-9A9E-F519-1070974C857F}"/>
              </a:ext>
            </a:extLst>
          </p:cNvPr>
          <p:cNvSpPr/>
          <p:nvPr/>
        </p:nvSpPr>
        <p:spPr>
          <a:xfrm>
            <a:off x="8922026"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6" name="Table 25">
            <a:extLst>
              <a:ext uri="{FF2B5EF4-FFF2-40B4-BE49-F238E27FC236}">
                <a16:creationId xmlns:a16="http://schemas.microsoft.com/office/drawing/2014/main" id="{3D32AE3E-57BB-9E5B-E248-2A70D56DA3BA}"/>
              </a:ext>
            </a:extLst>
          </p:cNvPr>
          <p:cNvGraphicFramePr>
            <a:graphicFrameLocks noGrp="1"/>
          </p:cNvGraphicFramePr>
          <p:nvPr>
            <p:extLst>
              <p:ext uri="{D42A27DB-BD31-4B8C-83A1-F6EECF244321}">
                <p14:modId xmlns:p14="http://schemas.microsoft.com/office/powerpoint/2010/main" val="2775430875"/>
              </p:ext>
            </p:extLst>
          </p:nvPr>
        </p:nvGraphicFramePr>
        <p:xfrm>
          <a:off x="9092092"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28" name="Straight Arrow Connector 27">
            <a:extLst>
              <a:ext uri="{FF2B5EF4-FFF2-40B4-BE49-F238E27FC236}">
                <a16:creationId xmlns:a16="http://schemas.microsoft.com/office/drawing/2014/main" id="{16FB3BC3-109F-E9DC-95CB-CBC848DEDE6F}"/>
              </a:ext>
            </a:extLst>
          </p:cNvPr>
          <p:cNvCxnSpPr>
            <a:stCxn id="14" idx="3"/>
            <a:endCxn id="23" idx="1"/>
          </p:cNvCxnSpPr>
          <p:nvPr/>
        </p:nvCxnSpPr>
        <p:spPr>
          <a:xfrm flipV="1">
            <a:off x="3269973" y="188887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CEC4BDB-161C-FB7E-2676-1442011CD4DA}"/>
              </a:ext>
            </a:extLst>
          </p:cNvPr>
          <p:cNvCxnSpPr>
            <a:stCxn id="23" idx="3"/>
            <a:endCxn id="25" idx="1"/>
          </p:cNvCxnSpPr>
          <p:nvPr/>
        </p:nvCxnSpPr>
        <p:spPr>
          <a:xfrm>
            <a:off x="7566991" y="188887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AA69727-C90F-9926-2E9B-E5958436E313}"/>
              </a:ext>
            </a:extLst>
          </p:cNvPr>
          <p:cNvSpPr txBox="1"/>
          <p:nvPr/>
        </p:nvSpPr>
        <p:spPr>
          <a:xfrm>
            <a:off x="3420716" y="1454096"/>
            <a:ext cx="1053548" cy="369332"/>
          </a:xfrm>
          <a:prstGeom prst="rect">
            <a:avLst/>
          </a:prstGeom>
          <a:noFill/>
        </p:spPr>
        <p:txBody>
          <a:bodyPr wrap="square" rtlCol="0">
            <a:spAutoFit/>
          </a:bodyPr>
          <a:lstStyle/>
          <a:p>
            <a:pPr algn="ctr"/>
            <a:r>
              <a:rPr lang="en-CY" dirty="0"/>
              <a:t>fast link</a:t>
            </a:r>
          </a:p>
        </p:txBody>
      </p:sp>
      <p:sp>
        <p:nvSpPr>
          <p:cNvPr id="32" name="TextBox 31">
            <a:extLst>
              <a:ext uri="{FF2B5EF4-FFF2-40B4-BE49-F238E27FC236}">
                <a16:creationId xmlns:a16="http://schemas.microsoft.com/office/drawing/2014/main" id="{C458A835-F3C9-1E89-3B10-DCDE9086CD4A}"/>
              </a:ext>
            </a:extLst>
          </p:cNvPr>
          <p:cNvSpPr txBox="1"/>
          <p:nvPr/>
        </p:nvSpPr>
        <p:spPr>
          <a:xfrm>
            <a:off x="7682948" y="1454096"/>
            <a:ext cx="1123121" cy="369332"/>
          </a:xfrm>
          <a:prstGeom prst="rect">
            <a:avLst/>
          </a:prstGeom>
          <a:noFill/>
        </p:spPr>
        <p:txBody>
          <a:bodyPr wrap="square" rtlCol="0">
            <a:spAutoFit/>
          </a:bodyPr>
          <a:lstStyle/>
          <a:p>
            <a:pPr algn="ctr"/>
            <a:r>
              <a:rPr lang="en-CY" dirty="0"/>
              <a:t>slow link</a:t>
            </a:r>
          </a:p>
        </p:txBody>
      </p:sp>
      <p:sp>
        <p:nvSpPr>
          <p:cNvPr id="33" name="TextBox 32">
            <a:extLst>
              <a:ext uri="{FF2B5EF4-FFF2-40B4-BE49-F238E27FC236}">
                <a16:creationId xmlns:a16="http://schemas.microsoft.com/office/drawing/2014/main" id="{3E04D5BB-952A-8258-AB86-FEDE078A7F85}"/>
              </a:ext>
            </a:extLst>
          </p:cNvPr>
          <p:cNvSpPr txBox="1"/>
          <p:nvPr/>
        </p:nvSpPr>
        <p:spPr>
          <a:xfrm>
            <a:off x="327990" y="910837"/>
            <a:ext cx="1272210" cy="368625"/>
          </a:xfrm>
          <a:prstGeom prst="rect">
            <a:avLst/>
          </a:prstGeom>
          <a:noFill/>
        </p:spPr>
        <p:txBody>
          <a:bodyPr wrap="square" rtlCol="0">
            <a:spAutoFit/>
          </a:bodyPr>
          <a:lstStyle/>
          <a:p>
            <a:r>
              <a:rPr lang="en-CY" dirty="0"/>
              <a:t>node #0</a:t>
            </a:r>
          </a:p>
        </p:txBody>
      </p:sp>
      <p:sp>
        <p:nvSpPr>
          <p:cNvPr id="34" name="TextBox 33">
            <a:extLst>
              <a:ext uri="{FF2B5EF4-FFF2-40B4-BE49-F238E27FC236}">
                <a16:creationId xmlns:a16="http://schemas.microsoft.com/office/drawing/2014/main" id="{4DB108E5-56DC-258C-A99C-14AF7DD04C39}"/>
              </a:ext>
            </a:extLst>
          </p:cNvPr>
          <p:cNvSpPr txBox="1"/>
          <p:nvPr/>
        </p:nvSpPr>
        <p:spPr>
          <a:xfrm>
            <a:off x="4625008" y="910837"/>
            <a:ext cx="1272210" cy="368625"/>
          </a:xfrm>
          <a:prstGeom prst="rect">
            <a:avLst/>
          </a:prstGeom>
          <a:noFill/>
        </p:spPr>
        <p:txBody>
          <a:bodyPr wrap="square" rtlCol="0">
            <a:spAutoFit/>
          </a:bodyPr>
          <a:lstStyle/>
          <a:p>
            <a:r>
              <a:rPr lang="en-CY" dirty="0"/>
              <a:t>node #1</a:t>
            </a:r>
          </a:p>
        </p:txBody>
      </p:sp>
      <p:sp>
        <p:nvSpPr>
          <p:cNvPr id="35" name="TextBox 34">
            <a:extLst>
              <a:ext uri="{FF2B5EF4-FFF2-40B4-BE49-F238E27FC236}">
                <a16:creationId xmlns:a16="http://schemas.microsoft.com/office/drawing/2014/main" id="{879738F5-E366-FB59-82A4-5B9E8C60A57E}"/>
              </a:ext>
            </a:extLst>
          </p:cNvPr>
          <p:cNvSpPr txBox="1"/>
          <p:nvPr/>
        </p:nvSpPr>
        <p:spPr>
          <a:xfrm>
            <a:off x="8922026" y="903306"/>
            <a:ext cx="1272210" cy="369332"/>
          </a:xfrm>
          <a:prstGeom prst="rect">
            <a:avLst/>
          </a:prstGeom>
          <a:noFill/>
        </p:spPr>
        <p:txBody>
          <a:bodyPr wrap="square" rtlCol="0">
            <a:spAutoFit/>
          </a:bodyPr>
          <a:lstStyle/>
          <a:p>
            <a:r>
              <a:rPr lang="en-CY" dirty="0"/>
              <a:t>node #2</a:t>
            </a:r>
          </a:p>
        </p:txBody>
      </p:sp>
      <p:sp>
        <p:nvSpPr>
          <p:cNvPr id="57" name="TextBox 56">
            <a:extLst>
              <a:ext uri="{FF2B5EF4-FFF2-40B4-BE49-F238E27FC236}">
                <a16:creationId xmlns:a16="http://schemas.microsoft.com/office/drawing/2014/main" id="{346CA4D9-171A-0E69-B466-81885DDC453C}"/>
              </a:ext>
            </a:extLst>
          </p:cNvPr>
          <p:cNvSpPr txBox="1"/>
          <p:nvPr/>
        </p:nvSpPr>
        <p:spPr>
          <a:xfrm>
            <a:off x="-1" y="2683565"/>
            <a:ext cx="12191999" cy="369332"/>
          </a:xfrm>
          <a:prstGeom prst="rect">
            <a:avLst/>
          </a:prstGeom>
          <a:noFill/>
        </p:spPr>
        <p:txBody>
          <a:bodyPr wrap="square" rtlCol="0">
            <a:spAutoFit/>
          </a:bodyPr>
          <a:lstStyle/>
          <a:p>
            <a:r>
              <a:rPr lang="en-CY" dirty="0"/>
              <a:t>Suppose that node #0 is sending data to node #2 via an intermediate node and there is no buffering in node #1.</a:t>
            </a:r>
          </a:p>
        </p:txBody>
      </p:sp>
    </p:spTree>
    <p:extLst>
      <p:ext uri="{BB962C8B-B14F-4D97-AF65-F5344CB8AC3E}">
        <p14:creationId xmlns:p14="http://schemas.microsoft.com/office/powerpoint/2010/main" val="1385963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8FC0A-1888-1D60-449A-88D76ABB5150}"/>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CE6C170-2943-D023-ED7B-84520CECB441}"/>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A42295B-2C41-4AC0-D550-EF71C045BBCF}"/>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C65F60D4-4918-6E3D-4857-78990B861E12}"/>
              </a:ext>
            </a:extLst>
          </p:cNvPr>
          <p:cNvGraphicFramePr>
            <a:graphicFrameLocks noGrp="1"/>
          </p:cNvGraphicFramePr>
          <p:nvPr/>
        </p:nvGraphicFramePr>
        <p:xfrm>
          <a:off x="0" y="343339"/>
          <a:ext cx="12157112" cy="45720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2400" dirty="0"/>
                        <a:t>Buffering and </a:t>
                      </a:r>
                      <a:r>
                        <a:rPr lang="en-US" sz="2400" dirty="0" err="1"/>
                        <a:t>bufferbloat</a:t>
                      </a:r>
                      <a:endParaRPr lang="en-US" sz="2400" dirty="0"/>
                    </a:p>
                  </a:txBody>
                  <a:tcPr/>
                </a:tc>
                <a:extLst>
                  <a:ext uri="{0D108BD9-81ED-4DB2-BD59-A6C34878D82A}">
                    <a16:rowId xmlns:a16="http://schemas.microsoft.com/office/drawing/2014/main" val="10000"/>
                  </a:ext>
                </a:extLst>
              </a:tr>
            </a:tbl>
          </a:graphicData>
        </a:graphic>
      </p:graphicFrame>
      <p:sp>
        <p:nvSpPr>
          <p:cNvPr id="14" name="Rounded Rectangle 13">
            <a:extLst>
              <a:ext uri="{FF2B5EF4-FFF2-40B4-BE49-F238E27FC236}">
                <a16:creationId xmlns:a16="http://schemas.microsoft.com/office/drawing/2014/main" id="{61A2CDA5-1BE3-D103-2D07-287F137ACB5D}"/>
              </a:ext>
            </a:extLst>
          </p:cNvPr>
          <p:cNvSpPr/>
          <p:nvPr/>
        </p:nvSpPr>
        <p:spPr>
          <a:xfrm>
            <a:off x="327990" y="127946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18" name="Table 17">
            <a:extLst>
              <a:ext uri="{FF2B5EF4-FFF2-40B4-BE49-F238E27FC236}">
                <a16:creationId xmlns:a16="http://schemas.microsoft.com/office/drawing/2014/main" id="{E753A214-6362-9FDE-C233-DE1655E4D1D8}"/>
              </a:ext>
            </a:extLst>
          </p:cNvPr>
          <p:cNvGraphicFramePr>
            <a:graphicFrameLocks noGrp="1"/>
          </p:cNvGraphicFramePr>
          <p:nvPr/>
        </p:nvGraphicFramePr>
        <p:xfrm>
          <a:off x="498056" y="170925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3" name="Rounded Rectangle 22">
            <a:extLst>
              <a:ext uri="{FF2B5EF4-FFF2-40B4-BE49-F238E27FC236}">
                <a16:creationId xmlns:a16="http://schemas.microsoft.com/office/drawing/2014/main" id="{594BE8C2-1F90-EE84-B283-0A0BE23F6BE3}"/>
              </a:ext>
            </a:extLst>
          </p:cNvPr>
          <p:cNvSpPr/>
          <p:nvPr/>
        </p:nvSpPr>
        <p:spPr>
          <a:xfrm>
            <a:off x="4625008"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4" name="Table 23">
            <a:extLst>
              <a:ext uri="{FF2B5EF4-FFF2-40B4-BE49-F238E27FC236}">
                <a16:creationId xmlns:a16="http://schemas.microsoft.com/office/drawing/2014/main" id="{F3CE9B1E-2AD3-84FD-153A-061C6500B4B7}"/>
              </a:ext>
            </a:extLst>
          </p:cNvPr>
          <p:cNvGraphicFramePr>
            <a:graphicFrameLocks noGrp="1"/>
          </p:cNvGraphicFramePr>
          <p:nvPr/>
        </p:nvGraphicFramePr>
        <p:xfrm>
          <a:off x="4795074"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5" name="Rounded Rectangle 24">
            <a:extLst>
              <a:ext uri="{FF2B5EF4-FFF2-40B4-BE49-F238E27FC236}">
                <a16:creationId xmlns:a16="http://schemas.microsoft.com/office/drawing/2014/main" id="{F93BD50D-D368-0B3A-9673-4FD6FED07FDB}"/>
              </a:ext>
            </a:extLst>
          </p:cNvPr>
          <p:cNvSpPr/>
          <p:nvPr/>
        </p:nvSpPr>
        <p:spPr>
          <a:xfrm>
            <a:off x="8922026"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6" name="Table 25">
            <a:extLst>
              <a:ext uri="{FF2B5EF4-FFF2-40B4-BE49-F238E27FC236}">
                <a16:creationId xmlns:a16="http://schemas.microsoft.com/office/drawing/2014/main" id="{8BBC6366-D80E-55BB-7AF2-46DE4FF11C1B}"/>
              </a:ext>
            </a:extLst>
          </p:cNvPr>
          <p:cNvGraphicFramePr>
            <a:graphicFrameLocks noGrp="1"/>
          </p:cNvGraphicFramePr>
          <p:nvPr/>
        </p:nvGraphicFramePr>
        <p:xfrm>
          <a:off x="9092092"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28" name="Straight Arrow Connector 27">
            <a:extLst>
              <a:ext uri="{FF2B5EF4-FFF2-40B4-BE49-F238E27FC236}">
                <a16:creationId xmlns:a16="http://schemas.microsoft.com/office/drawing/2014/main" id="{12AEAC5B-C307-32D9-0073-B1971FE2106C}"/>
              </a:ext>
            </a:extLst>
          </p:cNvPr>
          <p:cNvCxnSpPr>
            <a:stCxn id="14" idx="3"/>
            <a:endCxn id="23" idx="1"/>
          </p:cNvCxnSpPr>
          <p:nvPr/>
        </p:nvCxnSpPr>
        <p:spPr>
          <a:xfrm flipV="1">
            <a:off x="3269973" y="188887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4422561-84BE-D36B-5773-485D431A5BCA}"/>
              </a:ext>
            </a:extLst>
          </p:cNvPr>
          <p:cNvCxnSpPr>
            <a:stCxn id="23" idx="3"/>
            <a:endCxn id="25" idx="1"/>
          </p:cNvCxnSpPr>
          <p:nvPr/>
        </p:nvCxnSpPr>
        <p:spPr>
          <a:xfrm>
            <a:off x="7566991" y="188887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503C332-AA59-D8F0-643D-A3FC3E6985A4}"/>
              </a:ext>
            </a:extLst>
          </p:cNvPr>
          <p:cNvSpPr txBox="1"/>
          <p:nvPr/>
        </p:nvSpPr>
        <p:spPr>
          <a:xfrm>
            <a:off x="3420716" y="1454096"/>
            <a:ext cx="1053548" cy="369332"/>
          </a:xfrm>
          <a:prstGeom prst="rect">
            <a:avLst/>
          </a:prstGeom>
          <a:noFill/>
        </p:spPr>
        <p:txBody>
          <a:bodyPr wrap="square" rtlCol="0">
            <a:spAutoFit/>
          </a:bodyPr>
          <a:lstStyle/>
          <a:p>
            <a:pPr algn="ctr"/>
            <a:r>
              <a:rPr lang="en-CY" dirty="0"/>
              <a:t>fast link</a:t>
            </a:r>
          </a:p>
        </p:txBody>
      </p:sp>
      <p:sp>
        <p:nvSpPr>
          <p:cNvPr id="32" name="TextBox 31">
            <a:extLst>
              <a:ext uri="{FF2B5EF4-FFF2-40B4-BE49-F238E27FC236}">
                <a16:creationId xmlns:a16="http://schemas.microsoft.com/office/drawing/2014/main" id="{F042D501-B068-7767-ABD0-EFAC37F6936D}"/>
              </a:ext>
            </a:extLst>
          </p:cNvPr>
          <p:cNvSpPr txBox="1"/>
          <p:nvPr/>
        </p:nvSpPr>
        <p:spPr>
          <a:xfrm>
            <a:off x="7682948" y="1454096"/>
            <a:ext cx="1123121" cy="369332"/>
          </a:xfrm>
          <a:prstGeom prst="rect">
            <a:avLst/>
          </a:prstGeom>
          <a:noFill/>
        </p:spPr>
        <p:txBody>
          <a:bodyPr wrap="square" rtlCol="0">
            <a:spAutoFit/>
          </a:bodyPr>
          <a:lstStyle/>
          <a:p>
            <a:pPr algn="ctr"/>
            <a:r>
              <a:rPr lang="en-CY" dirty="0"/>
              <a:t>slow link</a:t>
            </a:r>
          </a:p>
        </p:txBody>
      </p:sp>
      <p:sp>
        <p:nvSpPr>
          <p:cNvPr id="33" name="TextBox 32">
            <a:extLst>
              <a:ext uri="{FF2B5EF4-FFF2-40B4-BE49-F238E27FC236}">
                <a16:creationId xmlns:a16="http://schemas.microsoft.com/office/drawing/2014/main" id="{8741EC36-5841-4D26-2155-D3DACF2CCCC3}"/>
              </a:ext>
            </a:extLst>
          </p:cNvPr>
          <p:cNvSpPr txBox="1"/>
          <p:nvPr/>
        </p:nvSpPr>
        <p:spPr>
          <a:xfrm>
            <a:off x="327990" y="910837"/>
            <a:ext cx="1272210" cy="368625"/>
          </a:xfrm>
          <a:prstGeom prst="rect">
            <a:avLst/>
          </a:prstGeom>
          <a:noFill/>
        </p:spPr>
        <p:txBody>
          <a:bodyPr wrap="square" rtlCol="0">
            <a:spAutoFit/>
          </a:bodyPr>
          <a:lstStyle/>
          <a:p>
            <a:r>
              <a:rPr lang="en-CY" dirty="0"/>
              <a:t>node #0</a:t>
            </a:r>
          </a:p>
        </p:txBody>
      </p:sp>
      <p:sp>
        <p:nvSpPr>
          <p:cNvPr id="34" name="TextBox 33">
            <a:extLst>
              <a:ext uri="{FF2B5EF4-FFF2-40B4-BE49-F238E27FC236}">
                <a16:creationId xmlns:a16="http://schemas.microsoft.com/office/drawing/2014/main" id="{406540BA-78D8-0602-D94C-89FF99D3CA02}"/>
              </a:ext>
            </a:extLst>
          </p:cNvPr>
          <p:cNvSpPr txBox="1"/>
          <p:nvPr/>
        </p:nvSpPr>
        <p:spPr>
          <a:xfrm>
            <a:off x="4625008" y="910837"/>
            <a:ext cx="1272210" cy="368625"/>
          </a:xfrm>
          <a:prstGeom prst="rect">
            <a:avLst/>
          </a:prstGeom>
          <a:noFill/>
        </p:spPr>
        <p:txBody>
          <a:bodyPr wrap="square" rtlCol="0">
            <a:spAutoFit/>
          </a:bodyPr>
          <a:lstStyle/>
          <a:p>
            <a:r>
              <a:rPr lang="en-CY" dirty="0"/>
              <a:t>node #1</a:t>
            </a:r>
          </a:p>
        </p:txBody>
      </p:sp>
      <p:sp>
        <p:nvSpPr>
          <p:cNvPr id="35" name="TextBox 34">
            <a:extLst>
              <a:ext uri="{FF2B5EF4-FFF2-40B4-BE49-F238E27FC236}">
                <a16:creationId xmlns:a16="http://schemas.microsoft.com/office/drawing/2014/main" id="{5137D692-EF61-1D09-9669-966F6177A0C7}"/>
              </a:ext>
            </a:extLst>
          </p:cNvPr>
          <p:cNvSpPr txBox="1"/>
          <p:nvPr/>
        </p:nvSpPr>
        <p:spPr>
          <a:xfrm>
            <a:off x="8922026" y="903306"/>
            <a:ext cx="1272210" cy="369332"/>
          </a:xfrm>
          <a:prstGeom prst="rect">
            <a:avLst/>
          </a:prstGeom>
          <a:noFill/>
        </p:spPr>
        <p:txBody>
          <a:bodyPr wrap="square" rtlCol="0">
            <a:spAutoFit/>
          </a:bodyPr>
          <a:lstStyle/>
          <a:p>
            <a:r>
              <a:rPr lang="en-CY" dirty="0"/>
              <a:t>node #2</a:t>
            </a:r>
          </a:p>
        </p:txBody>
      </p:sp>
      <p:sp>
        <p:nvSpPr>
          <p:cNvPr id="36" name="Rounded Rectangle 35">
            <a:extLst>
              <a:ext uri="{FF2B5EF4-FFF2-40B4-BE49-F238E27FC236}">
                <a16:creationId xmlns:a16="http://schemas.microsoft.com/office/drawing/2014/main" id="{C688A6A7-9B63-7C6A-BF46-DCF63948257D}"/>
              </a:ext>
            </a:extLst>
          </p:cNvPr>
          <p:cNvSpPr/>
          <p:nvPr/>
        </p:nvSpPr>
        <p:spPr>
          <a:xfrm>
            <a:off x="327990" y="288368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37" name="Table 36">
            <a:extLst>
              <a:ext uri="{FF2B5EF4-FFF2-40B4-BE49-F238E27FC236}">
                <a16:creationId xmlns:a16="http://schemas.microsoft.com/office/drawing/2014/main" id="{39284B1C-4517-1023-2E5E-1F8630DAF3A7}"/>
              </a:ext>
            </a:extLst>
          </p:cNvPr>
          <p:cNvGraphicFramePr>
            <a:graphicFrameLocks noGrp="1"/>
          </p:cNvGraphicFramePr>
          <p:nvPr/>
        </p:nvGraphicFramePr>
        <p:xfrm>
          <a:off x="498056" y="331347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38" name="Rounded Rectangle 37">
            <a:extLst>
              <a:ext uri="{FF2B5EF4-FFF2-40B4-BE49-F238E27FC236}">
                <a16:creationId xmlns:a16="http://schemas.microsoft.com/office/drawing/2014/main" id="{C201D583-AD8F-7452-F104-830C32AD618E}"/>
              </a:ext>
            </a:extLst>
          </p:cNvPr>
          <p:cNvSpPr/>
          <p:nvPr/>
        </p:nvSpPr>
        <p:spPr>
          <a:xfrm>
            <a:off x="4625008" y="287730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39" name="Table 38">
            <a:extLst>
              <a:ext uri="{FF2B5EF4-FFF2-40B4-BE49-F238E27FC236}">
                <a16:creationId xmlns:a16="http://schemas.microsoft.com/office/drawing/2014/main" id="{F3B0F13A-946B-5F0E-1A03-78EC2C80A1C5}"/>
              </a:ext>
            </a:extLst>
          </p:cNvPr>
          <p:cNvGraphicFramePr>
            <a:graphicFrameLocks noGrp="1"/>
          </p:cNvGraphicFramePr>
          <p:nvPr/>
        </p:nvGraphicFramePr>
        <p:xfrm>
          <a:off x="4795074" y="330709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40" name="Rounded Rectangle 39">
            <a:extLst>
              <a:ext uri="{FF2B5EF4-FFF2-40B4-BE49-F238E27FC236}">
                <a16:creationId xmlns:a16="http://schemas.microsoft.com/office/drawing/2014/main" id="{ED219DA1-E1AF-08D4-AB3B-D80D96663BBE}"/>
              </a:ext>
            </a:extLst>
          </p:cNvPr>
          <p:cNvSpPr/>
          <p:nvPr/>
        </p:nvSpPr>
        <p:spPr>
          <a:xfrm>
            <a:off x="8922026" y="287730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41" name="Table 40">
            <a:extLst>
              <a:ext uri="{FF2B5EF4-FFF2-40B4-BE49-F238E27FC236}">
                <a16:creationId xmlns:a16="http://schemas.microsoft.com/office/drawing/2014/main" id="{EF854BDC-CE43-F91E-B7C3-3FA3D4D3429C}"/>
              </a:ext>
            </a:extLst>
          </p:cNvPr>
          <p:cNvGraphicFramePr>
            <a:graphicFrameLocks noGrp="1"/>
          </p:cNvGraphicFramePr>
          <p:nvPr/>
        </p:nvGraphicFramePr>
        <p:xfrm>
          <a:off x="9092092" y="330709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42" name="Straight Arrow Connector 41">
            <a:extLst>
              <a:ext uri="{FF2B5EF4-FFF2-40B4-BE49-F238E27FC236}">
                <a16:creationId xmlns:a16="http://schemas.microsoft.com/office/drawing/2014/main" id="{E39AEE10-336E-2ECA-16F5-A8D0EF923D47}"/>
              </a:ext>
            </a:extLst>
          </p:cNvPr>
          <p:cNvCxnSpPr>
            <a:stCxn id="36" idx="3"/>
            <a:endCxn id="38" idx="1"/>
          </p:cNvCxnSpPr>
          <p:nvPr/>
        </p:nvCxnSpPr>
        <p:spPr>
          <a:xfrm flipV="1">
            <a:off x="3269973" y="349309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4C1380B6-DFE4-ABB9-FDFD-BB9224ED37B7}"/>
              </a:ext>
            </a:extLst>
          </p:cNvPr>
          <p:cNvCxnSpPr>
            <a:stCxn id="38" idx="3"/>
            <a:endCxn id="40" idx="1"/>
          </p:cNvCxnSpPr>
          <p:nvPr/>
        </p:nvCxnSpPr>
        <p:spPr>
          <a:xfrm>
            <a:off x="7566991" y="349309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6E25D94-4BCA-CA07-3A7F-97D027B27A41}"/>
              </a:ext>
            </a:extLst>
          </p:cNvPr>
          <p:cNvSpPr txBox="1"/>
          <p:nvPr/>
        </p:nvSpPr>
        <p:spPr>
          <a:xfrm>
            <a:off x="3420716" y="3058316"/>
            <a:ext cx="1053548" cy="369332"/>
          </a:xfrm>
          <a:prstGeom prst="rect">
            <a:avLst/>
          </a:prstGeom>
          <a:noFill/>
        </p:spPr>
        <p:txBody>
          <a:bodyPr wrap="square" rtlCol="0">
            <a:spAutoFit/>
          </a:bodyPr>
          <a:lstStyle/>
          <a:p>
            <a:pPr algn="ctr"/>
            <a:r>
              <a:rPr lang="en-CY" dirty="0"/>
              <a:t>fast link</a:t>
            </a:r>
          </a:p>
        </p:txBody>
      </p:sp>
      <p:sp>
        <p:nvSpPr>
          <p:cNvPr id="45" name="TextBox 44">
            <a:extLst>
              <a:ext uri="{FF2B5EF4-FFF2-40B4-BE49-F238E27FC236}">
                <a16:creationId xmlns:a16="http://schemas.microsoft.com/office/drawing/2014/main" id="{0FA15EB5-21D9-E1C6-8CB1-EDBA9CCBFD57}"/>
              </a:ext>
            </a:extLst>
          </p:cNvPr>
          <p:cNvSpPr txBox="1"/>
          <p:nvPr/>
        </p:nvSpPr>
        <p:spPr>
          <a:xfrm>
            <a:off x="7682948" y="3058316"/>
            <a:ext cx="1123121" cy="369332"/>
          </a:xfrm>
          <a:prstGeom prst="rect">
            <a:avLst/>
          </a:prstGeom>
          <a:noFill/>
        </p:spPr>
        <p:txBody>
          <a:bodyPr wrap="square" rtlCol="0">
            <a:spAutoFit/>
          </a:bodyPr>
          <a:lstStyle/>
          <a:p>
            <a:pPr algn="ctr"/>
            <a:r>
              <a:rPr lang="en-CY" dirty="0"/>
              <a:t>slow link</a:t>
            </a:r>
          </a:p>
        </p:txBody>
      </p:sp>
    </p:spTree>
    <p:extLst>
      <p:ext uri="{BB962C8B-B14F-4D97-AF65-F5344CB8AC3E}">
        <p14:creationId xmlns:p14="http://schemas.microsoft.com/office/powerpoint/2010/main" val="1121279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17974-A8ED-2228-C646-1DBD3696D86F}"/>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A1E84A9-4089-E96B-D1F3-2A307AA9EE37}"/>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A383CF13-5F68-7CEE-1AC6-D0466343BA08}"/>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135C613E-9248-F746-7884-135233FAEF37}"/>
              </a:ext>
            </a:extLst>
          </p:cNvPr>
          <p:cNvGraphicFramePr>
            <a:graphicFrameLocks noGrp="1"/>
          </p:cNvGraphicFramePr>
          <p:nvPr/>
        </p:nvGraphicFramePr>
        <p:xfrm>
          <a:off x="0" y="343339"/>
          <a:ext cx="12157112" cy="45720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2400" dirty="0"/>
                        <a:t>Buffering and </a:t>
                      </a:r>
                      <a:r>
                        <a:rPr lang="en-US" sz="2400" dirty="0" err="1"/>
                        <a:t>bufferbloat</a:t>
                      </a:r>
                      <a:endParaRPr lang="en-US" sz="2400" dirty="0"/>
                    </a:p>
                  </a:txBody>
                  <a:tcPr/>
                </a:tc>
                <a:extLst>
                  <a:ext uri="{0D108BD9-81ED-4DB2-BD59-A6C34878D82A}">
                    <a16:rowId xmlns:a16="http://schemas.microsoft.com/office/drawing/2014/main" val="10000"/>
                  </a:ext>
                </a:extLst>
              </a:tr>
            </a:tbl>
          </a:graphicData>
        </a:graphic>
      </p:graphicFrame>
      <p:sp>
        <p:nvSpPr>
          <p:cNvPr id="14" name="Rounded Rectangle 13">
            <a:extLst>
              <a:ext uri="{FF2B5EF4-FFF2-40B4-BE49-F238E27FC236}">
                <a16:creationId xmlns:a16="http://schemas.microsoft.com/office/drawing/2014/main" id="{D8DB0264-3936-4193-F13B-0E9095777E42}"/>
              </a:ext>
            </a:extLst>
          </p:cNvPr>
          <p:cNvSpPr/>
          <p:nvPr/>
        </p:nvSpPr>
        <p:spPr>
          <a:xfrm>
            <a:off x="327990" y="127946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18" name="Table 17">
            <a:extLst>
              <a:ext uri="{FF2B5EF4-FFF2-40B4-BE49-F238E27FC236}">
                <a16:creationId xmlns:a16="http://schemas.microsoft.com/office/drawing/2014/main" id="{9313FCDE-A99E-9C14-22BB-FBFA8E2F9170}"/>
              </a:ext>
            </a:extLst>
          </p:cNvPr>
          <p:cNvGraphicFramePr>
            <a:graphicFrameLocks noGrp="1"/>
          </p:cNvGraphicFramePr>
          <p:nvPr/>
        </p:nvGraphicFramePr>
        <p:xfrm>
          <a:off x="498056" y="170925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3" name="Rounded Rectangle 22">
            <a:extLst>
              <a:ext uri="{FF2B5EF4-FFF2-40B4-BE49-F238E27FC236}">
                <a16:creationId xmlns:a16="http://schemas.microsoft.com/office/drawing/2014/main" id="{CCE903FB-8600-0CC1-59D7-AC0E058ED98E}"/>
              </a:ext>
            </a:extLst>
          </p:cNvPr>
          <p:cNvSpPr/>
          <p:nvPr/>
        </p:nvSpPr>
        <p:spPr>
          <a:xfrm>
            <a:off x="4625008"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4" name="Table 23">
            <a:extLst>
              <a:ext uri="{FF2B5EF4-FFF2-40B4-BE49-F238E27FC236}">
                <a16:creationId xmlns:a16="http://schemas.microsoft.com/office/drawing/2014/main" id="{892C8952-260D-0DDC-D906-716858757447}"/>
              </a:ext>
            </a:extLst>
          </p:cNvPr>
          <p:cNvGraphicFramePr>
            <a:graphicFrameLocks noGrp="1"/>
          </p:cNvGraphicFramePr>
          <p:nvPr/>
        </p:nvGraphicFramePr>
        <p:xfrm>
          <a:off x="4795074"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5" name="Rounded Rectangle 24">
            <a:extLst>
              <a:ext uri="{FF2B5EF4-FFF2-40B4-BE49-F238E27FC236}">
                <a16:creationId xmlns:a16="http://schemas.microsoft.com/office/drawing/2014/main" id="{DBBDF80A-9D03-D157-88A4-D837570B61C3}"/>
              </a:ext>
            </a:extLst>
          </p:cNvPr>
          <p:cNvSpPr/>
          <p:nvPr/>
        </p:nvSpPr>
        <p:spPr>
          <a:xfrm>
            <a:off x="8922026"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6" name="Table 25">
            <a:extLst>
              <a:ext uri="{FF2B5EF4-FFF2-40B4-BE49-F238E27FC236}">
                <a16:creationId xmlns:a16="http://schemas.microsoft.com/office/drawing/2014/main" id="{6391D6D3-634C-5D2E-AFA8-3FFA9B9D5444}"/>
              </a:ext>
            </a:extLst>
          </p:cNvPr>
          <p:cNvGraphicFramePr>
            <a:graphicFrameLocks noGrp="1"/>
          </p:cNvGraphicFramePr>
          <p:nvPr/>
        </p:nvGraphicFramePr>
        <p:xfrm>
          <a:off x="9092092"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28" name="Straight Arrow Connector 27">
            <a:extLst>
              <a:ext uri="{FF2B5EF4-FFF2-40B4-BE49-F238E27FC236}">
                <a16:creationId xmlns:a16="http://schemas.microsoft.com/office/drawing/2014/main" id="{2EE01D3D-399D-8A82-7AAD-4F10301DFBDD}"/>
              </a:ext>
            </a:extLst>
          </p:cNvPr>
          <p:cNvCxnSpPr>
            <a:stCxn id="14" idx="3"/>
            <a:endCxn id="23" idx="1"/>
          </p:cNvCxnSpPr>
          <p:nvPr/>
        </p:nvCxnSpPr>
        <p:spPr>
          <a:xfrm flipV="1">
            <a:off x="3269973" y="188887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9CAAD3D-60C5-31F9-EAA2-33A2FB29D228}"/>
              </a:ext>
            </a:extLst>
          </p:cNvPr>
          <p:cNvCxnSpPr>
            <a:stCxn id="23" idx="3"/>
            <a:endCxn id="25" idx="1"/>
          </p:cNvCxnSpPr>
          <p:nvPr/>
        </p:nvCxnSpPr>
        <p:spPr>
          <a:xfrm>
            <a:off x="7566991" y="188887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E834084-80BE-5AFA-18FC-8C9E2A86E0B8}"/>
              </a:ext>
            </a:extLst>
          </p:cNvPr>
          <p:cNvSpPr txBox="1"/>
          <p:nvPr/>
        </p:nvSpPr>
        <p:spPr>
          <a:xfrm>
            <a:off x="3420716" y="1454096"/>
            <a:ext cx="1053548" cy="369332"/>
          </a:xfrm>
          <a:prstGeom prst="rect">
            <a:avLst/>
          </a:prstGeom>
          <a:noFill/>
        </p:spPr>
        <p:txBody>
          <a:bodyPr wrap="square" rtlCol="0">
            <a:spAutoFit/>
          </a:bodyPr>
          <a:lstStyle/>
          <a:p>
            <a:pPr algn="ctr"/>
            <a:r>
              <a:rPr lang="en-CY" dirty="0"/>
              <a:t>fast link</a:t>
            </a:r>
          </a:p>
        </p:txBody>
      </p:sp>
      <p:sp>
        <p:nvSpPr>
          <p:cNvPr id="32" name="TextBox 31">
            <a:extLst>
              <a:ext uri="{FF2B5EF4-FFF2-40B4-BE49-F238E27FC236}">
                <a16:creationId xmlns:a16="http://schemas.microsoft.com/office/drawing/2014/main" id="{86514BC7-4F2B-0CCA-57A2-F6CF5A61F490}"/>
              </a:ext>
            </a:extLst>
          </p:cNvPr>
          <p:cNvSpPr txBox="1"/>
          <p:nvPr/>
        </p:nvSpPr>
        <p:spPr>
          <a:xfrm>
            <a:off x="7682948" y="1454096"/>
            <a:ext cx="1123121" cy="369332"/>
          </a:xfrm>
          <a:prstGeom prst="rect">
            <a:avLst/>
          </a:prstGeom>
          <a:noFill/>
        </p:spPr>
        <p:txBody>
          <a:bodyPr wrap="square" rtlCol="0">
            <a:spAutoFit/>
          </a:bodyPr>
          <a:lstStyle/>
          <a:p>
            <a:pPr algn="ctr"/>
            <a:r>
              <a:rPr lang="en-CY" dirty="0"/>
              <a:t>slow link</a:t>
            </a:r>
          </a:p>
        </p:txBody>
      </p:sp>
      <p:sp>
        <p:nvSpPr>
          <p:cNvPr id="33" name="TextBox 32">
            <a:extLst>
              <a:ext uri="{FF2B5EF4-FFF2-40B4-BE49-F238E27FC236}">
                <a16:creationId xmlns:a16="http://schemas.microsoft.com/office/drawing/2014/main" id="{D2B691DD-40CB-F773-3165-D8D8EA0168E5}"/>
              </a:ext>
            </a:extLst>
          </p:cNvPr>
          <p:cNvSpPr txBox="1"/>
          <p:nvPr/>
        </p:nvSpPr>
        <p:spPr>
          <a:xfrm>
            <a:off x="327990" y="910837"/>
            <a:ext cx="1272210" cy="368625"/>
          </a:xfrm>
          <a:prstGeom prst="rect">
            <a:avLst/>
          </a:prstGeom>
          <a:noFill/>
        </p:spPr>
        <p:txBody>
          <a:bodyPr wrap="square" rtlCol="0">
            <a:spAutoFit/>
          </a:bodyPr>
          <a:lstStyle/>
          <a:p>
            <a:r>
              <a:rPr lang="en-CY" dirty="0"/>
              <a:t>node #0</a:t>
            </a:r>
          </a:p>
        </p:txBody>
      </p:sp>
      <p:sp>
        <p:nvSpPr>
          <p:cNvPr id="34" name="TextBox 33">
            <a:extLst>
              <a:ext uri="{FF2B5EF4-FFF2-40B4-BE49-F238E27FC236}">
                <a16:creationId xmlns:a16="http://schemas.microsoft.com/office/drawing/2014/main" id="{9FEB7744-8375-3645-42C2-1B71B92AD659}"/>
              </a:ext>
            </a:extLst>
          </p:cNvPr>
          <p:cNvSpPr txBox="1"/>
          <p:nvPr/>
        </p:nvSpPr>
        <p:spPr>
          <a:xfrm>
            <a:off x="4625008" y="910837"/>
            <a:ext cx="1272210" cy="368625"/>
          </a:xfrm>
          <a:prstGeom prst="rect">
            <a:avLst/>
          </a:prstGeom>
          <a:noFill/>
        </p:spPr>
        <p:txBody>
          <a:bodyPr wrap="square" rtlCol="0">
            <a:spAutoFit/>
          </a:bodyPr>
          <a:lstStyle/>
          <a:p>
            <a:r>
              <a:rPr lang="en-CY" dirty="0"/>
              <a:t>node #1</a:t>
            </a:r>
          </a:p>
        </p:txBody>
      </p:sp>
      <p:sp>
        <p:nvSpPr>
          <p:cNvPr id="35" name="TextBox 34">
            <a:extLst>
              <a:ext uri="{FF2B5EF4-FFF2-40B4-BE49-F238E27FC236}">
                <a16:creationId xmlns:a16="http://schemas.microsoft.com/office/drawing/2014/main" id="{22A8C6C3-6B92-D7B3-D538-2E6244FDE4BA}"/>
              </a:ext>
            </a:extLst>
          </p:cNvPr>
          <p:cNvSpPr txBox="1"/>
          <p:nvPr/>
        </p:nvSpPr>
        <p:spPr>
          <a:xfrm>
            <a:off x="8922026" y="903306"/>
            <a:ext cx="1272210" cy="369332"/>
          </a:xfrm>
          <a:prstGeom prst="rect">
            <a:avLst/>
          </a:prstGeom>
          <a:noFill/>
        </p:spPr>
        <p:txBody>
          <a:bodyPr wrap="square" rtlCol="0">
            <a:spAutoFit/>
          </a:bodyPr>
          <a:lstStyle/>
          <a:p>
            <a:r>
              <a:rPr lang="en-CY" dirty="0"/>
              <a:t>node #2</a:t>
            </a:r>
          </a:p>
        </p:txBody>
      </p:sp>
      <p:sp>
        <p:nvSpPr>
          <p:cNvPr id="36" name="Rounded Rectangle 35">
            <a:extLst>
              <a:ext uri="{FF2B5EF4-FFF2-40B4-BE49-F238E27FC236}">
                <a16:creationId xmlns:a16="http://schemas.microsoft.com/office/drawing/2014/main" id="{86809C23-CECE-35BA-833D-5F92D94D0570}"/>
              </a:ext>
            </a:extLst>
          </p:cNvPr>
          <p:cNvSpPr/>
          <p:nvPr/>
        </p:nvSpPr>
        <p:spPr>
          <a:xfrm>
            <a:off x="327990" y="288368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37" name="Table 36">
            <a:extLst>
              <a:ext uri="{FF2B5EF4-FFF2-40B4-BE49-F238E27FC236}">
                <a16:creationId xmlns:a16="http://schemas.microsoft.com/office/drawing/2014/main" id="{5A891D02-B560-B166-C9E1-C727599F1A82}"/>
              </a:ext>
            </a:extLst>
          </p:cNvPr>
          <p:cNvGraphicFramePr>
            <a:graphicFrameLocks noGrp="1"/>
          </p:cNvGraphicFramePr>
          <p:nvPr/>
        </p:nvGraphicFramePr>
        <p:xfrm>
          <a:off x="498056" y="331347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38" name="Rounded Rectangle 37">
            <a:extLst>
              <a:ext uri="{FF2B5EF4-FFF2-40B4-BE49-F238E27FC236}">
                <a16:creationId xmlns:a16="http://schemas.microsoft.com/office/drawing/2014/main" id="{020051B5-5F87-E7D1-C6D1-0C47E02A0800}"/>
              </a:ext>
            </a:extLst>
          </p:cNvPr>
          <p:cNvSpPr/>
          <p:nvPr/>
        </p:nvSpPr>
        <p:spPr>
          <a:xfrm>
            <a:off x="4625008" y="287730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39" name="Table 38">
            <a:extLst>
              <a:ext uri="{FF2B5EF4-FFF2-40B4-BE49-F238E27FC236}">
                <a16:creationId xmlns:a16="http://schemas.microsoft.com/office/drawing/2014/main" id="{C69E4E0C-805B-42F5-5362-991070E87851}"/>
              </a:ext>
            </a:extLst>
          </p:cNvPr>
          <p:cNvGraphicFramePr>
            <a:graphicFrameLocks noGrp="1"/>
          </p:cNvGraphicFramePr>
          <p:nvPr/>
        </p:nvGraphicFramePr>
        <p:xfrm>
          <a:off x="4795074" y="330709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40" name="Rounded Rectangle 39">
            <a:extLst>
              <a:ext uri="{FF2B5EF4-FFF2-40B4-BE49-F238E27FC236}">
                <a16:creationId xmlns:a16="http://schemas.microsoft.com/office/drawing/2014/main" id="{9C271721-BE33-AB44-F4D4-F070D7DBFB5C}"/>
              </a:ext>
            </a:extLst>
          </p:cNvPr>
          <p:cNvSpPr/>
          <p:nvPr/>
        </p:nvSpPr>
        <p:spPr>
          <a:xfrm>
            <a:off x="8922026" y="287730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41" name="Table 40">
            <a:extLst>
              <a:ext uri="{FF2B5EF4-FFF2-40B4-BE49-F238E27FC236}">
                <a16:creationId xmlns:a16="http://schemas.microsoft.com/office/drawing/2014/main" id="{4CE79839-82C2-170A-B57D-761FEE3E9150}"/>
              </a:ext>
            </a:extLst>
          </p:cNvPr>
          <p:cNvGraphicFramePr>
            <a:graphicFrameLocks noGrp="1"/>
          </p:cNvGraphicFramePr>
          <p:nvPr/>
        </p:nvGraphicFramePr>
        <p:xfrm>
          <a:off x="9092092" y="330709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42" name="Straight Arrow Connector 41">
            <a:extLst>
              <a:ext uri="{FF2B5EF4-FFF2-40B4-BE49-F238E27FC236}">
                <a16:creationId xmlns:a16="http://schemas.microsoft.com/office/drawing/2014/main" id="{C8C9B41D-1ABC-FAA2-DA98-B9E7BAD6837F}"/>
              </a:ext>
            </a:extLst>
          </p:cNvPr>
          <p:cNvCxnSpPr>
            <a:stCxn id="36" idx="3"/>
            <a:endCxn id="38" idx="1"/>
          </p:cNvCxnSpPr>
          <p:nvPr/>
        </p:nvCxnSpPr>
        <p:spPr>
          <a:xfrm flipV="1">
            <a:off x="3269973" y="349309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CEDB0E5-F6CB-FC1B-90A1-0E827D28734C}"/>
              </a:ext>
            </a:extLst>
          </p:cNvPr>
          <p:cNvCxnSpPr>
            <a:stCxn id="38" idx="3"/>
            <a:endCxn id="40" idx="1"/>
          </p:cNvCxnSpPr>
          <p:nvPr/>
        </p:nvCxnSpPr>
        <p:spPr>
          <a:xfrm>
            <a:off x="7566991" y="349309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817B949-B5A9-67A6-8211-EE3EF96A66CD}"/>
              </a:ext>
            </a:extLst>
          </p:cNvPr>
          <p:cNvSpPr txBox="1"/>
          <p:nvPr/>
        </p:nvSpPr>
        <p:spPr>
          <a:xfrm>
            <a:off x="3420716" y="3058316"/>
            <a:ext cx="1053548" cy="369332"/>
          </a:xfrm>
          <a:prstGeom prst="rect">
            <a:avLst/>
          </a:prstGeom>
          <a:noFill/>
        </p:spPr>
        <p:txBody>
          <a:bodyPr wrap="square" rtlCol="0">
            <a:spAutoFit/>
          </a:bodyPr>
          <a:lstStyle/>
          <a:p>
            <a:pPr algn="ctr"/>
            <a:r>
              <a:rPr lang="en-CY" dirty="0"/>
              <a:t>fast link</a:t>
            </a:r>
          </a:p>
        </p:txBody>
      </p:sp>
      <p:sp>
        <p:nvSpPr>
          <p:cNvPr id="45" name="TextBox 44">
            <a:extLst>
              <a:ext uri="{FF2B5EF4-FFF2-40B4-BE49-F238E27FC236}">
                <a16:creationId xmlns:a16="http://schemas.microsoft.com/office/drawing/2014/main" id="{E35120F6-41E1-73E6-93F1-DC8FD12B7D89}"/>
              </a:ext>
            </a:extLst>
          </p:cNvPr>
          <p:cNvSpPr txBox="1"/>
          <p:nvPr/>
        </p:nvSpPr>
        <p:spPr>
          <a:xfrm>
            <a:off x="7682948" y="3058316"/>
            <a:ext cx="1123121" cy="369332"/>
          </a:xfrm>
          <a:prstGeom prst="rect">
            <a:avLst/>
          </a:prstGeom>
          <a:noFill/>
        </p:spPr>
        <p:txBody>
          <a:bodyPr wrap="square" rtlCol="0">
            <a:spAutoFit/>
          </a:bodyPr>
          <a:lstStyle/>
          <a:p>
            <a:pPr algn="ctr"/>
            <a:r>
              <a:rPr lang="en-CY" dirty="0"/>
              <a:t>slow link</a:t>
            </a:r>
          </a:p>
        </p:txBody>
      </p:sp>
      <p:sp>
        <p:nvSpPr>
          <p:cNvPr id="46" name="Rounded Rectangle 45">
            <a:extLst>
              <a:ext uri="{FF2B5EF4-FFF2-40B4-BE49-F238E27FC236}">
                <a16:creationId xmlns:a16="http://schemas.microsoft.com/office/drawing/2014/main" id="{58340BF5-CF41-F76C-5C53-110C270C7CDC}"/>
              </a:ext>
            </a:extLst>
          </p:cNvPr>
          <p:cNvSpPr/>
          <p:nvPr/>
        </p:nvSpPr>
        <p:spPr>
          <a:xfrm>
            <a:off x="327990" y="4545047"/>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47" name="Table 46">
            <a:extLst>
              <a:ext uri="{FF2B5EF4-FFF2-40B4-BE49-F238E27FC236}">
                <a16:creationId xmlns:a16="http://schemas.microsoft.com/office/drawing/2014/main" id="{10259C58-B636-0F4E-5187-A5801232A85A}"/>
              </a:ext>
            </a:extLst>
          </p:cNvPr>
          <p:cNvGraphicFramePr>
            <a:graphicFrameLocks noGrp="1"/>
          </p:cNvGraphicFramePr>
          <p:nvPr/>
        </p:nvGraphicFramePr>
        <p:xfrm>
          <a:off x="498056" y="4974837"/>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48" name="Rounded Rectangle 47">
            <a:extLst>
              <a:ext uri="{FF2B5EF4-FFF2-40B4-BE49-F238E27FC236}">
                <a16:creationId xmlns:a16="http://schemas.microsoft.com/office/drawing/2014/main" id="{3DE21617-2421-399D-4BBB-DAA08E48C04B}"/>
              </a:ext>
            </a:extLst>
          </p:cNvPr>
          <p:cNvSpPr/>
          <p:nvPr/>
        </p:nvSpPr>
        <p:spPr>
          <a:xfrm>
            <a:off x="4625008" y="4538671"/>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49" name="Table 48">
            <a:extLst>
              <a:ext uri="{FF2B5EF4-FFF2-40B4-BE49-F238E27FC236}">
                <a16:creationId xmlns:a16="http://schemas.microsoft.com/office/drawing/2014/main" id="{5CB571D3-2A5C-3868-2750-7D35EDF91198}"/>
              </a:ext>
            </a:extLst>
          </p:cNvPr>
          <p:cNvGraphicFramePr>
            <a:graphicFrameLocks noGrp="1"/>
          </p:cNvGraphicFramePr>
          <p:nvPr/>
        </p:nvGraphicFramePr>
        <p:xfrm>
          <a:off x="4795074" y="4968461"/>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50" name="Rounded Rectangle 49">
            <a:extLst>
              <a:ext uri="{FF2B5EF4-FFF2-40B4-BE49-F238E27FC236}">
                <a16:creationId xmlns:a16="http://schemas.microsoft.com/office/drawing/2014/main" id="{E5E64371-6DEE-6C79-FECE-B4D2E16A7382}"/>
              </a:ext>
            </a:extLst>
          </p:cNvPr>
          <p:cNvSpPr/>
          <p:nvPr/>
        </p:nvSpPr>
        <p:spPr>
          <a:xfrm>
            <a:off x="8922026" y="4538671"/>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51" name="Table 50">
            <a:extLst>
              <a:ext uri="{FF2B5EF4-FFF2-40B4-BE49-F238E27FC236}">
                <a16:creationId xmlns:a16="http://schemas.microsoft.com/office/drawing/2014/main" id="{5DA01260-0DBF-A50A-2DDB-3DB8D4DCEC67}"/>
              </a:ext>
            </a:extLst>
          </p:cNvPr>
          <p:cNvGraphicFramePr>
            <a:graphicFrameLocks noGrp="1"/>
          </p:cNvGraphicFramePr>
          <p:nvPr/>
        </p:nvGraphicFramePr>
        <p:xfrm>
          <a:off x="9092092" y="4968461"/>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52" name="Straight Arrow Connector 51">
            <a:extLst>
              <a:ext uri="{FF2B5EF4-FFF2-40B4-BE49-F238E27FC236}">
                <a16:creationId xmlns:a16="http://schemas.microsoft.com/office/drawing/2014/main" id="{1F6D6ED0-8E9F-683D-2B92-5F5859CCF995}"/>
              </a:ext>
            </a:extLst>
          </p:cNvPr>
          <p:cNvCxnSpPr>
            <a:stCxn id="46" idx="3"/>
            <a:endCxn id="48" idx="1"/>
          </p:cNvCxnSpPr>
          <p:nvPr/>
        </p:nvCxnSpPr>
        <p:spPr>
          <a:xfrm flipV="1">
            <a:off x="3269973" y="5154459"/>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06C0ADB-97AD-F301-D4E3-528643F8618A}"/>
              </a:ext>
            </a:extLst>
          </p:cNvPr>
          <p:cNvCxnSpPr>
            <a:stCxn id="48" idx="3"/>
            <a:endCxn id="50" idx="1"/>
          </p:cNvCxnSpPr>
          <p:nvPr/>
        </p:nvCxnSpPr>
        <p:spPr>
          <a:xfrm>
            <a:off x="7566991" y="5154459"/>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08551E1-CF37-FD84-483E-E07A0D887E61}"/>
              </a:ext>
            </a:extLst>
          </p:cNvPr>
          <p:cNvSpPr txBox="1"/>
          <p:nvPr/>
        </p:nvSpPr>
        <p:spPr>
          <a:xfrm>
            <a:off x="3420716" y="4719681"/>
            <a:ext cx="1053548" cy="369332"/>
          </a:xfrm>
          <a:prstGeom prst="rect">
            <a:avLst/>
          </a:prstGeom>
          <a:noFill/>
        </p:spPr>
        <p:txBody>
          <a:bodyPr wrap="square" rtlCol="0">
            <a:spAutoFit/>
          </a:bodyPr>
          <a:lstStyle/>
          <a:p>
            <a:pPr algn="ctr"/>
            <a:r>
              <a:rPr lang="en-CY" dirty="0"/>
              <a:t>fast link</a:t>
            </a:r>
          </a:p>
        </p:txBody>
      </p:sp>
      <p:sp>
        <p:nvSpPr>
          <p:cNvPr id="55" name="TextBox 54">
            <a:extLst>
              <a:ext uri="{FF2B5EF4-FFF2-40B4-BE49-F238E27FC236}">
                <a16:creationId xmlns:a16="http://schemas.microsoft.com/office/drawing/2014/main" id="{41AC3C54-50AD-6577-49D1-0F23C376213F}"/>
              </a:ext>
            </a:extLst>
          </p:cNvPr>
          <p:cNvSpPr txBox="1"/>
          <p:nvPr/>
        </p:nvSpPr>
        <p:spPr>
          <a:xfrm>
            <a:off x="7682948" y="4719681"/>
            <a:ext cx="1123121" cy="369332"/>
          </a:xfrm>
          <a:prstGeom prst="rect">
            <a:avLst/>
          </a:prstGeom>
          <a:noFill/>
        </p:spPr>
        <p:txBody>
          <a:bodyPr wrap="square" rtlCol="0">
            <a:spAutoFit/>
          </a:bodyPr>
          <a:lstStyle/>
          <a:p>
            <a:pPr algn="ctr"/>
            <a:r>
              <a:rPr lang="en-CY" dirty="0"/>
              <a:t>slow link</a:t>
            </a:r>
          </a:p>
        </p:txBody>
      </p:sp>
      <p:sp>
        <p:nvSpPr>
          <p:cNvPr id="2" name="TextBox 1">
            <a:extLst>
              <a:ext uri="{FF2B5EF4-FFF2-40B4-BE49-F238E27FC236}">
                <a16:creationId xmlns:a16="http://schemas.microsoft.com/office/drawing/2014/main" id="{49BF9C01-38BF-0E63-DADF-8C5A649BBD7E}"/>
              </a:ext>
            </a:extLst>
          </p:cNvPr>
          <p:cNvSpPr txBox="1"/>
          <p:nvPr/>
        </p:nvSpPr>
        <p:spPr>
          <a:xfrm>
            <a:off x="0" y="5969947"/>
            <a:ext cx="12192000" cy="369332"/>
          </a:xfrm>
          <a:prstGeom prst="rect">
            <a:avLst/>
          </a:prstGeom>
          <a:noFill/>
        </p:spPr>
        <p:txBody>
          <a:bodyPr wrap="square" rtlCol="0">
            <a:spAutoFit/>
          </a:bodyPr>
          <a:lstStyle/>
          <a:p>
            <a:pPr algn="ctr"/>
            <a:r>
              <a:rPr lang="en-CY" dirty="0"/>
              <a:t>…</a:t>
            </a:r>
          </a:p>
        </p:txBody>
      </p:sp>
    </p:spTree>
    <p:extLst>
      <p:ext uri="{BB962C8B-B14F-4D97-AF65-F5344CB8AC3E}">
        <p14:creationId xmlns:p14="http://schemas.microsoft.com/office/powerpoint/2010/main" val="2791076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131DC-A51E-D4F0-2EE2-9EBF8D3CAF61}"/>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63D134E-7C05-E915-F3E4-FAE2978E1286}"/>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746ECFF0-A4AE-FA8F-D775-4B4F65575333}"/>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53BD11D9-2585-4E9B-4EF9-1EFC17382722}"/>
              </a:ext>
            </a:extLst>
          </p:cNvPr>
          <p:cNvGraphicFramePr>
            <a:graphicFrameLocks noGrp="1"/>
          </p:cNvGraphicFramePr>
          <p:nvPr/>
        </p:nvGraphicFramePr>
        <p:xfrm>
          <a:off x="0" y="343339"/>
          <a:ext cx="12157112" cy="45720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2400" dirty="0"/>
                        <a:t>Buffering and </a:t>
                      </a:r>
                      <a:r>
                        <a:rPr lang="en-US" sz="2400" dirty="0" err="1"/>
                        <a:t>bufferbloat</a:t>
                      </a:r>
                      <a:endParaRPr lang="en-US" sz="2400" dirty="0"/>
                    </a:p>
                  </a:txBody>
                  <a:tcPr/>
                </a:tc>
                <a:extLst>
                  <a:ext uri="{0D108BD9-81ED-4DB2-BD59-A6C34878D82A}">
                    <a16:rowId xmlns:a16="http://schemas.microsoft.com/office/drawing/2014/main" val="10000"/>
                  </a:ext>
                </a:extLst>
              </a:tr>
            </a:tbl>
          </a:graphicData>
        </a:graphic>
      </p:graphicFrame>
      <p:sp>
        <p:nvSpPr>
          <p:cNvPr id="14" name="Rounded Rectangle 13">
            <a:extLst>
              <a:ext uri="{FF2B5EF4-FFF2-40B4-BE49-F238E27FC236}">
                <a16:creationId xmlns:a16="http://schemas.microsoft.com/office/drawing/2014/main" id="{99F079A9-BC39-322F-8F39-1BB2435AC3B3}"/>
              </a:ext>
            </a:extLst>
          </p:cNvPr>
          <p:cNvSpPr/>
          <p:nvPr/>
        </p:nvSpPr>
        <p:spPr>
          <a:xfrm>
            <a:off x="327990" y="127946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18" name="Table 17">
            <a:extLst>
              <a:ext uri="{FF2B5EF4-FFF2-40B4-BE49-F238E27FC236}">
                <a16:creationId xmlns:a16="http://schemas.microsoft.com/office/drawing/2014/main" id="{B8A747B9-3FC9-0A68-D1E3-C353786038C6}"/>
              </a:ext>
            </a:extLst>
          </p:cNvPr>
          <p:cNvGraphicFramePr>
            <a:graphicFrameLocks noGrp="1"/>
          </p:cNvGraphicFramePr>
          <p:nvPr/>
        </p:nvGraphicFramePr>
        <p:xfrm>
          <a:off x="498056" y="170925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3" name="Rounded Rectangle 22">
            <a:extLst>
              <a:ext uri="{FF2B5EF4-FFF2-40B4-BE49-F238E27FC236}">
                <a16:creationId xmlns:a16="http://schemas.microsoft.com/office/drawing/2014/main" id="{773F0570-47A0-8A1C-9DC9-359EACE49C1D}"/>
              </a:ext>
            </a:extLst>
          </p:cNvPr>
          <p:cNvSpPr/>
          <p:nvPr/>
        </p:nvSpPr>
        <p:spPr>
          <a:xfrm>
            <a:off x="4625008"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4" name="Table 23">
            <a:extLst>
              <a:ext uri="{FF2B5EF4-FFF2-40B4-BE49-F238E27FC236}">
                <a16:creationId xmlns:a16="http://schemas.microsoft.com/office/drawing/2014/main" id="{83B1EDB7-C8E0-37CA-6679-EFD692433CF2}"/>
              </a:ext>
            </a:extLst>
          </p:cNvPr>
          <p:cNvGraphicFramePr>
            <a:graphicFrameLocks noGrp="1"/>
          </p:cNvGraphicFramePr>
          <p:nvPr/>
        </p:nvGraphicFramePr>
        <p:xfrm>
          <a:off x="4795074"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5" name="Rounded Rectangle 24">
            <a:extLst>
              <a:ext uri="{FF2B5EF4-FFF2-40B4-BE49-F238E27FC236}">
                <a16:creationId xmlns:a16="http://schemas.microsoft.com/office/drawing/2014/main" id="{DB886560-A159-86D7-B56A-24AA39F21CC7}"/>
              </a:ext>
            </a:extLst>
          </p:cNvPr>
          <p:cNvSpPr/>
          <p:nvPr/>
        </p:nvSpPr>
        <p:spPr>
          <a:xfrm>
            <a:off x="8922026"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6" name="Table 25">
            <a:extLst>
              <a:ext uri="{FF2B5EF4-FFF2-40B4-BE49-F238E27FC236}">
                <a16:creationId xmlns:a16="http://schemas.microsoft.com/office/drawing/2014/main" id="{8C632840-48B9-63A6-1CD4-1B2E7A665EBB}"/>
              </a:ext>
            </a:extLst>
          </p:cNvPr>
          <p:cNvGraphicFramePr>
            <a:graphicFrameLocks noGrp="1"/>
          </p:cNvGraphicFramePr>
          <p:nvPr/>
        </p:nvGraphicFramePr>
        <p:xfrm>
          <a:off x="9092092"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28" name="Straight Arrow Connector 27">
            <a:extLst>
              <a:ext uri="{FF2B5EF4-FFF2-40B4-BE49-F238E27FC236}">
                <a16:creationId xmlns:a16="http://schemas.microsoft.com/office/drawing/2014/main" id="{D5EF6853-7AD5-B5C9-56F1-450751208228}"/>
              </a:ext>
            </a:extLst>
          </p:cNvPr>
          <p:cNvCxnSpPr>
            <a:stCxn id="14" idx="3"/>
            <a:endCxn id="23" idx="1"/>
          </p:cNvCxnSpPr>
          <p:nvPr/>
        </p:nvCxnSpPr>
        <p:spPr>
          <a:xfrm flipV="1">
            <a:off x="3269973" y="188887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7E01765-6320-20FC-EED8-E1E4F1290E4F}"/>
              </a:ext>
            </a:extLst>
          </p:cNvPr>
          <p:cNvCxnSpPr>
            <a:stCxn id="23" idx="3"/>
            <a:endCxn id="25" idx="1"/>
          </p:cNvCxnSpPr>
          <p:nvPr/>
        </p:nvCxnSpPr>
        <p:spPr>
          <a:xfrm>
            <a:off x="7566991" y="188887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BFEA50F-F4A3-0E2E-EE7E-EF86F4A459FD}"/>
              </a:ext>
            </a:extLst>
          </p:cNvPr>
          <p:cNvSpPr txBox="1"/>
          <p:nvPr/>
        </p:nvSpPr>
        <p:spPr>
          <a:xfrm>
            <a:off x="3420716" y="1454096"/>
            <a:ext cx="1053548" cy="369332"/>
          </a:xfrm>
          <a:prstGeom prst="rect">
            <a:avLst/>
          </a:prstGeom>
          <a:noFill/>
        </p:spPr>
        <p:txBody>
          <a:bodyPr wrap="square" rtlCol="0">
            <a:spAutoFit/>
          </a:bodyPr>
          <a:lstStyle/>
          <a:p>
            <a:pPr algn="ctr"/>
            <a:r>
              <a:rPr lang="en-CY" dirty="0"/>
              <a:t>fast link</a:t>
            </a:r>
          </a:p>
        </p:txBody>
      </p:sp>
      <p:sp>
        <p:nvSpPr>
          <p:cNvPr id="32" name="TextBox 31">
            <a:extLst>
              <a:ext uri="{FF2B5EF4-FFF2-40B4-BE49-F238E27FC236}">
                <a16:creationId xmlns:a16="http://schemas.microsoft.com/office/drawing/2014/main" id="{790ED8C7-EF86-23E2-05CF-CE9FEF85F28F}"/>
              </a:ext>
            </a:extLst>
          </p:cNvPr>
          <p:cNvSpPr txBox="1"/>
          <p:nvPr/>
        </p:nvSpPr>
        <p:spPr>
          <a:xfrm>
            <a:off x="7682948" y="1454096"/>
            <a:ext cx="1123121" cy="369332"/>
          </a:xfrm>
          <a:prstGeom prst="rect">
            <a:avLst/>
          </a:prstGeom>
          <a:noFill/>
        </p:spPr>
        <p:txBody>
          <a:bodyPr wrap="square" rtlCol="0">
            <a:spAutoFit/>
          </a:bodyPr>
          <a:lstStyle/>
          <a:p>
            <a:pPr algn="ctr"/>
            <a:r>
              <a:rPr lang="en-CY" dirty="0"/>
              <a:t>slow link</a:t>
            </a:r>
          </a:p>
        </p:txBody>
      </p:sp>
      <p:sp>
        <p:nvSpPr>
          <p:cNvPr id="33" name="TextBox 32">
            <a:extLst>
              <a:ext uri="{FF2B5EF4-FFF2-40B4-BE49-F238E27FC236}">
                <a16:creationId xmlns:a16="http://schemas.microsoft.com/office/drawing/2014/main" id="{FF633329-A187-E811-F89A-D4962FC34E4F}"/>
              </a:ext>
            </a:extLst>
          </p:cNvPr>
          <p:cNvSpPr txBox="1"/>
          <p:nvPr/>
        </p:nvSpPr>
        <p:spPr>
          <a:xfrm>
            <a:off x="327990" y="910837"/>
            <a:ext cx="1272210" cy="368625"/>
          </a:xfrm>
          <a:prstGeom prst="rect">
            <a:avLst/>
          </a:prstGeom>
          <a:noFill/>
        </p:spPr>
        <p:txBody>
          <a:bodyPr wrap="square" rtlCol="0">
            <a:spAutoFit/>
          </a:bodyPr>
          <a:lstStyle/>
          <a:p>
            <a:r>
              <a:rPr lang="en-CY" dirty="0"/>
              <a:t>node #0</a:t>
            </a:r>
          </a:p>
        </p:txBody>
      </p:sp>
      <p:sp>
        <p:nvSpPr>
          <p:cNvPr id="34" name="TextBox 33">
            <a:extLst>
              <a:ext uri="{FF2B5EF4-FFF2-40B4-BE49-F238E27FC236}">
                <a16:creationId xmlns:a16="http://schemas.microsoft.com/office/drawing/2014/main" id="{AA349714-4DEE-5087-A2B1-D964FFA973B5}"/>
              </a:ext>
            </a:extLst>
          </p:cNvPr>
          <p:cNvSpPr txBox="1"/>
          <p:nvPr/>
        </p:nvSpPr>
        <p:spPr>
          <a:xfrm>
            <a:off x="4625008" y="910837"/>
            <a:ext cx="1272210" cy="368625"/>
          </a:xfrm>
          <a:prstGeom prst="rect">
            <a:avLst/>
          </a:prstGeom>
          <a:noFill/>
        </p:spPr>
        <p:txBody>
          <a:bodyPr wrap="square" rtlCol="0">
            <a:spAutoFit/>
          </a:bodyPr>
          <a:lstStyle/>
          <a:p>
            <a:r>
              <a:rPr lang="en-CY" dirty="0"/>
              <a:t>node #1</a:t>
            </a:r>
          </a:p>
        </p:txBody>
      </p:sp>
      <p:sp>
        <p:nvSpPr>
          <p:cNvPr id="35" name="TextBox 34">
            <a:extLst>
              <a:ext uri="{FF2B5EF4-FFF2-40B4-BE49-F238E27FC236}">
                <a16:creationId xmlns:a16="http://schemas.microsoft.com/office/drawing/2014/main" id="{F65C1148-C7FA-3B75-EF2F-26754B7D333A}"/>
              </a:ext>
            </a:extLst>
          </p:cNvPr>
          <p:cNvSpPr txBox="1"/>
          <p:nvPr/>
        </p:nvSpPr>
        <p:spPr>
          <a:xfrm>
            <a:off x="8922026" y="903306"/>
            <a:ext cx="1272210" cy="369332"/>
          </a:xfrm>
          <a:prstGeom prst="rect">
            <a:avLst/>
          </a:prstGeom>
          <a:noFill/>
        </p:spPr>
        <p:txBody>
          <a:bodyPr wrap="square" rtlCol="0">
            <a:spAutoFit/>
          </a:bodyPr>
          <a:lstStyle/>
          <a:p>
            <a:r>
              <a:rPr lang="en-CY" dirty="0"/>
              <a:t>node #2</a:t>
            </a:r>
          </a:p>
        </p:txBody>
      </p:sp>
      <p:sp>
        <p:nvSpPr>
          <p:cNvPr id="36" name="Rounded Rectangle 35">
            <a:extLst>
              <a:ext uri="{FF2B5EF4-FFF2-40B4-BE49-F238E27FC236}">
                <a16:creationId xmlns:a16="http://schemas.microsoft.com/office/drawing/2014/main" id="{A5A25C05-F9DA-19FD-2143-DF556361E659}"/>
              </a:ext>
            </a:extLst>
          </p:cNvPr>
          <p:cNvSpPr/>
          <p:nvPr/>
        </p:nvSpPr>
        <p:spPr>
          <a:xfrm>
            <a:off x="327990" y="288368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37" name="Table 36">
            <a:extLst>
              <a:ext uri="{FF2B5EF4-FFF2-40B4-BE49-F238E27FC236}">
                <a16:creationId xmlns:a16="http://schemas.microsoft.com/office/drawing/2014/main" id="{AC12B89E-2142-E274-3C31-BBC77A5E0A6B}"/>
              </a:ext>
            </a:extLst>
          </p:cNvPr>
          <p:cNvGraphicFramePr>
            <a:graphicFrameLocks noGrp="1"/>
          </p:cNvGraphicFramePr>
          <p:nvPr/>
        </p:nvGraphicFramePr>
        <p:xfrm>
          <a:off x="498056" y="331347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38" name="Rounded Rectangle 37">
            <a:extLst>
              <a:ext uri="{FF2B5EF4-FFF2-40B4-BE49-F238E27FC236}">
                <a16:creationId xmlns:a16="http://schemas.microsoft.com/office/drawing/2014/main" id="{8BB9D7C5-2057-EADA-742E-FA07C43E1CA1}"/>
              </a:ext>
            </a:extLst>
          </p:cNvPr>
          <p:cNvSpPr/>
          <p:nvPr/>
        </p:nvSpPr>
        <p:spPr>
          <a:xfrm>
            <a:off x="4625008" y="287730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39" name="Table 38">
            <a:extLst>
              <a:ext uri="{FF2B5EF4-FFF2-40B4-BE49-F238E27FC236}">
                <a16:creationId xmlns:a16="http://schemas.microsoft.com/office/drawing/2014/main" id="{5F7B8084-34BF-00A4-677C-68F6E6FB2AE2}"/>
              </a:ext>
            </a:extLst>
          </p:cNvPr>
          <p:cNvGraphicFramePr>
            <a:graphicFrameLocks noGrp="1"/>
          </p:cNvGraphicFramePr>
          <p:nvPr/>
        </p:nvGraphicFramePr>
        <p:xfrm>
          <a:off x="4795074" y="330709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40" name="Rounded Rectangle 39">
            <a:extLst>
              <a:ext uri="{FF2B5EF4-FFF2-40B4-BE49-F238E27FC236}">
                <a16:creationId xmlns:a16="http://schemas.microsoft.com/office/drawing/2014/main" id="{F653B399-1519-CCCC-437A-698E40C90384}"/>
              </a:ext>
            </a:extLst>
          </p:cNvPr>
          <p:cNvSpPr/>
          <p:nvPr/>
        </p:nvSpPr>
        <p:spPr>
          <a:xfrm>
            <a:off x="8922026" y="287730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41" name="Table 40">
            <a:extLst>
              <a:ext uri="{FF2B5EF4-FFF2-40B4-BE49-F238E27FC236}">
                <a16:creationId xmlns:a16="http://schemas.microsoft.com/office/drawing/2014/main" id="{722358F5-513D-CD71-C0CF-20D400978D2C}"/>
              </a:ext>
            </a:extLst>
          </p:cNvPr>
          <p:cNvGraphicFramePr>
            <a:graphicFrameLocks noGrp="1"/>
          </p:cNvGraphicFramePr>
          <p:nvPr/>
        </p:nvGraphicFramePr>
        <p:xfrm>
          <a:off x="9092092" y="330709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42" name="Straight Arrow Connector 41">
            <a:extLst>
              <a:ext uri="{FF2B5EF4-FFF2-40B4-BE49-F238E27FC236}">
                <a16:creationId xmlns:a16="http://schemas.microsoft.com/office/drawing/2014/main" id="{9D425B34-D9D4-6FAB-FE71-E8A6B1D41C8F}"/>
              </a:ext>
            </a:extLst>
          </p:cNvPr>
          <p:cNvCxnSpPr>
            <a:stCxn id="36" idx="3"/>
            <a:endCxn id="38" idx="1"/>
          </p:cNvCxnSpPr>
          <p:nvPr/>
        </p:nvCxnSpPr>
        <p:spPr>
          <a:xfrm flipV="1">
            <a:off x="3269973" y="349309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036E4DF-18AE-F3C1-0221-1D342C04938A}"/>
              </a:ext>
            </a:extLst>
          </p:cNvPr>
          <p:cNvCxnSpPr>
            <a:stCxn id="38" idx="3"/>
            <a:endCxn id="40" idx="1"/>
          </p:cNvCxnSpPr>
          <p:nvPr/>
        </p:nvCxnSpPr>
        <p:spPr>
          <a:xfrm>
            <a:off x="7566991" y="349309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B1D4ED8-244B-1C47-921B-27392B97A45E}"/>
              </a:ext>
            </a:extLst>
          </p:cNvPr>
          <p:cNvSpPr txBox="1"/>
          <p:nvPr/>
        </p:nvSpPr>
        <p:spPr>
          <a:xfrm>
            <a:off x="3420716" y="3058316"/>
            <a:ext cx="1053548" cy="369332"/>
          </a:xfrm>
          <a:prstGeom prst="rect">
            <a:avLst/>
          </a:prstGeom>
          <a:noFill/>
        </p:spPr>
        <p:txBody>
          <a:bodyPr wrap="square" rtlCol="0">
            <a:spAutoFit/>
          </a:bodyPr>
          <a:lstStyle/>
          <a:p>
            <a:pPr algn="ctr"/>
            <a:r>
              <a:rPr lang="en-CY" dirty="0"/>
              <a:t>fast link</a:t>
            </a:r>
          </a:p>
        </p:txBody>
      </p:sp>
      <p:sp>
        <p:nvSpPr>
          <p:cNvPr id="45" name="TextBox 44">
            <a:extLst>
              <a:ext uri="{FF2B5EF4-FFF2-40B4-BE49-F238E27FC236}">
                <a16:creationId xmlns:a16="http://schemas.microsoft.com/office/drawing/2014/main" id="{44147C5E-C3E2-E24E-00B6-31BB372244CC}"/>
              </a:ext>
            </a:extLst>
          </p:cNvPr>
          <p:cNvSpPr txBox="1"/>
          <p:nvPr/>
        </p:nvSpPr>
        <p:spPr>
          <a:xfrm>
            <a:off x="7682948" y="3058316"/>
            <a:ext cx="1123121" cy="369332"/>
          </a:xfrm>
          <a:prstGeom prst="rect">
            <a:avLst/>
          </a:prstGeom>
          <a:noFill/>
        </p:spPr>
        <p:txBody>
          <a:bodyPr wrap="square" rtlCol="0">
            <a:spAutoFit/>
          </a:bodyPr>
          <a:lstStyle/>
          <a:p>
            <a:pPr algn="ctr"/>
            <a:r>
              <a:rPr lang="en-CY" dirty="0"/>
              <a:t>slow link</a:t>
            </a:r>
          </a:p>
        </p:txBody>
      </p:sp>
      <p:sp>
        <p:nvSpPr>
          <p:cNvPr id="46" name="Rounded Rectangle 45">
            <a:extLst>
              <a:ext uri="{FF2B5EF4-FFF2-40B4-BE49-F238E27FC236}">
                <a16:creationId xmlns:a16="http://schemas.microsoft.com/office/drawing/2014/main" id="{F30DE0B9-3D34-2C55-EEDF-456C7F3549B2}"/>
              </a:ext>
            </a:extLst>
          </p:cNvPr>
          <p:cNvSpPr/>
          <p:nvPr/>
        </p:nvSpPr>
        <p:spPr>
          <a:xfrm>
            <a:off x="327990" y="4545047"/>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47" name="Table 46">
            <a:extLst>
              <a:ext uri="{FF2B5EF4-FFF2-40B4-BE49-F238E27FC236}">
                <a16:creationId xmlns:a16="http://schemas.microsoft.com/office/drawing/2014/main" id="{91B56A8C-A80D-F8BB-23D5-9C81FA91483E}"/>
              </a:ext>
            </a:extLst>
          </p:cNvPr>
          <p:cNvGraphicFramePr>
            <a:graphicFrameLocks noGrp="1"/>
          </p:cNvGraphicFramePr>
          <p:nvPr/>
        </p:nvGraphicFramePr>
        <p:xfrm>
          <a:off x="498056" y="4974837"/>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48" name="Rounded Rectangle 47">
            <a:extLst>
              <a:ext uri="{FF2B5EF4-FFF2-40B4-BE49-F238E27FC236}">
                <a16:creationId xmlns:a16="http://schemas.microsoft.com/office/drawing/2014/main" id="{F82C6F41-5D80-8959-1F49-EFB956F72A61}"/>
              </a:ext>
            </a:extLst>
          </p:cNvPr>
          <p:cNvSpPr/>
          <p:nvPr/>
        </p:nvSpPr>
        <p:spPr>
          <a:xfrm>
            <a:off x="4625008" y="4538671"/>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49" name="Table 48">
            <a:extLst>
              <a:ext uri="{FF2B5EF4-FFF2-40B4-BE49-F238E27FC236}">
                <a16:creationId xmlns:a16="http://schemas.microsoft.com/office/drawing/2014/main" id="{8D08D985-F1B9-1BEB-E341-B8C18E7A73A7}"/>
              </a:ext>
            </a:extLst>
          </p:cNvPr>
          <p:cNvGraphicFramePr>
            <a:graphicFrameLocks noGrp="1"/>
          </p:cNvGraphicFramePr>
          <p:nvPr/>
        </p:nvGraphicFramePr>
        <p:xfrm>
          <a:off x="4795074" y="4968461"/>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50" name="Rounded Rectangle 49">
            <a:extLst>
              <a:ext uri="{FF2B5EF4-FFF2-40B4-BE49-F238E27FC236}">
                <a16:creationId xmlns:a16="http://schemas.microsoft.com/office/drawing/2014/main" id="{839ACD4A-B58A-FC35-FDEC-1662A588F4FD}"/>
              </a:ext>
            </a:extLst>
          </p:cNvPr>
          <p:cNvSpPr/>
          <p:nvPr/>
        </p:nvSpPr>
        <p:spPr>
          <a:xfrm>
            <a:off x="8922026" y="4538671"/>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51" name="Table 50">
            <a:extLst>
              <a:ext uri="{FF2B5EF4-FFF2-40B4-BE49-F238E27FC236}">
                <a16:creationId xmlns:a16="http://schemas.microsoft.com/office/drawing/2014/main" id="{20942AAD-BD53-E00E-EAAE-65FC87C461D7}"/>
              </a:ext>
            </a:extLst>
          </p:cNvPr>
          <p:cNvGraphicFramePr>
            <a:graphicFrameLocks noGrp="1"/>
          </p:cNvGraphicFramePr>
          <p:nvPr/>
        </p:nvGraphicFramePr>
        <p:xfrm>
          <a:off x="9092092" y="4968461"/>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52" name="Straight Arrow Connector 51">
            <a:extLst>
              <a:ext uri="{FF2B5EF4-FFF2-40B4-BE49-F238E27FC236}">
                <a16:creationId xmlns:a16="http://schemas.microsoft.com/office/drawing/2014/main" id="{50AC9E06-067C-6577-4517-44F78BC534E1}"/>
              </a:ext>
            </a:extLst>
          </p:cNvPr>
          <p:cNvCxnSpPr>
            <a:stCxn id="46" idx="3"/>
            <a:endCxn id="48" idx="1"/>
          </p:cNvCxnSpPr>
          <p:nvPr/>
        </p:nvCxnSpPr>
        <p:spPr>
          <a:xfrm flipV="1">
            <a:off x="3269973" y="5154459"/>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FEF22BD-3298-AC93-3FE8-9DFACEEB4FE1}"/>
              </a:ext>
            </a:extLst>
          </p:cNvPr>
          <p:cNvCxnSpPr>
            <a:stCxn id="48" idx="3"/>
            <a:endCxn id="50" idx="1"/>
          </p:cNvCxnSpPr>
          <p:nvPr/>
        </p:nvCxnSpPr>
        <p:spPr>
          <a:xfrm>
            <a:off x="7566991" y="5154459"/>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4D5D651-05B6-517C-A55C-7DC06EF5D900}"/>
              </a:ext>
            </a:extLst>
          </p:cNvPr>
          <p:cNvSpPr txBox="1"/>
          <p:nvPr/>
        </p:nvSpPr>
        <p:spPr>
          <a:xfrm>
            <a:off x="3420716" y="4719681"/>
            <a:ext cx="1053548" cy="369332"/>
          </a:xfrm>
          <a:prstGeom prst="rect">
            <a:avLst/>
          </a:prstGeom>
          <a:noFill/>
        </p:spPr>
        <p:txBody>
          <a:bodyPr wrap="square" rtlCol="0">
            <a:spAutoFit/>
          </a:bodyPr>
          <a:lstStyle/>
          <a:p>
            <a:pPr algn="ctr"/>
            <a:r>
              <a:rPr lang="en-CY" dirty="0"/>
              <a:t>fast link</a:t>
            </a:r>
          </a:p>
        </p:txBody>
      </p:sp>
      <p:sp>
        <p:nvSpPr>
          <p:cNvPr id="55" name="TextBox 54">
            <a:extLst>
              <a:ext uri="{FF2B5EF4-FFF2-40B4-BE49-F238E27FC236}">
                <a16:creationId xmlns:a16="http://schemas.microsoft.com/office/drawing/2014/main" id="{62A0416F-501D-9182-2507-A06DE44D3713}"/>
              </a:ext>
            </a:extLst>
          </p:cNvPr>
          <p:cNvSpPr txBox="1"/>
          <p:nvPr/>
        </p:nvSpPr>
        <p:spPr>
          <a:xfrm>
            <a:off x="7682948" y="4719681"/>
            <a:ext cx="1123121" cy="369332"/>
          </a:xfrm>
          <a:prstGeom prst="rect">
            <a:avLst/>
          </a:prstGeom>
          <a:noFill/>
        </p:spPr>
        <p:txBody>
          <a:bodyPr wrap="square" rtlCol="0">
            <a:spAutoFit/>
          </a:bodyPr>
          <a:lstStyle/>
          <a:p>
            <a:pPr algn="ctr"/>
            <a:r>
              <a:rPr lang="en-CY" dirty="0"/>
              <a:t>slow link</a:t>
            </a:r>
          </a:p>
        </p:txBody>
      </p:sp>
      <p:sp>
        <p:nvSpPr>
          <p:cNvPr id="56" name="TextBox 55">
            <a:extLst>
              <a:ext uri="{FF2B5EF4-FFF2-40B4-BE49-F238E27FC236}">
                <a16:creationId xmlns:a16="http://schemas.microsoft.com/office/drawing/2014/main" id="{54D0EF71-CDFA-CDDD-4414-1E4E84777AC4}"/>
              </a:ext>
            </a:extLst>
          </p:cNvPr>
          <p:cNvSpPr txBox="1"/>
          <p:nvPr/>
        </p:nvSpPr>
        <p:spPr>
          <a:xfrm>
            <a:off x="0" y="5851371"/>
            <a:ext cx="12192000" cy="646331"/>
          </a:xfrm>
          <a:prstGeom prst="rect">
            <a:avLst/>
          </a:prstGeom>
          <a:noFill/>
        </p:spPr>
        <p:txBody>
          <a:bodyPr wrap="square" rtlCol="0">
            <a:spAutoFit/>
          </a:bodyPr>
          <a:lstStyle/>
          <a:p>
            <a:r>
              <a:rPr lang="en-CY" dirty="0"/>
              <a:t>This scheme is far from optimal. Node #0 must keep much data for every slow client. Also, the data transfer rate between #0 and #1 needs time to adjust to changes in the bandwidth of the slow link.</a:t>
            </a:r>
          </a:p>
        </p:txBody>
      </p:sp>
    </p:spTree>
    <p:extLst>
      <p:ext uri="{BB962C8B-B14F-4D97-AF65-F5344CB8AC3E}">
        <p14:creationId xmlns:p14="http://schemas.microsoft.com/office/powerpoint/2010/main" val="950080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5856E-8E6F-7584-AFE1-182066514B7F}"/>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EAA2B69-695E-5258-DA2E-D404E7B1AFA2}"/>
              </a:ext>
            </a:extLst>
          </p:cNvPr>
          <p:cNvGraphicFramePr>
            <a:graphicFrameLocks noGrp="1"/>
          </p:cNvGraphicFramePr>
          <p:nvPr>
            <p:extLst>
              <p:ext uri="{D42A27DB-BD31-4B8C-83A1-F6EECF244321}">
                <p14:modId xmlns:p14="http://schemas.microsoft.com/office/powerpoint/2010/main" val="367250999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73D017E0-8D8F-2CBE-6B3D-8995AB19AC79}"/>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3B550BF9-759F-4FF0-A5FA-6A496C5AF0EC}"/>
              </a:ext>
            </a:extLst>
          </p:cNvPr>
          <p:cNvGraphicFramePr>
            <a:graphicFrameLocks noGrp="1"/>
          </p:cNvGraphicFramePr>
          <p:nvPr>
            <p:extLst>
              <p:ext uri="{D42A27DB-BD31-4B8C-83A1-F6EECF244321}">
                <p14:modId xmlns:p14="http://schemas.microsoft.com/office/powerpoint/2010/main" val="3872259333"/>
              </p:ext>
            </p:extLst>
          </p:nvPr>
        </p:nvGraphicFramePr>
        <p:xfrm>
          <a:off x="2032000" y="1215422"/>
          <a:ext cx="8128002" cy="4886587"/>
        </p:xfrm>
        <a:graphic>
          <a:graphicData uri="http://schemas.openxmlformats.org/drawingml/2006/table">
            <a:tbl>
              <a:tblPr firstRow="1" bandRow="1">
                <a:tableStyleId>{5940675A-B579-460E-94D1-54222C63F5DA}</a:tableStyleId>
              </a:tblPr>
              <a:tblGrid>
                <a:gridCol w="451556">
                  <a:extLst>
                    <a:ext uri="{9D8B030D-6E8A-4147-A177-3AD203B41FA5}">
                      <a16:colId xmlns:a16="http://schemas.microsoft.com/office/drawing/2014/main" val="20000"/>
                    </a:ext>
                  </a:extLst>
                </a:gridCol>
                <a:gridCol w="451555">
                  <a:extLst>
                    <a:ext uri="{9D8B030D-6E8A-4147-A177-3AD203B41FA5}">
                      <a16:colId xmlns:a16="http://schemas.microsoft.com/office/drawing/2014/main" val="20001"/>
                    </a:ext>
                  </a:extLst>
                </a:gridCol>
                <a:gridCol w="557597">
                  <a:extLst>
                    <a:ext uri="{9D8B030D-6E8A-4147-A177-3AD203B41FA5}">
                      <a16:colId xmlns:a16="http://schemas.microsoft.com/office/drawing/2014/main" val="20002"/>
                    </a:ext>
                  </a:extLst>
                </a:gridCol>
                <a:gridCol w="554636">
                  <a:extLst>
                    <a:ext uri="{9D8B030D-6E8A-4147-A177-3AD203B41FA5}">
                      <a16:colId xmlns:a16="http://schemas.microsoft.com/office/drawing/2014/main" val="20003"/>
                    </a:ext>
                  </a:extLst>
                </a:gridCol>
                <a:gridCol w="434715">
                  <a:extLst>
                    <a:ext uri="{9D8B030D-6E8A-4147-A177-3AD203B41FA5}">
                      <a16:colId xmlns:a16="http://schemas.microsoft.com/office/drawing/2014/main" val="20004"/>
                    </a:ext>
                  </a:extLst>
                </a:gridCol>
                <a:gridCol w="539646">
                  <a:extLst>
                    <a:ext uri="{9D8B030D-6E8A-4147-A177-3AD203B41FA5}">
                      <a16:colId xmlns:a16="http://schemas.microsoft.com/office/drawing/2014/main" val="20005"/>
                    </a:ext>
                  </a:extLst>
                </a:gridCol>
                <a:gridCol w="2098623">
                  <a:extLst>
                    <a:ext uri="{9D8B030D-6E8A-4147-A177-3AD203B41FA5}">
                      <a16:colId xmlns:a16="http://schemas.microsoft.com/office/drawing/2014/main" val="20006"/>
                    </a:ext>
                  </a:extLst>
                </a:gridCol>
                <a:gridCol w="3039674">
                  <a:extLst>
                    <a:ext uri="{9D8B030D-6E8A-4147-A177-3AD203B41FA5}">
                      <a16:colId xmlns:a16="http://schemas.microsoft.com/office/drawing/2014/main" val="20007"/>
                    </a:ext>
                  </a:extLst>
                </a:gridCol>
              </a:tblGrid>
              <a:tr h="359628">
                <a:tc gridSpan="8">
                  <a:txBody>
                    <a:bodyPr/>
                    <a:lstStyle/>
                    <a:p>
                      <a:pPr algn="ctr"/>
                      <a:r>
                        <a:rPr lang="en-US" dirty="0"/>
                        <a:t>Application buffers</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8642">
                <a:tc gridSpan="8">
                  <a:txBody>
                    <a:bodyPr/>
                    <a:lstStyle/>
                    <a:p>
                      <a:pPr algn="ctr"/>
                      <a:r>
                        <a:rPr lang="en-US" dirty="0"/>
                        <a:t>Buffers in libraries</a:t>
                      </a:r>
                      <a:r>
                        <a:rPr lang="ru-RU" baseline="0" dirty="0"/>
                        <a:t> (</a:t>
                      </a:r>
                      <a:r>
                        <a:rPr lang="en-US" baseline="0" dirty="0"/>
                        <a:t>e.g.</a:t>
                      </a:r>
                      <a:r>
                        <a:rPr lang="ru-RU" baseline="0" dirty="0"/>
                        <a:t>, </a:t>
                      </a:r>
                      <a:r>
                        <a:rPr lang="en-US" baseline="0" dirty="0" err="1"/>
                        <a:t>glibc</a:t>
                      </a:r>
                      <a:r>
                        <a:rPr lang="en-US" baseline="0" dirty="0"/>
                        <a:t>)</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47636">
                <a:tc gridSpan="8">
                  <a:txBody>
                    <a:bodyPr/>
                    <a:lstStyle/>
                    <a:p>
                      <a:pPr algn="ctr"/>
                      <a:r>
                        <a:rPr lang="en-US" dirty="0" err="1"/>
                        <a:t>Pagecache</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26649">
                <a:tc gridSpan="8">
                  <a:txBody>
                    <a:bodyPr/>
                    <a:lstStyle/>
                    <a:p>
                      <a:pPr algn="ctr"/>
                      <a:r>
                        <a:rPr lang="en-US" dirty="0"/>
                        <a:t>Filesystem</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35644">
                <a:tc gridSpan="8">
                  <a:txBody>
                    <a:bodyPr/>
                    <a:lstStyle/>
                    <a:p>
                      <a:pPr algn="ctr"/>
                      <a:r>
                        <a:rPr lang="en-US" dirty="0"/>
                        <a:t>Block IO layer (requests</a:t>
                      </a:r>
                      <a:r>
                        <a:rPr lang="en-US" baseline="0" dirty="0"/>
                        <a:t> submission &amp; </a:t>
                      </a:r>
                      <a:r>
                        <a:rPr lang="en-US" dirty="0"/>
                        <a:t>scheduling)</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9647">
                <a:tc gridSpan="3">
                  <a:txBody>
                    <a:bodyPr/>
                    <a:lstStyle/>
                    <a:p>
                      <a:pPr algn="ctr"/>
                      <a:r>
                        <a:rPr lang="en-US" dirty="0"/>
                        <a:t>md</a:t>
                      </a:r>
                    </a:p>
                  </a:txBody>
                  <a:tcPr anchor="ctr"/>
                </a:tc>
                <a:tc hMerge="1">
                  <a:txBody>
                    <a:bodyPr/>
                    <a:lstStyle/>
                    <a:p>
                      <a:endParaRPr lang="en-US"/>
                    </a:p>
                  </a:txBody>
                  <a:tcPr/>
                </a:tc>
                <a:tc hMerge="1">
                  <a:txBody>
                    <a:bodyPr/>
                    <a:lstStyle/>
                    <a:p>
                      <a:endParaRPr lang="en-US"/>
                    </a:p>
                  </a:txBody>
                  <a:tcPr/>
                </a:tc>
                <a:tc gridSpan="3">
                  <a:txBody>
                    <a:bodyPr/>
                    <a:lstStyle/>
                    <a:p>
                      <a:pPr algn="ctr"/>
                      <a:r>
                        <a:rPr lang="en-US" dirty="0" err="1"/>
                        <a:t>dm</a:t>
                      </a:r>
                      <a:endParaRPr lang="en-US" dirty="0"/>
                    </a:p>
                  </a:txBody>
                  <a:tcPr anchor="ctr"/>
                </a:tc>
                <a:tc hMerge="1">
                  <a:txBody>
                    <a:bodyPr/>
                    <a:lstStyle/>
                    <a:p>
                      <a:endParaRPr lang="en-US"/>
                    </a:p>
                  </a:txBody>
                  <a:tcPr/>
                </a:tc>
                <a:tc hMerge="1">
                  <a:txBody>
                    <a:bodyPr/>
                    <a:lstStyle/>
                    <a:p>
                      <a:endParaRPr lang="en-US"/>
                    </a:p>
                  </a:txBody>
                  <a:tcPr/>
                </a:tc>
                <a:tc rowSpan="2">
                  <a:txBody>
                    <a:bodyPr/>
                    <a:lstStyle/>
                    <a:p>
                      <a:pPr algn="ctr"/>
                      <a:r>
                        <a:rPr lang="en-US" dirty="0"/>
                        <a:t>…</a:t>
                      </a:r>
                    </a:p>
                  </a:txBody>
                  <a:tcPr anchor="ctr"/>
                </a:tc>
                <a:tc>
                  <a:txBody>
                    <a:bodyPr/>
                    <a:lstStyle/>
                    <a:p>
                      <a:pPr algn="ctr"/>
                      <a:r>
                        <a:rPr lang="en-US" dirty="0"/>
                        <a:t>Request queues: BFQ, </a:t>
                      </a:r>
                      <a:r>
                        <a:rPr lang="en-US" dirty="0" err="1"/>
                        <a:t>kyber</a:t>
                      </a:r>
                      <a:r>
                        <a:rPr lang="en-US" dirty="0"/>
                        <a:t>, </a:t>
                      </a:r>
                      <a:r>
                        <a:rPr lang="en-US" dirty="0" err="1"/>
                        <a:t>mq</a:t>
                      </a:r>
                      <a:r>
                        <a:rPr lang="en-US" dirty="0"/>
                        <a:t>-deadline.</a:t>
                      </a:r>
                    </a:p>
                  </a:txBody>
                  <a:tcPr/>
                </a:tc>
                <a:extLst>
                  <a:ext uri="{0D108BD9-81ED-4DB2-BD59-A6C34878D82A}">
                    <a16:rowId xmlns:a16="http://schemas.microsoft.com/office/drawing/2014/main" val="10005"/>
                  </a:ext>
                </a:extLst>
              </a:tr>
              <a:tr h="1208853">
                <a:tc>
                  <a:txBody>
                    <a:bodyPr/>
                    <a:lstStyle/>
                    <a:p>
                      <a:r>
                        <a:rPr lang="en-US" dirty="0"/>
                        <a:t>RAID0</a:t>
                      </a:r>
                    </a:p>
                  </a:txBody>
                  <a:tcPr vert="vert270"/>
                </a:tc>
                <a:tc>
                  <a:txBody>
                    <a:bodyPr/>
                    <a:lstStyle/>
                    <a:p>
                      <a:r>
                        <a:rPr lang="en-US" dirty="0"/>
                        <a:t>RAID1</a:t>
                      </a:r>
                    </a:p>
                  </a:txBody>
                  <a:tcPr vert="vert270"/>
                </a:tc>
                <a:tc>
                  <a:txBody>
                    <a:bodyPr/>
                    <a:lstStyle/>
                    <a:p>
                      <a:r>
                        <a:rPr lang="en-US" dirty="0"/>
                        <a:t>RAID5</a:t>
                      </a:r>
                    </a:p>
                  </a:txBody>
                  <a:tcPr vert="vert270"/>
                </a:tc>
                <a:tc>
                  <a:txBody>
                    <a:bodyPr/>
                    <a:lstStyle/>
                    <a:p>
                      <a:r>
                        <a:rPr lang="en-US" dirty="0"/>
                        <a:t>dm-snap</a:t>
                      </a:r>
                    </a:p>
                  </a:txBody>
                  <a:tcPr vert="vert270"/>
                </a:tc>
                <a:tc>
                  <a:txBody>
                    <a:bodyPr/>
                    <a:lstStyle/>
                    <a:p>
                      <a:r>
                        <a:rPr lang="en-US" dirty="0"/>
                        <a:t>dm-crypt</a:t>
                      </a:r>
                    </a:p>
                  </a:txBody>
                  <a:tcPr vert="vert270"/>
                </a:tc>
                <a:tc>
                  <a:txBody>
                    <a:bodyPr/>
                    <a:lstStyle/>
                    <a:p>
                      <a:r>
                        <a:rPr lang="en-US" dirty="0"/>
                        <a:t>dm-thin</a:t>
                      </a:r>
                    </a:p>
                  </a:txBody>
                  <a:tcPr vert="vert270"/>
                </a:tc>
                <a:tc vMerge="1">
                  <a:txBody>
                    <a:bodyPr/>
                    <a:lstStyle/>
                    <a:p>
                      <a:endParaRPr lang="en-US"/>
                    </a:p>
                  </a:txBody>
                  <a:tcPr/>
                </a:tc>
                <a:tc>
                  <a:txBody>
                    <a:bodyPr/>
                    <a:lstStyle/>
                    <a:p>
                      <a:pPr algn="ctr"/>
                      <a:r>
                        <a:rPr lang="en-US" dirty="0"/>
                        <a:t>SCSI, ATA,</a:t>
                      </a:r>
                      <a:br>
                        <a:rPr lang="en-US" dirty="0"/>
                      </a:br>
                      <a:r>
                        <a:rPr lang="en-US" dirty="0" err="1"/>
                        <a:t>NVMe</a:t>
                      </a:r>
                      <a:r>
                        <a:rPr lang="en-US" dirty="0"/>
                        <a:t>,</a:t>
                      </a:r>
                      <a:r>
                        <a:rPr lang="en-US" baseline="0" dirty="0"/>
                        <a:t> </a:t>
                      </a:r>
                      <a:r>
                        <a:rPr lang="en-US" baseline="0" dirty="0" err="1"/>
                        <a:t>nbd</a:t>
                      </a:r>
                      <a:r>
                        <a:rPr lang="en-US" baseline="0" dirty="0"/>
                        <a:t>,</a:t>
                      </a:r>
                      <a:br>
                        <a:rPr lang="en-US" baseline="0" dirty="0"/>
                      </a:br>
                      <a:r>
                        <a:rPr lang="mr-IN" baseline="0" dirty="0"/>
                        <a:t>…</a:t>
                      </a:r>
                      <a:endParaRPr lang="en-US" dirty="0"/>
                    </a:p>
                  </a:txBody>
                  <a:tcPr anchor="ctr"/>
                </a:tc>
                <a:extLst>
                  <a:ext uri="{0D108BD9-81ED-4DB2-BD59-A6C34878D82A}">
                    <a16:rowId xmlns:a16="http://schemas.microsoft.com/office/drawing/2014/main" val="10006"/>
                  </a:ext>
                </a:extLst>
              </a:tr>
              <a:tr h="604427">
                <a:tc gridSpan="8">
                  <a:txBody>
                    <a:bodyPr/>
                    <a:lstStyle/>
                    <a:p>
                      <a:pPr algn="ctr"/>
                      <a:r>
                        <a:rPr lang="en-US" dirty="0"/>
                        <a:t>Volatile cache</a:t>
                      </a:r>
                    </a:p>
                  </a:txBody>
                  <a:tcPr anchor="ctr"/>
                </a:tc>
                <a:tc hMerge="1">
                  <a:txBody>
                    <a:bodyPr/>
                    <a:lstStyle/>
                    <a:p>
                      <a:endParaRPr lang="en-US" dirty="0"/>
                    </a:p>
                  </a:txBody>
                  <a:tcPr vert="vert270"/>
                </a:tc>
                <a:tc hMerge="1">
                  <a:txBody>
                    <a:bodyPr/>
                    <a:lstStyle/>
                    <a:p>
                      <a:endParaRPr lang="en-US" dirty="0"/>
                    </a:p>
                  </a:txBody>
                  <a:tcPr vert="vert270"/>
                </a:tc>
                <a:tc hMerge="1">
                  <a:txBody>
                    <a:bodyPr/>
                    <a:lstStyle/>
                    <a:p>
                      <a:endParaRPr lang="en-US" dirty="0"/>
                    </a:p>
                  </a:txBody>
                  <a:tcPr vert="vert270"/>
                </a:tc>
                <a:tc hMerge="1">
                  <a:txBody>
                    <a:bodyPr/>
                    <a:lstStyle/>
                    <a:p>
                      <a:endParaRPr lang="en-US" dirty="0"/>
                    </a:p>
                  </a:txBody>
                  <a:tcPr vert="vert270"/>
                </a:tc>
                <a:tc hMerge="1">
                  <a:txBody>
                    <a:bodyPr/>
                    <a:lstStyle/>
                    <a:p>
                      <a:endParaRPr lang="en-US" dirty="0"/>
                    </a:p>
                  </a:txBody>
                  <a:tcPr vert="vert270"/>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7"/>
                  </a:ext>
                </a:extLst>
              </a:tr>
              <a:tr h="604427">
                <a:tc gridSpan="8">
                  <a:txBody>
                    <a:bodyPr/>
                    <a:lstStyle/>
                    <a:p>
                      <a:pPr algn="ctr"/>
                      <a:r>
                        <a:rPr lang="en-US" dirty="0"/>
                        <a:t>Stable storage</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3" name="Freeform 2">
            <a:extLst>
              <a:ext uri="{FF2B5EF4-FFF2-40B4-BE49-F238E27FC236}">
                <a16:creationId xmlns:a16="http://schemas.microsoft.com/office/drawing/2014/main" id="{0B5280BF-00C4-08C3-7A27-E7184C1A1ED2}"/>
              </a:ext>
            </a:extLst>
          </p:cNvPr>
          <p:cNvSpPr/>
          <p:nvPr/>
        </p:nvSpPr>
        <p:spPr>
          <a:xfrm>
            <a:off x="1244906" y="1861851"/>
            <a:ext cx="1233889" cy="143234"/>
          </a:xfrm>
          <a:custGeom>
            <a:avLst/>
            <a:gdLst>
              <a:gd name="connsiteX0" fmla="*/ 0 w 1355075"/>
              <a:gd name="connsiteY0" fmla="*/ 187301 h 187315"/>
              <a:gd name="connsiteX1" fmla="*/ 143219 w 1355075"/>
              <a:gd name="connsiteY1" fmla="*/ 22048 h 187315"/>
              <a:gd name="connsiteX2" fmla="*/ 286438 w 1355075"/>
              <a:gd name="connsiteY2" fmla="*/ 176284 h 187315"/>
              <a:gd name="connsiteX3" fmla="*/ 440675 w 1355075"/>
              <a:gd name="connsiteY3" fmla="*/ 33064 h 187315"/>
              <a:gd name="connsiteX4" fmla="*/ 561860 w 1355075"/>
              <a:gd name="connsiteY4" fmla="*/ 176284 h 187315"/>
              <a:gd name="connsiteX5" fmla="*/ 738130 w 1355075"/>
              <a:gd name="connsiteY5" fmla="*/ 14 h 187315"/>
              <a:gd name="connsiteX6" fmla="*/ 859316 w 1355075"/>
              <a:gd name="connsiteY6" fmla="*/ 187301 h 187315"/>
              <a:gd name="connsiteX7" fmla="*/ 1013552 w 1355075"/>
              <a:gd name="connsiteY7" fmla="*/ 11031 h 187315"/>
              <a:gd name="connsiteX8" fmla="*/ 1200838 w 1355075"/>
              <a:gd name="connsiteY8" fmla="*/ 187301 h 187315"/>
              <a:gd name="connsiteX9" fmla="*/ 1355075 w 1355075"/>
              <a:gd name="connsiteY9" fmla="*/ 11031 h 187315"/>
              <a:gd name="connsiteX10" fmla="*/ 1355075 w 1355075"/>
              <a:gd name="connsiteY10" fmla="*/ 11031 h 1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075" h="187315">
                <a:moveTo>
                  <a:pt x="0" y="187301"/>
                </a:moveTo>
                <a:cubicBezTo>
                  <a:pt x="47739" y="105592"/>
                  <a:pt x="95479" y="23884"/>
                  <a:pt x="143219" y="22048"/>
                </a:cubicBezTo>
                <a:cubicBezTo>
                  <a:pt x="190959" y="20212"/>
                  <a:pt x="236862" y="174448"/>
                  <a:pt x="286438" y="176284"/>
                </a:cubicBezTo>
                <a:cubicBezTo>
                  <a:pt x="336014" y="178120"/>
                  <a:pt x="394771" y="33064"/>
                  <a:pt x="440675" y="33064"/>
                </a:cubicBezTo>
                <a:cubicBezTo>
                  <a:pt x="486579" y="33064"/>
                  <a:pt x="512284" y="181792"/>
                  <a:pt x="561860" y="176284"/>
                </a:cubicBezTo>
                <a:cubicBezTo>
                  <a:pt x="611436" y="170776"/>
                  <a:pt x="688554" y="-1822"/>
                  <a:pt x="738130" y="14"/>
                </a:cubicBezTo>
                <a:cubicBezTo>
                  <a:pt x="787706" y="1850"/>
                  <a:pt x="813412" y="185465"/>
                  <a:pt x="859316" y="187301"/>
                </a:cubicBezTo>
                <a:cubicBezTo>
                  <a:pt x="905220" y="189137"/>
                  <a:pt x="956632" y="11031"/>
                  <a:pt x="1013552" y="11031"/>
                </a:cubicBezTo>
                <a:cubicBezTo>
                  <a:pt x="1070472" y="11031"/>
                  <a:pt x="1143918" y="187301"/>
                  <a:pt x="1200838" y="187301"/>
                </a:cubicBezTo>
                <a:cubicBezTo>
                  <a:pt x="1257758" y="187301"/>
                  <a:pt x="1355075" y="11031"/>
                  <a:pt x="1355075" y="11031"/>
                </a:cubicBezTo>
                <a:lnTo>
                  <a:pt x="1355075" y="1103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EB1EC0DA-3AC3-8717-2044-C608FA9588F2}"/>
              </a:ext>
            </a:extLst>
          </p:cNvPr>
          <p:cNvSpPr/>
          <p:nvPr/>
        </p:nvSpPr>
        <p:spPr>
          <a:xfrm>
            <a:off x="9384535" y="1861851"/>
            <a:ext cx="1233889" cy="143234"/>
          </a:xfrm>
          <a:custGeom>
            <a:avLst/>
            <a:gdLst>
              <a:gd name="connsiteX0" fmla="*/ 0 w 1355075"/>
              <a:gd name="connsiteY0" fmla="*/ 187301 h 187315"/>
              <a:gd name="connsiteX1" fmla="*/ 143219 w 1355075"/>
              <a:gd name="connsiteY1" fmla="*/ 22048 h 187315"/>
              <a:gd name="connsiteX2" fmla="*/ 286438 w 1355075"/>
              <a:gd name="connsiteY2" fmla="*/ 176284 h 187315"/>
              <a:gd name="connsiteX3" fmla="*/ 440675 w 1355075"/>
              <a:gd name="connsiteY3" fmla="*/ 33064 h 187315"/>
              <a:gd name="connsiteX4" fmla="*/ 561860 w 1355075"/>
              <a:gd name="connsiteY4" fmla="*/ 176284 h 187315"/>
              <a:gd name="connsiteX5" fmla="*/ 738130 w 1355075"/>
              <a:gd name="connsiteY5" fmla="*/ 14 h 187315"/>
              <a:gd name="connsiteX6" fmla="*/ 859316 w 1355075"/>
              <a:gd name="connsiteY6" fmla="*/ 187301 h 187315"/>
              <a:gd name="connsiteX7" fmla="*/ 1013552 w 1355075"/>
              <a:gd name="connsiteY7" fmla="*/ 11031 h 187315"/>
              <a:gd name="connsiteX8" fmla="*/ 1200838 w 1355075"/>
              <a:gd name="connsiteY8" fmla="*/ 187301 h 187315"/>
              <a:gd name="connsiteX9" fmla="*/ 1355075 w 1355075"/>
              <a:gd name="connsiteY9" fmla="*/ 11031 h 187315"/>
              <a:gd name="connsiteX10" fmla="*/ 1355075 w 1355075"/>
              <a:gd name="connsiteY10" fmla="*/ 11031 h 1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075" h="187315">
                <a:moveTo>
                  <a:pt x="0" y="187301"/>
                </a:moveTo>
                <a:cubicBezTo>
                  <a:pt x="47739" y="105592"/>
                  <a:pt x="95479" y="23884"/>
                  <a:pt x="143219" y="22048"/>
                </a:cubicBezTo>
                <a:cubicBezTo>
                  <a:pt x="190959" y="20212"/>
                  <a:pt x="236862" y="174448"/>
                  <a:pt x="286438" y="176284"/>
                </a:cubicBezTo>
                <a:cubicBezTo>
                  <a:pt x="336014" y="178120"/>
                  <a:pt x="394771" y="33064"/>
                  <a:pt x="440675" y="33064"/>
                </a:cubicBezTo>
                <a:cubicBezTo>
                  <a:pt x="486579" y="33064"/>
                  <a:pt x="512284" y="181792"/>
                  <a:pt x="561860" y="176284"/>
                </a:cubicBezTo>
                <a:cubicBezTo>
                  <a:pt x="611436" y="170776"/>
                  <a:pt x="688554" y="-1822"/>
                  <a:pt x="738130" y="14"/>
                </a:cubicBezTo>
                <a:cubicBezTo>
                  <a:pt x="787706" y="1850"/>
                  <a:pt x="813412" y="185465"/>
                  <a:pt x="859316" y="187301"/>
                </a:cubicBezTo>
                <a:cubicBezTo>
                  <a:pt x="905220" y="189137"/>
                  <a:pt x="956632" y="11031"/>
                  <a:pt x="1013552" y="11031"/>
                </a:cubicBezTo>
                <a:cubicBezTo>
                  <a:pt x="1070472" y="11031"/>
                  <a:pt x="1143918" y="187301"/>
                  <a:pt x="1200838" y="187301"/>
                </a:cubicBezTo>
                <a:cubicBezTo>
                  <a:pt x="1257758" y="187301"/>
                  <a:pt x="1355075" y="11031"/>
                  <a:pt x="1355075" y="11031"/>
                </a:cubicBezTo>
                <a:lnTo>
                  <a:pt x="1355075" y="1103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440C5DB-5C12-5EFD-566E-B13E25F93A3E}"/>
              </a:ext>
            </a:extLst>
          </p:cNvPr>
          <p:cNvSpPr txBox="1"/>
          <p:nvPr/>
        </p:nvSpPr>
        <p:spPr>
          <a:xfrm>
            <a:off x="132202" y="1002534"/>
            <a:ext cx="1729648" cy="646331"/>
          </a:xfrm>
          <a:prstGeom prst="rect">
            <a:avLst/>
          </a:prstGeom>
          <a:noFill/>
        </p:spPr>
        <p:txBody>
          <a:bodyPr wrap="square" rtlCol="0">
            <a:spAutoFit/>
          </a:bodyPr>
          <a:lstStyle/>
          <a:p>
            <a:r>
              <a:rPr lang="en-US" dirty="0"/>
              <a:t>User</a:t>
            </a:r>
            <a:br>
              <a:rPr lang="en-US" dirty="0"/>
            </a:br>
            <a:r>
              <a:rPr lang="en-US" dirty="0"/>
              <a:t>space</a:t>
            </a:r>
          </a:p>
        </p:txBody>
      </p:sp>
      <p:sp>
        <p:nvSpPr>
          <p:cNvPr id="8" name="TextBox 7">
            <a:extLst>
              <a:ext uri="{FF2B5EF4-FFF2-40B4-BE49-F238E27FC236}">
                <a16:creationId xmlns:a16="http://schemas.microsoft.com/office/drawing/2014/main" id="{449F0E0E-CAF1-F71E-6B42-E5FA312E2BED}"/>
              </a:ext>
            </a:extLst>
          </p:cNvPr>
          <p:cNvSpPr txBox="1"/>
          <p:nvPr/>
        </p:nvSpPr>
        <p:spPr>
          <a:xfrm>
            <a:off x="99152" y="2379642"/>
            <a:ext cx="1762698" cy="646331"/>
          </a:xfrm>
          <a:prstGeom prst="rect">
            <a:avLst/>
          </a:prstGeom>
          <a:noFill/>
        </p:spPr>
        <p:txBody>
          <a:bodyPr wrap="square" rtlCol="0">
            <a:spAutoFit/>
          </a:bodyPr>
          <a:lstStyle/>
          <a:p>
            <a:r>
              <a:rPr lang="en-US" dirty="0"/>
              <a:t>Kernel</a:t>
            </a:r>
            <a:br>
              <a:rPr lang="en-US" dirty="0"/>
            </a:br>
            <a:r>
              <a:rPr lang="en-US" dirty="0"/>
              <a:t>Space</a:t>
            </a:r>
          </a:p>
        </p:txBody>
      </p:sp>
      <p:sp>
        <p:nvSpPr>
          <p:cNvPr id="9" name="Can 8">
            <a:extLst>
              <a:ext uri="{FF2B5EF4-FFF2-40B4-BE49-F238E27FC236}">
                <a16:creationId xmlns:a16="http://schemas.microsoft.com/office/drawing/2014/main" id="{89CABA34-435E-F4E2-3B86-67489836C69B}"/>
              </a:ext>
            </a:extLst>
          </p:cNvPr>
          <p:cNvSpPr/>
          <p:nvPr/>
        </p:nvSpPr>
        <p:spPr>
          <a:xfrm>
            <a:off x="11127036" y="4880471"/>
            <a:ext cx="804231" cy="122153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E1EF144-4721-D340-F9CE-D031717E77AC}"/>
              </a:ext>
            </a:extLst>
          </p:cNvPr>
          <p:cNvSpPr txBox="1"/>
          <p:nvPr/>
        </p:nvSpPr>
        <p:spPr>
          <a:xfrm>
            <a:off x="10901189" y="4170311"/>
            <a:ext cx="1255923" cy="646331"/>
          </a:xfrm>
          <a:prstGeom prst="rect">
            <a:avLst/>
          </a:prstGeom>
          <a:noFill/>
        </p:spPr>
        <p:txBody>
          <a:bodyPr wrap="square" rtlCol="0">
            <a:spAutoFit/>
          </a:bodyPr>
          <a:lstStyle/>
          <a:p>
            <a:r>
              <a:rPr lang="en-US"/>
              <a:t>Storage</a:t>
            </a:r>
            <a:br>
              <a:rPr lang="en-US"/>
            </a:br>
            <a:r>
              <a:rPr lang="en-US"/>
              <a:t>device</a:t>
            </a:r>
          </a:p>
        </p:txBody>
      </p:sp>
      <p:sp>
        <p:nvSpPr>
          <p:cNvPr id="11" name="Right Brace 10">
            <a:extLst>
              <a:ext uri="{FF2B5EF4-FFF2-40B4-BE49-F238E27FC236}">
                <a16:creationId xmlns:a16="http://schemas.microsoft.com/office/drawing/2014/main" id="{AF882064-B5FA-411B-DB5B-AFE86B7538DE}"/>
              </a:ext>
            </a:extLst>
          </p:cNvPr>
          <p:cNvSpPr/>
          <p:nvPr/>
        </p:nvSpPr>
        <p:spPr>
          <a:xfrm>
            <a:off x="10267720" y="4880471"/>
            <a:ext cx="528810" cy="12215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Down Arrow 11">
            <a:extLst>
              <a:ext uri="{FF2B5EF4-FFF2-40B4-BE49-F238E27FC236}">
                <a16:creationId xmlns:a16="http://schemas.microsoft.com/office/drawing/2014/main" id="{21D6E8AC-677C-C53E-9D8C-63D1B7324A73}"/>
              </a:ext>
            </a:extLst>
          </p:cNvPr>
          <p:cNvSpPr/>
          <p:nvPr/>
        </p:nvSpPr>
        <p:spPr>
          <a:xfrm>
            <a:off x="1409075" y="1215422"/>
            <a:ext cx="164892" cy="4991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AF4F4BEF-B266-30F9-AE9A-266046B4206D}"/>
              </a:ext>
            </a:extLst>
          </p:cNvPr>
          <p:cNvGraphicFramePr>
            <a:graphicFrameLocks noGrp="1"/>
          </p:cNvGraphicFramePr>
          <p:nvPr>
            <p:extLst>
              <p:ext uri="{D42A27DB-BD31-4B8C-83A1-F6EECF244321}">
                <p14:modId xmlns:p14="http://schemas.microsoft.com/office/powerpoint/2010/main" val="2499346939"/>
              </p:ext>
            </p:extLst>
          </p:nvPr>
        </p:nvGraphicFramePr>
        <p:xfrm>
          <a:off x="0" y="343339"/>
          <a:ext cx="12157112" cy="45720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2400" dirty="0"/>
                        <a:t>The path from application buffers to persistent storage (very approximate)</a:t>
                      </a:r>
                    </a:p>
                  </a:txBody>
                  <a:tcPr/>
                </a:tc>
                <a:extLst>
                  <a:ext uri="{0D108BD9-81ED-4DB2-BD59-A6C34878D82A}">
                    <a16:rowId xmlns:a16="http://schemas.microsoft.com/office/drawing/2014/main" val="10000"/>
                  </a:ext>
                </a:extLst>
              </a:tr>
            </a:tbl>
          </a:graphicData>
        </a:graphic>
      </p:graphicFrame>
      <p:sp>
        <p:nvSpPr>
          <p:cNvPr id="14" name="TextBox 13">
            <a:extLst>
              <a:ext uri="{FF2B5EF4-FFF2-40B4-BE49-F238E27FC236}">
                <a16:creationId xmlns:a16="http://schemas.microsoft.com/office/drawing/2014/main" id="{B1DEE547-27F4-B3CB-82EB-EAAD016F7C2C}"/>
              </a:ext>
            </a:extLst>
          </p:cNvPr>
          <p:cNvSpPr txBox="1"/>
          <p:nvPr/>
        </p:nvSpPr>
        <p:spPr>
          <a:xfrm>
            <a:off x="10140417" y="1840259"/>
            <a:ext cx="1837234" cy="1477328"/>
          </a:xfrm>
          <a:prstGeom prst="rect">
            <a:avLst/>
          </a:prstGeom>
          <a:noFill/>
        </p:spPr>
        <p:txBody>
          <a:bodyPr wrap="none" rtlCol="0">
            <a:spAutoFit/>
          </a:bodyPr>
          <a:lstStyle/>
          <a:p>
            <a:pPr marL="285750" indent="-285750">
              <a:buFont typeface="Arial" charset="0"/>
              <a:buChar char="•"/>
            </a:pPr>
            <a:r>
              <a:rPr lang="en-US" dirty="0"/>
              <a:t>Unaligned IO</a:t>
            </a:r>
            <a:r>
              <a:rPr lang="ru-RU" dirty="0"/>
              <a:t>,</a:t>
            </a:r>
          </a:p>
          <a:p>
            <a:pPr marL="285750" indent="-285750">
              <a:buFont typeface="Arial" charset="0"/>
              <a:buChar char="•"/>
            </a:pPr>
            <a:r>
              <a:rPr lang="en-US" dirty="0"/>
              <a:t>Caching of</a:t>
            </a:r>
            <a:br>
              <a:rPr lang="en-US" dirty="0"/>
            </a:br>
            <a:r>
              <a:rPr lang="en-US" dirty="0"/>
              <a:t>frequently</a:t>
            </a:r>
            <a:br>
              <a:rPr lang="en-US" dirty="0"/>
            </a:br>
            <a:r>
              <a:rPr lang="en-US" dirty="0"/>
              <a:t>accessed data,</a:t>
            </a:r>
          </a:p>
          <a:p>
            <a:pPr marL="285750" indent="-285750">
              <a:buFont typeface="Arial" charset="0"/>
              <a:buChar char="•"/>
            </a:pPr>
            <a:r>
              <a:rPr lang="en-US" dirty="0"/>
              <a:t>Readahead.</a:t>
            </a:r>
          </a:p>
        </p:txBody>
      </p:sp>
      <p:sp>
        <p:nvSpPr>
          <p:cNvPr id="15" name="Left Arrow 14">
            <a:extLst>
              <a:ext uri="{FF2B5EF4-FFF2-40B4-BE49-F238E27FC236}">
                <a16:creationId xmlns:a16="http://schemas.microsoft.com/office/drawing/2014/main" id="{8B749329-3A13-574B-A486-7CF9F3D189D8}"/>
              </a:ext>
            </a:extLst>
          </p:cNvPr>
          <p:cNvSpPr/>
          <p:nvPr/>
        </p:nvSpPr>
        <p:spPr>
          <a:xfrm>
            <a:off x="10160002" y="2061107"/>
            <a:ext cx="239921" cy="134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DE7D45F-0776-6912-77C9-F873CB68B1EB}"/>
              </a:ext>
            </a:extLst>
          </p:cNvPr>
          <p:cNvSpPr txBox="1"/>
          <p:nvPr/>
        </p:nvSpPr>
        <p:spPr>
          <a:xfrm>
            <a:off x="0" y="6147572"/>
            <a:ext cx="8945217" cy="369332"/>
          </a:xfrm>
          <a:prstGeom prst="rect">
            <a:avLst/>
          </a:prstGeom>
          <a:noFill/>
        </p:spPr>
        <p:txBody>
          <a:bodyPr wrap="square" rtlCol="0">
            <a:spAutoFit/>
          </a:bodyPr>
          <a:lstStyle/>
          <a:p>
            <a:r>
              <a:rPr lang="en-GB" dirty="0">
                <a:hlinkClick r:id="rId3"/>
              </a:rPr>
              <a:t>https://lwn.net/Articles/736534</a:t>
            </a:r>
            <a:endParaRPr lang="en-CY" dirty="0"/>
          </a:p>
        </p:txBody>
      </p:sp>
    </p:spTree>
    <p:extLst>
      <p:ext uri="{BB962C8B-B14F-4D97-AF65-F5344CB8AC3E}">
        <p14:creationId xmlns:p14="http://schemas.microsoft.com/office/powerpoint/2010/main" val="1926629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37C47-3CF9-5DD1-AA75-F8501F72EE94}"/>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0941E6F-5F1B-C02E-DE22-B0BAE8D33A05}"/>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E2BF748-3886-1FF0-3478-E45691904B28}"/>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44A791EF-F4C1-3219-B014-A78C5B5CB088}"/>
              </a:ext>
            </a:extLst>
          </p:cNvPr>
          <p:cNvGraphicFramePr>
            <a:graphicFrameLocks noGrp="1"/>
          </p:cNvGraphicFramePr>
          <p:nvPr/>
        </p:nvGraphicFramePr>
        <p:xfrm>
          <a:off x="0" y="343339"/>
          <a:ext cx="12157112" cy="45720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2400" dirty="0"/>
                        <a:t>Buffering and </a:t>
                      </a:r>
                      <a:r>
                        <a:rPr lang="en-US" sz="2400" dirty="0" err="1"/>
                        <a:t>bufferbloat</a:t>
                      </a:r>
                      <a:endParaRPr lang="en-US" sz="2400" dirty="0"/>
                    </a:p>
                  </a:txBody>
                  <a:tcPr/>
                </a:tc>
                <a:extLst>
                  <a:ext uri="{0D108BD9-81ED-4DB2-BD59-A6C34878D82A}">
                    <a16:rowId xmlns:a16="http://schemas.microsoft.com/office/drawing/2014/main" val="10000"/>
                  </a:ext>
                </a:extLst>
              </a:tr>
            </a:tbl>
          </a:graphicData>
        </a:graphic>
      </p:graphicFrame>
      <p:sp>
        <p:nvSpPr>
          <p:cNvPr id="14" name="Rounded Rectangle 13">
            <a:extLst>
              <a:ext uri="{FF2B5EF4-FFF2-40B4-BE49-F238E27FC236}">
                <a16:creationId xmlns:a16="http://schemas.microsoft.com/office/drawing/2014/main" id="{A252CCA9-12C9-F3B2-4EAF-EFBA19C0852C}"/>
              </a:ext>
            </a:extLst>
          </p:cNvPr>
          <p:cNvSpPr/>
          <p:nvPr/>
        </p:nvSpPr>
        <p:spPr>
          <a:xfrm>
            <a:off x="327990" y="127946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18" name="Table 17">
            <a:extLst>
              <a:ext uri="{FF2B5EF4-FFF2-40B4-BE49-F238E27FC236}">
                <a16:creationId xmlns:a16="http://schemas.microsoft.com/office/drawing/2014/main" id="{499AB916-82A5-B929-7F21-AAD7D2F5427E}"/>
              </a:ext>
            </a:extLst>
          </p:cNvPr>
          <p:cNvGraphicFramePr>
            <a:graphicFrameLocks noGrp="1"/>
          </p:cNvGraphicFramePr>
          <p:nvPr/>
        </p:nvGraphicFramePr>
        <p:xfrm>
          <a:off x="498056" y="170925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3" name="Rounded Rectangle 22">
            <a:extLst>
              <a:ext uri="{FF2B5EF4-FFF2-40B4-BE49-F238E27FC236}">
                <a16:creationId xmlns:a16="http://schemas.microsoft.com/office/drawing/2014/main" id="{6CFE30F6-C6C2-B055-5225-FE6781334536}"/>
              </a:ext>
            </a:extLst>
          </p:cNvPr>
          <p:cNvSpPr/>
          <p:nvPr/>
        </p:nvSpPr>
        <p:spPr>
          <a:xfrm>
            <a:off x="4625008"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4" name="Table 23">
            <a:extLst>
              <a:ext uri="{FF2B5EF4-FFF2-40B4-BE49-F238E27FC236}">
                <a16:creationId xmlns:a16="http://schemas.microsoft.com/office/drawing/2014/main" id="{B08DA086-3496-C8FC-E73A-79869E9ED28B}"/>
              </a:ext>
            </a:extLst>
          </p:cNvPr>
          <p:cNvGraphicFramePr>
            <a:graphicFrameLocks noGrp="1"/>
          </p:cNvGraphicFramePr>
          <p:nvPr/>
        </p:nvGraphicFramePr>
        <p:xfrm>
          <a:off x="4795074"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5" name="Rounded Rectangle 24">
            <a:extLst>
              <a:ext uri="{FF2B5EF4-FFF2-40B4-BE49-F238E27FC236}">
                <a16:creationId xmlns:a16="http://schemas.microsoft.com/office/drawing/2014/main" id="{302E3C7D-F8D8-66B8-B6EB-AB86461523B9}"/>
              </a:ext>
            </a:extLst>
          </p:cNvPr>
          <p:cNvSpPr/>
          <p:nvPr/>
        </p:nvSpPr>
        <p:spPr>
          <a:xfrm>
            <a:off x="8922026"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6" name="Table 25">
            <a:extLst>
              <a:ext uri="{FF2B5EF4-FFF2-40B4-BE49-F238E27FC236}">
                <a16:creationId xmlns:a16="http://schemas.microsoft.com/office/drawing/2014/main" id="{0A0B66EA-13AF-68D6-F536-52AC0A696E96}"/>
              </a:ext>
            </a:extLst>
          </p:cNvPr>
          <p:cNvGraphicFramePr>
            <a:graphicFrameLocks noGrp="1"/>
          </p:cNvGraphicFramePr>
          <p:nvPr/>
        </p:nvGraphicFramePr>
        <p:xfrm>
          <a:off x="9092092"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28" name="Straight Arrow Connector 27">
            <a:extLst>
              <a:ext uri="{FF2B5EF4-FFF2-40B4-BE49-F238E27FC236}">
                <a16:creationId xmlns:a16="http://schemas.microsoft.com/office/drawing/2014/main" id="{A90EEB92-C49C-1592-04D8-9F384EDDFBC2}"/>
              </a:ext>
            </a:extLst>
          </p:cNvPr>
          <p:cNvCxnSpPr>
            <a:stCxn id="14" idx="3"/>
            <a:endCxn id="23" idx="1"/>
          </p:cNvCxnSpPr>
          <p:nvPr/>
        </p:nvCxnSpPr>
        <p:spPr>
          <a:xfrm flipV="1">
            <a:off x="3269973" y="188887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B1259EC-C0B3-108B-36AB-770442EA8D52}"/>
              </a:ext>
            </a:extLst>
          </p:cNvPr>
          <p:cNvCxnSpPr>
            <a:stCxn id="23" idx="3"/>
            <a:endCxn id="25" idx="1"/>
          </p:cNvCxnSpPr>
          <p:nvPr/>
        </p:nvCxnSpPr>
        <p:spPr>
          <a:xfrm>
            <a:off x="7566991" y="188887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9B27BBE-DFB6-AC5B-EC72-A9A88DDDEE66}"/>
              </a:ext>
            </a:extLst>
          </p:cNvPr>
          <p:cNvSpPr txBox="1"/>
          <p:nvPr/>
        </p:nvSpPr>
        <p:spPr>
          <a:xfrm>
            <a:off x="3420716" y="1454096"/>
            <a:ext cx="1053548" cy="369332"/>
          </a:xfrm>
          <a:prstGeom prst="rect">
            <a:avLst/>
          </a:prstGeom>
          <a:noFill/>
        </p:spPr>
        <p:txBody>
          <a:bodyPr wrap="square" rtlCol="0">
            <a:spAutoFit/>
          </a:bodyPr>
          <a:lstStyle/>
          <a:p>
            <a:pPr algn="ctr"/>
            <a:r>
              <a:rPr lang="en-CY" dirty="0"/>
              <a:t>fast link</a:t>
            </a:r>
          </a:p>
        </p:txBody>
      </p:sp>
      <p:sp>
        <p:nvSpPr>
          <p:cNvPr id="32" name="TextBox 31">
            <a:extLst>
              <a:ext uri="{FF2B5EF4-FFF2-40B4-BE49-F238E27FC236}">
                <a16:creationId xmlns:a16="http://schemas.microsoft.com/office/drawing/2014/main" id="{F42717FE-37D0-EE2A-D506-476FC08310F2}"/>
              </a:ext>
            </a:extLst>
          </p:cNvPr>
          <p:cNvSpPr txBox="1"/>
          <p:nvPr/>
        </p:nvSpPr>
        <p:spPr>
          <a:xfrm>
            <a:off x="7682948" y="1454096"/>
            <a:ext cx="1123121" cy="369332"/>
          </a:xfrm>
          <a:prstGeom prst="rect">
            <a:avLst/>
          </a:prstGeom>
          <a:noFill/>
        </p:spPr>
        <p:txBody>
          <a:bodyPr wrap="square" rtlCol="0">
            <a:spAutoFit/>
          </a:bodyPr>
          <a:lstStyle/>
          <a:p>
            <a:pPr algn="ctr"/>
            <a:r>
              <a:rPr lang="en-CY" dirty="0"/>
              <a:t>slow link</a:t>
            </a:r>
          </a:p>
        </p:txBody>
      </p:sp>
      <p:sp>
        <p:nvSpPr>
          <p:cNvPr id="33" name="TextBox 32">
            <a:extLst>
              <a:ext uri="{FF2B5EF4-FFF2-40B4-BE49-F238E27FC236}">
                <a16:creationId xmlns:a16="http://schemas.microsoft.com/office/drawing/2014/main" id="{52D6FEC9-0ACA-6305-608C-8F59595B8D77}"/>
              </a:ext>
            </a:extLst>
          </p:cNvPr>
          <p:cNvSpPr txBox="1"/>
          <p:nvPr/>
        </p:nvSpPr>
        <p:spPr>
          <a:xfrm>
            <a:off x="327990" y="910837"/>
            <a:ext cx="1272210" cy="368625"/>
          </a:xfrm>
          <a:prstGeom prst="rect">
            <a:avLst/>
          </a:prstGeom>
          <a:noFill/>
        </p:spPr>
        <p:txBody>
          <a:bodyPr wrap="square" rtlCol="0">
            <a:spAutoFit/>
          </a:bodyPr>
          <a:lstStyle/>
          <a:p>
            <a:r>
              <a:rPr lang="en-CY" dirty="0"/>
              <a:t>node #0</a:t>
            </a:r>
          </a:p>
        </p:txBody>
      </p:sp>
      <p:sp>
        <p:nvSpPr>
          <p:cNvPr id="34" name="TextBox 33">
            <a:extLst>
              <a:ext uri="{FF2B5EF4-FFF2-40B4-BE49-F238E27FC236}">
                <a16:creationId xmlns:a16="http://schemas.microsoft.com/office/drawing/2014/main" id="{5AE50555-ECA0-DB55-B06A-4C1F9D2505C1}"/>
              </a:ext>
            </a:extLst>
          </p:cNvPr>
          <p:cNvSpPr txBox="1"/>
          <p:nvPr/>
        </p:nvSpPr>
        <p:spPr>
          <a:xfrm>
            <a:off x="4625008" y="910837"/>
            <a:ext cx="1272210" cy="368625"/>
          </a:xfrm>
          <a:prstGeom prst="rect">
            <a:avLst/>
          </a:prstGeom>
          <a:noFill/>
        </p:spPr>
        <p:txBody>
          <a:bodyPr wrap="square" rtlCol="0">
            <a:spAutoFit/>
          </a:bodyPr>
          <a:lstStyle/>
          <a:p>
            <a:r>
              <a:rPr lang="en-CY" dirty="0"/>
              <a:t>node #1</a:t>
            </a:r>
          </a:p>
        </p:txBody>
      </p:sp>
      <p:sp>
        <p:nvSpPr>
          <p:cNvPr id="35" name="TextBox 34">
            <a:extLst>
              <a:ext uri="{FF2B5EF4-FFF2-40B4-BE49-F238E27FC236}">
                <a16:creationId xmlns:a16="http://schemas.microsoft.com/office/drawing/2014/main" id="{F8CBB350-7225-3FEC-77E8-B59DA7E85656}"/>
              </a:ext>
            </a:extLst>
          </p:cNvPr>
          <p:cNvSpPr txBox="1"/>
          <p:nvPr/>
        </p:nvSpPr>
        <p:spPr>
          <a:xfrm>
            <a:off x="8922026" y="903306"/>
            <a:ext cx="1272210" cy="369332"/>
          </a:xfrm>
          <a:prstGeom prst="rect">
            <a:avLst/>
          </a:prstGeom>
          <a:noFill/>
        </p:spPr>
        <p:txBody>
          <a:bodyPr wrap="square" rtlCol="0">
            <a:spAutoFit/>
          </a:bodyPr>
          <a:lstStyle/>
          <a:p>
            <a:r>
              <a:rPr lang="en-CY" dirty="0"/>
              <a:t>node #2</a:t>
            </a:r>
          </a:p>
        </p:txBody>
      </p:sp>
      <p:sp>
        <p:nvSpPr>
          <p:cNvPr id="2" name="TextBox 1">
            <a:extLst>
              <a:ext uri="{FF2B5EF4-FFF2-40B4-BE49-F238E27FC236}">
                <a16:creationId xmlns:a16="http://schemas.microsoft.com/office/drawing/2014/main" id="{E9AD95C4-7A20-7D32-442B-C661FE086F00}"/>
              </a:ext>
            </a:extLst>
          </p:cNvPr>
          <p:cNvSpPr txBox="1"/>
          <p:nvPr/>
        </p:nvSpPr>
        <p:spPr>
          <a:xfrm>
            <a:off x="-1" y="2683565"/>
            <a:ext cx="12191999" cy="369332"/>
          </a:xfrm>
          <a:prstGeom prst="rect">
            <a:avLst/>
          </a:prstGeom>
          <a:noFill/>
        </p:spPr>
        <p:txBody>
          <a:bodyPr wrap="square" rtlCol="0">
            <a:spAutoFit/>
          </a:bodyPr>
          <a:lstStyle/>
          <a:p>
            <a:r>
              <a:rPr lang="en-CY" dirty="0"/>
              <a:t>Now permit the queue at node #1 grow longer.</a:t>
            </a:r>
          </a:p>
        </p:txBody>
      </p:sp>
    </p:spTree>
    <p:extLst>
      <p:ext uri="{BB962C8B-B14F-4D97-AF65-F5344CB8AC3E}">
        <p14:creationId xmlns:p14="http://schemas.microsoft.com/office/powerpoint/2010/main" val="2993540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5D761-F702-9FE4-B353-4E5DEDDE4E72}"/>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AB8A2B6-B129-FF31-38B4-7ECAB86B8C86}"/>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D679224B-FECA-47A2-BC48-C53AFAF56BA0}"/>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ADC0C992-5D94-BF70-284B-C6355E1982C3}"/>
              </a:ext>
            </a:extLst>
          </p:cNvPr>
          <p:cNvGraphicFramePr>
            <a:graphicFrameLocks noGrp="1"/>
          </p:cNvGraphicFramePr>
          <p:nvPr/>
        </p:nvGraphicFramePr>
        <p:xfrm>
          <a:off x="0" y="343339"/>
          <a:ext cx="12157112" cy="45720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2400" dirty="0"/>
                        <a:t>Buffering and </a:t>
                      </a:r>
                      <a:r>
                        <a:rPr lang="en-US" sz="2400" dirty="0" err="1"/>
                        <a:t>bufferbloat</a:t>
                      </a:r>
                      <a:endParaRPr lang="en-US" sz="2400" dirty="0"/>
                    </a:p>
                  </a:txBody>
                  <a:tcPr/>
                </a:tc>
                <a:extLst>
                  <a:ext uri="{0D108BD9-81ED-4DB2-BD59-A6C34878D82A}">
                    <a16:rowId xmlns:a16="http://schemas.microsoft.com/office/drawing/2014/main" val="10000"/>
                  </a:ext>
                </a:extLst>
              </a:tr>
            </a:tbl>
          </a:graphicData>
        </a:graphic>
      </p:graphicFrame>
      <p:sp>
        <p:nvSpPr>
          <p:cNvPr id="14" name="Rounded Rectangle 13">
            <a:extLst>
              <a:ext uri="{FF2B5EF4-FFF2-40B4-BE49-F238E27FC236}">
                <a16:creationId xmlns:a16="http://schemas.microsoft.com/office/drawing/2014/main" id="{A2AB12C1-87E3-381C-538E-8FA74C4F8FA6}"/>
              </a:ext>
            </a:extLst>
          </p:cNvPr>
          <p:cNvSpPr/>
          <p:nvPr/>
        </p:nvSpPr>
        <p:spPr>
          <a:xfrm>
            <a:off x="327990" y="127946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18" name="Table 17">
            <a:extLst>
              <a:ext uri="{FF2B5EF4-FFF2-40B4-BE49-F238E27FC236}">
                <a16:creationId xmlns:a16="http://schemas.microsoft.com/office/drawing/2014/main" id="{4A9E94F8-4779-E9E9-0A10-D5DD6E9A6B47}"/>
              </a:ext>
            </a:extLst>
          </p:cNvPr>
          <p:cNvGraphicFramePr>
            <a:graphicFrameLocks noGrp="1"/>
          </p:cNvGraphicFramePr>
          <p:nvPr/>
        </p:nvGraphicFramePr>
        <p:xfrm>
          <a:off x="498056" y="170925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3" name="Rounded Rectangle 22">
            <a:extLst>
              <a:ext uri="{FF2B5EF4-FFF2-40B4-BE49-F238E27FC236}">
                <a16:creationId xmlns:a16="http://schemas.microsoft.com/office/drawing/2014/main" id="{B7BE965F-0D56-2849-DAE9-9152F016F93D}"/>
              </a:ext>
            </a:extLst>
          </p:cNvPr>
          <p:cNvSpPr/>
          <p:nvPr/>
        </p:nvSpPr>
        <p:spPr>
          <a:xfrm>
            <a:off x="4625008"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4" name="Table 23">
            <a:extLst>
              <a:ext uri="{FF2B5EF4-FFF2-40B4-BE49-F238E27FC236}">
                <a16:creationId xmlns:a16="http://schemas.microsoft.com/office/drawing/2014/main" id="{B267A60A-F31E-4AF8-6A35-278730153A26}"/>
              </a:ext>
            </a:extLst>
          </p:cNvPr>
          <p:cNvGraphicFramePr>
            <a:graphicFrameLocks noGrp="1"/>
          </p:cNvGraphicFramePr>
          <p:nvPr/>
        </p:nvGraphicFramePr>
        <p:xfrm>
          <a:off x="4795074"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5" name="Rounded Rectangle 24">
            <a:extLst>
              <a:ext uri="{FF2B5EF4-FFF2-40B4-BE49-F238E27FC236}">
                <a16:creationId xmlns:a16="http://schemas.microsoft.com/office/drawing/2014/main" id="{1D2F0022-3C5D-3E37-BDCA-3ABF29AD2D3D}"/>
              </a:ext>
            </a:extLst>
          </p:cNvPr>
          <p:cNvSpPr/>
          <p:nvPr/>
        </p:nvSpPr>
        <p:spPr>
          <a:xfrm>
            <a:off x="8922026"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6" name="Table 25">
            <a:extLst>
              <a:ext uri="{FF2B5EF4-FFF2-40B4-BE49-F238E27FC236}">
                <a16:creationId xmlns:a16="http://schemas.microsoft.com/office/drawing/2014/main" id="{4BA9B00D-4C56-7F60-3561-77615DDB26EA}"/>
              </a:ext>
            </a:extLst>
          </p:cNvPr>
          <p:cNvGraphicFramePr>
            <a:graphicFrameLocks noGrp="1"/>
          </p:cNvGraphicFramePr>
          <p:nvPr/>
        </p:nvGraphicFramePr>
        <p:xfrm>
          <a:off x="9092092"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28" name="Straight Arrow Connector 27">
            <a:extLst>
              <a:ext uri="{FF2B5EF4-FFF2-40B4-BE49-F238E27FC236}">
                <a16:creationId xmlns:a16="http://schemas.microsoft.com/office/drawing/2014/main" id="{6DAF1C20-7F32-A88A-EB83-0DC83DFAFA54}"/>
              </a:ext>
            </a:extLst>
          </p:cNvPr>
          <p:cNvCxnSpPr>
            <a:stCxn id="14" idx="3"/>
            <a:endCxn id="23" idx="1"/>
          </p:cNvCxnSpPr>
          <p:nvPr/>
        </p:nvCxnSpPr>
        <p:spPr>
          <a:xfrm flipV="1">
            <a:off x="3269973" y="188887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22CE1CB-083E-FE8C-7D77-3E4D3E48107B}"/>
              </a:ext>
            </a:extLst>
          </p:cNvPr>
          <p:cNvCxnSpPr>
            <a:stCxn id="23" idx="3"/>
            <a:endCxn id="25" idx="1"/>
          </p:cNvCxnSpPr>
          <p:nvPr/>
        </p:nvCxnSpPr>
        <p:spPr>
          <a:xfrm>
            <a:off x="7566991" y="188887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DAC2AE1-BF8B-B09D-CA78-20D1F6C91614}"/>
              </a:ext>
            </a:extLst>
          </p:cNvPr>
          <p:cNvSpPr txBox="1"/>
          <p:nvPr/>
        </p:nvSpPr>
        <p:spPr>
          <a:xfrm>
            <a:off x="3420716" y="1454096"/>
            <a:ext cx="1053548" cy="369332"/>
          </a:xfrm>
          <a:prstGeom prst="rect">
            <a:avLst/>
          </a:prstGeom>
          <a:noFill/>
        </p:spPr>
        <p:txBody>
          <a:bodyPr wrap="square" rtlCol="0">
            <a:spAutoFit/>
          </a:bodyPr>
          <a:lstStyle/>
          <a:p>
            <a:pPr algn="ctr"/>
            <a:r>
              <a:rPr lang="en-CY" dirty="0"/>
              <a:t>fast link</a:t>
            </a:r>
          </a:p>
        </p:txBody>
      </p:sp>
      <p:sp>
        <p:nvSpPr>
          <p:cNvPr id="32" name="TextBox 31">
            <a:extLst>
              <a:ext uri="{FF2B5EF4-FFF2-40B4-BE49-F238E27FC236}">
                <a16:creationId xmlns:a16="http://schemas.microsoft.com/office/drawing/2014/main" id="{F31A85D9-D830-8E62-234F-BDB597FEE54A}"/>
              </a:ext>
            </a:extLst>
          </p:cNvPr>
          <p:cNvSpPr txBox="1"/>
          <p:nvPr/>
        </p:nvSpPr>
        <p:spPr>
          <a:xfrm>
            <a:off x="7682948" y="1454096"/>
            <a:ext cx="1123121" cy="369332"/>
          </a:xfrm>
          <a:prstGeom prst="rect">
            <a:avLst/>
          </a:prstGeom>
          <a:noFill/>
        </p:spPr>
        <p:txBody>
          <a:bodyPr wrap="square" rtlCol="0">
            <a:spAutoFit/>
          </a:bodyPr>
          <a:lstStyle/>
          <a:p>
            <a:pPr algn="ctr"/>
            <a:r>
              <a:rPr lang="en-CY" dirty="0"/>
              <a:t>slow link</a:t>
            </a:r>
          </a:p>
        </p:txBody>
      </p:sp>
      <p:sp>
        <p:nvSpPr>
          <p:cNvPr id="33" name="TextBox 32">
            <a:extLst>
              <a:ext uri="{FF2B5EF4-FFF2-40B4-BE49-F238E27FC236}">
                <a16:creationId xmlns:a16="http://schemas.microsoft.com/office/drawing/2014/main" id="{2454E67E-AA84-53B4-7090-1D00DC29629C}"/>
              </a:ext>
            </a:extLst>
          </p:cNvPr>
          <p:cNvSpPr txBox="1"/>
          <p:nvPr/>
        </p:nvSpPr>
        <p:spPr>
          <a:xfrm>
            <a:off x="327990" y="910837"/>
            <a:ext cx="1272210" cy="368625"/>
          </a:xfrm>
          <a:prstGeom prst="rect">
            <a:avLst/>
          </a:prstGeom>
          <a:noFill/>
        </p:spPr>
        <p:txBody>
          <a:bodyPr wrap="square" rtlCol="0">
            <a:spAutoFit/>
          </a:bodyPr>
          <a:lstStyle/>
          <a:p>
            <a:r>
              <a:rPr lang="en-CY" dirty="0"/>
              <a:t>node #0</a:t>
            </a:r>
          </a:p>
        </p:txBody>
      </p:sp>
      <p:sp>
        <p:nvSpPr>
          <p:cNvPr id="34" name="TextBox 33">
            <a:extLst>
              <a:ext uri="{FF2B5EF4-FFF2-40B4-BE49-F238E27FC236}">
                <a16:creationId xmlns:a16="http://schemas.microsoft.com/office/drawing/2014/main" id="{7BF220E9-0FDD-F234-0BAB-345764680A2B}"/>
              </a:ext>
            </a:extLst>
          </p:cNvPr>
          <p:cNvSpPr txBox="1"/>
          <p:nvPr/>
        </p:nvSpPr>
        <p:spPr>
          <a:xfrm>
            <a:off x="4625008" y="910837"/>
            <a:ext cx="1272210" cy="368625"/>
          </a:xfrm>
          <a:prstGeom prst="rect">
            <a:avLst/>
          </a:prstGeom>
          <a:noFill/>
        </p:spPr>
        <p:txBody>
          <a:bodyPr wrap="square" rtlCol="0">
            <a:spAutoFit/>
          </a:bodyPr>
          <a:lstStyle/>
          <a:p>
            <a:r>
              <a:rPr lang="en-CY" dirty="0"/>
              <a:t>node #1</a:t>
            </a:r>
          </a:p>
        </p:txBody>
      </p:sp>
      <p:sp>
        <p:nvSpPr>
          <p:cNvPr id="35" name="TextBox 34">
            <a:extLst>
              <a:ext uri="{FF2B5EF4-FFF2-40B4-BE49-F238E27FC236}">
                <a16:creationId xmlns:a16="http://schemas.microsoft.com/office/drawing/2014/main" id="{CF5EC12A-DC25-637C-00A0-0B33A6F66681}"/>
              </a:ext>
            </a:extLst>
          </p:cNvPr>
          <p:cNvSpPr txBox="1"/>
          <p:nvPr/>
        </p:nvSpPr>
        <p:spPr>
          <a:xfrm>
            <a:off x="8922026" y="903306"/>
            <a:ext cx="1272210" cy="369332"/>
          </a:xfrm>
          <a:prstGeom prst="rect">
            <a:avLst/>
          </a:prstGeom>
          <a:noFill/>
        </p:spPr>
        <p:txBody>
          <a:bodyPr wrap="square" rtlCol="0">
            <a:spAutoFit/>
          </a:bodyPr>
          <a:lstStyle/>
          <a:p>
            <a:r>
              <a:rPr lang="en-CY" dirty="0"/>
              <a:t>node #2</a:t>
            </a:r>
          </a:p>
        </p:txBody>
      </p:sp>
      <p:sp>
        <p:nvSpPr>
          <p:cNvPr id="36" name="Rounded Rectangle 35">
            <a:extLst>
              <a:ext uri="{FF2B5EF4-FFF2-40B4-BE49-F238E27FC236}">
                <a16:creationId xmlns:a16="http://schemas.microsoft.com/office/drawing/2014/main" id="{EAF8C828-3B04-313A-9772-C88F3E31909C}"/>
              </a:ext>
            </a:extLst>
          </p:cNvPr>
          <p:cNvSpPr/>
          <p:nvPr/>
        </p:nvSpPr>
        <p:spPr>
          <a:xfrm>
            <a:off x="327990" y="288368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37" name="Table 36">
            <a:extLst>
              <a:ext uri="{FF2B5EF4-FFF2-40B4-BE49-F238E27FC236}">
                <a16:creationId xmlns:a16="http://schemas.microsoft.com/office/drawing/2014/main" id="{8BF41264-5BBB-38D5-DACF-D2A7213D963A}"/>
              </a:ext>
            </a:extLst>
          </p:cNvPr>
          <p:cNvGraphicFramePr>
            <a:graphicFrameLocks noGrp="1"/>
          </p:cNvGraphicFramePr>
          <p:nvPr/>
        </p:nvGraphicFramePr>
        <p:xfrm>
          <a:off x="498056" y="331347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38" name="Rounded Rectangle 37">
            <a:extLst>
              <a:ext uri="{FF2B5EF4-FFF2-40B4-BE49-F238E27FC236}">
                <a16:creationId xmlns:a16="http://schemas.microsoft.com/office/drawing/2014/main" id="{495BC56A-E836-9821-CD61-A756C81310F5}"/>
              </a:ext>
            </a:extLst>
          </p:cNvPr>
          <p:cNvSpPr/>
          <p:nvPr/>
        </p:nvSpPr>
        <p:spPr>
          <a:xfrm>
            <a:off x="4625008" y="287730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39" name="Table 38">
            <a:extLst>
              <a:ext uri="{FF2B5EF4-FFF2-40B4-BE49-F238E27FC236}">
                <a16:creationId xmlns:a16="http://schemas.microsoft.com/office/drawing/2014/main" id="{15AE7C3F-EC75-3E01-DD03-A9677C37D24F}"/>
              </a:ext>
            </a:extLst>
          </p:cNvPr>
          <p:cNvGraphicFramePr>
            <a:graphicFrameLocks noGrp="1"/>
          </p:cNvGraphicFramePr>
          <p:nvPr/>
        </p:nvGraphicFramePr>
        <p:xfrm>
          <a:off x="4795074" y="330709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40" name="Rounded Rectangle 39">
            <a:extLst>
              <a:ext uri="{FF2B5EF4-FFF2-40B4-BE49-F238E27FC236}">
                <a16:creationId xmlns:a16="http://schemas.microsoft.com/office/drawing/2014/main" id="{E7B520FD-FFA7-4D8E-D831-99E77132CF0D}"/>
              </a:ext>
            </a:extLst>
          </p:cNvPr>
          <p:cNvSpPr/>
          <p:nvPr/>
        </p:nvSpPr>
        <p:spPr>
          <a:xfrm>
            <a:off x="8922026" y="287730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41" name="Table 40">
            <a:extLst>
              <a:ext uri="{FF2B5EF4-FFF2-40B4-BE49-F238E27FC236}">
                <a16:creationId xmlns:a16="http://schemas.microsoft.com/office/drawing/2014/main" id="{45B47145-244B-CCB4-26AE-ABC1B7AF9303}"/>
              </a:ext>
            </a:extLst>
          </p:cNvPr>
          <p:cNvGraphicFramePr>
            <a:graphicFrameLocks noGrp="1"/>
          </p:cNvGraphicFramePr>
          <p:nvPr/>
        </p:nvGraphicFramePr>
        <p:xfrm>
          <a:off x="9092092" y="330709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42" name="Straight Arrow Connector 41">
            <a:extLst>
              <a:ext uri="{FF2B5EF4-FFF2-40B4-BE49-F238E27FC236}">
                <a16:creationId xmlns:a16="http://schemas.microsoft.com/office/drawing/2014/main" id="{3074898A-79FF-A464-B789-3137FBC6A760}"/>
              </a:ext>
            </a:extLst>
          </p:cNvPr>
          <p:cNvCxnSpPr>
            <a:stCxn id="36" idx="3"/>
            <a:endCxn id="38" idx="1"/>
          </p:cNvCxnSpPr>
          <p:nvPr/>
        </p:nvCxnSpPr>
        <p:spPr>
          <a:xfrm flipV="1">
            <a:off x="3269973" y="349309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0C484BB-F89C-B824-ECD3-EEEABDFE539D}"/>
              </a:ext>
            </a:extLst>
          </p:cNvPr>
          <p:cNvCxnSpPr>
            <a:stCxn id="38" idx="3"/>
            <a:endCxn id="40" idx="1"/>
          </p:cNvCxnSpPr>
          <p:nvPr/>
        </p:nvCxnSpPr>
        <p:spPr>
          <a:xfrm>
            <a:off x="7566991" y="349309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BCA8908-A3D2-0669-C451-757EBACEFFAE}"/>
              </a:ext>
            </a:extLst>
          </p:cNvPr>
          <p:cNvSpPr txBox="1"/>
          <p:nvPr/>
        </p:nvSpPr>
        <p:spPr>
          <a:xfrm>
            <a:off x="3420716" y="3058316"/>
            <a:ext cx="1053548" cy="369332"/>
          </a:xfrm>
          <a:prstGeom prst="rect">
            <a:avLst/>
          </a:prstGeom>
          <a:noFill/>
        </p:spPr>
        <p:txBody>
          <a:bodyPr wrap="square" rtlCol="0">
            <a:spAutoFit/>
          </a:bodyPr>
          <a:lstStyle/>
          <a:p>
            <a:pPr algn="ctr"/>
            <a:r>
              <a:rPr lang="en-CY" dirty="0"/>
              <a:t>fast link</a:t>
            </a:r>
          </a:p>
        </p:txBody>
      </p:sp>
      <p:sp>
        <p:nvSpPr>
          <p:cNvPr id="45" name="TextBox 44">
            <a:extLst>
              <a:ext uri="{FF2B5EF4-FFF2-40B4-BE49-F238E27FC236}">
                <a16:creationId xmlns:a16="http://schemas.microsoft.com/office/drawing/2014/main" id="{365E6BC5-0AF8-6363-BA9B-72CC88F7EAB8}"/>
              </a:ext>
            </a:extLst>
          </p:cNvPr>
          <p:cNvSpPr txBox="1"/>
          <p:nvPr/>
        </p:nvSpPr>
        <p:spPr>
          <a:xfrm>
            <a:off x="7682948" y="3058316"/>
            <a:ext cx="1123121" cy="369332"/>
          </a:xfrm>
          <a:prstGeom prst="rect">
            <a:avLst/>
          </a:prstGeom>
          <a:noFill/>
        </p:spPr>
        <p:txBody>
          <a:bodyPr wrap="square" rtlCol="0">
            <a:spAutoFit/>
          </a:bodyPr>
          <a:lstStyle/>
          <a:p>
            <a:pPr algn="ctr"/>
            <a:r>
              <a:rPr lang="en-CY" dirty="0"/>
              <a:t>slow link</a:t>
            </a:r>
          </a:p>
        </p:txBody>
      </p:sp>
    </p:spTree>
    <p:extLst>
      <p:ext uri="{BB962C8B-B14F-4D97-AF65-F5344CB8AC3E}">
        <p14:creationId xmlns:p14="http://schemas.microsoft.com/office/powerpoint/2010/main" val="35767289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26802-E4B5-6A70-7BC7-B918C727E110}"/>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F0982BA-13AC-25F6-322A-10EA56EB93CB}"/>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219F8BC1-DF26-34E1-E412-C0E81B0C64F0}"/>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CBAFB38F-EAEF-5B3B-C79D-280D03CDD682}"/>
              </a:ext>
            </a:extLst>
          </p:cNvPr>
          <p:cNvGraphicFramePr>
            <a:graphicFrameLocks noGrp="1"/>
          </p:cNvGraphicFramePr>
          <p:nvPr/>
        </p:nvGraphicFramePr>
        <p:xfrm>
          <a:off x="0" y="343339"/>
          <a:ext cx="12157112" cy="45720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2400" dirty="0"/>
                        <a:t>Buffering and </a:t>
                      </a:r>
                      <a:r>
                        <a:rPr lang="en-US" sz="2400" dirty="0" err="1"/>
                        <a:t>bufferbloat</a:t>
                      </a:r>
                      <a:endParaRPr lang="en-US" sz="2400" dirty="0"/>
                    </a:p>
                  </a:txBody>
                  <a:tcPr/>
                </a:tc>
                <a:extLst>
                  <a:ext uri="{0D108BD9-81ED-4DB2-BD59-A6C34878D82A}">
                    <a16:rowId xmlns:a16="http://schemas.microsoft.com/office/drawing/2014/main" val="10000"/>
                  </a:ext>
                </a:extLst>
              </a:tr>
            </a:tbl>
          </a:graphicData>
        </a:graphic>
      </p:graphicFrame>
      <p:sp>
        <p:nvSpPr>
          <p:cNvPr id="14" name="Rounded Rectangle 13">
            <a:extLst>
              <a:ext uri="{FF2B5EF4-FFF2-40B4-BE49-F238E27FC236}">
                <a16:creationId xmlns:a16="http://schemas.microsoft.com/office/drawing/2014/main" id="{257A3241-D8F0-8A73-A5AE-98978ABA0E51}"/>
              </a:ext>
            </a:extLst>
          </p:cNvPr>
          <p:cNvSpPr/>
          <p:nvPr/>
        </p:nvSpPr>
        <p:spPr>
          <a:xfrm>
            <a:off x="327990" y="127946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18" name="Table 17">
            <a:extLst>
              <a:ext uri="{FF2B5EF4-FFF2-40B4-BE49-F238E27FC236}">
                <a16:creationId xmlns:a16="http://schemas.microsoft.com/office/drawing/2014/main" id="{36462C92-BA50-6772-7E7F-8AF2C1CF0CEF}"/>
              </a:ext>
            </a:extLst>
          </p:cNvPr>
          <p:cNvGraphicFramePr>
            <a:graphicFrameLocks noGrp="1"/>
          </p:cNvGraphicFramePr>
          <p:nvPr>
            <p:extLst>
              <p:ext uri="{D42A27DB-BD31-4B8C-83A1-F6EECF244321}">
                <p14:modId xmlns:p14="http://schemas.microsoft.com/office/powerpoint/2010/main" val="1586279898"/>
              </p:ext>
            </p:extLst>
          </p:nvPr>
        </p:nvGraphicFramePr>
        <p:xfrm>
          <a:off x="498056" y="170925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3" name="Rounded Rectangle 22">
            <a:extLst>
              <a:ext uri="{FF2B5EF4-FFF2-40B4-BE49-F238E27FC236}">
                <a16:creationId xmlns:a16="http://schemas.microsoft.com/office/drawing/2014/main" id="{907909A7-319D-DD6B-CF14-AEFA340FA15D}"/>
              </a:ext>
            </a:extLst>
          </p:cNvPr>
          <p:cNvSpPr/>
          <p:nvPr/>
        </p:nvSpPr>
        <p:spPr>
          <a:xfrm>
            <a:off x="4625008"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4" name="Table 23">
            <a:extLst>
              <a:ext uri="{FF2B5EF4-FFF2-40B4-BE49-F238E27FC236}">
                <a16:creationId xmlns:a16="http://schemas.microsoft.com/office/drawing/2014/main" id="{EA7E5733-3B39-FF6E-718B-5EB4B4930E0A}"/>
              </a:ext>
            </a:extLst>
          </p:cNvPr>
          <p:cNvGraphicFramePr>
            <a:graphicFrameLocks noGrp="1"/>
          </p:cNvGraphicFramePr>
          <p:nvPr>
            <p:extLst>
              <p:ext uri="{D42A27DB-BD31-4B8C-83A1-F6EECF244321}">
                <p14:modId xmlns:p14="http://schemas.microsoft.com/office/powerpoint/2010/main" val="2196441149"/>
              </p:ext>
            </p:extLst>
          </p:nvPr>
        </p:nvGraphicFramePr>
        <p:xfrm>
          <a:off x="4795074"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5" name="Rounded Rectangle 24">
            <a:extLst>
              <a:ext uri="{FF2B5EF4-FFF2-40B4-BE49-F238E27FC236}">
                <a16:creationId xmlns:a16="http://schemas.microsoft.com/office/drawing/2014/main" id="{974CC7D5-1ADA-BFCA-11E4-BDA60B3E5684}"/>
              </a:ext>
            </a:extLst>
          </p:cNvPr>
          <p:cNvSpPr/>
          <p:nvPr/>
        </p:nvSpPr>
        <p:spPr>
          <a:xfrm>
            <a:off x="8922026"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6" name="Table 25">
            <a:extLst>
              <a:ext uri="{FF2B5EF4-FFF2-40B4-BE49-F238E27FC236}">
                <a16:creationId xmlns:a16="http://schemas.microsoft.com/office/drawing/2014/main" id="{E4DC2CBB-F86E-FE0B-D4E7-D7AFB4B9B921}"/>
              </a:ext>
            </a:extLst>
          </p:cNvPr>
          <p:cNvGraphicFramePr>
            <a:graphicFrameLocks noGrp="1"/>
          </p:cNvGraphicFramePr>
          <p:nvPr/>
        </p:nvGraphicFramePr>
        <p:xfrm>
          <a:off x="9092092"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28" name="Straight Arrow Connector 27">
            <a:extLst>
              <a:ext uri="{FF2B5EF4-FFF2-40B4-BE49-F238E27FC236}">
                <a16:creationId xmlns:a16="http://schemas.microsoft.com/office/drawing/2014/main" id="{3C0E0752-EDC8-8C4E-4A99-46B2BFEC7A87}"/>
              </a:ext>
            </a:extLst>
          </p:cNvPr>
          <p:cNvCxnSpPr>
            <a:stCxn id="14" idx="3"/>
            <a:endCxn id="23" idx="1"/>
          </p:cNvCxnSpPr>
          <p:nvPr/>
        </p:nvCxnSpPr>
        <p:spPr>
          <a:xfrm flipV="1">
            <a:off x="3269973" y="188887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14864F3-5161-2099-9A35-E8CF2136EDF7}"/>
              </a:ext>
            </a:extLst>
          </p:cNvPr>
          <p:cNvCxnSpPr>
            <a:stCxn id="23" idx="3"/>
            <a:endCxn id="25" idx="1"/>
          </p:cNvCxnSpPr>
          <p:nvPr/>
        </p:nvCxnSpPr>
        <p:spPr>
          <a:xfrm>
            <a:off x="7566991" y="188887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ABDBBE1-CF28-93A7-1C37-AF2986AA082F}"/>
              </a:ext>
            </a:extLst>
          </p:cNvPr>
          <p:cNvSpPr txBox="1"/>
          <p:nvPr/>
        </p:nvSpPr>
        <p:spPr>
          <a:xfrm>
            <a:off x="3420716" y="1454096"/>
            <a:ext cx="1053548" cy="369332"/>
          </a:xfrm>
          <a:prstGeom prst="rect">
            <a:avLst/>
          </a:prstGeom>
          <a:noFill/>
        </p:spPr>
        <p:txBody>
          <a:bodyPr wrap="square" rtlCol="0">
            <a:spAutoFit/>
          </a:bodyPr>
          <a:lstStyle/>
          <a:p>
            <a:pPr algn="ctr"/>
            <a:r>
              <a:rPr lang="en-CY" dirty="0"/>
              <a:t>fast link</a:t>
            </a:r>
          </a:p>
        </p:txBody>
      </p:sp>
      <p:sp>
        <p:nvSpPr>
          <p:cNvPr id="32" name="TextBox 31">
            <a:extLst>
              <a:ext uri="{FF2B5EF4-FFF2-40B4-BE49-F238E27FC236}">
                <a16:creationId xmlns:a16="http://schemas.microsoft.com/office/drawing/2014/main" id="{E0EE75D3-F9DD-1F22-EE62-9098FF70D8E8}"/>
              </a:ext>
            </a:extLst>
          </p:cNvPr>
          <p:cNvSpPr txBox="1"/>
          <p:nvPr/>
        </p:nvSpPr>
        <p:spPr>
          <a:xfrm>
            <a:off x="7682948" y="1454096"/>
            <a:ext cx="1123121" cy="369332"/>
          </a:xfrm>
          <a:prstGeom prst="rect">
            <a:avLst/>
          </a:prstGeom>
          <a:noFill/>
        </p:spPr>
        <p:txBody>
          <a:bodyPr wrap="square" rtlCol="0">
            <a:spAutoFit/>
          </a:bodyPr>
          <a:lstStyle/>
          <a:p>
            <a:pPr algn="ctr"/>
            <a:r>
              <a:rPr lang="en-CY" dirty="0"/>
              <a:t>slow link</a:t>
            </a:r>
          </a:p>
        </p:txBody>
      </p:sp>
      <p:sp>
        <p:nvSpPr>
          <p:cNvPr id="33" name="TextBox 32">
            <a:extLst>
              <a:ext uri="{FF2B5EF4-FFF2-40B4-BE49-F238E27FC236}">
                <a16:creationId xmlns:a16="http://schemas.microsoft.com/office/drawing/2014/main" id="{57DB3984-61F8-F2F8-69F1-CD3C339FF8F0}"/>
              </a:ext>
            </a:extLst>
          </p:cNvPr>
          <p:cNvSpPr txBox="1"/>
          <p:nvPr/>
        </p:nvSpPr>
        <p:spPr>
          <a:xfrm>
            <a:off x="327990" y="910837"/>
            <a:ext cx="1272210" cy="368625"/>
          </a:xfrm>
          <a:prstGeom prst="rect">
            <a:avLst/>
          </a:prstGeom>
          <a:noFill/>
        </p:spPr>
        <p:txBody>
          <a:bodyPr wrap="square" rtlCol="0">
            <a:spAutoFit/>
          </a:bodyPr>
          <a:lstStyle/>
          <a:p>
            <a:r>
              <a:rPr lang="en-CY" dirty="0"/>
              <a:t>node #0</a:t>
            </a:r>
          </a:p>
        </p:txBody>
      </p:sp>
      <p:sp>
        <p:nvSpPr>
          <p:cNvPr id="34" name="TextBox 33">
            <a:extLst>
              <a:ext uri="{FF2B5EF4-FFF2-40B4-BE49-F238E27FC236}">
                <a16:creationId xmlns:a16="http://schemas.microsoft.com/office/drawing/2014/main" id="{C98CED20-1D66-EE20-7BE8-B095F25A1C91}"/>
              </a:ext>
            </a:extLst>
          </p:cNvPr>
          <p:cNvSpPr txBox="1"/>
          <p:nvPr/>
        </p:nvSpPr>
        <p:spPr>
          <a:xfrm>
            <a:off x="4625008" y="910837"/>
            <a:ext cx="1272210" cy="368625"/>
          </a:xfrm>
          <a:prstGeom prst="rect">
            <a:avLst/>
          </a:prstGeom>
          <a:noFill/>
        </p:spPr>
        <p:txBody>
          <a:bodyPr wrap="square" rtlCol="0">
            <a:spAutoFit/>
          </a:bodyPr>
          <a:lstStyle/>
          <a:p>
            <a:r>
              <a:rPr lang="en-CY" dirty="0"/>
              <a:t>node #1</a:t>
            </a:r>
          </a:p>
        </p:txBody>
      </p:sp>
      <p:sp>
        <p:nvSpPr>
          <p:cNvPr id="35" name="TextBox 34">
            <a:extLst>
              <a:ext uri="{FF2B5EF4-FFF2-40B4-BE49-F238E27FC236}">
                <a16:creationId xmlns:a16="http://schemas.microsoft.com/office/drawing/2014/main" id="{7FB8567B-2E63-E89A-5D8A-3092DD1A7F2B}"/>
              </a:ext>
            </a:extLst>
          </p:cNvPr>
          <p:cNvSpPr txBox="1"/>
          <p:nvPr/>
        </p:nvSpPr>
        <p:spPr>
          <a:xfrm>
            <a:off x="8922026" y="903306"/>
            <a:ext cx="1272210" cy="369332"/>
          </a:xfrm>
          <a:prstGeom prst="rect">
            <a:avLst/>
          </a:prstGeom>
          <a:noFill/>
        </p:spPr>
        <p:txBody>
          <a:bodyPr wrap="square" rtlCol="0">
            <a:spAutoFit/>
          </a:bodyPr>
          <a:lstStyle/>
          <a:p>
            <a:r>
              <a:rPr lang="en-CY" dirty="0"/>
              <a:t>node #2</a:t>
            </a:r>
          </a:p>
        </p:txBody>
      </p:sp>
      <p:sp>
        <p:nvSpPr>
          <p:cNvPr id="36" name="Rounded Rectangle 35">
            <a:extLst>
              <a:ext uri="{FF2B5EF4-FFF2-40B4-BE49-F238E27FC236}">
                <a16:creationId xmlns:a16="http://schemas.microsoft.com/office/drawing/2014/main" id="{33B2DA79-1CC9-D5CC-85EB-9A29FE590464}"/>
              </a:ext>
            </a:extLst>
          </p:cNvPr>
          <p:cNvSpPr/>
          <p:nvPr/>
        </p:nvSpPr>
        <p:spPr>
          <a:xfrm>
            <a:off x="327990" y="288368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37" name="Table 36">
            <a:extLst>
              <a:ext uri="{FF2B5EF4-FFF2-40B4-BE49-F238E27FC236}">
                <a16:creationId xmlns:a16="http://schemas.microsoft.com/office/drawing/2014/main" id="{68CA70CB-14C2-6FD5-F94C-129E62753845}"/>
              </a:ext>
            </a:extLst>
          </p:cNvPr>
          <p:cNvGraphicFramePr>
            <a:graphicFrameLocks noGrp="1"/>
          </p:cNvGraphicFramePr>
          <p:nvPr>
            <p:extLst>
              <p:ext uri="{D42A27DB-BD31-4B8C-83A1-F6EECF244321}">
                <p14:modId xmlns:p14="http://schemas.microsoft.com/office/powerpoint/2010/main" val="970239860"/>
              </p:ext>
            </p:extLst>
          </p:nvPr>
        </p:nvGraphicFramePr>
        <p:xfrm>
          <a:off x="498056" y="331347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38" name="Rounded Rectangle 37">
            <a:extLst>
              <a:ext uri="{FF2B5EF4-FFF2-40B4-BE49-F238E27FC236}">
                <a16:creationId xmlns:a16="http://schemas.microsoft.com/office/drawing/2014/main" id="{2EBBD90D-6165-C5C2-60AE-A8327BBF2E28}"/>
              </a:ext>
            </a:extLst>
          </p:cNvPr>
          <p:cNvSpPr/>
          <p:nvPr/>
        </p:nvSpPr>
        <p:spPr>
          <a:xfrm>
            <a:off x="4625008" y="287730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39" name="Table 38">
            <a:extLst>
              <a:ext uri="{FF2B5EF4-FFF2-40B4-BE49-F238E27FC236}">
                <a16:creationId xmlns:a16="http://schemas.microsoft.com/office/drawing/2014/main" id="{776FB7E6-3BB3-5C7A-EE7A-0497B3074335}"/>
              </a:ext>
            </a:extLst>
          </p:cNvPr>
          <p:cNvGraphicFramePr>
            <a:graphicFrameLocks noGrp="1"/>
          </p:cNvGraphicFramePr>
          <p:nvPr>
            <p:extLst>
              <p:ext uri="{D42A27DB-BD31-4B8C-83A1-F6EECF244321}">
                <p14:modId xmlns:p14="http://schemas.microsoft.com/office/powerpoint/2010/main" val="4179005781"/>
              </p:ext>
            </p:extLst>
          </p:nvPr>
        </p:nvGraphicFramePr>
        <p:xfrm>
          <a:off x="4795074" y="330709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40" name="Rounded Rectangle 39">
            <a:extLst>
              <a:ext uri="{FF2B5EF4-FFF2-40B4-BE49-F238E27FC236}">
                <a16:creationId xmlns:a16="http://schemas.microsoft.com/office/drawing/2014/main" id="{5A4EFC7C-E883-FFF6-9614-27C168944F6A}"/>
              </a:ext>
            </a:extLst>
          </p:cNvPr>
          <p:cNvSpPr/>
          <p:nvPr/>
        </p:nvSpPr>
        <p:spPr>
          <a:xfrm>
            <a:off x="8922026" y="287730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41" name="Table 40">
            <a:extLst>
              <a:ext uri="{FF2B5EF4-FFF2-40B4-BE49-F238E27FC236}">
                <a16:creationId xmlns:a16="http://schemas.microsoft.com/office/drawing/2014/main" id="{D68F0960-CA5E-AC77-EE5C-2FE13A67BC01}"/>
              </a:ext>
            </a:extLst>
          </p:cNvPr>
          <p:cNvGraphicFramePr>
            <a:graphicFrameLocks noGrp="1"/>
          </p:cNvGraphicFramePr>
          <p:nvPr/>
        </p:nvGraphicFramePr>
        <p:xfrm>
          <a:off x="9092092" y="330709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42" name="Straight Arrow Connector 41">
            <a:extLst>
              <a:ext uri="{FF2B5EF4-FFF2-40B4-BE49-F238E27FC236}">
                <a16:creationId xmlns:a16="http://schemas.microsoft.com/office/drawing/2014/main" id="{0E94DC2D-5962-D6E4-6476-3713D0032878}"/>
              </a:ext>
            </a:extLst>
          </p:cNvPr>
          <p:cNvCxnSpPr>
            <a:stCxn id="36" idx="3"/>
            <a:endCxn id="38" idx="1"/>
          </p:cNvCxnSpPr>
          <p:nvPr/>
        </p:nvCxnSpPr>
        <p:spPr>
          <a:xfrm flipV="1">
            <a:off x="3269973" y="349309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ECBB8DB-7A9C-FB85-AE1E-13200A027255}"/>
              </a:ext>
            </a:extLst>
          </p:cNvPr>
          <p:cNvCxnSpPr>
            <a:stCxn id="38" idx="3"/>
            <a:endCxn id="40" idx="1"/>
          </p:cNvCxnSpPr>
          <p:nvPr/>
        </p:nvCxnSpPr>
        <p:spPr>
          <a:xfrm>
            <a:off x="7566991" y="349309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E948170-C60B-CA6E-F762-4D4DA0388D2D}"/>
              </a:ext>
            </a:extLst>
          </p:cNvPr>
          <p:cNvSpPr txBox="1"/>
          <p:nvPr/>
        </p:nvSpPr>
        <p:spPr>
          <a:xfrm>
            <a:off x="3420716" y="3058316"/>
            <a:ext cx="1053548" cy="369332"/>
          </a:xfrm>
          <a:prstGeom prst="rect">
            <a:avLst/>
          </a:prstGeom>
          <a:noFill/>
        </p:spPr>
        <p:txBody>
          <a:bodyPr wrap="square" rtlCol="0">
            <a:spAutoFit/>
          </a:bodyPr>
          <a:lstStyle/>
          <a:p>
            <a:pPr algn="ctr"/>
            <a:r>
              <a:rPr lang="en-CY" dirty="0"/>
              <a:t>fast link</a:t>
            </a:r>
          </a:p>
        </p:txBody>
      </p:sp>
      <p:sp>
        <p:nvSpPr>
          <p:cNvPr id="45" name="TextBox 44">
            <a:extLst>
              <a:ext uri="{FF2B5EF4-FFF2-40B4-BE49-F238E27FC236}">
                <a16:creationId xmlns:a16="http://schemas.microsoft.com/office/drawing/2014/main" id="{F05058C3-863A-4BE8-AB54-21B7751A419A}"/>
              </a:ext>
            </a:extLst>
          </p:cNvPr>
          <p:cNvSpPr txBox="1"/>
          <p:nvPr/>
        </p:nvSpPr>
        <p:spPr>
          <a:xfrm>
            <a:off x="7682948" y="3058316"/>
            <a:ext cx="1123121" cy="369332"/>
          </a:xfrm>
          <a:prstGeom prst="rect">
            <a:avLst/>
          </a:prstGeom>
          <a:noFill/>
        </p:spPr>
        <p:txBody>
          <a:bodyPr wrap="square" rtlCol="0">
            <a:spAutoFit/>
          </a:bodyPr>
          <a:lstStyle/>
          <a:p>
            <a:pPr algn="ctr"/>
            <a:r>
              <a:rPr lang="en-CY" dirty="0"/>
              <a:t>slow link</a:t>
            </a:r>
          </a:p>
        </p:txBody>
      </p:sp>
      <p:sp>
        <p:nvSpPr>
          <p:cNvPr id="46" name="Rounded Rectangle 45">
            <a:extLst>
              <a:ext uri="{FF2B5EF4-FFF2-40B4-BE49-F238E27FC236}">
                <a16:creationId xmlns:a16="http://schemas.microsoft.com/office/drawing/2014/main" id="{6243ACF0-B5B0-38CF-DB43-FDDB4B1BEC5D}"/>
              </a:ext>
            </a:extLst>
          </p:cNvPr>
          <p:cNvSpPr/>
          <p:nvPr/>
        </p:nvSpPr>
        <p:spPr>
          <a:xfrm>
            <a:off x="327990" y="4545047"/>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47" name="Table 46">
            <a:extLst>
              <a:ext uri="{FF2B5EF4-FFF2-40B4-BE49-F238E27FC236}">
                <a16:creationId xmlns:a16="http://schemas.microsoft.com/office/drawing/2014/main" id="{7DC14BA4-75DC-D4CB-2F9E-3E4E98251C17}"/>
              </a:ext>
            </a:extLst>
          </p:cNvPr>
          <p:cNvGraphicFramePr>
            <a:graphicFrameLocks noGrp="1"/>
          </p:cNvGraphicFramePr>
          <p:nvPr>
            <p:extLst>
              <p:ext uri="{D42A27DB-BD31-4B8C-83A1-F6EECF244321}">
                <p14:modId xmlns:p14="http://schemas.microsoft.com/office/powerpoint/2010/main" val="1858900318"/>
              </p:ext>
            </p:extLst>
          </p:nvPr>
        </p:nvGraphicFramePr>
        <p:xfrm>
          <a:off x="498056" y="4974837"/>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48" name="Rounded Rectangle 47">
            <a:extLst>
              <a:ext uri="{FF2B5EF4-FFF2-40B4-BE49-F238E27FC236}">
                <a16:creationId xmlns:a16="http://schemas.microsoft.com/office/drawing/2014/main" id="{F6436984-DE9D-1965-39C8-631D837BCCEB}"/>
              </a:ext>
            </a:extLst>
          </p:cNvPr>
          <p:cNvSpPr/>
          <p:nvPr/>
        </p:nvSpPr>
        <p:spPr>
          <a:xfrm>
            <a:off x="4625008" y="4538671"/>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49" name="Table 48">
            <a:extLst>
              <a:ext uri="{FF2B5EF4-FFF2-40B4-BE49-F238E27FC236}">
                <a16:creationId xmlns:a16="http://schemas.microsoft.com/office/drawing/2014/main" id="{91BE5634-59EA-A152-D231-EDB3019D6DDA}"/>
              </a:ext>
            </a:extLst>
          </p:cNvPr>
          <p:cNvGraphicFramePr>
            <a:graphicFrameLocks noGrp="1"/>
          </p:cNvGraphicFramePr>
          <p:nvPr>
            <p:extLst>
              <p:ext uri="{D42A27DB-BD31-4B8C-83A1-F6EECF244321}">
                <p14:modId xmlns:p14="http://schemas.microsoft.com/office/powerpoint/2010/main" val="992353884"/>
              </p:ext>
            </p:extLst>
          </p:nvPr>
        </p:nvGraphicFramePr>
        <p:xfrm>
          <a:off x="4795074" y="4968461"/>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50" name="Rounded Rectangle 49">
            <a:extLst>
              <a:ext uri="{FF2B5EF4-FFF2-40B4-BE49-F238E27FC236}">
                <a16:creationId xmlns:a16="http://schemas.microsoft.com/office/drawing/2014/main" id="{73BFD023-5582-714C-4C24-7B4388BE1BBE}"/>
              </a:ext>
            </a:extLst>
          </p:cNvPr>
          <p:cNvSpPr/>
          <p:nvPr/>
        </p:nvSpPr>
        <p:spPr>
          <a:xfrm>
            <a:off x="8922026" y="4538671"/>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51" name="Table 50">
            <a:extLst>
              <a:ext uri="{FF2B5EF4-FFF2-40B4-BE49-F238E27FC236}">
                <a16:creationId xmlns:a16="http://schemas.microsoft.com/office/drawing/2014/main" id="{C26B8920-613E-45E0-0E24-57D5F4BEF3FE}"/>
              </a:ext>
            </a:extLst>
          </p:cNvPr>
          <p:cNvGraphicFramePr>
            <a:graphicFrameLocks noGrp="1"/>
          </p:cNvGraphicFramePr>
          <p:nvPr>
            <p:extLst>
              <p:ext uri="{D42A27DB-BD31-4B8C-83A1-F6EECF244321}">
                <p14:modId xmlns:p14="http://schemas.microsoft.com/office/powerpoint/2010/main" val="162025316"/>
              </p:ext>
            </p:extLst>
          </p:nvPr>
        </p:nvGraphicFramePr>
        <p:xfrm>
          <a:off x="9092092" y="4968461"/>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52" name="Straight Arrow Connector 51">
            <a:extLst>
              <a:ext uri="{FF2B5EF4-FFF2-40B4-BE49-F238E27FC236}">
                <a16:creationId xmlns:a16="http://schemas.microsoft.com/office/drawing/2014/main" id="{B5924120-23AD-F2E4-845F-AD7D6EF99260}"/>
              </a:ext>
            </a:extLst>
          </p:cNvPr>
          <p:cNvCxnSpPr>
            <a:stCxn id="46" idx="3"/>
            <a:endCxn id="48" idx="1"/>
          </p:cNvCxnSpPr>
          <p:nvPr/>
        </p:nvCxnSpPr>
        <p:spPr>
          <a:xfrm flipV="1">
            <a:off x="3269973" y="5154459"/>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2C68054-E775-03DE-8064-E92DE27A1116}"/>
              </a:ext>
            </a:extLst>
          </p:cNvPr>
          <p:cNvCxnSpPr>
            <a:stCxn id="48" idx="3"/>
            <a:endCxn id="50" idx="1"/>
          </p:cNvCxnSpPr>
          <p:nvPr/>
        </p:nvCxnSpPr>
        <p:spPr>
          <a:xfrm>
            <a:off x="7566991" y="5154459"/>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169D68B-E4A4-32C9-8729-CDE54618903E}"/>
              </a:ext>
            </a:extLst>
          </p:cNvPr>
          <p:cNvSpPr txBox="1"/>
          <p:nvPr/>
        </p:nvSpPr>
        <p:spPr>
          <a:xfrm>
            <a:off x="3420716" y="4719681"/>
            <a:ext cx="1053548" cy="369332"/>
          </a:xfrm>
          <a:prstGeom prst="rect">
            <a:avLst/>
          </a:prstGeom>
          <a:noFill/>
        </p:spPr>
        <p:txBody>
          <a:bodyPr wrap="square" rtlCol="0">
            <a:spAutoFit/>
          </a:bodyPr>
          <a:lstStyle/>
          <a:p>
            <a:pPr algn="ctr"/>
            <a:r>
              <a:rPr lang="en-CY" dirty="0"/>
              <a:t>fast link</a:t>
            </a:r>
          </a:p>
        </p:txBody>
      </p:sp>
      <p:sp>
        <p:nvSpPr>
          <p:cNvPr id="55" name="TextBox 54">
            <a:extLst>
              <a:ext uri="{FF2B5EF4-FFF2-40B4-BE49-F238E27FC236}">
                <a16:creationId xmlns:a16="http://schemas.microsoft.com/office/drawing/2014/main" id="{93E12C4C-DBF9-D4E7-1695-7D1D56ABA47D}"/>
              </a:ext>
            </a:extLst>
          </p:cNvPr>
          <p:cNvSpPr txBox="1"/>
          <p:nvPr/>
        </p:nvSpPr>
        <p:spPr>
          <a:xfrm>
            <a:off x="7682948" y="4719681"/>
            <a:ext cx="1123121" cy="369332"/>
          </a:xfrm>
          <a:prstGeom prst="rect">
            <a:avLst/>
          </a:prstGeom>
          <a:noFill/>
        </p:spPr>
        <p:txBody>
          <a:bodyPr wrap="square" rtlCol="0">
            <a:spAutoFit/>
          </a:bodyPr>
          <a:lstStyle/>
          <a:p>
            <a:pPr algn="ctr"/>
            <a:r>
              <a:rPr lang="en-CY" dirty="0"/>
              <a:t>slow link</a:t>
            </a:r>
          </a:p>
        </p:txBody>
      </p:sp>
      <p:sp>
        <p:nvSpPr>
          <p:cNvPr id="56" name="TextBox 55">
            <a:extLst>
              <a:ext uri="{FF2B5EF4-FFF2-40B4-BE49-F238E27FC236}">
                <a16:creationId xmlns:a16="http://schemas.microsoft.com/office/drawing/2014/main" id="{CDE70658-4910-B485-C22A-0D33ACF1D09A}"/>
              </a:ext>
            </a:extLst>
          </p:cNvPr>
          <p:cNvSpPr txBox="1"/>
          <p:nvPr/>
        </p:nvSpPr>
        <p:spPr>
          <a:xfrm>
            <a:off x="0" y="5851371"/>
            <a:ext cx="12192000" cy="646331"/>
          </a:xfrm>
          <a:prstGeom prst="rect">
            <a:avLst/>
          </a:prstGeom>
          <a:noFill/>
        </p:spPr>
        <p:txBody>
          <a:bodyPr wrap="square" rtlCol="0">
            <a:spAutoFit/>
          </a:bodyPr>
          <a:lstStyle/>
          <a:p>
            <a:r>
              <a:rPr lang="en-CY" dirty="0"/>
              <a:t>This looks better. Node #0 has released the buffers, and the transfer speed between nodes #1 and #2 adjusts itself immediately to changes in the slow link.</a:t>
            </a:r>
          </a:p>
        </p:txBody>
      </p:sp>
    </p:spTree>
    <p:extLst>
      <p:ext uri="{BB962C8B-B14F-4D97-AF65-F5344CB8AC3E}">
        <p14:creationId xmlns:p14="http://schemas.microsoft.com/office/powerpoint/2010/main" val="751127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61940-56BC-2C85-1DC4-31CB68CFF09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5923DE5-CA13-C380-87F8-6EAE00759AC7}"/>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273CF4A6-DBCC-1052-159F-84E9CBA1FBB8}"/>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AF4517FE-2768-CC1C-2B12-115FF99BBD9A}"/>
              </a:ext>
            </a:extLst>
          </p:cNvPr>
          <p:cNvGraphicFramePr>
            <a:graphicFrameLocks noGrp="1"/>
          </p:cNvGraphicFramePr>
          <p:nvPr/>
        </p:nvGraphicFramePr>
        <p:xfrm>
          <a:off x="0" y="343339"/>
          <a:ext cx="12157112" cy="45720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2400" dirty="0"/>
                        <a:t>Buffering and </a:t>
                      </a:r>
                      <a:r>
                        <a:rPr lang="en-US" sz="2400" dirty="0" err="1"/>
                        <a:t>bufferbloat</a:t>
                      </a:r>
                      <a:endParaRPr lang="en-US" sz="2400" dirty="0"/>
                    </a:p>
                  </a:txBody>
                  <a:tcPr/>
                </a:tc>
                <a:extLst>
                  <a:ext uri="{0D108BD9-81ED-4DB2-BD59-A6C34878D82A}">
                    <a16:rowId xmlns:a16="http://schemas.microsoft.com/office/drawing/2014/main" val="10000"/>
                  </a:ext>
                </a:extLst>
              </a:tr>
            </a:tbl>
          </a:graphicData>
        </a:graphic>
      </p:graphicFrame>
      <p:sp>
        <p:nvSpPr>
          <p:cNvPr id="14" name="Rounded Rectangle 13">
            <a:extLst>
              <a:ext uri="{FF2B5EF4-FFF2-40B4-BE49-F238E27FC236}">
                <a16:creationId xmlns:a16="http://schemas.microsoft.com/office/drawing/2014/main" id="{0217431D-F910-6C91-A1C5-6766DA6E0731}"/>
              </a:ext>
            </a:extLst>
          </p:cNvPr>
          <p:cNvSpPr/>
          <p:nvPr/>
        </p:nvSpPr>
        <p:spPr>
          <a:xfrm>
            <a:off x="327990" y="127946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18" name="Table 17">
            <a:extLst>
              <a:ext uri="{FF2B5EF4-FFF2-40B4-BE49-F238E27FC236}">
                <a16:creationId xmlns:a16="http://schemas.microsoft.com/office/drawing/2014/main" id="{651E9408-5FDC-780A-5D2B-39263083E4C0}"/>
              </a:ext>
            </a:extLst>
          </p:cNvPr>
          <p:cNvGraphicFramePr>
            <a:graphicFrameLocks noGrp="1"/>
          </p:cNvGraphicFramePr>
          <p:nvPr>
            <p:extLst>
              <p:ext uri="{D42A27DB-BD31-4B8C-83A1-F6EECF244321}">
                <p14:modId xmlns:p14="http://schemas.microsoft.com/office/powerpoint/2010/main" val="1133557862"/>
              </p:ext>
            </p:extLst>
          </p:nvPr>
        </p:nvGraphicFramePr>
        <p:xfrm>
          <a:off x="498056" y="170925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3" name="Rounded Rectangle 22">
            <a:extLst>
              <a:ext uri="{FF2B5EF4-FFF2-40B4-BE49-F238E27FC236}">
                <a16:creationId xmlns:a16="http://schemas.microsoft.com/office/drawing/2014/main" id="{612F61A2-641D-F41A-C90C-B080052BDCA0}"/>
              </a:ext>
            </a:extLst>
          </p:cNvPr>
          <p:cNvSpPr/>
          <p:nvPr/>
        </p:nvSpPr>
        <p:spPr>
          <a:xfrm>
            <a:off x="4625008"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4" name="Table 23">
            <a:extLst>
              <a:ext uri="{FF2B5EF4-FFF2-40B4-BE49-F238E27FC236}">
                <a16:creationId xmlns:a16="http://schemas.microsoft.com/office/drawing/2014/main" id="{FC3F053A-459D-9E60-84E3-5DC3B301BB80}"/>
              </a:ext>
            </a:extLst>
          </p:cNvPr>
          <p:cNvGraphicFramePr>
            <a:graphicFrameLocks noGrp="1"/>
          </p:cNvGraphicFramePr>
          <p:nvPr>
            <p:extLst>
              <p:ext uri="{D42A27DB-BD31-4B8C-83A1-F6EECF244321}">
                <p14:modId xmlns:p14="http://schemas.microsoft.com/office/powerpoint/2010/main" val="1119173656"/>
              </p:ext>
            </p:extLst>
          </p:nvPr>
        </p:nvGraphicFramePr>
        <p:xfrm>
          <a:off x="4795074"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solidFill>
                      <a:schemeClr val="accent6"/>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extLst>
                  <a:ext uri="{0D108BD9-81ED-4DB2-BD59-A6C34878D82A}">
                    <a16:rowId xmlns:a16="http://schemas.microsoft.com/office/drawing/2014/main" val="3172951938"/>
                  </a:ext>
                </a:extLst>
              </a:tr>
            </a:tbl>
          </a:graphicData>
        </a:graphic>
      </p:graphicFrame>
      <p:sp>
        <p:nvSpPr>
          <p:cNvPr id="25" name="Rounded Rectangle 24">
            <a:extLst>
              <a:ext uri="{FF2B5EF4-FFF2-40B4-BE49-F238E27FC236}">
                <a16:creationId xmlns:a16="http://schemas.microsoft.com/office/drawing/2014/main" id="{8CE0ACEC-EE2C-2E4F-22F5-FF9FB05069CB}"/>
              </a:ext>
            </a:extLst>
          </p:cNvPr>
          <p:cNvSpPr/>
          <p:nvPr/>
        </p:nvSpPr>
        <p:spPr>
          <a:xfrm>
            <a:off x="8922026"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6" name="Table 25">
            <a:extLst>
              <a:ext uri="{FF2B5EF4-FFF2-40B4-BE49-F238E27FC236}">
                <a16:creationId xmlns:a16="http://schemas.microsoft.com/office/drawing/2014/main" id="{4DDFC326-E6E0-3E83-994B-D845BCEDD47B}"/>
              </a:ext>
            </a:extLst>
          </p:cNvPr>
          <p:cNvGraphicFramePr>
            <a:graphicFrameLocks noGrp="1"/>
          </p:cNvGraphicFramePr>
          <p:nvPr/>
        </p:nvGraphicFramePr>
        <p:xfrm>
          <a:off x="9092092"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28" name="Straight Arrow Connector 27">
            <a:extLst>
              <a:ext uri="{FF2B5EF4-FFF2-40B4-BE49-F238E27FC236}">
                <a16:creationId xmlns:a16="http://schemas.microsoft.com/office/drawing/2014/main" id="{82E6BFD5-6FC1-783E-BAB1-3C913E9ACB20}"/>
              </a:ext>
            </a:extLst>
          </p:cNvPr>
          <p:cNvCxnSpPr>
            <a:stCxn id="14" idx="3"/>
            <a:endCxn id="23" idx="1"/>
          </p:cNvCxnSpPr>
          <p:nvPr/>
        </p:nvCxnSpPr>
        <p:spPr>
          <a:xfrm flipV="1">
            <a:off x="3269973" y="188887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25AB65F-5648-89AC-059B-EB6E8896132F}"/>
              </a:ext>
            </a:extLst>
          </p:cNvPr>
          <p:cNvCxnSpPr>
            <a:stCxn id="23" idx="3"/>
            <a:endCxn id="25" idx="1"/>
          </p:cNvCxnSpPr>
          <p:nvPr/>
        </p:nvCxnSpPr>
        <p:spPr>
          <a:xfrm>
            <a:off x="7566991" y="188887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D53F0D6-81E1-3D52-8FBA-F58CDCFA9944}"/>
              </a:ext>
            </a:extLst>
          </p:cNvPr>
          <p:cNvSpPr txBox="1"/>
          <p:nvPr/>
        </p:nvSpPr>
        <p:spPr>
          <a:xfrm>
            <a:off x="3420716" y="1454096"/>
            <a:ext cx="1053548" cy="369332"/>
          </a:xfrm>
          <a:prstGeom prst="rect">
            <a:avLst/>
          </a:prstGeom>
          <a:noFill/>
        </p:spPr>
        <p:txBody>
          <a:bodyPr wrap="square" rtlCol="0">
            <a:spAutoFit/>
          </a:bodyPr>
          <a:lstStyle/>
          <a:p>
            <a:pPr algn="ctr"/>
            <a:r>
              <a:rPr lang="en-CY" dirty="0"/>
              <a:t>fast link</a:t>
            </a:r>
          </a:p>
        </p:txBody>
      </p:sp>
      <p:sp>
        <p:nvSpPr>
          <p:cNvPr id="32" name="TextBox 31">
            <a:extLst>
              <a:ext uri="{FF2B5EF4-FFF2-40B4-BE49-F238E27FC236}">
                <a16:creationId xmlns:a16="http://schemas.microsoft.com/office/drawing/2014/main" id="{3FE6D3B3-72B3-FC5A-75D5-7D437D6CC493}"/>
              </a:ext>
            </a:extLst>
          </p:cNvPr>
          <p:cNvSpPr txBox="1"/>
          <p:nvPr/>
        </p:nvSpPr>
        <p:spPr>
          <a:xfrm>
            <a:off x="7682948" y="1454096"/>
            <a:ext cx="1123121" cy="369332"/>
          </a:xfrm>
          <a:prstGeom prst="rect">
            <a:avLst/>
          </a:prstGeom>
          <a:noFill/>
        </p:spPr>
        <p:txBody>
          <a:bodyPr wrap="square" rtlCol="0">
            <a:spAutoFit/>
          </a:bodyPr>
          <a:lstStyle/>
          <a:p>
            <a:pPr algn="ctr"/>
            <a:r>
              <a:rPr lang="en-CY" dirty="0"/>
              <a:t>slow link</a:t>
            </a:r>
          </a:p>
        </p:txBody>
      </p:sp>
      <p:sp>
        <p:nvSpPr>
          <p:cNvPr id="33" name="TextBox 32">
            <a:extLst>
              <a:ext uri="{FF2B5EF4-FFF2-40B4-BE49-F238E27FC236}">
                <a16:creationId xmlns:a16="http://schemas.microsoft.com/office/drawing/2014/main" id="{AFE3A277-2758-0B01-ED66-707B18CD7ED0}"/>
              </a:ext>
            </a:extLst>
          </p:cNvPr>
          <p:cNvSpPr txBox="1"/>
          <p:nvPr/>
        </p:nvSpPr>
        <p:spPr>
          <a:xfrm>
            <a:off x="327990" y="910837"/>
            <a:ext cx="1272210" cy="368625"/>
          </a:xfrm>
          <a:prstGeom prst="rect">
            <a:avLst/>
          </a:prstGeom>
          <a:noFill/>
        </p:spPr>
        <p:txBody>
          <a:bodyPr wrap="square" rtlCol="0">
            <a:spAutoFit/>
          </a:bodyPr>
          <a:lstStyle/>
          <a:p>
            <a:r>
              <a:rPr lang="en-CY" dirty="0"/>
              <a:t>node #0</a:t>
            </a:r>
          </a:p>
        </p:txBody>
      </p:sp>
      <p:sp>
        <p:nvSpPr>
          <p:cNvPr id="34" name="TextBox 33">
            <a:extLst>
              <a:ext uri="{FF2B5EF4-FFF2-40B4-BE49-F238E27FC236}">
                <a16:creationId xmlns:a16="http://schemas.microsoft.com/office/drawing/2014/main" id="{EA6B37C1-DB6B-19AD-9EDC-1FB0F9584C40}"/>
              </a:ext>
            </a:extLst>
          </p:cNvPr>
          <p:cNvSpPr txBox="1"/>
          <p:nvPr/>
        </p:nvSpPr>
        <p:spPr>
          <a:xfrm>
            <a:off x="4625008" y="910837"/>
            <a:ext cx="1272210" cy="368625"/>
          </a:xfrm>
          <a:prstGeom prst="rect">
            <a:avLst/>
          </a:prstGeom>
          <a:noFill/>
        </p:spPr>
        <p:txBody>
          <a:bodyPr wrap="square" rtlCol="0">
            <a:spAutoFit/>
          </a:bodyPr>
          <a:lstStyle/>
          <a:p>
            <a:r>
              <a:rPr lang="en-CY" dirty="0"/>
              <a:t>node #1</a:t>
            </a:r>
          </a:p>
        </p:txBody>
      </p:sp>
      <p:sp>
        <p:nvSpPr>
          <p:cNvPr id="35" name="TextBox 34">
            <a:extLst>
              <a:ext uri="{FF2B5EF4-FFF2-40B4-BE49-F238E27FC236}">
                <a16:creationId xmlns:a16="http://schemas.microsoft.com/office/drawing/2014/main" id="{A55D9AF4-D76A-DF1B-30BF-01CA98D3EBAF}"/>
              </a:ext>
            </a:extLst>
          </p:cNvPr>
          <p:cNvSpPr txBox="1"/>
          <p:nvPr/>
        </p:nvSpPr>
        <p:spPr>
          <a:xfrm>
            <a:off x="8922026" y="903306"/>
            <a:ext cx="1272210" cy="369332"/>
          </a:xfrm>
          <a:prstGeom prst="rect">
            <a:avLst/>
          </a:prstGeom>
          <a:noFill/>
        </p:spPr>
        <p:txBody>
          <a:bodyPr wrap="square" rtlCol="0">
            <a:spAutoFit/>
          </a:bodyPr>
          <a:lstStyle/>
          <a:p>
            <a:r>
              <a:rPr lang="en-CY" dirty="0"/>
              <a:t>node #2</a:t>
            </a:r>
          </a:p>
        </p:txBody>
      </p:sp>
      <p:sp>
        <p:nvSpPr>
          <p:cNvPr id="2" name="TextBox 1">
            <a:extLst>
              <a:ext uri="{FF2B5EF4-FFF2-40B4-BE49-F238E27FC236}">
                <a16:creationId xmlns:a16="http://schemas.microsoft.com/office/drawing/2014/main" id="{785360B5-6B3C-DF81-AC1A-F96105279C54}"/>
              </a:ext>
            </a:extLst>
          </p:cNvPr>
          <p:cNvSpPr txBox="1"/>
          <p:nvPr/>
        </p:nvSpPr>
        <p:spPr>
          <a:xfrm>
            <a:off x="1" y="2509882"/>
            <a:ext cx="12191999" cy="1477328"/>
          </a:xfrm>
          <a:prstGeom prst="rect">
            <a:avLst/>
          </a:prstGeom>
          <a:noFill/>
        </p:spPr>
        <p:txBody>
          <a:bodyPr wrap="square" rtlCol="0">
            <a:spAutoFit/>
          </a:bodyPr>
          <a:lstStyle/>
          <a:p>
            <a:r>
              <a:rPr lang="en-CY" dirty="0"/>
              <a:t>There is problem, though.</a:t>
            </a:r>
          </a:p>
          <a:p>
            <a:endParaRPr lang="en-CY" dirty="0"/>
          </a:p>
          <a:p>
            <a:r>
              <a:rPr lang="en-CY" dirty="0"/>
              <a:t>Suppose there are two flows from node #0 to node #2, one that needs a lot of bandwidth, and another one that is latency-</a:t>
            </a:r>
            <a:br>
              <a:rPr lang="en-CY" dirty="0"/>
            </a:br>
            <a:r>
              <a:rPr lang="en-CY" dirty="0"/>
              <a:t>sensitive. In many cases the packets at node #1 cannot be reordered, and a latency-sensitive flow must wait for packets of</a:t>
            </a:r>
            <a:br>
              <a:rPr lang="en-CY" dirty="0"/>
            </a:br>
            <a:r>
              <a:rPr lang="en-CY" dirty="0"/>
              <a:t>a high-bandwidth flow to drain from the queue.</a:t>
            </a:r>
          </a:p>
        </p:txBody>
      </p:sp>
    </p:spTree>
    <p:extLst>
      <p:ext uri="{BB962C8B-B14F-4D97-AF65-F5344CB8AC3E}">
        <p14:creationId xmlns:p14="http://schemas.microsoft.com/office/powerpoint/2010/main" val="2771558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14AC1-C2E1-4580-400E-224FB3CF4208}"/>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B680747-9824-081B-5057-FDA865DF260F}"/>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AFB289E7-9697-7ED5-CE88-2877C8A476E7}"/>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7352EB0A-D161-5D46-7DB2-0C8CE7EA0B22}"/>
              </a:ext>
            </a:extLst>
          </p:cNvPr>
          <p:cNvGraphicFramePr>
            <a:graphicFrameLocks noGrp="1"/>
          </p:cNvGraphicFramePr>
          <p:nvPr/>
        </p:nvGraphicFramePr>
        <p:xfrm>
          <a:off x="0" y="343339"/>
          <a:ext cx="12157112" cy="45720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2400" dirty="0"/>
                        <a:t>Buffering and </a:t>
                      </a:r>
                      <a:r>
                        <a:rPr lang="en-US" sz="2400" dirty="0" err="1"/>
                        <a:t>bufferbloat</a:t>
                      </a:r>
                      <a:endParaRPr lang="en-US" sz="2400" dirty="0"/>
                    </a:p>
                  </a:txBody>
                  <a:tcPr/>
                </a:tc>
                <a:extLst>
                  <a:ext uri="{0D108BD9-81ED-4DB2-BD59-A6C34878D82A}">
                    <a16:rowId xmlns:a16="http://schemas.microsoft.com/office/drawing/2014/main" val="10000"/>
                  </a:ext>
                </a:extLst>
              </a:tr>
            </a:tbl>
          </a:graphicData>
        </a:graphic>
      </p:graphicFrame>
      <p:sp>
        <p:nvSpPr>
          <p:cNvPr id="14" name="Rounded Rectangle 13">
            <a:extLst>
              <a:ext uri="{FF2B5EF4-FFF2-40B4-BE49-F238E27FC236}">
                <a16:creationId xmlns:a16="http://schemas.microsoft.com/office/drawing/2014/main" id="{6025B511-EE80-7145-DD99-ADCC417C5CD8}"/>
              </a:ext>
            </a:extLst>
          </p:cNvPr>
          <p:cNvSpPr/>
          <p:nvPr/>
        </p:nvSpPr>
        <p:spPr>
          <a:xfrm>
            <a:off x="327990" y="127946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18" name="Table 17">
            <a:extLst>
              <a:ext uri="{FF2B5EF4-FFF2-40B4-BE49-F238E27FC236}">
                <a16:creationId xmlns:a16="http://schemas.microsoft.com/office/drawing/2014/main" id="{5A6D8701-8C24-7697-C75C-3E362A167F4F}"/>
              </a:ext>
            </a:extLst>
          </p:cNvPr>
          <p:cNvGraphicFramePr>
            <a:graphicFrameLocks noGrp="1"/>
          </p:cNvGraphicFramePr>
          <p:nvPr/>
        </p:nvGraphicFramePr>
        <p:xfrm>
          <a:off x="498056" y="170925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3" name="Rounded Rectangle 22">
            <a:extLst>
              <a:ext uri="{FF2B5EF4-FFF2-40B4-BE49-F238E27FC236}">
                <a16:creationId xmlns:a16="http://schemas.microsoft.com/office/drawing/2014/main" id="{82FC7FB6-BD87-FCEA-5F24-AE2C026AA270}"/>
              </a:ext>
            </a:extLst>
          </p:cNvPr>
          <p:cNvSpPr/>
          <p:nvPr/>
        </p:nvSpPr>
        <p:spPr>
          <a:xfrm>
            <a:off x="4625008"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4" name="Table 23">
            <a:extLst>
              <a:ext uri="{FF2B5EF4-FFF2-40B4-BE49-F238E27FC236}">
                <a16:creationId xmlns:a16="http://schemas.microsoft.com/office/drawing/2014/main" id="{BFEC1768-9128-1ED2-69BD-5A875EBEE759}"/>
              </a:ext>
            </a:extLst>
          </p:cNvPr>
          <p:cNvGraphicFramePr>
            <a:graphicFrameLocks noGrp="1"/>
          </p:cNvGraphicFramePr>
          <p:nvPr/>
        </p:nvGraphicFramePr>
        <p:xfrm>
          <a:off x="4795074"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solidFill>
                      <a:schemeClr val="accent6"/>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extLst>
                  <a:ext uri="{0D108BD9-81ED-4DB2-BD59-A6C34878D82A}">
                    <a16:rowId xmlns:a16="http://schemas.microsoft.com/office/drawing/2014/main" val="3172951938"/>
                  </a:ext>
                </a:extLst>
              </a:tr>
            </a:tbl>
          </a:graphicData>
        </a:graphic>
      </p:graphicFrame>
      <p:sp>
        <p:nvSpPr>
          <p:cNvPr id="25" name="Rounded Rectangle 24">
            <a:extLst>
              <a:ext uri="{FF2B5EF4-FFF2-40B4-BE49-F238E27FC236}">
                <a16:creationId xmlns:a16="http://schemas.microsoft.com/office/drawing/2014/main" id="{8744F54F-961C-6841-ADB4-D7EFAF75426E}"/>
              </a:ext>
            </a:extLst>
          </p:cNvPr>
          <p:cNvSpPr/>
          <p:nvPr/>
        </p:nvSpPr>
        <p:spPr>
          <a:xfrm>
            <a:off x="8922026"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6" name="Table 25">
            <a:extLst>
              <a:ext uri="{FF2B5EF4-FFF2-40B4-BE49-F238E27FC236}">
                <a16:creationId xmlns:a16="http://schemas.microsoft.com/office/drawing/2014/main" id="{2BD092E4-7E28-715E-E49D-C43380C10CA9}"/>
              </a:ext>
            </a:extLst>
          </p:cNvPr>
          <p:cNvGraphicFramePr>
            <a:graphicFrameLocks noGrp="1"/>
          </p:cNvGraphicFramePr>
          <p:nvPr/>
        </p:nvGraphicFramePr>
        <p:xfrm>
          <a:off x="9092092"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28" name="Straight Arrow Connector 27">
            <a:extLst>
              <a:ext uri="{FF2B5EF4-FFF2-40B4-BE49-F238E27FC236}">
                <a16:creationId xmlns:a16="http://schemas.microsoft.com/office/drawing/2014/main" id="{305A3735-0F95-5D94-D889-9F4D838DE72F}"/>
              </a:ext>
            </a:extLst>
          </p:cNvPr>
          <p:cNvCxnSpPr>
            <a:stCxn id="14" idx="3"/>
            <a:endCxn id="23" idx="1"/>
          </p:cNvCxnSpPr>
          <p:nvPr/>
        </p:nvCxnSpPr>
        <p:spPr>
          <a:xfrm flipV="1">
            <a:off x="3269973" y="188887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A3C8BC7-D22D-4F6C-D5B2-B1C187D00D66}"/>
              </a:ext>
            </a:extLst>
          </p:cNvPr>
          <p:cNvCxnSpPr>
            <a:stCxn id="23" idx="3"/>
            <a:endCxn id="25" idx="1"/>
          </p:cNvCxnSpPr>
          <p:nvPr/>
        </p:nvCxnSpPr>
        <p:spPr>
          <a:xfrm>
            <a:off x="7566991" y="188887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BE1D6AF-41DB-6654-51AD-904E88DD17C9}"/>
              </a:ext>
            </a:extLst>
          </p:cNvPr>
          <p:cNvSpPr txBox="1"/>
          <p:nvPr/>
        </p:nvSpPr>
        <p:spPr>
          <a:xfrm>
            <a:off x="3420716" y="1454096"/>
            <a:ext cx="1053548" cy="369332"/>
          </a:xfrm>
          <a:prstGeom prst="rect">
            <a:avLst/>
          </a:prstGeom>
          <a:noFill/>
        </p:spPr>
        <p:txBody>
          <a:bodyPr wrap="square" rtlCol="0">
            <a:spAutoFit/>
          </a:bodyPr>
          <a:lstStyle/>
          <a:p>
            <a:pPr algn="ctr"/>
            <a:r>
              <a:rPr lang="en-CY" dirty="0"/>
              <a:t>fast link</a:t>
            </a:r>
          </a:p>
        </p:txBody>
      </p:sp>
      <p:sp>
        <p:nvSpPr>
          <p:cNvPr id="32" name="TextBox 31">
            <a:extLst>
              <a:ext uri="{FF2B5EF4-FFF2-40B4-BE49-F238E27FC236}">
                <a16:creationId xmlns:a16="http://schemas.microsoft.com/office/drawing/2014/main" id="{103749CB-0D1E-595E-15DC-991C203EC454}"/>
              </a:ext>
            </a:extLst>
          </p:cNvPr>
          <p:cNvSpPr txBox="1"/>
          <p:nvPr/>
        </p:nvSpPr>
        <p:spPr>
          <a:xfrm>
            <a:off x="7682948" y="1454096"/>
            <a:ext cx="1123121" cy="369332"/>
          </a:xfrm>
          <a:prstGeom prst="rect">
            <a:avLst/>
          </a:prstGeom>
          <a:noFill/>
        </p:spPr>
        <p:txBody>
          <a:bodyPr wrap="square" rtlCol="0">
            <a:spAutoFit/>
          </a:bodyPr>
          <a:lstStyle/>
          <a:p>
            <a:pPr algn="ctr"/>
            <a:r>
              <a:rPr lang="en-CY" dirty="0"/>
              <a:t>slow link</a:t>
            </a:r>
          </a:p>
        </p:txBody>
      </p:sp>
      <p:sp>
        <p:nvSpPr>
          <p:cNvPr id="33" name="TextBox 32">
            <a:extLst>
              <a:ext uri="{FF2B5EF4-FFF2-40B4-BE49-F238E27FC236}">
                <a16:creationId xmlns:a16="http://schemas.microsoft.com/office/drawing/2014/main" id="{955BA266-6BC6-9745-8963-3D10F73D164F}"/>
              </a:ext>
            </a:extLst>
          </p:cNvPr>
          <p:cNvSpPr txBox="1"/>
          <p:nvPr/>
        </p:nvSpPr>
        <p:spPr>
          <a:xfrm>
            <a:off x="327990" y="910837"/>
            <a:ext cx="1272210" cy="368625"/>
          </a:xfrm>
          <a:prstGeom prst="rect">
            <a:avLst/>
          </a:prstGeom>
          <a:noFill/>
        </p:spPr>
        <p:txBody>
          <a:bodyPr wrap="square" rtlCol="0">
            <a:spAutoFit/>
          </a:bodyPr>
          <a:lstStyle/>
          <a:p>
            <a:r>
              <a:rPr lang="en-CY" dirty="0"/>
              <a:t>node #0</a:t>
            </a:r>
          </a:p>
        </p:txBody>
      </p:sp>
      <p:sp>
        <p:nvSpPr>
          <p:cNvPr id="34" name="TextBox 33">
            <a:extLst>
              <a:ext uri="{FF2B5EF4-FFF2-40B4-BE49-F238E27FC236}">
                <a16:creationId xmlns:a16="http://schemas.microsoft.com/office/drawing/2014/main" id="{E14247F3-9906-6F2C-D238-B86306DE98F0}"/>
              </a:ext>
            </a:extLst>
          </p:cNvPr>
          <p:cNvSpPr txBox="1"/>
          <p:nvPr/>
        </p:nvSpPr>
        <p:spPr>
          <a:xfrm>
            <a:off x="4625008" y="910837"/>
            <a:ext cx="1272210" cy="368625"/>
          </a:xfrm>
          <a:prstGeom prst="rect">
            <a:avLst/>
          </a:prstGeom>
          <a:noFill/>
        </p:spPr>
        <p:txBody>
          <a:bodyPr wrap="square" rtlCol="0">
            <a:spAutoFit/>
          </a:bodyPr>
          <a:lstStyle/>
          <a:p>
            <a:r>
              <a:rPr lang="en-CY" dirty="0"/>
              <a:t>node #1</a:t>
            </a:r>
          </a:p>
        </p:txBody>
      </p:sp>
      <p:sp>
        <p:nvSpPr>
          <p:cNvPr id="35" name="TextBox 34">
            <a:extLst>
              <a:ext uri="{FF2B5EF4-FFF2-40B4-BE49-F238E27FC236}">
                <a16:creationId xmlns:a16="http://schemas.microsoft.com/office/drawing/2014/main" id="{B6C84B75-B35C-1F9D-B1EA-43786D9D0FE2}"/>
              </a:ext>
            </a:extLst>
          </p:cNvPr>
          <p:cNvSpPr txBox="1"/>
          <p:nvPr/>
        </p:nvSpPr>
        <p:spPr>
          <a:xfrm>
            <a:off x="8922026" y="903306"/>
            <a:ext cx="1272210" cy="369332"/>
          </a:xfrm>
          <a:prstGeom prst="rect">
            <a:avLst/>
          </a:prstGeom>
          <a:noFill/>
        </p:spPr>
        <p:txBody>
          <a:bodyPr wrap="square" rtlCol="0">
            <a:spAutoFit/>
          </a:bodyPr>
          <a:lstStyle/>
          <a:p>
            <a:r>
              <a:rPr lang="en-CY" dirty="0"/>
              <a:t>node #2</a:t>
            </a:r>
          </a:p>
        </p:txBody>
      </p:sp>
      <p:sp>
        <p:nvSpPr>
          <p:cNvPr id="2" name="TextBox 1">
            <a:extLst>
              <a:ext uri="{FF2B5EF4-FFF2-40B4-BE49-F238E27FC236}">
                <a16:creationId xmlns:a16="http://schemas.microsoft.com/office/drawing/2014/main" id="{B9454B8D-FE49-9E61-0814-D4C9B0EC7387}"/>
              </a:ext>
            </a:extLst>
          </p:cNvPr>
          <p:cNvSpPr txBox="1"/>
          <p:nvPr/>
        </p:nvSpPr>
        <p:spPr>
          <a:xfrm>
            <a:off x="1" y="2511037"/>
            <a:ext cx="12191999" cy="2308324"/>
          </a:xfrm>
          <a:prstGeom prst="rect">
            <a:avLst/>
          </a:prstGeom>
          <a:noFill/>
        </p:spPr>
        <p:txBody>
          <a:bodyPr wrap="square" rtlCol="0">
            <a:spAutoFit/>
          </a:bodyPr>
          <a:lstStyle/>
          <a:p>
            <a:r>
              <a:rPr lang="en-CY" dirty="0"/>
              <a:t>There is problem, though.</a:t>
            </a:r>
          </a:p>
          <a:p>
            <a:endParaRPr lang="en-CY" dirty="0"/>
          </a:p>
          <a:p>
            <a:r>
              <a:rPr lang="en-CY" dirty="0"/>
              <a:t>Suppose there are two flows from node #0 to node #2, one that needs a lot of bandwidth, and another one that is latency-</a:t>
            </a:r>
            <a:br>
              <a:rPr lang="en-CY" dirty="0"/>
            </a:br>
            <a:r>
              <a:rPr lang="en-CY" dirty="0"/>
              <a:t>sensitive. In many cases the packets at node #1 cannot be reordered, and a latency-sensitive flow must wait for packets of</a:t>
            </a:r>
            <a:br>
              <a:rPr lang="en-CY" dirty="0"/>
            </a:br>
            <a:r>
              <a:rPr lang="en-CY" dirty="0"/>
              <a:t>a high-bandwidth flow to drain from the queue.</a:t>
            </a:r>
          </a:p>
          <a:p>
            <a:endParaRPr lang="en-CY" dirty="0"/>
          </a:p>
          <a:p>
            <a:r>
              <a:rPr lang="en-CY" dirty="0"/>
              <a:t>There are many scenarios when packets (more generally, IO requests) can no longer be reordered:</a:t>
            </a:r>
          </a:p>
          <a:p>
            <a:pPr marL="342900" indent="-342900">
              <a:buFont typeface="+mj-lt"/>
              <a:buAutoNum type="arabicPeriod"/>
            </a:pPr>
            <a:r>
              <a:rPr lang="en-CY" dirty="0"/>
              <a:t>packets were transferred to the (hardware) output queue of a network interface,</a:t>
            </a:r>
          </a:p>
        </p:txBody>
      </p:sp>
    </p:spTree>
    <p:extLst>
      <p:ext uri="{BB962C8B-B14F-4D97-AF65-F5344CB8AC3E}">
        <p14:creationId xmlns:p14="http://schemas.microsoft.com/office/powerpoint/2010/main" val="965161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DB0D0-44F6-54CE-6815-A27474C10B84}"/>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1198325-F43F-D145-7D36-6C596A72888C}"/>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356C31BE-4293-4F52-CBAE-E20ED7C1F3E8}"/>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C80019EC-BBE2-E4B7-4341-9C79FEF751B1}"/>
              </a:ext>
            </a:extLst>
          </p:cNvPr>
          <p:cNvGraphicFramePr>
            <a:graphicFrameLocks noGrp="1"/>
          </p:cNvGraphicFramePr>
          <p:nvPr/>
        </p:nvGraphicFramePr>
        <p:xfrm>
          <a:off x="0" y="343339"/>
          <a:ext cx="12157112" cy="45720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2400" dirty="0"/>
                        <a:t>Buffering and </a:t>
                      </a:r>
                      <a:r>
                        <a:rPr lang="en-US" sz="2400" dirty="0" err="1"/>
                        <a:t>bufferbloat</a:t>
                      </a:r>
                      <a:endParaRPr lang="en-US" sz="2400" dirty="0"/>
                    </a:p>
                  </a:txBody>
                  <a:tcPr/>
                </a:tc>
                <a:extLst>
                  <a:ext uri="{0D108BD9-81ED-4DB2-BD59-A6C34878D82A}">
                    <a16:rowId xmlns:a16="http://schemas.microsoft.com/office/drawing/2014/main" val="10000"/>
                  </a:ext>
                </a:extLst>
              </a:tr>
            </a:tbl>
          </a:graphicData>
        </a:graphic>
      </p:graphicFrame>
      <p:sp>
        <p:nvSpPr>
          <p:cNvPr id="14" name="Rounded Rectangle 13">
            <a:extLst>
              <a:ext uri="{FF2B5EF4-FFF2-40B4-BE49-F238E27FC236}">
                <a16:creationId xmlns:a16="http://schemas.microsoft.com/office/drawing/2014/main" id="{9D310C3E-7F02-94CC-81C3-B9A99267F867}"/>
              </a:ext>
            </a:extLst>
          </p:cNvPr>
          <p:cNvSpPr/>
          <p:nvPr/>
        </p:nvSpPr>
        <p:spPr>
          <a:xfrm>
            <a:off x="327990" y="127946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18" name="Table 17">
            <a:extLst>
              <a:ext uri="{FF2B5EF4-FFF2-40B4-BE49-F238E27FC236}">
                <a16:creationId xmlns:a16="http://schemas.microsoft.com/office/drawing/2014/main" id="{39594F78-52B4-0107-E959-8E78296F325E}"/>
              </a:ext>
            </a:extLst>
          </p:cNvPr>
          <p:cNvGraphicFramePr>
            <a:graphicFrameLocks noGrp="1"/>
          </p:cNvGraphicFramePr>
          <p:nvPr/>
        </p:nvGraphicFramePr>
        <p:xfrm>
          <a:off x="498056" y="170925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3" name="Rounded Rectangle 22">
            <a:extLst>
              <a:ext uri="{FF2B5EF4-FFF2-40B4-BE49-F238E27FC236}">
                <a16:creationId xmlns:a16="http://schemas.microsoft.com/office/drawing/2014/main" id="{DAAC6AAB-84DE-7C65-CC0F-CF8BECBEEE1B}"/>
              </a:ext>
            </a:extLst>
          </p:cNvPr>
          <p:cNvSpPr/>
          <p:nvPr/>
        </p:nvSpPr>
        <p:spPr>
          <a:xfrm>
            <a:off x="4625008"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4" name="Table 23">
            <a:extLst>
              <a:ext uri="{FF2B5EF4-FFF2-40B4-BE49-F238E27FC236}">
                <a16:creationId xmlns:a16="http://schemas.microsoft.com/office/drawing/2014/main" id="{F8514068-E191-313E-F6E8-E573F7835B2E}"/>
              </a:ext>
            </a:extLst>
          </p:cNvPr>
          <p:cNvGraphicFramePr>
            <a:graphicFrameLocks noGrp="1"/>
          </p:cNvGraphicFramePr>
          <p:nvPr/>
        </p:nvGraphicFramePr>
        <p:xfrm>
          <a:off x="4795074"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solidFill>
                      <a:schemeClr val="accent6"/>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extLst>
                  <a:ext uri="{0D108BD9-81ED-4DB2-BD59-A6C34878D82A}">
                    <a16:rowId xmlns:a16="http://schemas.microsoft.com/office/drawing/2014/main" val="3172951938"/>
                  </a:ext>
                </a:extLst>
              </a:tr>
            </a:tbl>
          </a:graphicData>
        </a:graphic>
      </p:graphicFrame>
      <p:sp>
        <p:nvSpPr>
          <p:cNvPr id="25" name="Rounded Rectangle 24">
            <a:extLst>
              <a:ext uri="{FF2B5EF4-FFF2-40B4-BE49-F238E27FC236}">
                <a16:creationId xmlns:a16="http://schemas.microsoft.com/office/drawing/2014/main" id="{4D0FEF78-F90D-3879-F9D8-E264C7842BBF}"/>
              </a:ext>
            </a:extLst>
          </p:cNvPr>
          <p:cNvSpPr/>
          <p:nvPr/>
        </p:nvSpPr>
        <p:spPr>
          <a:xfrm>
            <a:off x="8922026"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6" name="Table 25">
            <a:extLst>
              <a:ext uri="{FF2B5EF4-FFF2-40B4-BE49-F238E27FC236}">
                <a16:creationId xmlns:a16="http://schemas.microsoft.com/office/drawing/2014/main" id="{0686ADEA-5F6A-F778-B878-2B6249A041DF}"/>
              </a:ext>
            </a:extLst>
          </p:cNvPr>
          <p:cNvGraphicFramePr>
            <a:graphicFrameLocks noGrp="1"/>
          </p:cNvGraphicFramePr>
          <p:nvPr/>
        </p:nvGraphicFramePr>
        <p:xfrm>
          <a:off x="9092092"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28" name="Straight Arrow Connector 27">
            <a:extLst>
              <a:ext uri="{FF2B5EF4-FFF2-40B4-BE49-F238E27FC236}">
                <a16:creationId xmlns:a16="http://schemas.microsoft.com/office/drawing/2014/main" id="{52934575-ACA7-C046-9CD7-099EE281D5C1}"/>
              </a:ext>
            </a:extLst>
          </p:cNvPr>
          <p:cNvCxnSpPr>
            <a:stCxn id="14" idx="3"/>
            <a:endCxn id="23" idx="1"/>
          </p:cNvCxnSpPr>
          <p:nvPr/>
        </p:nvCxnSpPr>
        <p:spPr>
          <a:xfrm flipV="1">
            <a:off x="3269973" y="188887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73ADE45-2296-A389-4143-66336853923E}"/>
              </a:ext>
            </a:extLst>
          </p:cNvPr>
          <p:cNvCxnSpPr>
            <a:stCxn id="23" idx="3"/>
            <a:endCxn id="25" idx="1"/>
          </p:cNvCxnSpPr>
          <p:nvPr/>
        </p:nvCxnSpPr>
        <p:spPr>
          <a:xfrm>
            <a:off x="7566991" y="188887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DA0A436-F9A8-29BB-3CEB-83A474DB8D6C}"/>
              </a:ext>
            </a:extLst>
          </p:cNvPr>
          <p:cNvSpPr txBox="1"/>
          <p:nvPr/>
        </p:nvSpPr>
        <p:spPr>
          <a:xfrm>
            <a:off x="3420716" y="1454096"/>
            <a:ext cx="1053548" cy="369332"/>
          </a:xfrm>
          <a:prstGeom prst="rect">
            <a:avLst/>
          </a:prstGeom>
          <a:noFill/>
        </p:spPr>
        <p:txBody>
          <a:bodyPr wrap="square" rtlCol="0">
            <a:spAutoFit/>
          </a:bodyPr>
          <a:lstStyle/>
          <a:p>
            <a:pPr algn="ctr"/>
            <a:r>
              <a:rPr lang="en-CY" dirty="0"/>
              <a:t>fast link</a:t>
            </a:r>
          </a:p>
        </p:txBody>
      </p:sp>
      <p:sp>
        <p:nvSpPr>
          <p:cNvPr id="32" name="TextBox 31">
            <a:extLst>
              <a:ext uri="{FF2B5EF4-FFF2-40B4-BE49-F238E27FC236}">
                <a16:creationId xmlns:a16="http://schemas.microsoft.com/office/drawing/2014/main" id="{720D9999-4C99-DB66-0E06-F5E46A24FE49}"/>
              </a:ext>
            </a:extLst>
          </p:cNvPr>
          <p:cNvSpPr txBox="1"/>
          <p:nvPr/>
        </p:nvSpPr>
        <p:spPr>
          <a:xfrm>
            <a:off x="7682948" y="1454096"/>
            <a:ext cx="1123121" cy="369332"/>
          </a:xfrm>
          <a:prstGeom prst="rect">
            <a:avLst/>
          </a:prstGeom>
          <a:noFill/>
        </p:spPr>
        <p:txBody>
          <a:bodyPr wrap="square" rtlCol="0">
            <a:spAutoFit/>
          </a:bodyPr>
          <a:lstStyle/>
          <a:p>
            <a:pPr algn="ctr"/>
            <a:r>
              <a:rPr lang="en-CY" dirty="0"/>
              <a:t>slow link</a:t>
            </a:r>
          </a:p>
        </p:txBody>
      </p:sp>
      <p:sp>
        <p:nvSpPr>
          <p:cNvPr id="33" name="TextBox 32">
            <a:extLst>
              <a:ext uri="{FF2B5EF4-FFF2-40B4-BE49-F238E27FC236}">
                <a16:creationId xmlns:a16="http://schemas.microsoft.com/office/drawing/2014/main" id="{C0614F6E-0D90-370E-514C-4B5732312A13}"/>
              </a:ext>
            </a:extLst>
          </p:cNvPr>
          <p:cNvSpPr txBox="1"/>
          <p:nvPr/>
        </p:nvSpPr>
        <p:spPr>
          <a:xfrm>
            <a:off x="327990" y="910837"/>
            <a:ext cx="1272210" cy="368625"/>
          </a:xfrm>
          <a:prstGeom prst="rect">
            <a:avLst/>
          </a:prstGeom>
          <a:noFill/>
        </p:spPr>
        <p:txBody>
          <a:bodyPr wrap="square" rtlCol="0">
            <a:spAutoFit/>
          </a:bodyPr>
          <a:lstStyle/>
          <a:p>
            <a:r>
              <a:rPr lang="en-CY" dirty="0"/>
              <a:t>node #0</a:t>
            </a:r>
          </a:p>
        </p:txBody>
      </p:sp>
      <p:sp>
        <p:nvSpPr>
          <p:cNvPr id="34" name="TextBox 33">
            <a:extLst>
              <a:ext uri="{FF2B5EF4-FFF2-40B4-BE49-F238E27FC236}">
                <a16:creationId xmlns:a16="http://schemas.microsoft.com/office/drawing/2014/main" id="{106CBA50-F90C-89DB-7438-3709CAE079DD}"/>
              </a:ext>
            </a:extLst>
          </p:cNvPr>
          <p:cNvSpPr txBox="1"/>
          <p:nvPr/>
        </p:nvSpPr>
        <p:spPr>
          <a:xfrm>
            <a:off x="4625008" y="910837"/>
            <a:ext cx="1272210" cy="368625"/>
          </a:xfrm>
          <a:prstGeom prst="rect">
            <a:avLst/>
          </a:prstGeom>
          <a:noFill/>
        </p:spPr>
        <p:txBody>
          <a:bodyPr wrap="square" rtlCol="0">
            <a:spAutoFit/>
          </a:bodyPr>
          <a:lstStyle/>
          <a:p>
            <a:r>
              <a:rPr lang="en-CY" dirty="0"/>
              <a:t>node #1</a:t>
            </a:r>
          </a:p>
        </p:txBody>
      </p:sp>
      <p:sp>
        <p:nvSpPr>
          <p:cNvPr id="35" name="TextBox 34">
            <a:extLst>
              <a:ext uri="{FF2B5EF4-FFF2-40B4-BE49-F238E27FC236}">
                <a16:creationId xmlns:a16="http://schemas.microsoft.com/office/drawing/2014/main" id="{0EE361F2-51C0-C147-7074-7BFB4C19467C}"/>
              </a:ext>
            </a:extLst>
          </p:cNvPr>
          <p:cNvSpPr txBox="1"/>
          <p:nvPr/>
        </p:nvSpPr>
        <p:spPr>
          <a:xfrm>
            <a:off x="8922026" y="903306"/>
            <a:ext cx="1272210" cy="369332"/>
          </a:xfrm>
          <a:prstGeom prst="rect">
            <a:avLst/>
          </a:prstGeom>
          <a:noFill/>
        </p:spPr>
        <p:txBody>
          <a:bodyPr wrap="square" rtlCol="0">
            <a:spAutoFit/>
          </a:bodyPr>
          <a:lstStyle/>
          <a:p>
            <a:r>
              <a:rPr lang="en-CY" dirty="0"/>
              <a:t>node #2</a:t>
            </a:r>
          </a:p>
        </p:txBody>
      </p:sp>
      <p:sp>
        <p:nvSpPr>
          <p:cNvPr id="2" name="TextBox 1">
            <a:extLst>
              <a:ext uri="{FF2B5EF4-FFF2-40B4-BE49-F238E27FC236}">
                <a16:creationId xmlns:a16="http://schemas.microsoft.com/office/drawing/2014/main" id="{E9EA6BD9-0106-3324-FD0B-CDBFF97F1882}"/>
              </a:ext>
            </a:extLst>
          </p:cNvPr>
          <p:cNvSpPr txBox="1"/>
          <p:nvPr/>
        </p:nvSpPr>
        <p:spPr>
          <a:xfrm>
            <a:off x="0" y="2509882"/>
            <a:ext cx="12191999" cy="2585323"/>
          </a:xfrm>
          <a:prstGeom prst="rect">
            <a:avLst/>
          </a:prstGeom>
          <a:noFill/>
        </p:spPr>
        <p:txBody>
          <a:bodyPr wrap="square" rtlCol="0">
            <a:spAutoFit/>
          </a:bodyPr>
          <a:lstStyle/>
          <a:p>
            <a:r>
              <a:rPr lang="en-CY" dirty="0"/>
              <a:t>There is problem, though.</a:t>
            </a:r>
          </a:p>
          <a:p>
            <a:endParaRPr lang="en-CY" dirty="0"/>
          </a:p>
          <a:p>
            <a:r>
              <a:rPr lang="en-CY" dirty="0"/>
              <a:t>Suppose there are two flows from node #0 to node #2, one that needs a lot of bandwidth, and another one that is latency-</a:t>
            </a:r>
            <a:br>
              <a:rPr lang="en-CY" dirty="0"/>
            </a:br>
            <a:r>
              <a:rPr lang="en-CY" dirty="0"/>
              <a:t>sensitive. In many cases the packets at node #1 cannot be reordered, and a latency-sensitive flow must wait for packets of</a:t>
            </a:r>
            <a:br>
              <a:rPr lang="en-CY" dirty="0"/>
            </a:br>
            <a:r>
              <a:rPr lang="en-CY" dirty="0"/>
              <a:t>a high-bandwidth flow to drain from the queue.</a:t>
            </a:r>
          </a:p>
          <a:p>
            <a:endParaRPr lang="en-CY" dirty="0"/>
          </a:p>
          <a:p>
            <a:r>
              <a:rPr lang="en-CY" dirty="0"/>
              <a:t>There are many scenarios when packets (more generally, IO requests) can no longer be reordered:</a:t>
            </a:r>
          </a:p>
          <a:p>
            <a:pPr marL="342900" indent="-342900">
              <a:buFont typeface="+mj-lt"/>
              <a:buAutoNum type="arabicPeriod"/>
            </a:pPr>
            <a:r>
              <a:rPr lang="en-CY" dirty="0"/>
              <a:t>packets were transferred to the (hardware) output queue of a network interface,</a:t>
            </a:r>
          </a:p>
          <a:p>
            <a:pPr marL="342900" indent="-342900">
              <a:buFont typeface="+mj-lt"/>
              <a:buAutoNum type="arabicPeriod"/>
            </a:pPr>
            <a:r>
              <a:rPr lang="en-CY" dirty="0"/>
              <a:t>threads of a threadpool entered </a:t>
            </a:r>
            <a:r>
              <a:rPr lang="en-CY" dirty="0">
                <a:latin typeface="Consolas" panose="020B0609020204030204" pitchFamily="49" charset="0"/>
                <a:cs typeface="Consolas" panose="020B0609020204030204" pitchFamily="49" charset="0"/>
              </a:rPr>
              <a:t>preadv() / pwritev()</a:t>
            </a:r>
            <a:r>
              <a:rPr lang="en-CY" dirty="0"/>
              <a:t> while doing unbuffered IO,</a:t>
            </a:r>
          </a:p>
        </p:txBody>
      </p:sp>
    </p:spTree>
    <p:extLst>
      <p:ext uri="{BB962C8B-B14F-4D97-AF65-F5344CB8AC3E}">
        <p14:creationId xmlns:p14="http://schemas.microsoft.com/office/powerpoint/2010/main" val="3722469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91CA6-72F9-3372-C059-C59413741116}"/>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7BBED7E-6640-F370-DAD2-2C08C48AC67A}"/>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FF172A04-16B0-442A-58C6-E9B531FA9FD5}"/>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1D467D83-E680-0741-97F4-A969B0E5306B}"/>
              </a:ext>
            </a:extLst>
          </p:cNvPr>
          <p:cNvGraphicFramePr>
            <a:graphicFrameLocks noGrp="1"/>
          </p:cNvGraphicFramePr>
          <p:nvPr/>
        </p:nvGraphicFramePr>
        <p:xfrm>
          <a:off x="0" y="343339"/>
          <a:ext cx="12157112" cy="45720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2400" dirty="0"/>
                        <a:t>Buffering and </a:t>
                      </a:r>
                      <a:r>
                        <a:rPr lang="en-US" sz="2400" dirty="0" err="1"/>
                        <a:t>bufferbloat</a:t>
                      </a:r>
                      <a:endParaRPr lang="en-US" sz="2400" dirty="0"/>
                    </a:p>
                  </a:txBody>
                  <a:tcPr/>
                </a:tc>
                <a:extLst>
                  <a:ext uri="{0D108BD9-81ED-4DB2-BD59-A6C34878D82A}">
                    <a16:rowId xmlns:a16="http://schemas.microsoft.com/office/drawing/2014/main" val="10000"/>
                  </a:ext>
                </a:extLst>
              </a:tr>
            </a:tbl>
          </a:graphicData>
        </a:graphic>
      </p:graphicFrame>
      <p:sp>
        <p:nvSpPr>
          <p:cNvPr id="14" name="Rounded Rectangle 13">
            <a:extLst>
              <a:ext uri="{FF2B5EF4-FFF2-40B4-BE49-F238E27FC236}">
                <a16:creationId xmlns:a16="http://schemas.microsoft.com/office/drawing/2014/main" id="{90F529EF-BCE4-0E16-9002-0132E06FE572}"/>
              </a:ext>
            </a:extLst>
          </p:cNvPr>
          <p:cNvSpPr/>
          <p:nvPr/>
        </p:nvSpPr>
        <p:spPr>
          <a:xfrm>
            <a:off x="327990" y="127946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18" name="Table 17">
            <a:extLst>
              <a:ext uri="{FF2B5EF4-FFF2-40B4-BE49-F238E27FC236}">
                <a16:creationId xmlns:a16="http://schemas.microsoft.com/office/drawing/2014/main" id="{322661B4-732A-362A-7C1F-581B224FFA2C}"/>
              </a:ext>
            </a:extLst>
          </p:cNvPr>
          <p:cNvGraphicFramePr>
            <a:graphicFrameLocks noGrp="1"/>
          </p:cNvGraphicFramePr>
          <p:nvPr/>
        </p:nvGraphicFramePr>
        <p:xfrm>
          <a:off x="498056" y="170925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3" name="Rounded Rectangle 22">
            <a:extLst>
              <a:ext uri="{FF2B5EF4-FFF2-40B4-BE49-F238E27FC236}">
                <a16:creationId xmlns:a16="http://schemas.microsoft.com/office/drawing/2014/main" id="{B9DD5548-7F3A-06FC-EFAE-1F7AD793C646}"/>
              </a:ext>
            </a:extLst>
          </p:cNvPr>
          <p:cNvSpPr/>
          <p:nvPr/>
        </p:nvSpPr>
        <p:spPr>
          <a:xfrm>
            <a:off x="4625008"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4" name="Table 23">
            <a:extLst>
              <a:ext uri="{FF2B5EF4-FFF2-40B4-BE49-F238E27FC236}">
                <a16:creationId xmlns:a16="http://schemas.microsoft.com/office/drawing/2014/main" id="{A87BEAA7-6957-9117-359E-40E35B04DDB4}"/>
              </a:ext>
            </a:extLst>
          </p:cNvPr>
          <p:cNvGraphicFramePr>
            <a:graphicFrameLocks noGrp="1"/>
          </p:cNvGraphicFramePr>
          <p:nvPr/>
        </p:nvGraphicFramePr>
        <p:xfrm>
          <a:off x="4795074"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solidFill>
                      <a:schemeClr val="accent6"/>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extLst>
                  <a:ext uri="{0D108BD9-81ED-4DB2-BD59-A6C34878D82A}">
                    <a16:rowId xmlns:a16="http://schemas.microsoft.com/office/drawing/2014/main" val="3172951938"/>
                  </a:ext>
                </a:extLst>
              </a:tr>
            </a:tbl>
          </a:graphicData>
        </a:graphic>
      </p:graphicFrame>
      <p:sp>
        <p:nvSpPr>
          <p:cNvPr id="25" name="Rounded Rectangle 24">
            <a:extLst>
              <a:ext uri="{FF2B5EF4-FFF2-40B4-BE49-F238E27FC236}">
                <a16:creationId xmlns:a16="http://schemas.microsoft.com/office/drawing/2014/main" id="{841931EA-F034-D6F6-97A4-ABAC2F24D042}"/>
              </a:ext>
            </a:extLst>
          </p:cNvPr>
          <p:cNvSpPr/>
          <p:nvPr/>
        </p:nvSpPr>
        <p:spPr>
          <a:xfrm>
            <a:off x="8922026"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6" name="Table 25">
            <a:extLst>
              <a:ext uri="{FF2B5EF4-FFF2-40B4-BE49-F238E27FC236}">
                <a16:creationId xmlns:a16="http://schemas.microsoft.com/office/drawing/2014/main" id="{754AEB9E-4E39-2808-B50D-046F8676BB56}"/>
              </a:ext>
            </a:extLst>
          </p:cNvPr>
          <p:cNvGraphicFramePr>
            <a:graphicFrameLocks noGrp="1"/>
          </p:cNvGraphicFramePr>
          <p:nvPr/>
        </p:nvGraphicFramePr>
        <p:xfrm>
          <a:off x="9092092"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28" name="Straight Arrow Connector 27">
            <a:extLst>
              <a:ext uri="{FF2B5EF4-FFF2-40B4-BE49-F238E27FC236}">
                <a16:creationId xmlns:a16="http://schemas.microsoft.com/office/drawing/2014/main" id="{D15D7A03-1E36-3A51-0617-A78318F8FA81}"/>
              </a:ext>
            </a:extLst>
          </p:cNvPr>
          <p:cNvCxnSpPr>
            <a:stCxn id="14" idx="3"/>
            <a:endCxn id="23" idx="1"/>
          </p:cNvCxnSpPr>
          <p:nvPr/>
        </p:nvCxnSpPr>
        <p:spPr>
          <a:xfrm flipV="1">
            <a:off x="3269973" y="188887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13C0B95-3A5D-7949-AAB8-84592C9F0C69}"/>
              </a:ext>
            </a:extLst>
          </p:cNvPr>
          <p:cNvCxnSpPr>
            <a:stCxn id="23" idx="3"/>
            <a:endCxn id="25" idx="1"/>
          </p:cNvCxnSpPr>
          <p:nvPr/>
        </p:nvCxnSpPr>
        <p:spPr>
          <a:xfrm>
            <a:off x="7566991" y="188887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03B8695-27EB-7B20-26A3-C45906F339D7}"/>
              </a:ext>
            </a:extLst>
          </p:cNvPr>
          <p:cNvSpPr txBox="1"/>
          <p:nvPr/>
        </p:nvSpPr>
        <p:spPr>
          <a:xfrm>
            <a:off x="3420716" y="1454096"/>
            <a:ext cx="1053548" cy="369332"/>
          </a:xfrm>
          <a:prstGeom prst="rect">
            <a:avLst/>
          </a:prstGeom>
          <a:noFill/>
        </p:spPr>
        <p:txBody>
          <a:bodyPr wrap="square" rtlCol="0">
            <a:spAutoFit/>
          </a:bodyPr>
          <a:lstStyle/>
          <a:p>
            <a:pPr algn="ctr"/>
            <a:r>
              <a:rPr lang="en-CY" dirty="0"/>
              <a:t>fast link</a:t>
            </a:r>
          </a:p>
        </p:txBody>
      </p:sp>
      <p:sp>
        <p:nvSpPr>
          <p:cNvPr id="32" name="TextBox 31">
            <a:extLst>
              <a:ext uri="{FF2B5EF4-FFF2-40B4-BE49-F238E27FC236}">
                <a16:creationId xmlns:a16="http://schemas.microsoft.com/office/drawing/2014/main" id="{0B85668C-22F5-D03A-CD4F-720BE2644C34}"/>
              </a:ext>
            </a:extLst>
          </p:cNvPr>
          <p:cNvSpPr txBox="1"/>
          <p:nvPr/>
        </p:nvSpPr>
        <p:spPr>
          <a:xfrm>
            <a:off x="7682948" y="1454096"/>
            <a:ext cx="1123121" cy="369332"/>
          </a:xfrm>
          <a:prstGeom prst="rect">
            <a:avLst/>
          </a:prstGeom>
          <a:noFill/>
        </p:spPr>
        <p:txBody>
          <a:bodyPr wrap="square" rtlCol="0">
            <a:spAutoFit/>
          </a:bodyPr>
          <a:lstStyle/>
          <a:p>
            <a:pPr algn="ctr"/>
            <a:r>
              <a:rPr lang="en-CY" dirty="0"/>
              <a:t>slow link</a:t>
            </a:r>
          </a:p>
        </p:txBody>
      </p:sp>
      <p:sp>
        <p:nvSpPr>
          <p:cNvPr id="33" name="TextBox 32">
            <a:extLst>
              <a:ext uri="{FF2B5EF4-FFF2-40B4-BE49-F238E27FC236}">
                <a16:creationId xmlns:a16="http://schemas.microsoft.com/office/drawing/2014/main" id="{8038337A-85AA-4683-3423-8F9354362412}"/>
              </a:ext>
            </a:extLst>
          </p:cNvPr>
          <p:cNvSpPr txBox="1"/>
          <p:nvPr/>
        </p:nvSpPr>
        <p:spPr>
          <a:xfrm>
            <a:off x="327990" y="910837"/>
            <a:ext cx="1272210" cy="368625"/>
          </a:xfrm>
          <a:prstGeom prst="rect">
            <a:avLst/>
          </a:prstGeom>
          <a:noFill/>
        </p:spPr>
        <p:txBody>
          <a:bodyPr wrap="square" rtlCol="0">
            <a:spAutoFit/>
          </a:bodyPr>
          <a:lstStyle/>
          <a:p>
            <a:r>
              <a:rPr lang="en-CY" dirty="0"/>
              <a:t>node #0</a:t>
            </a:r>
          </a:p>
        </p:txBody>
      </p:sp>
      <p:sp>
        <p:nvSpPr>
          <p:cNvPr id="34" name="TextBox 33">
            <a:extLst>
              <a:ext uri="{FF2B5EF4-FFF2-40B4-BE49-F238E27FC236}">
                <a16:creationId xmlns:a16="http://schemas.microsoft.com/office/drawing/2014/main" id="{91FE5C3A-F889-AE4B-8C44-5CB72008344B}"/>
              </a:ext>
            </a:extLst>
          </p:cNvPr>
          <p:cNvSpPr txBox="1"/>
          <p:nvPr/>
        </p:nvSpPr>
        <p:spPr>
          <a:xfrm>
            <a:off x="4625008" y="910837"/>
            <a:ext cx="1272210" cy="368625"/>
          </a:xfrm>
          <a:prstGeom prst="rect">
            <a:avLst/>
          </a:prstGeom>
          <a:noFill/>
        </p:spPr>
        <p:txBody>
          <a:bodyPr wrap="square" rtlCol="0">
            <a:spAutoFit/>
          </a:bodyPr>
          <a:lstStyle/>
          <a:p>
            <a:r>
              <a:rPr lang="en-CY" dirty="0"/>
              <a:t>node #1</a:t>
            </a:r>
          </a:p>
        </p:txBody>
      </p:sp>
      <p:sp>
        <p:nvSpPr>
          <p:cNvPr id="35" name="TextBox 34">
            <a:extLst>
              <a:ext uri="{FF2B5EF4-FFF2-40B4-BE49-F238E27FC236}">
                <a16:creationId xmlns:a16="http://schemas.microsoft.com/office/drawing/2014/main" id="{9C17B5BF-8E6E-2AE1-E975-66471D464A3D}"/>
              </a:ext>
            </a:extLst>
          </p:cNvPr>
          <p:cNvSpPr txBox="1"/>
          <p:nvPr/>
        </p:nvSpPr>
        <p:spPr>
          <a:xfrm>
            <a:off x="8922026" y="903306"/>
            <a:ext cx="1272210" cy="369332"/>
          </a:xfrm>
          <a:prstGeom prst="rect">
            <a:avLst/>
          </a:prstGeom>
          <a:noFill/>
        </p:spPr>
        <p:txBody>
          <a:bodyPr wrap="square" rtlCol="0">
            <a:spAutoFit/>
          </a:bodyPr>
          <a:lstStyle/>
          <a:p>
            <a:r>
              <a:rPr lang="en-CY" dirty="0"/>
              <a:t>node #2</a:t>
            </a:r>
          </a:p>
        </p:txBody>
      </p:sp>
      <p:sp>
        <p:nvSpPr>
          <p:cNvPr id="2" name="TextBox 1">
            <a:extLst>
              <a:ext uri="{FF2B5EF4-FFF2-40B4-BE49-F238E27FC236}">
                <a16:creationId xmlns:a16="http://schemas.microsoft.com/office/drawing/2014/main" id="{2EBA978B-4646-EAF5-57F3-E7A95151276F}"/>
              </a:ext>
            </a:extLst>
          </p:cNvPr>
          <p:cNvSpPr txBox="1"/>
          <p:nvPr/>
        </p:nvSpPr>
        <p:spPr>
          <a:xfrm>
            <a:off x="0" y="2509882"/>
            <a:ext cx="12191999" cy="3693319"/>
          </a:xfrm>
          <a:prstGeom prst="rect">
            <a:avLst/>
          </a:prstGeom>
          <a:noFill/>
        </p:spPr>
        <p:txBody>
          <a:bodyPr wrap="square" rtlCol="0">
            <a:spAutoFit/>
          </a:bodyPr>
          <a:lstStyle/>
          <a:p>
            <a:r>
              <a:rPr lang="en-CY" dirty="0"/>
              <a:t>There is problem, though.</a:t>
            </a:r>
          </a:p>
          <a:p>
            <a:endParaRPr lang="en-CY" dirty="0"/>
          </a:p>
          <a:p>
            <a:r>
              <a:rPr lang="en-CY" dirty="0"/>
              <a:t>Suppose there are two flows from node #0 to node #2, one that needs a lot of bandwidth, and another one that is latency-</a:t>
            </a:r>
            <a:br>
              <a:rPr lang="en-CY" dirty="0"/>
            </a:br>
            <a:r>
              <a:rPr lang="en-CY" dirty="0"/>
              <a:t>sensitive. In many cases the packets at node #1 cannot be reordered, and a latency-sensitive flow must wait for packets of</a:t>
            </a:r>
            <a:br>
              <a:rPr lang="en-CY" dirty="0"/>
            </a:br>
            <a:r>
              <a:rPr lang="en-CY" dirty="0"/>
              <a:t>a high-bandwidth flow to drain from the queue.</a:t>
            </a:r>
          </a:p>
          <a:p>
            <a:endParaRPr lang="en-CY" dirty="0"/>
          </a:p>
          <a:p>
            <a:r>
              <a:rPr lang="en-CY" dirty="0"/>
              <a:t>There are many scenarios when packets (more generally, IO requests) can no longer be reordered:</a:t>
            </a:r>
          </a:p>
          <a:p>
            <a:pPr marL="342900" indent="-342900">
              <a:buFont typeface="+mj-lt"/>
              <a:buAutoNum type="arabicPeriod"/>
            </a:pPr>
            <a:r>
              <a:rPr lang="en-CY" dirty="0"/>
              <a:t>packets were transferred to the (hardware) output queue of a network interface,</a:t>
            </a:r>
          </a:p>
          <a:p>
            <a:pPr marL="342900" indent="-342900">
              <a:buFont typeface="+mj-lt"/>
              <a:buAutoNum type="arabicPeriod"/>
            </a:pPr>
            <a:r>
              <a:rPr lang="en-CY" dirty="0"/>
              <a:t>threads of a threadpool entered </a:t>
            </a:r>
            <a:r>
              <a:rPr lang="en-CY" dirty="0">
                <a:latin typeface="Consolas" panose="020B0609020204030204" pitchFamily="49" charset="0"/>
                <a:cs typeface="Consolas" panose="020B0609020204030204" pitchFamily="49" charset="0"/>
              </a:rPr>
              <a:t>preadv() / pwritev()</a:t>
            </a:r>
            <a:r>
              <a:rPr lang="en-CY" dirty="0"/>
              <a:t> while doing unbuffered IO,</a:t>
            </a:r>
          </a:p>
          <a:p>
            <a:endParaRPr lang="en-CY" dirty="0"/>
          </a:p>
          <a:p>
            <a:r>
              <a:rPr lang="en-CY" b="1" dirty="0"/>
              <a:t>Note</a:t>
            </a:r>
            <a:r>
              <a:rPr lang="en-CY" dirty="0"/>
              <a:t>: this particular scenario is also bad because threads have no control over the scheduling. Even if IO requests go to adjacent disk areas, they may appear randomly ordered to the kernel. Recall that preserving the request order is an important advantage of io_uring.</a:t>
            </a:r>
          </a:p>
        </p:txBody>
      </p:sp>
    </p:spTree>
    <p:extLst>
      <p:ext uri="{BB962C8B-B14F-4D97-AF65-F5344CB8AC3E}">
        <p14:creationId xmlns:p14="http://schemas.microsoft.com/office/powerpoint/2010/main" val="3014794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0AECD-E828-263E-7B99-6AE61C226BE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1194573-FE38-961F-0ACF-C82D7CB3E376}"/>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80CAACA0-6E67-CCA3-FBF3-927E3DADD533}"/>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DE68A9F3-1BB5-E729-937C-DE0D59FC80FC}"/>
              </a:ext>
            </a:extLst>
          </p:cNvPr>
          <p:cNvGraphicFramePr>
            <a:graphicFrameLocks noGrp="1"/>
          </p:cNvGraphicFramePr>
          <p:nvPr/>
        </p:nvGraphicFramePr>
        <p:xfrm>
          <a:off x="0" y="343339"/>
          <a:ext cx="12157112" cy="45720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2400" dirty="0"/>
                        <a:t>Buffering and </a:t>
                      </a:r>
                      <a:r>
                        <a:rPr lang="en-US" sz="2400" dirty="0" err="1"/>
                        <a:t>bufferbloat</a:t>
                      </a:r>
                      <a:endParaRPr lang="en-US" sz="2400" dirty="0"/>
                    </a:p>
                  </a:txBody>
                  <a:tcPr/>
                </a:tc>
                <a:extLst>
                  <a:ext uri="{0D108BD9-81ED-4DB2-BD59-A6C34878D82A}">
                    <a16:rowId xmlns:a16="http://schemas.microsoft.com/office/drawing/2014/main" val="10000"/>
                  </a:ext>
                </a:extLst>
              </a:tr>
            </a:tbl>
          </a:graphicData>
        </a:graphic>
      </p:graphicFrame>
      <p:sp>
        <p:nvSpPr>
          <p:cNvPr id="14" name="Rounded Rectangle 13">
            <a:extLst>
              <a:ext uri="{FF2B5EF4-FFF2-40B4-BE49-F238E27FC236}">
                <a16:creationId xmlns:a16="http://schemas.microsoft.com/office/drawing/2014/main" id="{239111AB-0C83-F8A8-09C5-9F5DE952299F}"/>
              </a:ext>
            </a:extLst>
          </p:cNvPr>
          <p:cNvSpPr/>
          <p:nvPr/>
        </p:nvSpPr>
        <p:spPr>
          <a:xfrm>
            <a:off x="327990" y="127946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18" name="Table 17">
            <a:extLst>
              <a:ext uri="{FF2B5EF4-FFF2-40B4-BE49-F238E27FC236}">
                <a16:creationId xmlns:a16="http://schemas.microsoft.com/office/drawing/2014/main" id="{167881C0-281B-3C15-8457-8A8B71431CBF}"/>
              </a:ext>
            </a:extLst>
          </p:cNvPr>
          <p:cNvGraphicFramePr>
            <a:graphicFrameLocks noGrp="1"/>
          </p:cNvGraphicFramePr>
          <p:nvPr/>
        </p:nvGraphicFramePr>
        <p:xfrm>
          <a:off x="498056" y="170925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3" name="Rounded Rectangle 22">
            <a:extLst>
              <a:ext uri="{FF2B5EF4-FFF2-40B4-BE49-F238E27FC236}">
                <a16:creationId xmlns:a16="http://schemas.microsoft.com/office/drawing/2014/main" id="{901E7C1E-76F0-8908-402F-653938097DE6}"/>
              </a:ext>
            </a:extLst>
          </p:cNvPr>
          <p:cNvSpPr/>
          <p:nvPr/>
        </p:nvSpPr>
        <p:spPr>
          <a:xfrm>
            <a:off x="4625008"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4" name="Table 23">
            <a:extLst>
              <a:ext uri="{FF2B5EF4-FFF2-40B4-BE49-F238E27FC236}">
                <a16:creationId xmlns:a16="http://schemas.microsoft.com/office/drawing/2014/main" id="{AEA67E42-A9D1-6903-696D-D5E193ED7859}"/>
              </a:ext>
            </a:extLst>
          </p:cNvPr>
          <p:cNvGraphicFramePr>
            <a:graphicFrameLocks noGrp="1"/>
          </p:cNvGraphicFramePr>
          <p:nvPr/>
        </p:nvGraphicFramePr>
        <p:xfrm>
          <a:off x="4795074"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solidFill>
                      <a:schemeClr val="accent6"/>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extLst>
                  <a:ext uri="{0D108BD9-81ED-4DB2-BD59-A6C34878D82A}">
                    <a16:rowId xmlns:a16="http://schemas.microsoft.com/office/drawing/2014/main" val="3172951938"/>
                  </a:ext>
                </a:extLst>
              </a:tr>
            </a:tbl>
          </a:graphicData>
        </a:graphic>
      </p:graphicFrame>
      <p:sp>
        <p:nvSpPr>
          <p:cNvPr id="25" name="Rounded Rectangle 24">
            <a:extLst>
              <a:ext uri="{FF2B5EF4-FFF2-40B4-BE49-F238E27FC236}">
                <a16:creationId xmlns:a16="http://schemas.microsoft.com/office/drawing/2014/main" id="{F1294D3F-9E1F-B4DF-9F8C-D2C0972E9718}"/>
              </a:ext>
            </a:extLst>
          </p:cNvPr>
          <p:cNvSpPr/>
          <p:nvPr/>
        </p:nvSpPr>
        <p:spPr>
          <a:xfrm>
            <a:off x="8922026"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6" name="Table 25">
            <a:extLst>
              <a:ext uri="{FF2B5EF4-FFF2-40B4-BE49-F238E27FC236}">
                <a16:creationId xmlns:a16="http://schemas.microsoft.com/office/drawing/2014/main" id="{4811022A-4B3C-1EE8-3EA6-205A060BFD85}"/>
              </a:ext>
            </a:extLst>
          </p:cNvPr>
          <p:cNvGraphicFramePr>
            <a:graphicFrameLocks noGrp="1"/>
          </p:cNvGraphicFramePr>
          <p:nvPr/>
        </p:nvGraphicFramePr>
        <p:xfrm>
          <a:off x="9092092"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28" name="Straight Arrow Connector 27">
            <a:extLst>
              <a:ext uri="{FF2B5EF4-FFF2-40B4-BE49-F238E27FC236}">
                <a16:creationId xmlns:a16="http://schemas.microsoft.com/office/drawing/2014/main" id="{DC3C156C-8F10-9F86-6A18-1A78654D79D8}"/>
              </a:ext>
            </a:extLst>
          </p:cNvPr>
          <p:cNvCxnSpPr>
            <a:stCxn id="14" idx="3"/>
            <a:endCxn id="23" idx="1"/>
          </p:cNvCxnSpPr>
          <p:nvPr/>
        </p:nvCxnSpPr>
        <p:spPr>
          <a:xfrm flipV="1">
            <a:off x="3269973" y="188887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0B7C46E-57C8-853E-8D32-273FFF4434D5}"/>
              </a:ext>
            </a:extLst>
          </p:cNvPr>
          <p:cNvCxnSpPr>
            <a:stCxn id="23" idx="3"/>
            <a:endCxn id="25" idx="1"/>
          </p:cNvCxnSpPr>
          <p:nvPr/>
        </p:nvCxnSpPr>
        <p:spPr>
          <a:xfrm>
            <a:off x="7566991" y="188887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007EA6A-0A04-8429-44A2-33C62531349D}"/>
              </a:ext>
            </a:extLst>
          </p:cNvPr>
          <p:cNvSpPr txBox="1"/>
          <p:nvPr/>
        </p:nvSpPr>
        <p:spPr>
          <a:xfrm>
            <a:off x="3420716" y="1454096"/>
            <a:ext cx="1053548" cy="369332"/>
          </a:xfrm>
          <a:prstGeom prst="rect">
            <a:avLst/>
          </a:prstGeom>
          <a:noFill/>
        </p:spPr>
        <p:txBody>
          <a:bodyPr wrap="square" rtlCol="0">
            <a:spAutoFit/>
          </a:bodyPr>
          <a:lstStyle/>
          <a:p>
            <a:pPr algn="ctr"/>
            <a:r>
              <a:rPr lang="en-CY" dirty="0"/>
              <a:t>fast link</a:t>
            </a:r>
          </a:p>
        </p:txBody>
      </p:sp>
      <p:sp>
        <p:nvSpPr>
          <p:cNvPr id="32" name="TextBox 31">
            <a:extLst>
              <a:ext uri="{FF2B5EF4-FFF2-40B4-BE49-F238E27FC236}">
                <a16:creationId xmlns:a16="http://schemas.microsoft.com/office/drawing/2014/main" id="{31058549-8392-55ED-2B57-F40BC0976270}"/>
              </a:ext>
            </a:extLst>
          </p:cNvPr>
          <p:cNvSpPr txBox="1"/>
          <p:nvPr/>
        </p:nvSpPr>
        <p:spPr>
          <a:xfrm>
            <a:off x="7682948" y="1454096"/>
            <a:ext cx="1123121" cy="369332"/>
          </a:xfrm>
          <a:prstGeom prst="rect">
            <a:avLst/>
          </a:prstGeom>
          <a:noFill/>
        </p:spPr>
        <p:txBody>
          <a:bodyPr wrap="square" rtlCol="0">
            <a:spAutoFit/>
          </a:bodyPr>
          <a:lstStyle/>
          <a:p>
            <a:pPr algn="ctr"/>
            <a:r>
              <a:rPr lang="en-CY" dirty="0"/>
              <a:t>slow link</a:t>
            </a:r>
          </a:p>
        </p:txBody>
      </p:sp>
      <p:sp>
        <p:nvSpPr>
          <p:cNvPr id="33" name="TextBox 32">
            <a:extLst>
              <a:ext uri="{FF2B5EF4-FFF2-40B4-BE49-F238E27FC236}">
                <a16:creationId xmlns:a16="http://schemas.microsoft.com/office/drawing/2014/main" id="{68A8C665-6B81-7658-5B6A-270F5E7982F8}"/>
              </a:ext>
            </a:extLst>
          </p:cNvPr>
          <p:cNvSpPr txBox="1"/>
          <p:nvPr/>
        </p:nvSpPr>
        <p:spPr>
          <a:xfrm>
            <a:off x="327990" y="910837"/>
            <a:ext cx="1272210" cy="368625"/>
          </a:xfrm>
          <a:prstGeom prst="rect">
            <a:avLst/>
          </a:prstGeom>
          <a:noFill/>
        </p:spPr>
        <p:txBody>
          <a:bodyPr wrap="square" rtlCol="0">
            <a:spAutoFit/>
          </a:bodyPr>
          <a:lstStyle/>
          <a:p>
            <a:r>
              <a:rPr lang="en-CY" dirty="0"/>
              <a:t>node #0</a:t>
            </a:r>
          </a:p>
        </p:txBody>
      </p:sp>
      <p:sp>
        <p:nvSpPr>
          <p:cNvPr id="34" name="TextBox 33">
            <a:extLst>
              <a:ext uri="{FF2B5EF4-FFF2-40B4-BE49-F238E27FC236}">
                <a16:creationId xmlns:a16="http://schemas.microsoft.com/office/drawing/2014/main" id="{EA81BBF8-4626-1292-C4CF-FEBBACA59B42}"/>
              </a:ext>
            </a:extLst>
          </p:cNvPr>
          <p:cNvSpPr txBox="1"/>
          <p:nvPr/>
        </p:nvSpPr>
        <p:spPr>
          <a:xfrm>
            <a:off x="4625008" y="910837"/>
            <a:ext cx="1272210" cy="368625"/>
          </a:xfrm>
          <a:prstGeom prst="rect">
            <a:avLst/>
          </a:prstGeom>
          <a:noFill/>
        </p:spPr>
        <p:txBody>
          <a:bodyPr wrap="square" rtlCol="0">
            <a:spAutoFit/>
          </a:bodyPr>
          <a:lstStyle/>
          <a:p>
            <a:r>
              <a:rPr lang="en-CY" dirty="0"/>
              <a:t>node #1</a:t>
            </a:r>
          </a:p>
        </p:txBody>
      </p:sp>
      <p:sp>
        <p:nvSpPr>
          <p:cNvPr id="35" name="TextBox 34">
            <a:extLst>
              <a:ext uri="{FF2B5EF4-FFF2-40B4-BE49-F238E27FC236}">
                <a16:creationId xmlns:a16="http://schemas.microsoft.com/office/drawing/2014/main" id="{B671B411-AAFA-A277-9071-C495388D3940}"/>
              </a:ext>
            </a:extLst>
          </p:cNvPr>
          <p:cNvSpPr txBox="1"/>
          <p:nvPr/>
        </p:nvSpPr>
        <p:spPr>
          <a:xfrm>
            <a:off x="8922026" y="903306"/>
            <a:ext cx="1272210" cy="369332"/>
          </a:xfrm>
          <a:prstGeom prst="rect">
            <a:avLst/>
          </a:prstGeom>
          <a:noFill/>
        </p:spPr>
        <p:txBody>
          <a:bodyPr wrap="square" rtlCol="0">
            <a:spAutoFit/>
          </a:bodyPr>
          <a:lstStyle/>
          <a:p>
            <a:r>
              <a:rPr lang="en-CY" dirty="0"/>
              <a:t>node #2</a:t>
            </a:r>
          </a:p>
        </p:txBody>
      </p:sp>
      <p:sp>
        <p:nvSpPr>
          <p:cNvPr id="2" name="TextBox 1">
            <a:extLst>
              <a:ext uri="{FF2B5EF4-FFF2-40B4-BE49-F238E27FC236}">
                <a16:creationId xmlns:a16="http://schemas.microsoft.com/office/drawing/2014/main" id="{CD4DF765-61A5-FD9A-77F9-FA0C8412EF20}"/>
              </a:ext>
            </a:extLst>
          </p:cNvPr>
          <p:cNvSpPr txBox="1"/>
          <p:nvPr/>
        </p:nvSpPr>
        <p:spPr>
          <a:xfrm>
            <a:off x="1" y="2509882"/>
            <a:ext cx="12191999" cy="2862322"/>
          </a:xfrm>
          <a:prstGeom prst="rect">
            <a:avLst/>
          </a:prstGeom>
          <a:noFill/>
        </p:spPr>
        <p:txBody>
          <a:bodyPr wrap="square" rtlCol="0">
            <a:spAutoFit/>
          </a:bodyPr>
          <a:lstStyle/>
          <a:p>
            <a:r>
              <a:rPr lang="en-CY" dirty="0"/>
              <a:t>There is problem, though.</a:t>
            </a:r>
          </a:p>
          <a:p>
            <a:endParaRPr lang="en-CY" dirty="0"/>
          </a:p>
          <a:p>
            <a:r>
              <a:rPr lang="en-CY" dirty="0"/>
              <a:t>Suppose there are two flows from node #0 to node #2, one that needs a lot of bandwidth, and another one that is latency-</a:t>
            </a:r>
            <a:br>
              <a:rPr lang="en-CY" dirty="0"/>
            </a:br>
            <a:r>
              <a:rPr lang="en-CY" dirty="0"/>
              <a:t>sensitive. In many cases the packets at node #1 cannot be reordered, and a latency-sensitive flow must wait for packets of</a:t>
            </a:r>
            <a:br>
              <a:rPr lang="en-CY" dirty="0"/>
            </a:br>
            <a:r>
              <a:rPr lang="en-CY" dirty="0"/>
              <a:t>a high-bandwidth flow to drain from the queue.</a:t>
            </a:r>
          </a:p>
          <a:p>
            <a:endParaRPr lang="en-CY" dirty="0"/>
          </a:p>
          <a:p>
            <a:r>
              <a:rPr lang="en-CY" dirty="0"/>
              <a:t>There are many scenarios when packets (more generally, IO requests) can no longer be reordered:</a:t>
            </a:r>
          </a:p>
          <a:p>
            <a:pPr marL="342900" indent="-342900">
              <a:buFont typeface="+mj-lt"/>
              <a:buAutoNum type="arabicPeriod"/>
            </a:pPr>
            <a:r>
              <a:rPr lang="en-CY" dirty="0"/>
              <a:t>packets were transferred to the (hardware) output queue of a network interface,</a:t>
            </a:r>
          </a:p>
          <a:p>
            <a:pPr marL="342900" indent="-342900">
              <a:buFont typeface="+mj-lt"/>
              <a:buAutoNum type="arabicPeriod"/>
            </a:pPr>
            <a:r>
              <a:rPr lang="en-CY" dirty="0"/>
              <a:t>threads of a threadpool entered </a:t>
            </a:r>
            <a:r>
              <a:rPr lang="en-CY" dirty="0">
                <a:latin typeface="Consolas" panose="020B0609020204030204" pitchFamily="49" charset="0"/>
                <a:cs typeface="Consolas" panose="020B0609020204030204" pitchFamily="49" charset="0"/>
              </a:rPr>
              <a:t>preadv() / pwritev()</a:t>
            </a:r>
            <a:r>
              <a:rPr lang="en-CY" dirty="0"/>
              <a:t> while doing unbuffered IO,</a:t>
            </a:r>
          </a:p>
          <a:p>
            <a:pPr marL="342900" indent="-342900">
              <a:buFont typeface="+mj-lt"/>
              <a:buAutoNum type="arabicPeriod"/>
            </a:pPr>
            <a:r>
              <a:rPr lang="en-CY" dirty="0"/>
              <a:t>buffered writes dirtied pages in the pagecache,</a:t>
            </a:r>
          </a:p>
        </p:txBody>
      </p:sp>
    </p:spTree>
    <p:extLst>
      <p:ext uri="{BB962C8B-B14F-4D97-AF65-F5344CB8AC3E}">
        <p14:creationId xmlns:p14="http://schemas.microsoft.com/office/powerpoint/2010/main" val="3929063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CCD46-531F-A7B9-7C14-26740DB2A53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5AC70FE-9AE6-BA3D-C85B-497D48635424}"/>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FAB5B781-639E-4AD2-FC7C-E48B9A7715B5}"/>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0BA6F49C-AB95-0EFD-E886-5908BFE3CE1A}"/>
              </a:ext>
            </a:extLst>
          </p:cNvPr>
          <p:cNvGraphicFramePr>
            <a:graphicFrameLocks noGrp="1"/>
          </p:cNvGraphicFramePr>
          <p:nvPr/>
        </p:nvGraphicFramePr>
        <p:xfrm>
          <a:off x="0" y="343339"/>
          <a:ext cx="12157112" cy="45720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2400" dirty="0"/>
                        <a:t>Buffering and </a:t>
                      </a:r>
                      <a:r>
                        <a:rPr lang="en-US" sz="2400" dirty="0" err="1"/>
                        <a:t>bufferbloat</a:t>
                      </a:r>
                      <a:endParaRPr lang="en-US" sz="2400" dirty="0"/>
                    </a:p>
                  </a:txBody>
                  <a:tcPr/>
                </a:tc>
                <a:extLst>
                  <a:ext uri="{0D108BD9-81ED-4DB2-BD59-A6C34878D82A}">
                    <a16:rowId xmlns:a16="http://schemas.microsoft.com/office/drawing/2014/main" val="10000"/>
                  </a:ext>
                </a:extLst>
              </a:tr>
            </a:tbl>
          </a:graphicData>
        </a:graphic>
      </p:graphicFrame>
      <p:sp>
        <p:nvSpPr>
          <p:cNvPr id="14" name="Rounded Rectangle 13">
            <a:extLst>
              <a:ext uri="{FF2B5EF4-FFF2-40B4-BE49-F238E27FC236}">
                <a16:creationId xmlns:a16="http://schemas.microsoft.com/office/drawing/2014/main" id="{6B3ECFA1-8113-8F6E-BCCD-95222B8CD2E0}"/>
              </a:ext>
            </a:extLst>
          </p:cNvPr>
          <p:cNvSpPr/>
          <p:nvPr/>
        </p:nvSpPr>
        <p:spPr>
          <a:xfrm>
            <a:off x="327990" y="127946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18" name="Table 17">
            <a:extLst>
              <a:ext uri="{FF2B5EF4-FFF2-40B4-BE49-F238E27FC236}">
                <a16:creationId xmlns:a16="http://schemas.microsoft.com/office/drawing/2014/main" id="{339230F7-AF5F-CFE7-D154-6A6D90D8CBE4}"/>
              </a:ext>
            </a:extLst>
          </p:cNvPr>
          <p:cNvGraphicFramePr>
            <a:graphicFrameLocks noGrp="1"/>
          </p:cNvGraphicFramePr>
          <p:nvPr/>
        </p:nvGraphicFramePr>
        <p:xfrm>
          <a:off x="498056" y="170925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3" name="Rounded Rectangle 22">
            <a:extLst>
              <a:ext uri="{FF2B5EF4-FFF2-40B4-BE49-F238E27FC236}">
                <a16:creationId xmlns:a16="http://schemas.microsoft.com/office/drawing/2014/main" id="{4C04C2F0-6706-DFE2-86FB-98267452C9CB}"/>
              </a:ext>
            </a:extLst>
          </p:cNvPr>
          <p:cNvSpPr/>
          <p:nvPr/>
        </p:nvSpPr>
        <p:spPr>
          <a:xfrm>
            <a:off x="4625008"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4" name="Table 23">
            <a:extLst>
              <a:ext uri="{FF2B5EF4-FFF2-40B4-BE49-F238E27FC236}">
                <a16:creationId xmlns:a16="http://schemas.microsoft.com/office/drawing/2014/main" id="{05977780-2034-8695-CC5B-8F8D03AA58AB}"/>
              </a:ext>
            </a:extLst>
          </p:cNvPr>
          <p:cNvGraphicFramePr>
            <a:graphicFrameLocks noGrp="1"/>
          </p:cNvGraphicFramePr>
          <p:nvPr/>
        </p:nvGraphicFramePr>
        <p:xfrm>
          <a:off x="4795074"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solidFill>
                      <a:schemeClr val="accent6"/>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extLst>
                  <a:ext uri="{0D108BD9-81ED-4DB2-BD59-A6C34878D82A}">
                    <a16:rowId xmlns:a16="http://schemas.microsoft.com/office/drawing/2014/main" val="3172951938"/>
                  </a:ext>
                </a:extLst>
              </a:tr>
            </a:tbl>
          </a:graphicData>
        </a:graphic>
      </p:graphicFrame>
      <p:sp>
        <p:nvSpPr>
          <p:cNvPr id="25" name="Rounded Rectangle 24">
            <a:extLst>
              <a:ext uri="{FF2B5EF4-FFF2-40B4-BE49-F238E27FC236}">
                <a16:creationId xmlns:a16="http://schemas.microsoft.com/office/drawing/2014/main" id="{480C6242-F4BE-FF39-B4DA-28DA1B109D8C}"/>
              </a:ext>
            </a:extLst>
          </p:cNvPr>
          <p:cNvSpPr/>
          <p:nvPr/>
        </p:nvSpPr>
        <p:spPr>
          <a:xfrm>
            <a:off x="8922026"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6" name="Table 25">
            <a:extLst>
              <a:ext uri="{FF2B5EF4-FFF2-40B4-BE49-F238E27FC236}">
                <a16:creationId xmlns:a16="http://schemas.microsoft.com/office/drawing/2014/main" id="{62C99C5D-7C73-4A65-3CA6-FB8EC5EDF2D1}"/>
              </a:ext>
            </a:extLst>
          </p:cNvPr>
          <p:cNvGraphicFramePr>
            <a:graphicFrameLocks noGrp="1"/>
          </p:cNvGraphicFramePr>
          <p:nvPr/>
        </p:nvGraphicFramePr>
        <p:xfrm>
          <a:off x="9092092"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28" name="Straight Arrow Connector 27">
            <a:extLst>
              <a:ext uri="{FF2B5EF4-FFF2-40B4-BE49-F238E27FC236}">
                <a16:creationId xmlns:a16="http://schemas.microsoft.com/office/drawing/2014/main" id="{AB212146-F13B-9922-7105-64F504199E78}"/>
              </a:ext>
            </a:extLst>
          </p:cNvPr>
          <p:cNvCxnSpPr>
            <a:stCxn id="14" idx="3"/>
            <a:endCxn id="23" idx="1"/>
          </p:cNvCxnSpPr>
          <p:nvPr/>
        </p:nvCxnSpPr>
        <p:spPr>
          <a:xfrm flipV="1">
            <a:off x="3269973" y="188887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4FC09D8-187E-D130-90B6-91AA59A466E7}"/>
              </a:ext>
            </a:extLst>
          </p:cNvPr>
          <p:cNvCxnSpPr>
            <a:stCxn id="23" idx="3"/>
            <a:endCxn id="25" idx="1"/>
          </p:cNvCxnSpPr>
          <p:nvPr/>
        </p:nvCxnSpPr>
        <p:spPr>
          <a:xfrm>
            <a:off x="7566991" y="188887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3F00700-B8D4-67D4-95C6-601D83C3D4E2}"/>
              </a:ext>
            </a:extLst>
          </p:cNvPr>
          <p:cNvSpPr txBox="1"/>
          <p:nvPr/>
        </p:nvSpPr>
        <p:spPr>
          <a:xfrm>
            <a:off x="3420716" y="1454096"/>
            <a:ext cx="1053548" cy="369332"/>
          </a:xfrm>
          <a:prstGeom prst="rect">
            <a:avLst/>
          </a:prstGeom>
          <a:noFill/>
        </p:spPr>
        <p:txBody>
          <a:bodyPr wrap="square" rtlCol="0">
            <a:spAutoFit/>
          </a:bodyPr>
          <a:lstStyle/>
          <a:p>
            <a:pPr algn="ctr"/>
            <a:r>
              <a:rPr lang="en-CY" dirty="0"/>
              <a:t>fast link</a:t>
            </a:r>
          </a:p>
        </p:txBody>
      </p:sp>
      <p:sp>
        <p:nvSpPr>
          <p:cNvPr id="32" name="TextBox 31">
            <a:extLst>
              <a:ext uri="{FF2B5EF4-FFF2-40B4-BE49-F238E27FC236}">
                <a16:creationId xmlns:a16="http://schemas.microsoft.com/office/drawing/2014/main" id="{E74E073B-CA9B-4AD1-22B3-5FB48671BED7}"/>
              </a:ext>
            </a:extLst>
          </p:cNvPr>
          <p:cNvSpPr txBox="1"/>
          <p:nvPr/>
        </p:nvSpPr>
        <p:spPr>
          <a:xfrm>
            <a:off x="7682948" y="1454096"/>
            <a:ext cx="1123121" cy="369332"/>
          </a:xfrm>
          <a:prstGeom prst="rect">
            <a:avLst/>
          </a:prstGeom>
          <a:noFill/>
        </p:spPr>
        <p:txBody>
          <a:bodyPr wrap="square" rtlCol="0">
            <a:spAutoFit/>
          </a:bodyPr>
          <a:lstStyle/>
          <a:p>
            <a:pPr algn="ctr"/>
            <a:r>
              <a:rPr lang="en-CY" dirty="0"/>
              <a:t>slow link</a:t>
            </a:r>
          </a:p>
        </p:txBody>
      </p:sp>
      <p:sp>
        <p:nvSpPr>
          <p:cNvPr id="33" name="TextBox 32">
            <a:extLst>
              <a:ext uri="{FF2B5EF4-FFF2-40B4-BE49-F238E27FC236}">
                <a16:creationId xmlns:a16="http://schemas.microsoft.com/office/drawing/2014/main" id="{583F803C-D2F4-56B3-E9F7-1CE7DDC6532E}"/>
              </a:ext>
            </a:extLst>
          </p:cNvPr>
          <p:cNvSpPr txBox="1"/>
          <p:nvPr/>
        </p:nvSpPr>
        <p:spPr>
          <a:xfrm>
            <a:off x="327990" y="910837"/>
            <a:ext cx="1272210" cy="368625"/>
          </a:xfrm>
          <a:prstGeom prst="rect">
            <a:avLst/>
          </a:prstGeom>
          <a:noFill/>
        </p:spPr>
        <p:txBody>
          <a:bodyPr wrap="square" rtlCol="0">
            <a:spAutoFit/>
          </a:bodyPr>
          <a:lstStyle/>
          <a:p>
            <a:r>
              <a:rPr lang="en-CY" dirty="0"/>
              <a:t>node #0</a:t>
            </a:r>
          </a:p>
        </p:txBody>
      </p:sp>
      <p:sp>
        <p:nvSpPr>
          <p:cNvPr id="34" name="TextBox 33">
            <a:extLst>
              <a:ext uri="{FF2B5EF4-FFF2-40B4-BE49-F238E27FC236}">
                <a16:creationId xmlns:a16="http://schemas.microsoft.com/office/drawing/2014/main" id="{E51DC157-199A-A690-29E0-F7F1C545039C}"/>
              </a:ext>
            </a:extLst>
          </p:cNvPr>
          <p:cNvSpPr txBox="1"/>
          <p:nvPr/>
        </p:nvSpPr>
        <p:spPr>
          <a:xfrm>
            <a:off x="4625008" y="910837"/>
            <a:ext cx="1272210" cy="368625"/>
          </a:xfrm>
          <a:prstGeom prst="rect">
            <a:avLst/>
          </a:prstGeom>
          <a:noFill/>
        </p:spPr>
        <p:txBody>
          <a:bodyPr wrap="square" rtlCol="0">
            <a:spAutoFit/>
          </a:bodyPr>
          <a:lstStyle/>
          <a:p>
            <a:r>
              <a:rPr lang="en-CY" dirty="0"/>
              <a:t>node #1</a:t>
            </a:r>
          </a:p>
        </p:txBody>
      </p:sp>
      <p:sp>
        <p:nvSpPr>
          <p:cNvPr id="35" name="TextBox 34">
            <a:extLst>
              <a:ext uri="{FF2B5EF4-FFF2-40B4-BE49-F238E27FC236}">
                <a16:creationId xmlns:a16="http://schemas.microsoft.com/office/drawing/2014/main" id="{2DAB35B6-7889-E284-D8A1-0A7CB6B0F980}"/>
              </a:ext>
            </a:extLst>
          </p:cNvPr>
          <p:cNvSpPr txBox="1"/>
          <p:nvPr/>
        </p:nvSpPr>
        <p:spPr>
          <a:xfrm>
            <a:off x="8922026" y="903306"/>
            <a:ext cx="1272210" cy="369332"/>
          </a:xfrm>
          <a:prstGeom prst="rect">
            <a:avLst/>
          </a:prstGeom>
          <a:noFill/>
        </p:spPr>
        <p:txBody>
          <a:bodyPr wrap="square" rtlCol="0">
            <a:spAutoFit/>
          </a:bodyPr>
          <a:lstStyle/>
          <a:p>
            <a:r>
              <a:rPr lang="en-CY" dirty="0"/>
              <a:t>node #2</a:t>
            </a:r>
          </a:p>
        </p:txBody>
      </p:sp>
      <p:sp>
        <p:nvSpPr>
          <p:cNvPr id="2" name="TextBox 1">
            <a:extLst>
              <a:ext uri="{FF2B5EF4-FFF2-40B4-BE49-F238E27FC236}">
                <a16:creationId xmlns:a16="http://schemas.microsoft.com/office/drawing/2014/main" id="{4EAF3F02-A3B5-244F-A7DC-CBFCCB38C3CD}"/>
              </a:ext>
            </a:extLst>
          </p:cNvPr>
          <p:cNvSpPr txBox="1"/>
          <p:nvPr/>
        </p:nvSpPr>
        <p:spPr>
          <a:xfrm>
            <a:off x="0" y="2509882"/>
            <a:ext cx="12191999" cy="3970318"/>
          </a:xfrm>
          <a:prstGeom prst="rect">
            <a:avLst/>
          </a:prstGeom>
          <a:noFill/>
        </p:spPr>
        <p:txBody>
          <a:bodyPr wrap="square" rtlCol="0">
            <a:spAutoFit/>
          </a:bodyPr>
          <a:lstStyle/>
          <a:p>
            <a:r>
              <a:rPr lang="en-CY" dirty="0"/>
              <a:t>There is problem, though.</a:t>
            </a:r>
          </a:p>
          <a:p>
            <a:endParaRPr lang="en-CY" dirty="0"/>
          </a:p>
          <a:p>
            <a:r>
              <a:rPr lang="en-CY" dirty="0"/>
              <a:t>Suppose there are two flows from node #0 to node #2, one that needs a lot of bandwidth, and another one that is latency-</a:t>
            </a:r>
            <a:br>
              <a:rPr lang="en-CY" dirty="0"/>
            </a:br>
            <a:r>
              <a:rPr lang="en-CY" dirty="0"/>
              <a:t>sensitive. In many cases the packets at node #1 cannot be reordered, and a latency-sensitive flow must wait for packets of</a:t>
            </a:r>
            <a:br>
              <a:rPr lang="en-CY" dirty="0"/>
            </a:br>
            <a:r>
              <a:rPr lang="en-CY" dirty="0"/>
              <a:t>a high-bandwidth flow to drain from the queue.</a:t>
            </a:r>
          </a:p>
          <a:p>
            <a:endParaRPr lang="en-CY" dirty="0"/>
          </a:p>
          <a:p>
            <a:r>
              <a:rPr lang="en-CY" dirty="0"/>
              <a:t>There are many scenarios when packets (more generally, IO requests) can no longer be reordered:</a:t>
            </a:r>
          </a:p>
          <a:p>
            <a:pPr marL="342900" indent="-342900">
              <a:buFont typeface="+mj-lt"/>
              <a:buAutoNum type="arabicPeriod"/>
            </a:pPr>
            <a:r>
              <a:rPr lang="en-CY" dirty="0"/>
              <a:t>packets were transferred to the (hardware) output queue of a network interface,</a:t>
            </a:r>
          </a:p>
          <a:p>
            <a:pPr marL="342900" indent="-342900">
              <a:buFont typeface="+mj-lt"/>
              <a:buAutoNum type="arabicPeriod"/>
            </a:pPr>
            <a:r>
              <a:rPr lang="en-CY" dirty="0"/>
              <a:t>threads of a threadpool entered </a:t>
            </a:r>
            <a:r>
              <a:rPr lang="en-CY" dirty="0">
                <a:latin typeface="Consolas" panose="020B0609020204030204" pitchFamily="49" charset="0"/>
                <a:cs typeface="Consolas" panose="020B0609020204030204" pitchFamily="49" charset="0"/>
              </a:rPr>
              <a:t>preadv() / pwritev()</a:t>
            </a:r>
            <a:r>
              <a:rPr lang="en-CY" dirty="0"/>
              <a:t> while doing unbuffered IO,</a:t>
            </a:r>
          </a:p>
          <a:p>
            <a:pPr marL="342900" indent="-342900">
              <a:buFont typeface="+mj-lt"/>
              <a:buAutoNum type="arabicPeriod"/>
            </a:pPr>
            <a:r>
              <a:rPr lang="en-CY" dirty="0"/>
              <a:t>buffered writes dirtied pages in the pagecache,</a:t>
            </a:r>
          </a:p>
          <a:p>
            <a:endParaRPr lang="en-CY" dirty="0"/>
          </a:p>
          <a:p>
            <a:r>
              <a:rPr lang="en-CY" b="1" dirty="0"/>
              <a:t>Note</a:t>
            </a:r>
            <a:r>
              <a:rPr lang="en-CY" dirty="0"/>
              <a:t>: userspace applications have little control on the order of the writeback. Moreover, the writeback from the page cache is single-threaded, and may become a bottleneck: </a:t>
            </a:r>
            <a:r>
              <a:rPr lang="en-GB" dirty="0">
                <a:hlinkClick r:id="rId3"/>
              </a:rPr>
              <a:t>https://lwn.net/Articles/976856</a:t>
            </a:r>
            <a:r>
              <a:rPr lang="en-GB" dirty="0"/>
              <a:t>.</a:t>
            </a:r>
          </a:p>
          <a:p>
            <a:r>
              <a:rPr lang="en-GB" b="1" dirty="0"/>
              <a:t>See also</a:t>
            </a:r>
            <a:r>
              <a:rPr lang="en-GB" dirty="0"/>
              <a:t>: </a:t>
            </a:r>
            <a:r>
              <a:rPr lang="en-GB" dirty="0">
                <a:latin typeface="Consolas" panose="020B0609020204030204" pitchFamily="49" charset="0"/>
                <a:cs typeface="Consolas" panose="020B0609020204030204" pitchFamily="49" charset="0"/>
              </a:rPr>
              <a:t>man 2 </a:t>
            </a:r>
            <a:r>
              <a:rPr lang="en-GB" dirty="0" err="1">
                <a:latin typeface="Consolas" panose="020B0609020204030204" pitchFamily="49" charset="0"/>
                <a:cs typeface="Consolas" panose="020B0609020204030204" pitchFamily="49" charset="0"/>
              </a:rPr>
              <a:t>sync_file_range</a:t>
            </a:r>
            <a:endParaRPr lang="en-CY"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35704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F7460-2DFA-B62B-20BD-BB11C07C7CF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19FB3EA-E730-CC27-601B-49EAF3E2BA36}"/>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503B924A-FC93-F5DD-CFA0-8383997B7C0F}"/>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4897D037-E4C8-B393-1635-1039DF827B8E}"/>
              </a:ext>
            </a:extLst>
          </p:cNvPr>
          <p:cNvGraphicFramePr>
            <a:graphicFrameLocks noGrp="1"/>
          </p:cNvGraphicFramePr>
          <p:nvPr/>
        </p:nvGraphicFramePr>
        <p:xfrm>
          <a:off x="0" y="343339"/>
          <a:ext cx="12157112" cy="45720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2400" dirty="0"/>
                        <a:t>Buffering and </a:t>
                      </a:r>
                      <a:r>
                        <a:rPr lang="en-US" sz="2400" dirty="0" err="1"/>
                        <a:t>bufferbloat</a:t>
                      </a:r>
                      <a:endParaRPr lang="en-US" sz="2400" dirty="0"/>
                    </a:p>
                  </a:txBody>
                  <a:tcPr/>
                </a:tc>
                <a:extLst>
                  <a:ext uri="{0D108BD9-81ED-4DB2-BD59-A6C34878D82A}">
                    <a16:rowId xmlns:a16="http://schemas.microsoft.com/office/drawing/2014/main" val="10000"/>
                  </a:ext>
                </a:extLst>
              </a:tr>
            </a:tbl>
          </a:graphicData>
        </a:graphic>
      </p:graphicFrame>
      <p:sp>
        <p:nvSpPr>
          <p:cNvPr id="14" name="Rounded Rectangle 13">
            <a:extLst>
              <a:ext uri="{FF2B5EF4-FFF2-40B4-BE49-F238E27FC236}">
                <a16:creationId xmlns:a16="http://schemas.microsoft.com/office/drawing/2014/main" id="{8877F838-CC94-03B2-CA56-248BFD6770E4}"/>
              </a:ext>
            </a:extLst>
          </p:cNvPr>
          <p:cNvSpPr/>
          <p:nvPr/>
        </p:nvSpPr>
        <p:spPr>
          <a:xfrm>
            <a:off x="327990" y="1279462"/>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18" name="Table 17">
            <a:extLst>
              <a:ext uri="{FF2B5EF4-FFF2-40B4-BE49-F238E27FC236}">
                <a16:creationId xmlns:a16="http://schemas.microsoft.com/office/drawing/2014/main" id="{5343971F-6458-AABF-C8D6-7496A37E1A95}"/>
              </a:ext>
            </a:extLst>
          </p:cNvPr>
          <p:cNvGraphicFramePr>
            <a:graphicFrameLocks noGrp="1"/>
          </p:cNvGraphicFramePr>
          <p:nvPr/>
        </p:nvGraphicFramePr>
        <p:xfrm>
          <a:off x="498056" y="1709252"/>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tc>
                <a:tc>
                  <a:txBody>
                    <a:bodyPr/>
                    <a:lstStyle/>
                    <a:p>
                      <a:endParaRPr lang="en-CY" dirty="0"/>
                    </a:p>
                  </a:txBody>
                  <a:tcPr/>
                </a:tc>
                <a:tc>
                  <a:txBody>
                    <a:bodyPr/>
                    <a:lstStyle/>
                    <a:p>
                      <a:endParaRPr lang="en-CY" dirty="0"/>
                    </a:p>
                  </a:txBody>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sp>
        <p:nvSpPr>
          <p:cNvPr id="23" name="Rounded Rectangle 22">
            <a:extLst>
              <a:ext uri="{FF2B5EF4-FFF2-40B4-BE49-F238E27FC236}">
                <a16:creationId xmlns:a16="http://schemas.microsoft.com/office/drawing/2014/main" id="{B80EA6E0-22AC-15F2-7763-CF9A11232A39}"/>
              </a:ext>
            </a:extLst>
          </p:cNvPr>
          <p:cNvSpPr/>
          <p:nvPr/>
        </p:nvSpPr>
        <p:spPr>
          <a:xfrm>
            <a:off x="4625008"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4" name="Table 23">
            <a:extLst>
              <a:ext uri="{FF2B5EF4-FFF2-40B4-BE49-F238E27FC236}">
                <a16:creationId xmlns:a16="http://schemas.microsoft.com/office/drawing/2014/main" id="{40CCBDD3-4D44-7138-CF94-690440BAD125}"/>
              </a:ext>
            </a:extLst>
          </p:cNvPr>
          <p:cNvGraphicFramePr>
            <a:graphicFrameLocks noGrp="1"/>
          </p:cNvGraphicFramePr>
          <p:nvPr/>
        </p:nvGraphicFramePr>
        <p:xfrm>
          <a:off x="4795074"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solidFill>
                      <a:schemeClr val="accent6"/>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tc>
                  <a:txBody>
                    <a:bodyPr/>
                    <a:lstStyle/>
                    <a:p>
                      <a:endParaRPr lang="en-CY" dirty="0"/>
                    </a:p>
                  </a:txBody>
                  <a:tcPr>
                    <a:solidFill>
                      <a:schemeClr val="accent1"/>
                    </a:solidFill>
                  </a:tcPr>
                </a:tc>
                <a:extLst>
                  <a:ext uri="{0D108BD9-81ED-4DB2-BD59-A6C34878D82A}">
                    <a16:rowId xmlns:a16="http://schemas.microsoft.com/office/drawing/2014/main" val="3172951938"/>
                  </a:ext>
                </a:extLst>
              </a:tr>
            </a:tbl>
          </a:graphicData>
        </a:graphic>
      </p:graphicFrame>
      <p:sp>
        <p:nvSpPr>
          <p:cNvPr id="25" name="Rounded Rectangle 24">
            <a:extLst>
              <a:ext uri="{FF2B5EF4-FFF2-40B4-BE49-F238E27FC236}">
                <a16:creationId xmlns:a16="http://schemas.microsoft.com/office/drawing/2014/main" id="{7B94BC10-710A-29A3-C39E-3C87DEB8818B}"/>
              </a:ext>
            </a:extLst>
          </p:cNvPr>
          <p:cNvSpPr/>
          <p:nvPr/>
        </p:nvSpPr>
        <p:spPr>
          <a:xfrm>
            <a:off x="8922026" y="1273086"/>
            <a:ext cx="2941983" cy="12315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Y"/>
          </a:p>
        </p:txBody>
      </p:sp>
      <p:graphicFrame>
        <p:nvGraphicFramePr>
          <p:cNvPr id="26" name="Table 25">
            <a:extLst>
              <a:ext uri="{FF2B5EF4-FFF2-40B4-BE49-F238E27FC236}">
                <a16:creationId xmlns:a16="http://schemas.microsoft.com/office/drawing/2014/main" id="{8B095E0F-DEAA-5806-805C-B29D48761181}"/>
              </a:ext>
            </a:extLst>
          </p:cNvPr>
          <p:cNvGraphicFramePr>
            <a:graphicFrameLocks noGrp="1"/>
          </p:cNvGraphicFramePr>
          <p:nvPr/>
        </p:nvGraphicFramePr>
        <p:xfrm>
          <a:off x="9092092" y="1702876"/>
          <a:ext cx="2601848" cy="370840"/>
        </p:xfrm>
        <a:graphic>
          <a:graphicData uri="http://schemas.openxmlformats.org/drawingml/2006/table">
            <a:tbl>
              <a:tblPr firstRow="1" bandRow="1">
                <a:tableStyleId>{5C22544A-7EE6-4342-B048-85BDC9FD1C3A}</a:tableStyleId>
              </a:tblPr>
              <a:tblGrid>
                <a:gridCol w="325231">
                  <a:extLst>
                    <a:ext uri="{9D8B030D-6E8A-4147-A177-3AD203B41FA5}">
                      <a16:colId xmlns:a16="http://schemas.microsoft.com/office/drawing/2014/main" val="3610481876"/>
                    </a:ext>
                  </a:extLst>
                </a:gridCol>
                <a:gridCol w="325231">
                  <a:extLst>
                    <a:ext uri="{9D8B030D-6E8A-4147-A177-3AD203B41FA5}">
                      <a16:colId xmlns:a16="http://schemas.microsoft.com/office/drawing/2014/main" val="904276558"/>
                    </a:ext>
                  </a:extLst>
                </a:gridCol>
                <a:gridCol w="325231">
                  <a:extLst>
                    <a:ext uri="{9D8B030D-6E8A-4147-A177-3AD203B41FA5}">
                      <a16:colId xmlns:a16="http://schemas.microsoft.com/office/drawing/2014/main" val="2528889155"/>
                    </a:ext>
                  </a:extLst>
                </a:gridCol>
                <a:gridCol w="325231">
                  <a:extLst>
                    <a:ext uri="{9D8B030D-6E8A-4147-A177-3AD203B41FA5}">
                      <a16:colId xmlns:a16="http://schemas.microsoft.com/office/drawing/2014/main" val="1324103634"/>
                    </a:ext>
                  </a:extLst>
                </a:gridCol>
                <a:gridCol w="325231">
                  <a:extLst>
                    <a:ext uri="{9D8B030D-6E8A-4147-A177-3AD203B41FA5}">
                      <a16:colId xmlns:a16="http://schemas.microsoft.com/office/drawing/2014/main" val="3060693166"/>
                    </a:ext>
                  </a:extLst>
                </a:gridCol>
                <a:gridCol w="325231">
                  <a:extLst>
                    <a:ext uri="{9D8B030D-6E8A-4147-A177-3AD203B41FA5}">
                      <a16:colId xmlns:a16="http://schemas.microsoft.com/office/drawing/2014/main" val="1869964996"/>
                    </a:ext>
                  </a:extLst>
                </a:gridCol>
                <a:gridCol w="325231">
                  <a:extLst>
                    <a:ext uri="{9D8B030D-6E8A-4147-A177-3AD203B41FA5}">
                      <a16:colId xmlns:a16="http://schemas.microsoft.com/office/drawing/2014/main" val="97111843"/>
                    </a:ext>
                  </a:extLst>
                </a:gridCol>
                <a:gridCol w="325231">
                  <a:extLst>
                    <a:ext uri="{9D8B030D-6E8A-4147-A177-3AD203B41FA5}">
                      <a16:colId xmlns:a16="http://schemas.microsoft.com/office/drawing/2014/main" val="2890089969"/>
                    </a:ext>
                  </a:extLst>
                </a:gridCol>
              </a:tblGrid>
              <a:tr h="370840">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tc>
                  <a:txBody>
                    <a:bodyPr/>
                    <a:lstStyle/>
                    <a:p>
                      <a:endParaRPr lang="en-CY" dirty="0"/>
                    </a:p>
                  </a:txBody>
                  <a:tcPr>
                    <a:noFill/>
                  </a:tcPr>
                </a:tc>
                <a:extLst>
                  <a:ext uri="{0D108BD9-81ED-4DB2-BD59-A6C34878D82A}">
                    <a16:rowId xmlns:a16="http://schemas.microsoft.com/office/drawing/2014/main" val="3172951938"/>
                  </a:ext>
                </a:extLst>
              </a:tr>
            </a:tbl>
          </a:graphicData>
        </a:graphic>
      </p:graphicFrame>
      <p:cxnSp>
        <p:nvCxnSpPr>
          <p:cNvPr id="28" name="Straight Arrow Connector 27">
            <a:extLst>
              <a:ext uri="{FF2B5EF4-FFF2-40B4-BE49-F238E27FC236}">
                <a16:creationId xmlns:a16="http://schemas.microsoft.com/office/drawing/2014/main" id="{A44806EA-FC6E-171C-A0E4-035C7AC19207}"/>
              </a:ext>
            </a:extLst>
          </p:cNvPr>
          <p:cNvCxnSpPr>
            <a:stCxn id="14" idx="3"/>
            <a:endCxn id="23" idx="1"/>
          </p:cNvCxnSpPr>
          <p:nvPr/>
        </p:nvCxnSpPr>
        <p:spPr>
          <a:xfrm flipV="1">
            <a:off x="3269973" y="1888874"/>
            <a:ext cx="1355035" cy="63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2D41733-9F2C-7E3A-F99E-C89DB263E499}"/>
              </a:ext>
            </a:extLst>
          </p:cNvPr>
          <p:cNvCxnSpPr>
            <a:stCxn id="23" idx="3"/>
            <a:endCxn id="25" idx="1"/>
          </p:cNvCxnSpPr>
          <p:nvPr/>
        </p:nvCxnSpPr>
        <p:spPr>
          <a:xfrm>
            <a:off x="7566991" y="1888874"/>
            <a:ext cx="1355035"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2640B67-006A-BF38-DD66-84A1E1709C0E}"/>
              </a:ext>
            </a:extLst>
          </p:cNvPr>
          <p:cNvSpPr txBox="1"/>
          <p:nvPr/>
        </p:nvSpPr>
        <p:spPr>
          <a:xfrm>
            <a:off x="3420716" y="1454096"/>
            <a:ext cx="1053548" cy="369332"/>
          </a:xfrm>
          <a:prstGeom prst="rect">
            <a:avLst/>
          </a:prstGeom>
          <a:noFill/>
        </p:spPr>
        <p:txBody>
          <a:bodyPr wrap="square" rtlCol="0">
            <a:spAutoFit/>
          </a:bodyPr>
          <a:lstStyle/>
          <a:p>
            <a:pPr algn="ctr"/>
            <a:r>
              <a:rPr lang="en-CY" dirty="0"/>
              <a:t>fast link</a:t>
            </a:r>
          </a:p>
        </p:txBody>
      </p:sp>
      <p:sp>
        <p:nvSpPr>
          <p:cNvPr id="32" name="TextBox 31">
            <a:extLst>
              <a:ext uri="{FF2B5EF4-FFF2-40B4-BE49-F238E27FC236}">
                <a16:creationId xmlns:a16="http://schemas.microsoft.com/office/drawing/2014/main" id="{6152C6D8-1F4C-9405-E403-1C17D062BBA8}"/>
              </a:ext>
            </a:extLst>
          </p:cNvPr>
          <p:cNvSpPr txBox="1"/>
          <p:nvPr/>
        </p:nvSpPr>
        <p:spPr>
          <a:xfrm>
            <a:off x="7682948" y="1454096"/>
            <a:ext cx="1123121" cy="369332"/>
          </a:xfrm>
          <a:prstGeom prst="rect">
            <a:avLst/>
          </a:prstGeom>
          <a:noFill/>
        </p:spPr>
        <p:txBody>
          <a:bodyPr wrap="square" rtlCol="0">
            <a:spAutoFit/>
          </a:bodyPr>
          <a:lstStyle/>
          <a:p>
            <a:pPr algn="ctr"/>
            <a:r>
              <a:rPr lang="en-CY" dirty="0"/>
              <a:t>slow link</a:t>
            </a:r>
          </a:p>
        </p:txBody>
      </p:sp>
      <p:sp>
        <p:nvSpPr>
          <p:cNvPr id="33" name="TextBox 32">
            <a:extLst>
              <a:ext uri="{FF2B5EF4-FFF2-40B4-BE49-F238E27FC236}">
                <a16:creationId xmlns:a16="http://schemas.microsoft.com/office/drawing/2014/main" id="{A9B45C07-2175-FBBE-F86A-D25A635BEAE3}"/>
              </a:ext>
            </a:extLst>
          </p:cNvPr>
          <p:cNvSpPr txBox="1"/>
          <p:nvPr/>
        </p:nvSpPr>
        <p:spPr>
          <a:xfrm>
            <a:off x="327990" y="910837"/>
            <a:ext cx="1272210" cy="368625"/>
          </a:xfrm>
          <a:prstGeom prst="rect">
            <a:avLst/>
          </a:prstGeom>
          <a:noFill/>
        </p:spPr>
        <p:txBody>
          <a:bodyPr wrap="square" rtlCol="0">
            <a:spAutoFit/>
          </a:bodyPr>
          <a:lstStyle/>
          <a:p>
            <a:r>
              <a:rPr lang="en-CY" dirty="0"/>
              <a:t>node #0</a:t>
            </a:r>
          </a:p>
        </p:txBody>
      </p:sp>
      <p:sp>
        <p:nvSpPr>
          <p:cNvPr id="34" name="TextBox 33">
            <a:extLst>
              <a:ext uri="{FF2B5EF4-FFF2-40B4-BE49-F238E27FC236}">
                <a16:creationId xmlns:a16="http://schemas.microsoft.com/office/drawing/2014/main" id="{03914060-8038-B96A-F011-2145BE22EB35}"/>
              </a:ext>
            </a:extLst>
          </p:cNvPr>
          <p:cNvSpPr txBox="1"/>
          <p:nvPr/>
        </p:nvSpPr>
        <p:spPr>
          <a:xfrm>
            <a:off x="4625008" y="910837"/>
            <a:ext cx="1272210" cy="368625"/>
          </a:xfrm>
          <a:prstGeom prst="rect">
            <a:avLst/>
          </a:prstGeom>
          <a:noFill/>
        </p:spPr>
        <p:txBody>
          <a:bodyPr wrap="square" rtlCol="0">
            <a:spAutoFit/>
          </a:bodyPr>
          <a:lstStyle/>
          <a:p>
            <a:r>
              <a:rPr lang="en-CY" dirty="0"/>
              <a:t>node #1</a:t>
            </a:r>
          </a:p>
        </p:txBody>
      </p:sp>
      <p:sp>
        <p:nvSpPr>
          <p:cNvPr id="35" name="TextBox 34">
            <a:extLst>
              <a:ext uri="{FF2B5EF4-FFF2-40B4-BE49-F238E27FC236}">
                <a16:creationId xmlns:a16="http://schemas.microsoft.com/office/drawing/2014/main" id="{8C4EA3A8-FD86-697D-95A7-257B6BEDF3AF}"/>
              </a:ext>
            </a:extLst>
          </p:cNvPr>
          <p:cNvSpPr txBox="1"/>
          <p:nvPr/>
        </p:nvSpPr>
        <p:spPr>
          <a:xfrm>
            <a:off x="8922026" y="903306"/>
            <a:ext cx="1272210" cy="369332"/>
          </a:xfrm>
          <a:prstGeom prst="rect">
            <a:avLst/>
          </a:prstGeom>
          <a:noFill/>
        </p:spPr>
        <p:txBody>
          <a:bodyPr wrap="square" rtlCol="0">
            <a:spAutoFit/>
          </a:bodyPr>
          <a:lstStyle/>
          <a:p>
            <a:r>
              <a:rPr lang="en-CY" dirty="0"/>
              <a:t>node #2</a:t>
            </a:r>
          </a:p>
        </p:txBody>
      </p:sp>
      <p:sp>
        <p:nvSpPr>
          <p:cNvPr id="2" name="TextBox 1">
            <a:extLst>
              <a:ext uri="{FF2B5EF4-FFF2-40B4-BE49-F238E27FC236}">
                <a16:creationId xmlns:a16="http://schemas.microsoft.com/office/drawing/2014/main" id="{C3007F10-669E-AACE-346F-6C3D64E6EA42}"/>
              </a:ext>
            </a:extLst>
          </p:cNvPr>
          <p:cNvSpPr txBox="1"/>
          <p:nvPr/>
        </p:nvSpPr>
        <p:spPr>
          <a:xfrm>
            <a:off x="0" y="2509882"/>
            <a:ext cx="12191999" cy="3970318"/>
          </a:xfrm>
          <a:prstGeom prst="rect">
            <a:avLst/>
          </a:prstGeom>
          <a:noFill/>
        </p:spPr>
        <p:txBody>
          <a:bodyPr wrap="square" rtlCol="0">
            <a:spAutoFit/>
          </a:bodyPr>
          <a:lstStyle/>
          <a:p>
            <a:r>
              <a:rPr lang="en-CY" dirty="0"/>
              <a:t>There is problem, though.</a:t>
            </a:r>
          </a:p>
          <a:p>
            <a:endParaRPr lang="en-CY" dirty="0"/>
          </a:p>
          <a:p>
            <a:r>
              <a:rPr lang="en-CY" dirty="0"/>
              <a:t>Suppose there are two flows from node #0 to node #2, one that needs a lot of bandwidth, and another one that is latency-</a:t>
            </a:r>
            <a:br>
              <a:rPr lang="en-CY" dirty="0"/>
            </a:br>
            <a:r>
              <a:rPr lang="en-CY" dirty="0"/>
              <a:t>sensitive. In many cases the packets at node #1 cannot be reordered, and a latency-sensitive flow must wait for packets of</a:t>
            </a:r>
            <a:br>
              <a:rPr lang="en-CY" dirty="0"/>
            </a:br>
            <a:r>
              <a:rPr lang="en-CY" dirty="0"/>
              <a:t>a high-bandwidth flow to drain from the queue.</a:t>
            </a:r>
          </a:p>
          <a:p>
            <a:endParaRPr lang="en-CY" dirty="0"/>
          </a:p>
          <a:p>
            <a:r>
              <a:rPr lang="en-CY" dirty="0"/>
              <a:t>There are many scenarios when packets (more generally, IO requests) can no longer be reordered:</a:t>
            </a:r>
          </a:p>
          <a:p>
            <a:pPr marL="342900" indent="-342900">
              <a:buFont typeface="+mj-lt"/>
              <a:buAutoNum type="arabicPeriod"/>
            </a:pPr>
            <a:r>
              <a:rPr lang="en-CY" dirty="0"/>
              <a:t>packets were transferred to the (hardware) output queue of a network interface,</a:t>
            </a:r>
          </a:p>
          <a:p>
            <a:pPr marL="342900" indent="-342900">
              <a:buFont typeface="+mj-lt"/>
              <a:buAutoNum type="arabicPeriod"/>
            </a:pPr>
            <a:r>
              <a:rPr lang="en-CY" dirty="0"/>
              <a:t>threads of a threadpool entered </a:t>
            </a:r>
            <a:r>
              <a:rPr lang="en-CY" dirty="0">
                <a:latin typeface="Consolas" panose="020B0609020204030204" pitchFamily="49" charset="0"/>
                <a:cs typeface="Consolas" panose="020B0609020204030204" pitchFamily="49" charset="0"/>
              </a:rPr>
              <a:t>preadv() / pwritev()</a:t>
            </a:r>
            <a:r>
              <a:rPr lang="en-CY" dirty="0"/>
              <a:t> while doing unbuffered IO,</a:t>
            </a:r>
          </a:p>
          <a:p>
            <a:pPr marL="342900" indent="-342900">
              <a:buFont typeface="+mj-lt"/>
              <a:buAutoNum type="arabicPeriod"/>
            </a:pPr>
            <a:r>
              <a:rPr lang="en-CY" dirty="0"/>
              <a:t>buffered writes dirtied pages in the pagecache,</a:t>
            </a:r>
          </a:p>
          <a:p>
            <a:pPr marL="342900" indent="-342900">
              <a:buFont typeface="+mj-lt"/>
              <a:buAutoNum type="arabicPeriod"/>
            </a:pPr>
            <a:r>
              <a:rPr lang="en-CY" dirty="0"/>
              <a:t>an HTTP request is submitted to golang’s standard HTTP client,</a:t>
            </a:r>
          </a:p>
          <a:p>
            <a:pPr marL="342900" indent="-342900">
              <a:buFont typeface="+mj-lt"/>
              <a:buAutoNum type="arabicPeriod"/>
            </a:pPr>
            <a:r>
              <a:rPr lang="en-CY" dirty="0"/>
              <a:t>…</a:t>
            </a:r>
          </a:p>
          <a:p>
            <a:endParaRPr lang="en-CY" dirty="0"/>
          </a:p>
          <a:p>
            <a:r>
              <a:rPr lang="en-CY" b="1" dirty="0"/>
              <a:t>See also</a:t>
            </a:r>
            <a:r>
              <a:rPr lang="en-CY" dirty="0"/>
              <a:t>: </a:t>
            </a:r>
            <a:r>
              <a:rPr lang="en-US" dirty="0">
                <a:hlinkClick r:id="rId3"/>
              </a:rPr>
              <a:t>https://lwn.net/Articles/458625</a:t>
            </a:r>
            <a:r>
              <a:rPr lang="en-US" dirty="0"/>
              <a:t>, </a:t>
            </a:r>
            <a:r>
              <a:rPr lang="en-US" dirty="0">
                <a:hlinkClick r:id="rId4"/>
              </a:rPr>
              <a:t>https://queue.acm.org/detail.cfm?id=2209336</a:t>
            </a:r>
            <a:endParaRPr lang="en-CY" dirty="0"/>
          </a:p>
        </p:txBody>
      </p:sp>
    </p:spTree>
    <p:extLst>
      <p:ext uri="{BB962C8B-B14F-4D97-AF65-F5344CB8AC3E}">
        <p14:creationId xmlns:p14="http://schemas.microsoft.com/office/powerpoint/2010/main" val="371102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6F7C9-90A6-D0F5-FC0C-F7FC2FDE51BD}"/>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872CCD0-99DD-A451-9D26-E24A239F5B1B}"/>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121E9B77-E7FF-075E-B07F-453618396E88}"/>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4C925264-FBA4-7C7E-C42B-C94AC871048D}"/>
              </a:ext>
            </a:extLst>
          </p:cNvPr>
          <p:cNvGraphicFramePr>
            <a:graphicFrameLocks noGrp="1"/>
          </p:cNvGraphicFramePr>
          <p:nvPr>
            <p:extLst>
              <p:ext uri="{D42A27DB-BD31-4B8C-83A1-F6EECF244321}">
                <p14:modId xmlns:p14="http://schemas.microsoft.com/office/powerpoint/2010/main" val="304018910"/>
              </p:ext>
            </p:extLst>
          </p:nvPr>
        </p:nvGraphicFramePr>
        <p:xfrm>
          <a:off x="2032000" y="1215422"/>
          <a:ext cx="8128002" cy="4886587"/>
        </p:xfrm>
        <a:graphic>
          <a:graphicData uri="http://schemas.openxmlformats.org/drawingml/2006/table">
            <a:tbl>
              <a:tblPr firstRow="1" bandRow="1">
                <a:tableStyleId>{5940675A-B579-460E-94D1-54222C63F5DA}</a:tableStyleId>
              </a:tblPr>
              <a:tblGrid>
                <a:gridCol w="451556">
                  <a:extLst>
                    <a:ext uri="{9D8B030D-6E8A-4147-A177-3AD203B41FA5}">
                      <a16:colId xmlns:a16="http://schemas.microsoft.com/office/drawing/2014/main" val="20000"/>
                    </a:ext>
                  </a:extLst>
                </a:gridCol>
                <a:gridCol w="451555">
                  <a:extLst>
                    <a:ext uri="{9D8B030D-6E8A-4147-A177-3AD203B41FA5}">
                      <a16:colId xmlns:a16="http://schemas.microsoft.com/office/drawing/2014/main" val="20001"/>
                    </a:ext>
                  </a:extLst>
                </a:gridCol>
                <a:gridCol w="557597">
                  <a:extLst>
                    <a:ext uri="{9D8B030D-6E8A-4147-A177-3AD203B41FA5}">
                      <a16:colId xmlns:a16="http://schemas.microsoft.com/office/drawing/2014/main" val="20002"/>
                    </a:ext>
                  </a:extLst>
                </a:gridCol>
                <a:gridCol w="554636">
                  <a:extLst>
                    <a:ext uri="{9D8B030D-6E8A-4147-A177-3AD203B41FA5}">
                      <a16:colId xmlns:a16="http://schemas.microsoft.com/office/drawing/2014/main" val="20003"/>
                    </a:ext>
                  </a:extLst>
                </a:gridCol>
                <a:gridCol w="434715">
                  <a:extLst>
                    <a:ext uri="{9D8B030D-6E8A-4147-A177-3AD203B41FA5}">
                      <a16:colId xmlns:a16="http://schemas.microsoft.com/office/drawing/2014/main" val="20004"/>
                    </a:ext>
                  </a:extLst>
                </a:gridCol>
                <a:gridCol w="539646">
                  <a:extLst>
                    <a:ext uri="{9D8B030D-6E8A-4147-A177-3AD203B41FA5}">
                      <a16:colId xmlns:a16="http://schemas.microsoft.com/office/drawing/2014/main" val="20005"/>
                    </a:ext>
                  </a:extLst>
                </a:gridCol>
                <a:gridCol w="2098623">
                  <a:extLst>
                    <a:ext uri="{9D8B030D-6E8A-4147-A177-3AD203B41FA5}">
                      <a16:colId xmlns:a16="http://schemas.microsoft.com/office/drawing/2014/main" val="20006"/>
                    </a:ext>
                  </a:extLst>
                </a:gridCol>
                <a:gridCol w="3039674">
                  <a:extLst>
                    <a:ext uri="{9D8B030D-6E8A-4147-A177-3AD203B41FA5}">
                      <a16:colId xmlns:a16="http://schemas.microsoft.com/office/drawing/2014/main" val="20007"/>
                    </a:ext>
                  </a:extLst>
                </a:gridCol>
              </a:tblGrid>
              <a:tr h="359628">
                <a:tc gridSpan="8">
                  <a:txBody>
                    <a:bodyPr/>
                    <a:lstStyle/>
                    <a:p>
                      <a:pPr algn="ctr"/>
                      <a:r>
                        <a:rPr lang="en-US" dirty="0"/>
                        <a:t>Application buffers</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8642">
                <a:tc gridSpan="8">
                  <a:txBody>
                    <a:bodyPr/>
                    <a:lstStyle/>
                    <a:p>
                      <a:pPr algn="ctr"/>
                      <a:r>
                        <a:rPr lang="en-US" dirty="0"/>
                        <a:t>Buffers in libraries</a:t>
                      </a:r>
                      <a:r>
                        <a:rPr lang="ru-RU" baseline="0" dirty="0"/>
                        <a:t> (</a:t>
                      </a:r>
                      <a:r>
                        <a:rPr lang="en-US" baseline="0" dirty="0"/>
                        <a:t>e.g.</a:t>
                      </a:r>
                      <a:r>
                        <a:rPr lang="ru-RU" baseline="0" dirty="0"/>
                        <a:t>, </a:t>
                      </a:r>
                      <a:r>
                        <a:rPr lang="en-US" baseline="0" dirty="0" err="1"/>
                        <a:t>glibc</a:t>
                      </a:r>
                      <a:r>
                        <a:rPr lang="en-US" baseline="0" dirty="0"/>
                        <a:t>)</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47636">
                <a:tc gridSpan="8">
                  <a:txBody>
                    <a:bodyPr/>
                    <a:lstStyle/>
                    <a:p>
                      <a:pPr algn="ctr"/>
                      <a:r>
                        <a:rPr lang="en-US" dirty="0" err="1"/>
                        <a:t>Pagecache</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26649">
                <a:tc gridSpan="8">
                  <a:txBody>
                    <a:bodyPr/>
                    <a:lstStyle/>
                    <a:p>
                      <a:pPr algn="ctr"/>
                      <a:r>
                        <a:rPr lang="en-US" dirty="0"/>
                        <a:t>Filesystem</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35644">
                <a:tc gridSpan="8">
                  <a:txBody>
                    <a:bodyPr/>
                    <a:lstStyle/>
                    <a:p>
                      <a:pPr algn="ctr"/>
                      <a:r>
                        <a:rPr lang="en-US" dirty="0"/>
                        <a:t>Block IO layer (</a:t>
                      </a:r>
                      <a:r>
                        <a:rPr lang="en-US" dirty="0">
                          <a:solidFill>
                            <a:srgbClr val="FF0000"/>
                          </a:solidFill>
                        </a:rPr>
                        <a:t>requests</a:t>
                      </a:r>
                      <a:r>
                        <a:rPr lang="en-US" baseline="0" dirty="0">
                          <a:solidFill>
                            <a:srgbClr val="FF0000"/>
                          </a:solidFill>
                        </a:rPr>
                        <a:t> submission &amp; </a:t>
                      </a:r>
                      <a:r>
                        <a:rPr lang="en-US" dirty="0">
                          <a:solidFill>
                            <a:srgbClr val="FF0000"/>
                          </a:solidFill>
                        </a:rPr>
                        <a:t>scheduling</a:t>
                      </a:r>
                      <a:r>
                        <a:rPr lang="en-US" dirty="0"/>
                        <a:t>)</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9647">
                <a:tc gridSpan="3">
                  <a:txBody>
                    <a:bodyPr/>
                    <a:lstStyle/>
                    <a:p>
                      <a:pPr algn="ctr"/>
                      <a:r>
                        <a:rPr lang="en-US" dirty="0"/>
                        <a:t>md</a:t>
                      </a:r>
                    </a:p>
                  </a:txBody>
                  <a:tcPr anchor="ctr"/>
                </a:tc>
                <a:tc hMerge="1">
                  <a:txBody>
                    <a:bodyPr/>
                    <a:lstStyle/>
                    <a:p>
                      <a:endParaRPr lang="en-US"/>
                    </a:p>
                  </a:txBody>
                  <a:tcPr/>
                </a:tc>
                <a:tc hMerge="1">
                  <a:txBody>
                    <a:bodyPr/>
                    <a:lstStyle/>
                    <a:p>
                      <a:endParaRPr lang="en-US"/>
                    </a:p>
                  </a:txBody>
                  <a:tcPr/>
                </a:tc>
                <a:tc gridSpan="3">
                  <a:txBody>
                    <a:bodyPr/>
                    <a:lstStyle/>
                    <a:p>
                      <a:pPr algn="ctr"/>
                      <a:r>
                        <a:rPr lang="en-US" dirty="0" err="1"/>
                        <a:t>dm</a:t>
                      </a:r>
                      <a:endParaRPr lang="en-US" dirty="0"/>
                    </a:p>
                  </a:txBody>
                  <a:tcPr anchor="ctr"/>
                </a:tc>
                <a:tc hMerge="1">
                  <a:txBody>
                    <a:bodyPr/>
                    <a:lstStyle/>
                    <a:p>
                      <a:endParaRPr lang="en-US"/>
                    </a:p>
                  </a:txBody>
                  <a:tcPr/>
                </a:tc>
                <a:tc hMerge="1">
                  <a:txBody>
                    <a:bodyPr/>
                    <a:lstStyle/>
                    <a:p>
                      <a:endParaRPr lang="en-US"/>
                    </a:p>
                  </a:txBody>
                  <a:tcPr/>
                </a:tc>
                <a:tc rowSpan="2">
                  <a:txBody>
                    <a:bodyPr/>
                    <a:lstStyle/>
                    <a:p>
                      <a:pPr algn="ctr"/>
                      <a:r>
                        <a:rPr lang="en-US" dirty="0"/>
                        <a:t>…</a:t>
                      </a:r>
                    </a:p>
                  </a:txBody>
                  <a:tcPr anchor="ctr"/>
                </a:tc>
                <a:tc>
                  <a:txBody>
                    <a:bodyPr/>
                    <a:lstStyle/>
                    <a:p>
                      <a:pPr algn="ctr"/>
                      <a:r>
                        <a:rPr lang="en-US" dirty="0">
                          <a:solidFill>
                            <a:srgbClr val="FF0000"/>
                          </a:solidFill>
                        </a:rPr>
                        <a:t>Request queues</a:t>
                      </a:r>
                      <a:r>
                        <a:rPr lang="en-US" dirty="0"/>
                        <a:t>: BFQ, </a:t>
                      </a:r>
                      <a:r>
                        <a:rPr lang="en-US" dirty="0" err="1"/>
                        <a:t>kyber</a:t>
                      </a:r>
                      <a:r>
                        <a:rPr lang="en-US" dirty="0"/>
                        <a:t>, </a:t>
                      </a:r>
                      <a:r>
                        <a:rPr lang="en-US" dirty="0" err="1"/>
                        <a:t>mq</a:t>
                      </a:r>
                      <a:r>
                        <a:rPr lang="en-US" dirty="0"/>
                        <a:t>-deadline.</a:t>
                      </a:r>
                    </a:p>
                  </a:txBody>
                  <a:tcPr/>
                </a:tc>
                <a:extLst>
                  <a:ext uri="{0D108BD9-81ED-4DB2-BD59-A6C34878D82A}">
                    <a16:rowId xmlns:a16="http://schemas.microsoft.com/office/drawing/2014/main" val="10005"/>
                  </a:ext>
                </a:extLst>
              </a:tr>
              <a:tr h="1208853">
                <a:tc>
                  <a:txBody>
                    <a:bodyPr/>
                    <a:lstStyle/>
                    <a:p>
                      <a:r>
                        <a:rPr lang="en-US" dirty="0"/>
                        <a:t>RAID0</a:t>
                      </a:r>
                    </a:p>
                  </a:txBody>
                  <a:tcPr vert="vert270"/>
                </a:tc>
                <a:tc>
                  <a:txBody>
                    <a:bodyPr/>
                    <a:lstStyle/>
                    <a:p>
                      <a:r>
                        <a:rPr lang="en-US" dirty="0"/>
                        <a:t>RAID1</a:t>
                      </a:r>
                    </a:p>
                  </a:txBody>
                  <a:tcPr vert="vert270"/>
                </a:tc>
                <a:tc>
                  <a:txBody>
                    <a:bodyPr/>
                    <a:lstStyle/>
                    <a:p>
                      <a:r>
                        <a:rPr lang="en-US" dirty="0"/>
                        <a:t>RAID5</a:t>
                      </a:r>
                    </a:p>
                  </a:txBody>
                  <a:tcPr vert="vert270"/>
                </a:tc>
                <a:tc>
                  <a:txBody>
                    <a:bodyPr/>
                    <a:lstStyle/>
                    <a:p>
                      <a:r>
                        <a:rPr lang="en-US" dirty="0"/>
                        <a:t>dm-snap</a:t>
                      </a:r>
                    </a:p>
                  </a:txBody>
                  <a:tcPr vert="vert270"/>
                </a:tc>
                <a:tc>
                  <a:txBody>
                    <a:bodyPr/>
                    <a:lstStyle/>
                    <a:p>
                      <a:r>
                        <a:rPr lang="en-US" dirty="0"/>
                        <a:t>dm-crypt</a:t>
                      </a:r>
                    </a:p>
                  </a:txBody>
                  <a:tcPr vert="vert270"/>
                </a:tc>
                <a:tc>
                  <a:txBody>
                    <a:bodyPr/>
                    <a:lstStyle/>
                    <a:p>
                      <a:r>
                        <a:rPr lang="en-US" dirty="0"/>
                        <a:t>dm-thin</a:t>
                      </a:r>
                    </a:p>
                  </a:txBody>
                  <a:tcPr vert="vert270"/>
                </a:tc>
                <a:tc vMerge="1">
                  <a:txBody>
                    <a:bodyPr/>
                    <a:lstStyle/>
                    <a:p>
                      <a:endParaRPr lang="en-US"/>
                    </a:p>
                  </a:txBody>
                  <a:tcPr/>
                </a:tc>
                <a:tc>
                  <a:txBody>
                    <a:bodyPr/>
                    <a:lstStyle/>
                    <a:p>
                      <a:pPr algn="ctr"/>
                      <a:r>
                        <a:rPr lang="en-US" dirty="0"/>
                        <a:t>SCSI, ATA,</a:t>
                      </a:r>
                      <a:br>
                        <a:rPr lang="en-US" dirty="0"/>
                      </a:br>
                      <a:r>
                        <a:rPr lang="en-US" dirty="0" err="1"/>
                        <a:t>NVMe</a:t>
                      </a:r>
                      <a:r>
                        <a:rPr lang="en-US" dirty="0"/>
                        <a:t>,</a:t>
                      </a:r>
                      <a:r>
                        <a:rPr lang="en-US" baseline="0" dirty="0"/>
                        <a:t> </a:t>
                      </a:r>
                      <a:r>
                        <a:rPr lang="en-US" baseline="0" dirty="0" err="1"/>
                        <a:t>nbd</a:t>
                      </a:r>
                      <a:r>
                        <a:rPr lang="en-US" baseline="0" dirty="0"/>
                        <a:t>,</a:t>
                      </a:r>
                      <a:br>
                        <a:rPr lang="en-US" baseline="0" dirty="0"/>
                      </a:br>
                      <a:r>
                        <a:rPr lang="mr-IN" baseline="0" dirty="0"/>
                        <a:t>…</a:t>
                      </a:r>
                      <a:endParaRPr lang="en-US" dirty="0"/>
                    </a:p>
                  </a:txBody>
                  <a:tcPr anchor="ctr"/>
                </a:tc>
                <a:extLst>
                  <a:ext uri="{0D108BD9-81ED-4DB2-BD59-A6C34878D82A}">
                    <a16:rowId xmlns:a16="http://schemas.microsoft.com/office/drawing/2014/main" val="10006"/>
                  </a:ext>
                </a:extLst>
              </a:tr>
              <a:tr h="604427">
                <a:tc gridSpan="8">
                  <a:txBody>
                    <a:bodyPr/>
                    <a:lstStyle/>
                    <a:p>
                      <a:pPr algn="ctr"/>
                      <a:r>
                        <a:rPr lang="en-US" dirty="0"/>
                        <a:t>Volatile cache</a:t>
                      </a:r>
                    </a:p>
                  </a:txBody>
                  <a:tcPr anchor="ctr"/>
                </a:tc>
                <a:tc hMerge="1">
                  <a:txBody>
                    <a:bodyPr/>
                    <a:lstStyle/>
                    <a:p>
                      <a:endParaRPr lang="en-US" dirty="0"/>
                    </a:p>
                  </a:txBody>
                  <a:tcPr vert="vert270"/>
                </a:tc>
                <a:tc hMerge="1">
                  <a:txBody>
                    <a:bodyPr/>
                    <a:lstStyle/>
                    <a:p>
                      <a:endParaRPr lang="en-US" dirty="0"/>
                    </a:p>
                  </a:txBody>
                  <a:tcPr vert="vert270"/>
                </a:tc>
                <a:tc hMerge="1">
                  <a:txBody>
                    <a:bodyPr/>
                    <a:lstStyle/>
                    <a:p>
                      <a:endParaRPr lang="en-US" dirty="0"/>
                    </a:p>
                  </a:txBody>
                  <a:tcPr vert="vert270"/>
                </a:tc>
                <a:tc hMerge="1">
                  <a:txBody>
                    <a:bodyPr/>
                    <a:lstStyle/>
                    <a:p>
                      <a:endParaRPr lang="en-US" dirty="0"/>
                    </a:p>
                  </a:txBody>
                  <a:tcPr vert="vert270"/>
                </a:tc>
                <a:tc hMerge="1">
                  <a:txBody>
                    <a:bodyPr/>
                    <a:lstStyle/>
                    <a:p>
                      <a:endParaRPr lang="en-US" dirty="0"/>
                    </a:p>
                  </a:txBody>
                  <a:tcPr vert="vert270"/>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7"/>
                  </a:ext>
                </a:extLst>
              </a:tr>
              <a:tr h="604427">
                <a:tc gridSpan="8">
                  <a:txBody>
                    <a:bodyPr/>
                    <a:lstStyle/>
                    <a:p>
                      <a:pPr algn="ctr"/>
                      <a:r>
                        <a:rPr lang="en-US" dirty="0"/>
                        <a:t>Stable storage</a:t>
                      </a:r>
                    </a:p>
                  </a:txBody>
                  <a:tcPr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3" name="Freeform 2">
            <a:extLst>
              <a:ext uri="{FF2B5EF4-FFF2-40B4-BE49-F238E27FC236}">
                <a16:creationId xmlns:a16="http://schemas.microsoft.com/office/drawing/2014/main" id="{D1F482B3-63BD-0B6A-7FAF-BDBD93F62F35}"/>
              </a:ext>
            </a:extLst>
          </p:cNvPr>
          <p:cNvSpPr/>
          <p:nvPr/>
        </p:nvSpPr>
        <p:spPr>
          <a:xfrm>
            <a:off x="1244906" y="1861851"/>
            <a:ext cx="1233889" cy="143234"/>
          </a:xfrm>
          <a:custGeom>
            <a:avLst/>
            <a:gdLst>
              <a:gd name="connsiteX0" fmla="*/ 0 w 1355075"/>
              <a:gd name="connsiteY0" fmla="*/ 187301 h 187315"/>
              <a:gd name="connsiteX1" fmla="*/ 143219 w 1355075"/>
              <a:gd name="connsiteY1" fmla="*/ 22048 h 187315"/>
              <a:gd name="connsiteX2" fmla="*/ 286438 w 1355075"/>
              <a:gd name="connsiteY2" fmla="*/ 176284 h 187315"/>
              <a:gd name="connsiteX3" fmla="*/ 440675 w 1355075"/>
              <a:gd name="connsiteY3" fmla="*/ 33064 h 187315"/>
              <a:gd name="connsiteX4" fmla="*/ 561860 w 1355075"/>
              <a:gd name="connsiteY4" fmla="*/ 176284 h 187315"/>
              <a:gd name="connsiteX5" fmla="*/ 738130 w 1355075"/>
              <a:gd name="connsiteY5" fmla="*/ 14 h 187315"/>
              <a:gd name="connsiteX6" fmla="*/ 859316 w 1355075"/>
              <a:gd name="connsiteY6" fmla="*/ 187301 h 187315"/>
              <a:gd name="connsiteX7" fmla="*/ 1013552 w 1355075"/>
              <a:gd name="connsiteY7" fmla="*/ 11031 h 187315"/>
              <a:gd name="connsiteX8" fmla="*/ 1200838 w 1355075"/>
              <a:gd name="connsiteY8" fmla="*/ 187301 h 187315"/>
              <a:gd name="connsiteX9" fmla="*/ 1355075 w 1355075"/>
              <a:gd name="connsiteY9" fmla="*/ 11031 h 187315"/>
              <a:gd name="connsiteX10" fmla="*/ 1355075 w 1355075"/>
              <a:gd name="connsiteY10" fmla="*/ 11031 h 1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075" h="187315">
                <a:moveTo>
                  <a:pt x="0" y="187301"/>
                </a:moveTo>
                <a:cubicBezTo>
                  <a:pt x="47739" y="105592"/>
                  <a:pt x="95479" y="23884"/>
                  <a:pt x="143219" y="22048"/>
                </a:cubicBezTo>
                <a:cubicBezTo>
                  <a:pt x="190959" y="20212"/>
                  <a:pt x="236862" y="174448"/>
                  <a:pt x="286438" y="176284"/>
                </a:cubicBezTo>
                <a:cubicBezTo>
                  <a:pt x="336014" y="178120"/>
                  <a:pt x="394771" y="33064"/>
                  <a:pt x="440675" y="33064"/>
                </a:cubicBezTo>
                <a:cubicBezTo>
                  <a:pt x="486579" y="33064"/>
                  <a:pt x="512284" y="181792"/>
                  <a:pt x="561860" y="176284"/>
                </a:cubicBezTo>
                <a:cubicBezTo>
                  <a:pt x="611436" y="170776"/>
                  <a:pt x="688554" y="-1822"/>
                  <a:pt x="738130" y="14"/>
                </a:cubicBezTo>
                <a:cubicBezTo>
                  <a:pt x="787706" y="1850"/>
                  <a:pt x="813412" y="185465"/>
                  <a:pt x="859316" y="187301"/>
                </a:cubicBezTo>
                <a:cubicBezTo>
                  <a:pt x="905220" y="189137"/>
                  <a:pt x="956632" y="11031"/>
                  <a:pt x="1013552" y="11031"/>
                </a:cubicBezTo>
                <a:cubicBezTo>
                  <a:pt x="1070472" y="11031"/>
                  <a:pt x="1143918" y="187301"/>
                  <a:pt x="1200838" y="187301"/>
                </a:cubicBezTo>
                <a:cubicBezTo>
                  <a:pt x="1257758" y="187301"/>
                  <a:pt x="1355075" y="11031"/>
                  <a:pt x="1355075" y="11031"/>
                </a:cubicBezTo>
                <a:lnTo>
                  <a:pt x="1355075" y="1103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DBE76667-131D-F583-E816-A590406171FE}"/>
              </a:ext>
            </a:extLst>
          </p:cNvPr>
          <p:cNvSpPr/>
          <p:nvPr/>
        </p:nvSpPr>
        <p:spPr>
          <a:xfrm>
            <a:off x="9384535" y="1861851"/>
            <a:ext cx="1233889" cy="143234"/>
          </a:xfrm>
          <a:custGeom>
            <a:avLst/>
            <a:gdLst>
              <a:gd name="connsiteX0" fmla="*/ 0 w 1355075"/>
              <a:gd name="connsiteY0" fmla="*/ 187301 h 187315"/>
              <a:gd name="connsiteX1" fmla="*/ 143219 w 1355075"/>
              <a:gd name="connsiteY1" fmla="*/ 22048 h 187315"/>
              <a:gd name="connsiteX2" fmla="*/ 286438 w 1355075"/>
              <a:gd name="connsiteY2" fmla="*/ 176284 h 187315"/>
              <a:gd name="connsiteX3" fmla="*/ 440675 w 1355075"/>
              <a:gd name="connsiteY3" fmla="*/ 33064 h 187315"/>
              <a:gd name="connsiteX4" fmla="*/ 561860 w 1355075"/>
              <a:gd name="connsiteY4" fmla="*/ 176284 h 187315"/>
              <a:gd name="connsiteX5" fmla="*/ 738130 w 1355075"/>
              <a:gd name="connsiteY5" fmla="*/ 14 h 187315"/>
              <a:gd name="connsiteX6" fmla="*/ 859316 w 1355075"/>
              <a:gd name="connsiteY6" fmla="*/ 187301 h 187315"/>
              <a:gd name="connsiteX7" fmla="*/ 1013552 w 1355075"/>
              <a:gd name="connsiteY7" fmla="*/ 11031 h 187315"/>
              <a:gd name="connsiteX8" fmla="*/ 1200838 w 1355075"/>
              <a:gd name="connsiteY8" fmla="*/ 187301 h 187315"/>
              <a:gd name="connsiteX9" fmla="*/ 1355075 w 1355075"/>
              <a:gd name="connsiteY9" fmla="*/ 11031 h 187315"/>
              <a:gd name="connsiteX10" fmla="*/ 1355075 w 1355075"/>
              <a:gd name="connsiteY10" fmla="*/ 11031 h 1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5075" h="187315">
                <a:moveTo>
                  <a:pt x="0" y="187301"/>
                </a:moveTo>
                <a:cubicBezTo>
                  <a:pt x="47739" y="105592"/>
                  <a:pt x="95479" y="23884"/>
                  <a:pt x="143219" y="22048"/>
                </a:cubicBezTo>
                <a:cubicBezTo>
                  <a:pt x="190959" y="20212"/>
                  <a:pt x="236862" y="174448"/>
                  <a:pt x="286438" y="176284"/>
                </a:cubicBezTo>
                <a:cubicBezTo>
                  <a:pt x="336014" y="178120"/>
                  <a:pt x="394771" y="33064"/>
                  <a:pt x="440675" y="33064"/>
                </a:cubicBezTo>
                <a:cubicBezTo>
                  <a:pt x="486579" y="33064"/>
                  <a:pt x="512284" y="181792"/>
                  <a:pt x="561860" y="176284"/>
                </a:cubicBezTo>
                <a:cubicBezTo>
                  <a:pt x="611436" y="170776"/>
                  <a:pt x="688554" y="-1822"/>
                  <a:pt x="738130" y="14"/>
                </a:cubicBezTo>
                <a:cubicBezTo>
                  <a:pt x="787706" y="1850"/>
                  <a:pt x="813412" y="185465"/>
                  <a:pt x="859316" y="187301"/>
                </a:cubicBezTo>
                <a:cubicBezTo>
                  <a:pt x="905220" y="189137"/>
                  <a:pt x="956632" y="11031"/>
                  <a:pt x="1013552" y="11031"/>
                </a:cubicBezTo>
                <a:cubicBezTo>
                  <a:pt x="1070472" y="11031"/>
                  <a:pt x="1143918" y="187301"/>
                  <a:pt x="1200838" y="187301"/>
                </a:cubicBezTo>
                <a:cubicBezTo>
                  <a:pt x="1257758" y="187301"/>
                  <a:pt x="1355075" y="11031"/>
                  <a:pt x="1355075" y="11031"/>
                </a:cubicBezTo>
                <a:lnTo>
                  <a:pt x="1355075" y="1103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D708510-3DED-760D-82D7-73824A398FF5}"/>
              </a:ext>
            </a:extLst>
          </p:cNvPr>
          <p:cNvSpPr txBox="1"/>
          <p:nvPr/>
        </p:nvSpPr>
        <p:spPr>
          <a:xfrm>
            <a:off x="132202" y="1002534"/>
            <a:ext cx="1729648" cy="646331"/>
          </a:xfrm>
          <a:prstGeom prst="rect">
            <a:avLst/>
          </a:prstGeom>
          <a:noFill/>
        </p:spPr>
        <p:txBody>
          <a:bodyPr wrap="square" rtlCol="0">
            <a:spAutoFit/>
          </a:bodyPr>
          <a:lstStyle/>
          <a:p>
            <a:r>
              <a:rPr lang="en-US" dirty="0"/>
              <a:t>User</a:t>
            </a:r>
            <a:br>
              <a:rPr lang="en-US" dirty="0"/>
            </a:br>
            <a:r>
              <a:rPr lang="en-US" dirty="0"/>
              <a:t>space</a:t>
            </a:r>
          </a:p>
        </p:txBody>
      </p:sp>
      <p:sp>
        <p:nvSpPr>
          <p:cNvPr id="8" name="TextBox 7">
            <a:extLst>
              <a:ext uri="{FF2B5EF4-FFF2-40B4-BE49-F238E27FC236}">
                <a16:creationId xmlns:a16="http://schemas.microsoft.com/office/drawing/2014/main" id="{930FBD54-3271-93D9-3C29-CD9C89ED7D49}"/>
              </a:ext>
            </a:extLst>
          </p:cNvPr>
          <p:cNvSpPr txBox="1"/>
          <p:nvPr/>
        </p:nvSpPr>
        <p:spPr>
          <a:xfrm>
            <a:off x="99152" y="2379642"/>
            <a:ext cx="1762698" cy="646331"/>
          </a:xfrm>
          <a:prstGeom prst="rect">
            <a:avLst/>
          </a:prstGeom>
          <a:noFill/>
        </p:spPr>
        <p:txBody>
          <a:bodyPr wrap="square" rtlCol="0">
            <a:spAutoFit/>
          </a:bodyPr>
          <a:lstStyle/>
          <a:p>
            <a:r>
              <a:rPr lang="en-US" dirty="0"/>
              <a:t>Kernel</a:t>
            </a:r>
            <a:br>
              <a:rPr lang="en-US" dirty="0"/>
            </a:br>
            <a:r>
              <a:rPr lang="en-US" dirty="0"/>
              <a:t>Space</a:t>
            </a:r>
          </a:p>
        </p:txBody>
      </p:sp>
      <p:sp>
        <p:nvSpPr>
          <p:cNvPr id="9" name="Can 8">
            <a:extLst>
              <a:ext uri="{FF2B5EF4-FFF2-40B4-BE49-F238E27FC236}">
                <a16:creationId xmlns:a16="http://schemas.microsoft.com/office/drawing/2014/main" id="{5ADB7654-5BA7-2898-AA94-EBDB1626F338}"/>
              </a:ext>
            </a:extLst>
          </p:cNvPr>
          <p:cNvSpPr/>
          <p:nvPr/>
        </p:nvSpPr>
        <p:spPr>
          <a:xfrm>
            <a:off x="11127036" y="4880471"/>
            <a:ext cx="804231" cy="122153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D488CC-02A6-A07D-C528-E3A81AE9F13B}"/>
              </a:ext>
            </a:extLst>
          </p:cNvPr>
          <p:cNvSpPr txBox="1"/>
          <p:nvPr/>
        </p:nvSpPr>
        <p:spPr>
          <a:xfrm>
            <a:off x="10901189" y="4170311"/>
            <a:ext cx="1255923" cy="646331"/>
          </a:xfrm>
          <a:prstGeom prst="rect">
            <a:avLst/>
          </a:prstGeom>
          <a:noFill/>
        </p:spPr>
        <p:txBody>
          <a:bodyPr wrap="square" rtlCol="0">
            <a:spAutoFit/>
          </a:bodyPr>
          <a:lstStyle/>
          <a:p>
            <a:r>
              <a:rPr lang="en-US"/>
              <a:t>Storage</a:t>
            </a:r>
            <a:br>
              <a:rPr lang="en-US"/>
            </a:br>
            <a:r>
              <a:rPr lang="en-US"/>
              <a:t>device</a:t>
            </a:r>
          </a:p>
        </p:txBody>
      </p:sp>
      <p:sp>
        <p:nvSpPr>
          <p:cNvPr id="11" name="Right Brace 10">
            <a:extLst>
              <a:ext uri="{FF2B5EF4-FFF2-40B4-BE49-F238E27FC236}">
                <a16:creationId xmlns:a16="http://schemas.microsoft.com/office/drawing/2014/main" id="{1A4FA96B-70A8-61D4-7548-E96A925864A1}"/>
              </a:ext>
            </a:extLst>
          </p:cNvPr>
          <p:cNvSpPr/>
          <p:nvPr/>
        </p:nvSpPr>
        <p:spPr>
          <a:xfrm>
            <a:off x="10267720" y="4880471"/>
            <a:ext cx="528810" cy="12215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Down Arrow 11">
            <a:extLst>
              <a:ext uri="{FF2B5EF4-FFF2-40B4-BE49-F238E27FC236}">
                <a16:creationId xmlns:a16="http://schemas.microsoft.com/office/drawing/2014/main" id="{980D0DAC-74DA-2D9A-1967-AD78E37A3A30}"/>
              </a:ext>
            </a:extLst>
          </p:cNvPr>
          <p:cNvSpPr/>
          <p:nvPr/>
        </p:nvSpPr>
        <p:spPr>
          <a:xfrm>
            <a:off x="1409075" y="1215422"/>
            <a:ext cx="164892" cy="49915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2">
            <a:extLst>
              <a:ext uri="{FF2B5EF4-FFF2-40B4-BE49-F238E27FC236}">
                <a16:creationId xmlns:a16="http://schemas.microsoft.com/office/drawing/2014/main" id="{BEB5ACAD-F549-40AA-2CA8-835468CD7DD4}"/>
              </a:ext>
            </a:extLst>
          </p:cNvPr>
          <p:cNvGraphicFramePr>
            <a:graphicFrameLocks noGrp="1"/>
          </p:cNvGraphicFramePr>
          <p:nvPr>
            <p:extLst>
              <p:ext uri="{D42A27DB-BD31-4B8C-83A1-F6EECF244321}">
                <p14:modId xmlns:p14="http://schemas.microsoft.com/office/powerpoint/2010/main" val="1437511501"/>
              </p:ext>
            </p:extLst>
          </p:nvPr>
        </p:nvGraphicFramePr>
        <p:xfrm>
          <a:off x="0" y="343339"/>
          <a:ext cx="12157112" cy="457200"/>
        </p:xfrm>
        <a:graphic>
          <a:graphicData uri="http://schemas.openxmlformats.org/drawingml/2006/table">
            <a:tbl>
              <a:tblPr firstRow="1" bandRow="1">
                <a:tableStyleId>{3B4B98B0-60AC-42C2-AFA5-B58CD77FA1E5}</a:tableStyleId>
              </a:tblPr>
              <a:tblGrid>
                <a:gridCol w="12157112">
                  <a:extLst>
                    <a:ext uri="{9D8B030D-6E8A-4147-A177-3AD203B41FA5}">
                      <a16:colId xmlns:a16="http://schemas.microsoft.com/office/drawing/2014/main" val="20000"/>
                    </a:ext>
                  </a:extLst>
                </a:gridCol>
              </a:tblGrid>
              <a:tr h="370840">
                <a:tc>
                  <a:txBody>
                    <a:bodyPr/>
                    <a:lstStyle/>
                    <a:p>
                      <a:r>
                        <a:rPr lang="en-US" sz="2400" dirty="0"/>
                        <a:t>The path from application buffers to persistent storage (very approximate)</a:t>
                      </a:r>
                    </a:p>
                  </a:txBody>
                  <a:tcPr/>
                </a:tc>
                <a:extLst>
                  <a:ext uri="{0D108BD9-81ED-4DB2-BD59-A6C34878D82A}">
                    <a16:rowId xmlns:a16="http://schemas.microsoft.com/office/drawing/2014/main" val="10000"/>
                  </a:ext>
                </a:extLst>
              </a:tr>
            </a:tbl>
          </a:graphicData>
        </a:graphic>
      </p:graphicFrame>
      <p:sp>
        <p:nvSpPr>
          <p:cNvPr id="14" name="TextBox 13">
            <a:extLst>
              <a:ext uri="{FF2B5EF4-FFF2-40B4-BE49-F238E27FC236}">
                <a16:creationId xmlns:a16="http://schemas.microsoft.com/office/drawing/2014/main" id="{4484FBE9-5D09-61AE-7716-35D9DF3462E4}"/>
              </a:ext>
            </a:extLst>
          </p:cNvPr>
          <p:cNvSpPr txBox="1"/>
          <p:nvPr/>
        </p:nvSpPr>
        <p:spPr>
          <a:xfrm>
            <a:off x="10140417" y="1840259"/>
            <a:ext cx="1837234" cy="1477328"/>
          </a:xfrm>
          <a:prstGeom prst="rect">
            <a:avLst/>
          </a:prstGeom>
          <a:noFill/>
        </p:spPr>
        <p:txBody>
          <a:bodyPr wrap="none" rtlCol="0">
            <a:spAutoFit/>
          </a:bodyPr>
          <a:lstStyle/>
          <a:p>
            <a:pPr marL="285750" indent="-285750">
              <a:buFont typeface="Arial" charset="0"/>
              <a:buChar char="•"/>
            </a:pPr>
            <a:r>
              <a:rPr lang="en-US" dirty="0"/>
              <a:t>Unaligned IO</a:t>
            </a:r>
            <a:r>
              <a:rPr lang="ru-RU" dirty="0"/>
              <a:t>,</a:t>
            </a:r>
          </a:p>
          <a:p>
            <a:pPr marL="285750" indent="-285750">
              <a:buFont typeface="Arial" charset="0"/>
              <a:buChar char="•"/>
            </a:pPr>
            <a:r>
              <a:rPr lang="en-US" dirty="0"/>
              <a:t>Caching of</a:t>
            </a:r>
            <a:br>
              <a:rPr lang="en-US" dirty="0"/>
            </a:br>
            <a:r>
              <a:rPr lang="en-US" dirty="0"/>
              <a:t>frequently</a:t>
            </a:r>
            <a:br>
              <a:rPr lang="en-US" dirty="0"/>
            </a:br>
            <a:r>
              <a:rPr lang="en-US" dirty="0"/>
              <a:t>accessed data,</a:t>
            </a:r>
          </a:p>
          <a:p>
            <a:pPr marL="285750" indent="-285750">
              <a:buFont typeface="Arial" charset="0"/>
              <a:buChar char="•"/>
            </a:pPr>
            <a:r>
              <a:rPr lang="en-US" dirty="0"/>
              <a:t>Readahead.</a:t>
            </a:r>
          </a:p>
        </p:txBody>
      </p:sp>
      <p:sp>
        <p:nvSpPr>
          <p:cNvPr id="15" name="Left Arrow 14">
            <a:extLst>
              <a:ext uri="{FF2B5EF4-FFF2-40B4-BE49-F238E27FC236}">
                <a16:creationId xmlns:a16="http://schemas.microsoft.com/office/drawing/2014/main" id="{F8890249-62A7-D256-0A37-05353AEFB367}"/>
              </a:ext>
            </a:extLst>
          </p:cNvPr>
          <p:cNvSpPr/>
          <p:nvPr/>
        </p:nvSpPr>
        <p:spPr>
          <a:xfrm>
            <a:off x="10160002" y="2061107"/>
            <a:ext cx="239921" cy="1342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2F82282-3C93-A876-0E92-73877817A347}"/>
              </a:ext>
            </a:extLst>
          </p:cNvPr>
          <p:cNvSpPr txBox="1"/>
          <p:nvPr/>
        </p:nvSpPr>
        <p:spPr>
          <a:xfrm>
            <a:off x="0" y="6147572"/>
            <a:ext cx="8945217" cy="369332"/>
          </a:xfrm>
          <a:prstGeom prst="rect">
            <a:avLst/>
          </a:prstGeom>
          <a:noFill/>
        </p:spPr>
        <p:txBody>
          <a:bodyPr wrap="square" rtlCol="0">
            <a:spAutoFit/>
          </a:bodyPr>
          <a:lstStyle/>
          <a:p>
            <a:r>
              <a:rPr lang="en-GB" dirty="0">
                <a:hlinkClick r:id="rId3"/>
              </a:rPr>
              <a:t>https://lwn.net/Articles/736534</a:t>
            </a:r>
            <a:endParaRPr lang="en-CY" dirty="0"/>
          </a:p>
        </p:txBody>
      </p:sp>
    </p:spTree>
    <p:extLst>
      <p:ext uri="{BB962C8B-B14F-4D97-AF65-F5344CB8AC3E}">
        <p14:creationId xmlns:p14="http://schemas.microsoft.com/office/powerpoint/2010/main" val="2334535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2032810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3636804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652026545"/>
              </p:ext>
            </p:extLst>
          </p:nvPr>
        </p:nvGraphicFramePr>
        <p:xfrm>
          <a:off x="0" y="365761"/>
          <a:ext cx="12192000" cy="60350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More on IO queues</a:t>
                      </a:r>
                    </a:p>
                  </a:txBody>
                  <a:tcPr/>
                </a:tc>
                <a:extLst>
                  <a:ext uri="{0D108BD9-81ED-4DB2-BD59-A6C34878D82A}">
                    <a16:rowId xmlns:a16="http://schemas.microsoft.com/office/drawing/2014/main" val="10000"/>
                  </a:ext>
                </a:extLst>
              </a:tr>
              <a:tr h="370840">
                <a:tc>
                  <a:txBody>
                    <a:bodyPr/>
                    <a:lstStyle/>
                    <a:p>
                      <a:r>
                        <a:rPr lang="en-US" dirty="0"/>
                        <a:t>How the IOPS and the request latency depend</a:t>
                      </a:r>
                      <a:br>
                        <a:rPr lang="en-US" dirty="0"/>
                      </a:br>
                      <a:r>
                        <a:rPr lang="en-US" dirty="0"/>
                        <a:t>on the request queue depth: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2EF3AC8-8CFE-5848-93FF-6E1F5CFAE3DB}"/>
              </a:ext>
            </a:extLst>
          </p:cNvPr>
          <p:cNvPicPr>
            <a:picLocks noChangeAspect="1"/>
          </p:cNvPicPr>
          <p:nvPr/>
        </p:nvPicPr>
        <p:blipFill>
          <a:blip r:embed="rId3"/>
          <a:stretch>
            <a:fillRect/>
          </a:stretch>
        </p:blipFill>
        <p:spPr>
          <a:xfrm>
            <a:off x="4773975" y="837282"/>
            <a:ext cx="7418025" cy="5563519"/>
          </a:xfrm>
          <a:prstGeom prst="rect">
            <a:avLst/>
          </a:prstGeom>
        </p:spPr>
      </p:pic>
      <p:sp>
        <p:nvSpPr>
          <p:cNvPr id="4" name="TextBox 3">
            <a:extLst>
              <a:ext uri="{FF2B5EF4-FFF2-40B4-BE49-F238E27FC236}">
                <a16:creationId xmlns:a16="http://schemas.microsoft.com/office/drawing/2014/main" id="{BE3BC871-B447-E366-9243-C52260E97751}"/>
              </a:ext>
            </a:extLst>
          </p:cNvPr>
          <p:cNvSpPr txBox="1"/>
          <p:nvPr/>
        </p:nvSpPr>
        <p:spPr>
          <a:xfrm>
            <a:off x="1" y="6093024"/>
            <a:ext cx="4773974" cy="307777"/>
          </a:xfrm>
          <a:prstGeom prst="rect">
            <a:avLst/>
          </a:prstGeom>
          <a:noFill/>
        </p:spPr>
        <p:txBody>
          <a:bodyPr wrap="square" rtlCol="0">
            <a:spAutoFit/>
          </a:bodyPr>
          <a:lstStyle/>
          <a:p>
            <a:r>
              <a:rPr lang="en-US" sz="1400" i="1" dirty="0">
                <a:solidFill>
                  <a:schemeClr val="bg1">
                    <a:lumMod val="75000"/>
                  </a:schemeClr>
                </a:solidFill>
              </a:rPr>
              <a:t>https://</a:t>
            </a:r>
            <a:r>
              <a:rPr lang="en-US" sz="1400" i="1" dirty="0" err="1">
                <a:solidFill>
                  <a:schemeClr val="bg1">
                    <a:lumMod val="75000"/>
                  </a:schemeClr>
                </a:solidFill>
              </a:rPr>
              <a:t>www.scylladb.com</a:t>
            </a:r>
            <a:r>
              <a:rPr lang="en-US" sz="1400" i="1" dirty="0">
                <a:solidFill>
                  <a:schemeClr val="bg1">
                    <a:lumMod val="75000"/>
                  </a:schemeClr>
                </a:solidFill>
              </a:rPr>
              <a:t>/2018/04/19/scylla-i-o-scheduler-3</a:t>
            </a:r>
          </a:p>
        </p:txBody>
      </p:sp>
    </p:spTree>
    <p:extLst>
      <p:ext uri="{BB962C8B-B14F-4D97-AF65-F5344CB8AC3E}">
        <p14:creationId xmlns:p14="http://schemas.microsoft.com/office/powerpoint/2010/main" val="35780132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009380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539668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267334025"/>
              </p:ext>
            </p:extLst>
          </p:nvPr>
        </p:nvGraphicFramePr>
        <p:xfrm>
          <a:off x="0" y="365761"/>
          <a:ext cx="12192000" cy="60350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More on IO queues</a:t>
                      </a:r>
                    </a:p>
                  </a:txBody>
                  <a:tcPr/>
                </a:tc>
                <a:extLst>
                  <a:ext uri="{0D108BD9-81ED-4DB2-BD59-A6C34878D82A}">
                    <a16:rowId xmlns:a16="http://schemas.microsoft.com/office/drawing/2014/main" val="10000"/>
                  </a:ext>
                </a:extLst>
              </a:tr>
              <a:tr h="370840">
                <a:tc>
                  <a:txBody>
                    <a:bodyPr/>
                    <a:lstStyle/>
                    <a:p>
                      <a:r>
                        <a:rPr lang="en-US" dirty="0"/>
                        <a:t>How the IOPS and the request latency depend</a:t>
                      </a:r>
                      <a:br>
                        <a:rPr lang="en-US" dirty="0"/>
                      </a:br>
                      <a:r>
                        <a:rPr lang="en-US" dirty="0"/>
                        <a:t>on the request queue depth:</a:t>
                      </a:r>
                    </a:p>
                    <a:p>
                      <a:endParaRPr lang="en-US" dirty="0"/>
                    </a:p>
                    <a:p>
                      <a:endParaRPr lang="en-US" dirty="0"/>
                    </a:p>
                    <a:p>
                      <a:r>
                        <a:rPr lang="en-US" dirty="0"/>
                        <a:t>GCS exhibits a similar </a:t>
                      </a:r>
                      <a:r>
                        <a:rPr lang="en-US" dirty="0" err="1"/>
                        <a:t>behaviour</a:t>
                      </a:r>
                      <a:r>
                        <a:rPr lang="en-US" dirty="0"/>
                        <a:t>. Chunk uploads</a:t>
                      </a:r>
                      <a:br>
                        <a:rPr lang="en-US" dirty="0"/>
                      </a:br>
                      <a:r>
                        <a:rPr lang="en-US" dirty="0"/>
                        <a:t>in the range from 24M to 32M are fast and have</a:t>
                      </a:r>
                      <a:br>
                        <a:rPr lang="en-US" dirty="0"/>
                      </a:br>
                      <a:r>
                        <a:rPr lang="en-US" dirty="0"/>
                        <a:t>a predictable latency. Increasing the chunk size</a:t>
                      </a:r>
                      <a:br>
                        <a:rPr lang="en-US" dirty="0"/>
                      </a:br>
                      <a:r>
                        <a:rPr lang="en-US" dirty="0"/>
                        <a:t>decreases the throughput and increases the</a:t>
                      </a:r>
                      <a:br>
                        <a:rPr lang="en-US" dirty="0"/>
                      </a:br>
                      <a:r>
                        <a:rPr lang="en-US" dirty="0"/>
                        <a:t>deviation of request run times.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Font typeface="Arial" panose="020B0604020202020204" pitchFamily="34" charset="0"/>
                        <a:buNone/>
                      </a:pPr>
                      <a:endParaRPr lang="en-US" dirty="0"/>
                    </a:p>
                  </a:txBody>
                  <a:tcPr/>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2EF3AC8-8CFE-5848-93FF-6E1F5CFAE3DB}"/>
              </a:ext>
            </a:extLst>
          </p:cNvPr>
          <p:cNvPicPr>
            <a:picLocks noChangeAspect="1"/>
          </p:cNvPicPr>
          <p:nvPr/>
        </p:nvPicPr>
        <p:blipFill>
          <a:blip r:embed="rId3"/>
          <a:stretch>
            <a:fillRect/>
          </a:stretch>
        </p:blipFill>
        <p:spPr>
          <a:xfrm>
            <a:off x="4773975" y="837282"/>
            <a:ext cx="7418025" cy="5563519"/>
          </a:xfrm>
          <a:prstGeom prst="rect">
            <a:avLst/>
          </a:prstGeom>
        </p:spPr>
      </p:pic>
      <p:sp>
        <p:nvSpPr>
          <p:cNvPr id="4" name="TextBox 3">
            <a:extLst>
              <a:ext uri="{FF2B5EF4-FFF2-40B4-BE49-F238E27FC236}">
                <a16:creationId xmlns:a16="http://schemas.microsoft.com/office/drawing/2014/main" id="{95932D39-D2F6-ABE3-1C11-69FB980D2CC1}"/>
              </a:ext>
            </a:extLst>
          </p:cNvPr>
          <p:cNvSpPr txBox="1"/>
          <p:nvPr/>
        </p:nvSpPr>
        <p:spPr>
          <a:xfrm>
            <a:off x="1" y="6093024"/>
            <a:ext cx="4773974" cy="307777"/>
          </a:xfrm>
          <a:prstGeom prst="rect">
            <a:avLst/>
          </a:prstGeom>
          <a:noFill/>
        </p:spPr>
        <p:txBody>
          <a:bodyPr wrap="square" rtlCol="0">
            <a:spAutoFit/>
          </a:bodyPr>
          <a:lstStyle/>
          <a:p>
            <a:r>
              <a:rPr lang="en-US" sz="1400" i="1" dirty="0">
                <a:solidFill>
                  <a:schemeClr val="bg1">
                    <a:lumMod val="75000"/>
                  </a:schemeClr>
                </a:solidFill>
              </a:rPr>
              <a:t>https://</a:t>
            </a:r>
            <a:r>
              <a:rPr lang="en-US" sz="1400" i="1" dirty="0" err="1">
                <a:solidFill>
                  <a:schemeClr val="bg1">
                    <a:lumMod val="75000"/>
                  </a:schemeClr>
                </a:solidFill>
              </a:rPr>
              <a:t>www.scylladb.com</a:t>
            </a:r>
            <a:r>
              <a:rPr lang="en-US" sz="1400" i="1" dirty="0">
                <a:solidFill>
                  <a:schemeClr val="bg1">
                    <a:lumMod val="75000"/>
                  </a:schemeClr>
                </a:solidFill>
              </a:rPr>
              <a:t>/2018/04/19/scylla-i-o-scheduler-3</a:t>
            </a:r>
          </a:p>
        </p:txBody>
      </p:sp>
    </p:spTree>
    <p:extLst>
      <p:ext uri="{BB962C8B-B14F-4D97-AF65-F5344CB8AC3E}">
        <p14:creationId xmlns:p14="http://schemas.microsoft.com/office/powerpoint/2010/main" val="3897707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74695688"/>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13385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842081639"/>
              </p:ext>
            </p:extLst>
          </p:nvPr>
        </p:nvGraphicFramePr>
        <p:xfrm>
          <a:off x="0" y="365761"/>
          <a:ext cx="12192000" cy="60350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More on IO queues</a:t>
                      </a:r>
                    </a:p>
                  </a:txBody>
                  <a:tcPr/>
                </a:tc>
                <a:extLst>
                  <a:ext uri="{0D108BD9-81ED-4DB2-BD59-A6C34878D82A}">
                    <a16:rowId xmlns:a16="http://schemas.microsoft.com/office/drawing/2014/main" val="10000"/>
                  </a:ext>
                </a:extLst>
              </a:tr>
              <a:tr h="370840">
                <a:tc>
                  <a:txBody>
                    <a:bodyPr/>
                    <a:lstStyle/>
                    <a:p>
                      <a:r>
                        <a:rPr lang="en-US" dirty="0"/>
                        <a:t>How the IOPS and the request latency depend</a:t>
                      </a:r>
                      <a:br>
                        <a:rPr lang="en-US" dirty="0"/>
                      </a:br>
                      <a:r>
                        <a:rPr lang="en-US" dirty="0"/>
                        <a:t>on the request queue depth:</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GCS exhibits a similar </a:t>
                      </a:r>
                      <a:r>
                        <a:rPr lang="en-US" dirty="0" err="1"/>
                        <a:t>behaviour</a:t>
                      </a:r>
                      <a:r>
                        <a:rPr lang="en-US" dirty="0"/>
                        <a:t>. Chunk uploads</a:t>
                      </a:r>
                      <a:br>
                        <a:rPr lang="en-US" dirty="0"/>
                      </a:br>
                      <a:r>
                        <a:rPr lang="en-US" dirty="0"/>
                        <a:t>in the range from 24M to 32M are fast and have</a:t>
                      </a:r>
                      <a:br>
                        <a:rPr lang="en-US" dirty="0"/>
                      </a:br>
                      <a:r>
                        <a:rPr lang="en-US" dirty="0"/>
                        <a:t>a predictable latency. Increasing the chunk size</a:t>
                      </a:r>
                      <a:br>
                        <a:rPr lang="en-US" dirty="0"/>
                      </a:br>
                      <a:r>
                        <a:rPr lang="en-US" dirty="0"/>
                        <a:t>decreases the throughput and increases the</a:t>
                      </a:r>
                      <a:br>
                        <a:rPr lang="en-US" dirty="0"/>
                      </a:br>
                      <a:r>
                        <a:rPr lang="en-US" dirty="0"/>
                        <a:t>deviation of request run times.</a:t>
                      </a:r>
                    </a:p>
                    <a:p>
                      <a:endParaRPr lang="en-US" dirty="0"/>
                    </a:p>
                    <a:p>
                      <a:endParaRPr lang="en-US" dirty="0"/>
                    </a:p>
                    <a:p>
                      <a:r>
                        <a:rPr lang="en-US" b="1" dirty="0"/>
                        <a:t>Corollary</a:t>
                      </a:r>
                      <a:r>
                        <a:rPr lang="ru-RU" dirty="0"/>
                        <a:t>:</a:t>
                      </a:r>
                      <a:r>
                        <a:rPr lang="en-US" dirty="0"/>
                        <a:t> there is no need to issue too many</a:t>
                      </a:r>
                      <a:br>
                        <a:rPr lang="en-US" dirty="0"/>
                      </a:br>
                      <a:r>
                        <a:rPr lang="en-US" dirty="0"/>
                        <a:t>concurrent requests or make requests too long.</a:t>
                      </a:r>
                      <a:br>
                        <a:rPr lang="en-US" dirty="0"/>
                      </a:br>
                      <a:r>
                        <a:rPr lang="en-US" dirty="0"/>
                        <a:t>It is preferable to have a user-space queue that</a:t>
                      </a:r>
                      <a:br>
                        <a:rPr lang="en-US" dirty="0"/>
                      </a:br>
                      <a:r>
                        <a:rPr lang="en-US" dirty="0"/>
                        <a:t>an application fully controls and can modify it</a:t>
                      </a:r>
                      <a:br>
                        <a:rPr lang="en-US" dirty="0"/>
                      </a:br>
                      <a:r>
                        <a:rPr lang="en-US" dirty="0"/>
                        <a:t>the way it whishes.</a:t>
                      </a:r>
                    </a:p>
                    <a:p>
                      <a:endParaRPr lang="en-US" dirty="0"/>
                    </a:p>
                    <a:p>
                      <a:endParaRPr lang="en-US" dirty="0"/>
                    </a:p>
                    <a:p>
                      <a:endParaRPr lang="en-US" dirty="0"/>
                    </a:p>
                    <a:p>
                      <a:endParaRPr lang="en-US" dirty="0"/>
                    </a:p>
                  </a:txBody>
                  <a:tcPr/>
                </a:tc>
                <a:extLst>
                  <a:ext uri="{0D108BD9-81ED-4DB2-BD59-A6C34878D82A}">
                    <a16:rowId xmlns:a16="http://schemas.microsoft.com/office/drawing/2014/main" val="10001"/>
                  </a:ext>
                </a:extLst>
              </a:tr>
            </a:tbl>
          </a:graphicData>
        </a:graphic>
      </p:graphicFrame>
      <p:pic>
        <p:nvPicPr>
          <p:cNvPr id="3" name="Picture 2">
            <a:extLst>
              <a:ext uri="{FF2B5EF4-FFF2-40B4-BE49-F238E27FC236}">
                <a16:creationId xmlns:a16="http://schemas.microsoft.com/office/drawing/2014/main" id="{C2EF3AC8-8CFE-5848-93FF-6E1F5CFAE3DB}"/>
              </a:ext>
            </a:extLst>
          </p:cNvPr>
          <p:cNvPicPr>
            <a:picLocks noChangeAspect="1"/>
          </p:cNvPicPr>
          <p:nvPr/>
        </p:nvPicPr>
        <p:blipFill>
          <a:blip r:embed="rId3"/>
          <a:stretch>
            <a:fillRect/>
          </a:stretch>
        </p:blipFill>
        <p:spPr>
          <a:xfrm>
            <a:off x="4773975" y="837282"/>
            <a:ext cx="7418025" cy="5563519"/>
          </a:xfrm>
          <a:prstGeom prst="rect">
            <a:avLst/>
          </a:prstGeom>
        </p:spPr>
      </p:pic>
      <p:sp>
        <p:nvSpPr>
          <p:cNvPr id="7" name="TextBox 6">
            <a:extLst>
              <a:ext uri="{FF2B5EF4-FFF2-40B4-BE49-F238E27FC236}">
                <a16:creationId xmlns:a16="http://schemas.microsoft.com/office/drawing/2014/main" id="{5153BD79-8139-9E5A-AC29-4B73C08CC347}"/>
              </a:ext>
            </a:extLst>
          </p:cNvPr>
          <p:cNvSpPr txBox="1"/>
          <p:nvPr/>
        </p:nvSpPr>
        <p:spPr>
          <a:xfrm>
            <a:off x="0" y="5416214"/>
            <a:ext cx="6400800" cy="954107"/>
          </a:xfrm>
          <a:prstGeom prst="rect">
            <a:avLst/>
          </a:prstGeom>
          <a:noFill/>
        </p:spPr>
        <p:txBody>
          <a:bodyPr wrap="square" rtlCol="0">
            <a:spAutoFit/>
          </a:bodyPr>
          <a:lstStyle/>
          <a:p>
            <a:r>
              <a:rPr lang="en-US" sz="1400" b="1" i="1" dirty="0"/>
              <a:t>See also</a:t>
            </a:r>
            <a:r>
              <a:rPr lang="en-US" sz="1400" i="1" dirty="0"/>
              <a:t>: “</a:t>
            </a:r>
            <a:r>
              <a:rPr lang="en-US" sz="1400" i="1" dirty="0" err="1"/>
              <a:t>ScyllaDB</a:t>
            </a:r>
            <a:r>
              <a:rPr lang="en-US" sz="1400" i="1" dirty="0"/>
              <a:t> </a:t>
            </a:r>
            <a:r>
              <a:rPr lang="en-US" sz="1400" i="1" dirty="0" err="1"/>
              <a:t>userspace</a:t>
            </a:r>
            <a:r>
              <a:rPr lang="en-US" sz="1400" i="1" dirty="0"/>
              <a:t> disk IO scheduler”:</a:t>
            </a:r>
          </a:p>
          <a:p>
            <a:pPr marL="285750" indent="-285750">
              <a:buFont typeface="Arial" panose="020B0604020202020204" pitchFamily="34" charset="0"/>
              <a:buChar char="•"/>
            </a:pPr>
            <a:r>
              <a:rPr lang="en-US" sz="1400" i="1" dirty="0"/>
              <a:t>https://</a:t>
            </a:r>
            <a:r>
              <a:rPr lang="en-US" sz="1400" i="1" dirty="0" err="1"/>
              <a:t>www.scylladb.com</a:t>
            </a:r>
            <a:r>
              <a:rPr lang="en-US" sz="1400" i="1" dirty="0"/>
              <a:t>/2016/04/14/io-scheduler-1</a:t>
            </a:r>
          </a:p>
          <a:p>
            <a:pPr marL="285750" indent="-285750">
              <a:buFont typeface="Arial" panose="020B0604020202020204" pitchFamily="34" charset="0"/>
              <a:buChar char="•"/>
            </a:pPr>
            <a:r>
              <a:rPr lang="en-US" sz="1400" i="1" dirty="0"/>
              <a:t>https://</a:t>
            </a:r>
            <a:r>
              <a:rPr lang="en-US" sz="1400" i="1" dirty="0" err="1"/>
              <a:t>www.scylladb.com</a:t>
            </a:r>
            <a:r>
              <a:rPr lang="en-US" sz="1400" i="1" dirty="0"/>
              <a:t>/2016/04/29/io-scheduler-2</a:t>
            </a:r>
          </a:p>
          <a:p>
            <a:pPr marL="285750" indent="-285750">
              <a:buFont typeface="Arial" panose="020B0604020202020204" pitchFamily="34" charset="0"/>
              <a:buChar char="•"/>
            </a:pPr>
            <a:r>
              <a:rPr lang="en-US" sz="1400" i="1" dirty="0"/>
              <a:t>https://</a:t>
            </a:r>
            <a:r>
              <a:rPr lang="en-US" sz="1400" i="1" dirty="0" err="1"/>
              <a:t>www.scylladb.com</a:t>
            </a:r>
            <a:r>
              <a:rPr lang="en-US" sz="1400" i="1" dirty="0"/>
              <a:t>/2018/04/19/scylla-i-o-scheduler-3</a:t>
            </a:r>
            <a:endParaRPr lang="en-CY" sz="1400" dirty="0"/>
          </a:p>
        </p:txBody>
      </p:sp>
    </p:spTree>
    <p:extLst>
      <p:ext uri="{BB962C8B-B14F-4D97-AF65-F5344CB8AC3E}">
        <p14:creationId xmlns:p14="http://schemas.microsoft.com/office/powerpoint/2010/main" val="2414737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5058D-11CE-002C-0E34-385A18E71872}"/>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7BD6715-1695-2833-4DF0-E6A1B591110A}"/>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6F3395AB-233F-4195-C699-0762AEE8DDB5}"/>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8D16C43E-A95B-DBCD-1E15-0AAC31284F3A}"/>
              </a:ext>
            </a:extLst>
          </p:cNvPr>
          <p:cNvGraphicFramePr>
            <a:graphicFrameLocks noGrp="1"/>
          </p:cNvGraphicFramePr>
          <p:nvPr>
            <p:extLst>
              <p:ext uri="{D42A27DB-BD31-4B8C-83A1-F6EECF244321}">
                <p14:modId xmlns:p14="http://schemas.microsoft.com/office/powerpoint/2010/main" val="457950913"/>
              </p:ext>
            </p:extLst>
          </p:nvPr>
        </p:nvGraphicFramePr>
        <p:xfrm>
          <a:off x="0" y="365761"/>
          <a:ext cx="12192000" cy="21945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Load shedding</a:t>
                      </a:r>
                    </a:p>
                  </a:txBody>
                  <a:tcPr/>
                </a:tc>
                <a:extLst>
                  <a:ext uri="{0D108BD9-81ED-4DB2-BD59-A6C34878D82A}">
                    <a16:rowId xmlns:a16="http://schemas.microsoft.com/office/drawing/2014/main" val="10000"/>
                  </a:ext>
                </a:extLst>
              </a:tr>
              <a:tr h="370840">
                <a:tc>
                  <a:txBody>
                    <a:bodyPr/>
                    <a:lstStyle/>
                    <a:p>
                      <a:r>
                        <a:rPr lang="en-US" b="1" dirty="0"/>
                        <a:t>Idea</a:t>
                      </a:r>
                      <a:r>
                        <a:rPr lang="ru-RU" dirty="0"/>
                        <a:t>:</a:t>
                      </a:r>
                      <a:r>
                        <a:rPr lang="en-US" dirty="0"/>
                        <a:t> there is no need to issue too many concurrent requests or make requests too long. It is preferable to have a user-space queue that an application fully controls and can modify it the way it whishes.</a:t>
                      </a:r>
                    </a:p>
                    <a:p>
                      <a:endParaRPr lang="en-US" dirty="0"/>
                    </a:p>
                    <a:p>
                      <a:r>
                        <a:rPr lang="en-US" dirty="0"/>
                        <a:t>This limits the size of egress request queues produced by an application.</a:t>
                      </a:r>
                    </a:p>
                    <a:p>
                      <a:endParaRPr lang="en-US" dirty="0"/>
                    </a:p>
                    <a:p>
                      <a:r>
                        <a:rPr lang="en-US" dirty="0"/>
                        <a:t>How do we handle ingress queues that grow too big?</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6015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59778630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1938263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202031981"/>
              </p:ext>
            </p:extLst>
          </p:nvPr>
        </p:nvGraphicFramePr>
        <p:xfrm>
          <a:off x="0" y="365761"/>
          <a:ext cx="12192000" cy="1097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Load shedding</a:t>
                      </a:r>
                    </a:p>
                  </a:txBody>
                  <a:tcPr/>
                </a:tc>
                <a:extLst>
                  <a:ext uri="{0D108BD9-81ED-4DB2-BD59-A6C34878D82A}">
                    <a16:rowId xmlns:a16="http://schemas.microsoft.com/office/drawing/2014/main" val="10000"/>
                  </a:ext>
                </a:extLst>
              </a:tr>
              <a:tr h="370840">
                <a:tc>
                  <a:txBody>
                    <a:bodyPr/>
                    <a:lstStyle/>
                    <a:p>
                      <a:r>
                        <a:rPr lang="en-US" dirty="0"/>
                        <a:t>When handling congested queues of IP packets, it suffices to drop some of them randomly. This may be further improved by sending ECNs (Explicit Congestion Notifications). See </a:t>
                      </a:r>
                      <a:r>
                        <a:rPr lang="en-US" dirty="0" err="1"/>
                        <a:t>CoDel</a:t>
                      </a:r>
                      <a:r>
                        <a:rPr lang="en-US" dirty="0"/>
                        <a:t> and Random Early Drop.</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67820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32737-9B53-A0F2-CFA5-FFA88045C04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6A9B7FF-4FB5-6C73-10E0-EE56C8867F0A}"/>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28DD9455-47C2-DE5E-A623-D8F5F4E631DD}"/>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A5023179-3E94-C96D-FB1D-1FB0ED128EB4}"/>
              </a:ext>
            </a:extLst>
          </p:cNvPr>
          <p:cNvGraphicFramePr>
            <a:graphicFrameLocks noGrp="1"/>
          </p:cNvGraphicFramePr>
          <p:nvPr/>
        </p:nvGraphicFramePr>
        <p:xfrm>
          <a:off x="0" y="365761"/>
          <a:ext cx="12192000" cy="54864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Load shedding</a:t>
                      </a:r>
                    </a:p>
                  </a:txBody>
                  <a:tcPr/>
                </a:tc>
                <a:extLst>
                  <a:ext uri="{0D108BD9-81ED-4DB2-BD59-A6C34878D82A}">
                    <a16:rowId xmlns:a16="http://schemas.microsoft.com/office/drawing/2014/main" val="10000"/>
                  </a:ext>
                </a:extLst>
              </a:tr>
              <a:tr h="370840">
                <a:tc>
                  <a:txBody>
                    <a:bodyPr/>
                    <a:lstStyle/>
                    <a:p>
                      <a:r>
                        <a:rPr lang="en-US" dirty="0"/>
                        <a:t>When handling congested queues of IP packets, it suffices to drop some of them randomly. This may be further improved by sending ECNs (Explicit Congestion Notifications). See </a:t>
                      </a:r>
                      <a:r>
                        <a:rPr lang="en-US" dirty="0" err="1"/>
                        <a:t>CoDel</a:t>
                      </a:r>
                      <a:r>
                        <a:rPr lang="en-US" dirty="0"/>
                        <a:t> and Random Early Drop.</a:t>
                      </a:r>
                    </a:p>
                    <a:p>
                      <a:endParaRPr lang="en-US" dirty="0"/>
                    </a:p>
                    <a:p>
                      <a:r>
                        <a:rPr lang="en-US" dirty="0"/>
                        <a:t>Dropping requests at random in a distributed system may be a poor idea:</a:t>
                      </a:r>
                      <a:endParaRPr lang="ru-RU" dirty="0"/>
                    </a:p>
                    <a:p>
                      <a:endParaRPr lang="ru-RU" dirty="0"/>
                    </a:p>
                    <a:p>
                      <a:endParaRPr lang="ru-RU" dirty="0"/>
                    </a:p>
                    <a:p>
                      <a:endParaRPr lang="ru-RU" dirty="0"/>
                    </a:p>
                    <a:p>
                      <a:endParaRPr lang="ru-RU" dirty="0"/>
                    </a:p>
                    <a:p>
                      <a:endParaRPr lang="ru-RU" dirty="0"/>
                    </a:p>
                    <a:p>
                      <a:endParaRPr lang="ru-RU" dirty="0"/>
                    </a:p>
                    <a:p>
                      <a:endParaRPr lang="en-US" dirty="0"/>
                    </a:p>
                    <a:p>
                      <a:endParaRPr lang="ru-RU" dirty="0"/>
                    </a:p>
                    <a:p>
                      <a:r>
                        <a:rPr lang="en-US" dirty="0"/>
                        <a:t>Typically, a request handler issues multiple sub-requests to other services in a distributed system and constructs a response from responses to sub-requests.</a:t>
                      </a:r>
                      <a:endParaRPr lang="ru-RU" dirty="0"/>
                    </a:p>
                    <a:p>
                      <a:endParaRPr lang="ru-RU" dirty="0"/>
                    </a:p>
                    <a:p>
                      <a:r>
                        <a:rPr lang="en-US" dirty="0"/>
                        <a:t>Suppose that servers</a:t>
                      </a:r>
                      <a:r>
                        <a:rPr lang="ru-RU" dirty="0"/>
                        <a:t> </a:t>
                      </a:r>
                      <a:r>
                        <a:rPr lang="en-US" dirty="0"/>
                        <a:t>1, 2, ..., N-1 executed their sub-requests, but server</a:t>
                      </a:r>
                      <a:r>
                        <a:rPr lang="ru-RU" dirty="0"/>
                        <a:t> </a:t>
                      </a:r>
                      <a:r>
                        <a:rPr lang="en-US" dirty="0"/>
                        <a:t>N decided to load-shed its sub-request. Because of this, the whole top-level request can’t be served and needs more resources to retry sub-requests. This only leads to increased load on all services within a distributed system.</a:t>
                      </a:r>
                    </a:p>
                  </a:txBody>
                  <a:tcPr/>
                </a:tc>
                <a:extLst>
                  <a:ext uri="{0D108BD9-81ED-4DB2-BD59-A6C34878D82A}">
                    <a16:rowId xmlns:a16="http://schemas.microsoft.com/office/drawing/2014/main" val="10001"/>
                  </a:ext>
                </a:extLst>
              </a:tr>
            </a:tbl>
          </a:graphicData>
        </a:graphic>
      </p:graphicFrame>
      <p:sp>
        <p:nvSpPr>
          <p:cNvPr id="3" name="Rounded Rectangle 2">
            <a:extLst>
              <a:ext uri="{FF2B5EF4-FFF2-40B4-BE49-F238E27FC236}">
                <a16:creationId xmlns:a16="http://schemas.microsoft.com/office/drawing/2014/main" id="{82683AE0-9C15-C700-8DF3-0A190D757040}"/>
              </a:ext>
            </a:extLst>
          </p:cNvPr>
          <p:cNvSpPr/>
          <p:nvPr/>
        </p:nvSpPr>
        <p:spPr>
          <a:xfrm>
            <a:off x="5132942" y="2276014"/>
            <a:ext cx="1926116" cy="451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Frontend server</a:t>
            </a:r>
            <a:endParaRPr lang="ru-RU" dirty="0"/>
          </a:p>
        </p:txBody>
      </p:sp>
      <p:sp>
        <p:nvSpPr>
          <p:cNvPr id="7" name="Rounded Rectangle 6">
            <a:extLst>
              <a:ext uri="{FF2B5EF4-FFF2-40B4-BE49-F238E27FC236}">
                <a16:creationId xmlns:a16="http://schemas.microsoft.com/office/drawing/2014/main" id="{98292A0C-EB57-DEDE-3513-26B296ACA7E4}"/>
              </a:ext>
            </a:extLst>
          </p:cNvPr>
          <p:cNvSpPr/>
          <p:nvPr/>
        </p:nvSpPr>
        <p:spPr>
          <a:xfrm>
            <a:off x="2085862" y="3430581"/>
            <a:ext cx="1926116" cy="451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Backend server 1</a:t>
            </a:r>
            <a:endParaRPr lang="ru-RU" dirty="0"/>
          </a:p>
        </p:txBody>
      </p:sp>
      <p:sp>
        <p:nvSpPr>
          <p:cNvPr id="8" name="Rounded Rectangle 7">
            <a:extLst>
              <a:ext uri="{FF2B5EF4-FFF2-40B4-BE49-F238E27FC236}">
                <a16:creationId xmlns:a16="http://schemas.microsoft.com/office/drawing/2014/main" id="{7EAA1453-FD37-2307-A019-7BEE49EAA0FA}"/>
              </a:ext>
            </a:extLst>
          </p:cNvPr>
          <p:cNvSpPr/>
          <p:nvPr/>
        </p:nvSpPr>
        <p:spPr>
          <a:xfrm>
            <a:off x="4410420" y="3430581"/>
            <a:ext cx="1926116" cy="451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Backend server 2</a:t>
            </a:r>
            <a:endParaRPr lang="ru-RU" dirty="0"/>
          </a:p>
        </p:txBody>
      </p:sp>
      <p:sp>
        <p:nvSpPr>
          <p:cNvPr id="9" name="Rounded Rectangle 8">
            <a:extLst>
              <a:ext uri="{FF2B5EF4-FFF2-40B4-BE49-F238E27FC236}">
                <a16:creationId xmlns:a16="http://schemas.microsoft.com/office/drawing/2014/main" id="{B78C3DCE-C7BF-08DC-DF98-8FE211081EBD}"/>
              </a:ext>
            </a:extLst>
          </p:cNvPr>
          <p:cNvSpPr/>
          <p:nvPr/>
        </p:nvSpPr>
        <p:spPr>
          <a:xfrm>
            <a:off x="8526138" y="3430581"/>
            <a:ext cx="1926116" cy="451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Backend server N</a:t>
            </a:r>
            <a:endParaRPr lang="ru-RU" dirty="0"/>
          </a:p>
        </p:txBody>
      </p:sp>
      <p:sp>
        <p:nvSpPr>
          <p:cNvPr id="10" name="Rounded Rectangle 9">
            <a:extLst>
              <a:ext uri="{FF2B5EF4-FFF2-40B4-BE49-F238E27FC236}">
                <a16:creationId xmlns:a16="http://schemas.microsoft.com/office/drawing/2014/main" id="{A91E2F40-2F08-7D5D-2F5F-98B196020D89}"/>
              </a:ext>
            </a:extLst>
          </p:cNvPr>
          <p:cNvSpPr/>
          <p:nvPr/>
        </p:nvSpPr>
        <p:spPr>
          <a:xfrm>
            <a:off x="7082928" y="3430581"/>
            <a:ext cx="696817" cy="451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cxnSp>
        <p:nvCxnSpPr>
          <p:cNvPr id="11" name="Straight Arrow Connector 10">
            <a:extLst>
              <a:ext uri="{FF2B5EF4-FFF2-40B4-BE49-F238E27FC236}">
                <a16:creationId xmlns:a16="http://schemas.microsoft.com/office/drawing/2014/main" id="{1FBC6A5D-94D4-0C7F-A1E6-B4CC83D60260}"/>
              </a:ext>
            </a:extLst>
          </p:cNvPr>
          <p:cNvCxnSpPr>
            <a:cxnSpLocks/>
            <a:stCxn id="3" idx="2"/>
            <a:endCxn id="7" idx="0"/>
          </p:cNvCxnSpPr>
          <p:nvPr/>
        </p:nvCxnSpPr>
        <p:spPr>
          <a:xfrm flipH="1">
            <a:off x="3048920" y="2727706"/>
            <a:ext cx="3047080" cy="70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8CA10E8-9716-A702-7B1C-0AB22B494119}"/>
              </a:ext>
            </a:extLst>
          </p:cNvPr>
          <p:cNvCxnSpPr>
            <a:cxnSpLocks/>
            <a:stCxn id="3" idx="2"/>
            <a:endCxn id="8" idx="0"/>
          </p:cNvCxnSpPr>
          <p:nvPr/>
        </p:nvCxnSpPr>
        <p:spPr>
          <a:xfrm flipH="1">
            <a:off x="5373478" y="2727706"/>
            <a:ext cx="722522" cy="70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D01F53D-F3A8-1E98-EB24-B1821322726C}"/>
              </a:ext>
            </a:extLst>
          </p:cNvPr>
          <p:cNvCxnSpPr>
            <a:stCxn id="3" idx="2"/>
            <a:endCxn id="10" idx="0"/>
          </p:cNvCxnSpPr>
          <p:nvPr/>
        </p:nvCxnSpPr>
        <p:spPr>
          <a:xfrm>
            <a:off x="6096000" y="2727706"/>
            <a:ext cx="1335337" cy="70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6EF8E90-79BD-3CD4-E0CB-132490D571B3}"/>
              </a:ext>
            </a:extLst>
          </p:cNvPr>
          <p:cNvCxnSpPr>
            <a:stCxn id="3" idx="2"/>
            <a:endCxn id="9" idx="0"/>
          </p:cNvCxnSpPr>
          <p:nvPr/>
        </p:nvCxnSpPr>
        <p:spPr>
          <a:xfrm>
            <a:off x="6096000" y="2727706"/>
            <a:ext cx="3393196" cy="70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6561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127CB-A30F-1C10-85E4-CA13327DD951}"/>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6E4BF1D-C1BA-2890-2838-B5F2CE0653BC}"/>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2B867F0A-6E93-D552-6878-3C4585B1607C}"/>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9A649EA3-F5F6-A38E-7787-AE4E92993C58}"/>
              </a:ext>
            </a:extLst>
          </p:cNvPr>
          <p:cNvGraphicFramePr>
            <a:graphicFrameLocks noGrp="1"/>
          </p:cNvGraphicFramePr>
          <p:nvPr>
            <p:extLst>
              <p:ext uri="{D42A27DB-BD31-4B8C-83A1-F6EECF244321}">
                <p14:modId xmlns:p14="http://schemas.microsoft.com/office/powerpoint/2010/main" val="1908755293"/>
              </p:ext>
            </p:extLst>
          </p:nvPr>
        </p:nvGraphicFramePr>
        <p:xfrm>
          <a:off x="0" y="365761"/>
          <a:ext cx="12192000" cy="60350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Load shedding</a:t>
                      </a:r>
                    </a:p>
                  </a:txBody>
                  <a:tcPr/>
                </a:tc>
                <a:extLst>
                  <a:ext uri="{0D108BD9-81ED-4DB2-BD59-A6C34878D82A}">
                    <a16:rowId xmlns:a16="http://schemas.microsoft.com/office/drawing/2014/main" val="10000"/>
                  </a:ext>
                </a:extLst>
              </a:tr>
              <a:tr h="370840">
                <a:tc>
                  <a:txBody>
                    <a:bodyPr/>
                    <a:lstStyle/>
                    <a:p>
                      <a:r>
                        <a:rPr lang="en-US" dirty="0"/>
                        <a:t>When handling congested queues of IP packets, it suffices to drop some of them randomly. This may be further improved by sending ECNs (Explicit Congestion Notifications). See </a:t>
                      </a:r>
                      <a:r>
                        <a:rPr lang="en-US" dirty="0" err="1"/>
                        <a:t>CoDel</a:t>
                      </a:r>
                      <a:r>
                        <a:rPr lang="en-US" dirty="0"/>
                        <a:t> and Random Early Drop.</a:t>
                      </a:r>
                    </a:p>
                    <a:p>
                      <a:endParaRPr lang="en-US" dirty="0"/>
                    </a:p>
                    <a:p>
                      <a:r>
                        <a:rPr lang="en-US" dirty="0"/>
                        <a:t>Dropping requests at random in a distributed system may be a poor idea:</a:t>
                      </a:r>
                      <a:endParaRPr lang="ru-RU" dirty="0"/>
                    </a:p>
                    <a:p>
                      <a:endParaRPr lang="ru-RU" dirty="0"/>
                    </a:p>
                    <a:p>
                      <a:endParaRPr lang="ru-RU" dirty="0"/>
                    </a:p>
                    <a:p>
                      <a:endParaRPr lang="ru-RU" dirty="0"/>
                    </a:p>
                    <a:p>
                      <a:endParaRPr lang="ru-RU" dirty="0"/>
                    </a:p>
                    <a:p>
                      <a:endParaRPr lang="ru-RU" dirty="0"/>
                    </a:p>
                    <a:p>
                      <a:endParaRPr lang="ru-RU" dirty="0"/>
                    </a:p>
                    <a:p>
                      <a:endParaRPr lang="en-US" dirty="0"/>
                    </a:p>
                    <a:p>
                      <a:endParaRPr lang="ru-RU" dirty="0"/>
                    </a:p>
                    <a:p>
                      <a:r>
                        <a:rPr lang="en-US" dirty="0"/>
                        <a:t>Typically, a request handler issues multiple sub-requests to other services in a distributed system and constructs a response from responses to sub-requests.</a:t>
                      </a:r>
                      <a:endParaRPr lang="ru-RU" dirty="0"/>
                    </a:p>
                    <a:p>
                      <a:endParaRPr lang="ru-RU" dirty="0"/>
                    </a:p>
                    <a:p>
                      <a:r>
                        <a:rPr lang="en-US" dirty="0"/>
                        <a:t>Suppose that servers</a:t>
                      </a:r>
                      <a:r>
                        <a:rPr lang="ru-RU" dirty="0"/>
                        <a:t> </a:t>
                      </a:r>
                      <a:r>
                        <a:rPr lang="en-US" dirty="0"/>
                        <a:t>1, 2, ..., N-1 executed their sub-requests, but server</a:t>
                      </a:r>
                      <a:r>
                        <a:rPr lang="ru-RU" dirty="0"/>
                        <a:t> </a:t>
                      </a:r>
                      <a:r>
                        <a:rPr lang="en-US" dirty="0"/>
                        <a:t>N decided to load-shed its sub-request. Because of this, the whole top-level request can’t be served and needs more resources to retry sub-requests. This only leads to increased load on all services within a distributed system.</a:t>
                      </a:r>
                    </a:p>
                    <a:p>
                      <a:endParaRPr lang="en-US" dirty="0"/>
                    </a:p>
                    <a:p>
                      <a:r>
                        <a:rPr lang="en-US" b="1" dirty="0"/>
                        <a:t>Reminder</a:t>
                      </a:r>
                      <a:r>
                        <a:rPr lang="en-US" dirty="0"/>
                        <a:t>: this is much like tail latencies. The probability of </a:t>
                      </a:r>
                      <a:r>
                        <a:rPr lang="en-US" b="1" dirty="0"/>
                        <a:t>any</a:t>
                      </a:r>
                      <a:r>
                        <a:rPr lang="en-US" dirty="0"/>
                        <a:t> of N servers load-shedding their sub-request grows with N.</a:t>
                      </a:r>
                    </a:p>
                  </a:txBody>
                  <a:tcPr/>
                </a:tc>
                <a:extLst>
                  <a:ext uri="{0D108BD9-81ED-4DB2-BD59-A6C34878D82A}">
                    <a16:rowId xmlns:a16="http://schemas.microsoft.com/office/drawing/2014/main" val="10001"/>
                  </a:ext>
                </a:extLst>
              </a:tr>
            </a:tbl>
          </a:graphicData>
        </a:graphic>
      </p:graphicFrame>
      <p:sp>
        <p:nvSpPr>
          <p:cNvPr id="3" name="Rounded Rectangle 2">
            <a:extLst>
              <a:ext uri="{FF2B5EF4-FFF2-40B4-BE49-F238E27FC236}">
                <a16:creationId xmlns:a16="http://schemas.microsoft.com/office/drawing/2014/main" id="{66D1443E-CAD7-7529-9CE7-2996818C51F9}"/>
              </a:ext>
            </a:extLst>
          </p:cNvPr>
          <p:cNvSpPr/>
          <p:nvPr/>
        </p:nvSpPr>
        <p:spPr>
          <a:xfrm>
            <a:off x="5132942" y="2276014"/>
            <a:ext cx="1926116" cy="451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Frontend server</a:t>
            </a:r>
            <a:endParaRPr lang="ru-RU" dirty="0"/>
          </a:p>
        </p:txBody>
      </p:sp>
      <p:sp>
        <p:nvSpPr>
          <p:cNvPr id="7" name="Rounded Rectangle 6">
            <a:extLst>
              <a:ext uri="{FF2B5EF4-FFF2-40B4-BE49-F238E27FC236}">
                <a16:creationId xmlns:a16="http://schemas.microsoft.com/office/drawing/2014/main" id="{5D950038-7964-57C9-E801-2F4AB8719057}"/>
              </a:ext>
            </a:extLst>
          </p:cNvPr>
          <p:cNvSpPr/>
          <p:nvPr/>
        </p:nvSpPr>
        <p:spPr>
          <a:xfrm>
            <a:off x="2085862" y="3430581"/>
            <a:ext cx="1926116" cy="451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Backend server 1</a:t>
            </a:r>
            <a:endParaRPr lang="ru-RU" dirty="0"/>
          </a:p>
        </p:txBody>
      </p:sp>
      <p:sp>
        <p:nvSpPr>
          <p:cNvPr id="8" name="Rounded Rectangle 7">
            <a:extLst>
              <a:ext uri="{FF2B5EF4-FFF2-40B4-BE49-F238E27FC236}">
                <a16:creationId xmlns:a16="http://schemas.microsoft.com/office/drawing/2014/main" id="{4601EAE5-0969-1A8A-DD1B-F9693F8AB0F1}"/>
              </a:ext>
            </a:extLst>
          </p:cNvPr>
          <p:cNvSpPr/>
          <p:nvPr/>
        </p:nvSpPr>
        <p:spPr>
          <a:xfrm>
            <a:off x="4410420" y="3430581"/>
            <a:ext cx="1926116" cy="451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Backend server 2</a:t>
            </a:r>
            <a:endParaRPr lang="ru-RU" dirty="0"/>
          </a:p>
        </p:txBody>
      </p:sp>
      <p:sp>
        <p:nvSpPr>
          <p:cNvPr id="9" name="Rounded Rectangle 8">
            <a:extLst>
              <a:ext uri="{FF2B5EF4-FFF2-40B4-BE49-F238E27FC236}">
                <a16:creationId xmlns:a16="http://schemas.microsoft.com/office/drawing/2014/main" id="{F3D27DCF-E9EA-4DF4-B71E-F22D4D95C45F}"/>
              </a:ext>
            </a:extLst>
          </p:cNvPr>
          <p:cNvSpPr/>
          <p:nvPr/>
        </p:nvSpPr>
        <p:spPr>
          <a:xfrm>
            <a:off x="8526138" y="3430581"/>
            <a:ext cx="1926116" cy="451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Backend server N</a:t>
            </a:r>
            <a:endParaRPr lang="ru-RU" dirty="0"/>
          </a:p>
        </p:txBody>
      </p:sp>
      <p:sp>
        <p:nvSpPr>
          <p:cNvPr id="10" name="Rounded Rectangle 9">
            <a:extLst>
              <a:ext uri="{FF2B5EF4-FFF2-40B4-BE49-F238E27FC236}">
                <a16:creationId xmlns:a16="http://schemas.microsoft.com/office/drawing/2014/main" id="{9F5A3084-809A-F810-95C6-8655889BBC4B}"/>
              </a:ext>
            </a:extLst>
          </p:cNvPr>
          <p:cNvSpPr/>
          <p:nvPr/>
        </p:nvSpPr>
        <p:spPr>
          <a:xfrm>
            <a:off x="7082928" y="3430581"/>
            <a:ext cx="696817" cy="451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cxnSp>
        <p:nvCxnSpPr>
          <p:cNvPr id="11" name="Straight Arrow Connector 10">
            <a:extLst>
              <a:ext uri="{FF2B5EF4-FFF2-40B4-BE49-F238E27FC236}">
                <a16:creationId xmlns:a16="http://schemas.microsoft.com/office/drawing/2014/main" id="{542C38EA-2F76-7E6E-1332-B2B124421733}"/>
              </a:ext>
            </a:extLst>
          </p:cNvPr>
          <p:cNvCxnSpPr>
            <a:cxnSpLocks/>
            <a:stCxn id="3" idx="2"/>
            <a:endCxn id="7" idx="0"/>
          </p:cNvCxnSpPr>
          <p:nvPr/>
        </p:nvCxnSpPr>
        <p:spPr>
          <a:xfrm flipH="1">
            <a:off x="3048920" y="2727706"/>
            <a:ext cx="3047080" cy="70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31C4D84-AB44-AE83-E4D2-E239B17B8E9A}"/>
              </a:ext>
            </a:extLst>
          </p:cNvPr>
          <p:cNvCxnSpPr>
            <a:cxnSpLocks/>
            <a:stCxn id="3" idx="2"/>
            <a:endCxn id="8" idx="0"/>
          </p:cNvCxnSpPr>
          <p:nvPr/>
        </p:nvCxnSpPr>
        <p:spPr>
          <a:xfrm flipH="1">
            <a:off x="5373478" y="2727706"/>
            <a:ext cx="722522" cy="70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5138D6F-2FD2-8E91-2834-B3F7ED06CEB6}"/>
              </a:ext>
            </a:extLst>
          </p:cNvPr>
          <p:cNvCxnSpPr>
            <a:stCxn id="3" idx="2"/>
            <a:endCxn id="10" idx="0"/>
          </p:cNvCxnSpPr>
          <p:nvPr/>
        </p:nvCxnSpPr>
        <p:spPr>
          <a:xfrm>
            <a:off x="6096000" y="2727706"/>
            <a:ext cx="1335337" cy="70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AECA7B4-C05E-55FA-D5BF-B04C841604DF}"/>
              </a:ext>
            </a:extLst>
          </p:cNvPr>
          <p:cNvCxnSpPr>
            <a:stCxn id="3" idx="2"/>
            <a:endCxn id="9" idx="0"/>
          </p:cNvCxnSpPr>
          <p:nvPr/>
        </p:nvCxnSpPr>
        <p:spPr>
          <a:xfrm>
            <a:off x="6096000" y="2727706"/>
            <a:ext cx="3393196" cy="70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0102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9016435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0078709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292731246"/>
              </p:ext>
            </p:extLst>
          </p:nvPr>
        </p:nvGraphicFramePr>
        <p:xfrm>
          <a:off x="0" y="365761"/>
          <a:ext cx="12192000" cy="52120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Load shedding</a:t>
                      </a:r>
                    </a:p>
                  </a:txBody>
                  <a:tcPr/>
                </a:tc>
                <a:extLst>
                  <a:ext uri="{0D108BD9-81ED-4DB2-BD59-A6C34878D82A}">
                    <a16:rowId xmlns:a16="http://schemas.microsoft.com/office/drawing/2014/main" val="10000"/>
                  </a:ext>
                </a:extLst>
              </a:tr>
              <a:tr h="370840">
                <a:tc>
                  <a:txBody>
                    <a:bodyPr/>
                    <a:lstStyle/>
                    <a:p>
                      <a:endParaRPr lang="ru-RU" dirty="0"/>
                    </a:p>
                    <a:p>
                      <a:endParaRPr lang="ru-RU" dirty="0"/>
                    </a:p>
                    <a:p>
                      <a:endParaRPr lang="ru-RU" dirty="0"/>
                    </a:p>
                    <a:p>
                      <a:endParaRPr lang="ru-RU" dirty="0"/>
                    </a:p>
                    <a:p>
                      <a:endParaRPr lang="ru-RU" dirty="0"/>
                    </a:p>
                    <a:p>
                      <a:endParaRPr lang="ru-RU" dirty="0"/>
                    </a:p>
                    <a:p>
                      <a:endParaRPr lang="ru-RU" dirty="0"/>
                    </a:p>
                    <a:p>
                      <a:r>
                        <a:rPr lang="en-US" dirty="0"/>
                        <a:t>Typically, a request handler issues multiple sub-requests to other services in a distributed system and constructs a response from responses to sub-requests.</a:t>
                      </a:r>
                      <a:endParaRPr lang="ru-RU" dirty="0"/>
                    </a:p>
                    <a:p>
                      <a:endParaRPr lang="ru-RU" dirty="0"/>
                    </a:p>
                    <a:p>
                      <a:r>
                        <a:rPr lang="en-US" dirty="0"/>
                        <a:t>Suppose that servers</a:t>
                      </a:r>
                      <a:r>
                        <a:rPr lang="ru-RU" dirty="0"/>
                        <a:t> </a:t>
                      </a:r>
                      <a:r>
                        <a:rPr lang="en-US" dirty="0"/>
                        <a:t>1, 2, ..., N-1 executed their sub-requests, but server</a:t>
                      </a:r>
                      <a:r>
                        <a:rPr lang="ru-RU" dirty="0"/>
                        <a:t> </a:t>
                      </a:r>
                      <a:r>
                        <a:rPr lang="en-US" dirty="0"/>
                        <a:t>N decided to load-shed its sub-request. Because of this, the whole top-level request can’t be served and needs more resources to retry sub-requests. This only leads to increased load on all services within a distributed system.</a:t>
                      </a:r>
                    </a:p>
                    <a:p>
                      <a:endParaRPr lang="en-US" dirty="0"/>
                    </a:p>
                    <a:p>
                      <a:r>
                        <a:rPr lang="en-US" b="1" dirty="0"/>
                        <a:t>Idea:</a:t>
                      </a:r>
                      <a:endParaRPr lang="en-US" b="0" dirty="0"/>
                    </a:p>
                    <a:p>
                      <a:pPr marL="342900" indent="-342900">
                        <a:buFont typeface="+mj-lt"/>
                        <a:buAutoNum type="arabicPeriod"/>
                      </a:pPr>
                      <a:r>
                        <a:rPr lang="en-US" b="0" dirty="0"/>
                        <a:t>do not drop requests at random, but have request priorities and drop low-priority requests,</a:t>
                      </a:r>
                    </a:p>
                    <a:p>
                      <a:pPr marL="342900" indent="-342900">
                        <a:buFont typeface="+mj-lt"/>
                        <a:buAutoNum type="arabicPeriod"/>
                      </a:pPr>
                      <a:r>
                        <a:rPr lang="en-US" b="0" dirty="0"/>
                        <a:t>prefer to load-shed requests instead of their sub-requests</a:t>
                      </a:r>
                      <a:r>
                        <a:rPr lang="ru-RU" b="0" dirty="0"/>
                        <a:t>.</a:t>
                      </a:r>
                      <a:endParaRPr lang="en-US" dirty="0"/>
                    </a:p>
                  </a:txBody>
                  <a:tcPr/>
                </a:tc>
                <a:extLst>
                  <a:ext uri="{0D108BD9-81ED-4DB2-BD59-A6C34878D82A}">
                    <a16:rowId xmlns:a16="http://schemas.microsoft.com/office/drawing/2014/main" val="10001"/>
                  </a:ext>
                </a:extLst>
              </a:tr>
            </a:tbl>
          </a:graphicData>
        </a:graphic>
      </p:graphicFrame>
      <p:sp>
        <p:nvSpPr>
          <p:cNvPr id="3" name="Rounded Rectangle 2">
            <a:extLst>
              <a:ext uri="{FF2B5EF4-FFF2-40B4-BE49-F238E27FC236}">
                <a16:creationId xmlns:a16="http://schemas.microsoft.com/office/drawing/2014/main" id="{A7957DD0-B100-ED41-80F6-150B1D2706CB}"/>
              </a:ext>
            </a:extLst>
          </p:cNvPr>
          <p:cNvSpPr/>
          <p:nvPr/>
        </p:nvSpPr>
        <p:spPr>
          <a:xfrm>
            <a:off x="5132942" y="1015205"/>
            <a:ext cx="1926116" cy="451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Frontend server</a:t>
            </a:r>
            <a:endParaRPr lang="ru-RU" dirty="0"/>
          </a:p>
        </p:txBody>
      </p:sp>
      <p:sp>
        <p:nvSpPr>
          <p:cNvPr id="7" name="Rounded Rectangle 6">
            <a:extLst>
              <a:ext uri="{FF2B5EF4-FFF2-40B4-BE49-F238E27FC236}">
                <a16:creationId xmlns:a16="http://schemas.microsoft.com/office/drawing/2014/main" id="{00FFEAC9-F464-854E-9198-F906BC007FB0}"/>
              </a:ext>
            </a:extLst>
          </p:cNvPr>
          <p:cNvSpPr/>
          <p:nvPr/>
        </p:nvSpPr>
        <p:spPr>
          <a:xfrm>
            <a:off x="2085862" y="2169772"/>
            <a:ext cx="1926116" cy="451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Backend server 1</a:t>
            </a:r>
            <a:endParaRPr lang="ru-RU" dirty="0"/>
          </a:p>
        </p:txBody>
      </p:sp>
      <p:sp>
        <p:nvSpPr>
          <p:cNvPr id="8" name="Rounded Rectangle 7">
            <a:extLst>
              <a:ext uri="{FF2B5EF4-FFF2-40B4-BE49-F238E27FC236}">
                <a16:creationId xmlns:a16="http://schemas.microsoft.com/office/drawing/2014/main" id="{104DB9E6-F563-6248-B291-A678027F80F6}"/>
              </a:ext>
            </a:extLst>
          </p:cNvPr>
          <p:cNvSpPr/>
          <p:nvPr/>
        </p:nvSpPr>
        <p:spPr>
          <a:xfrm>
            <a:off x="4410420" y="2169772"/>
            <a:ext cx="1926116" cy="451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Backend server 2</a:t>
            </a:r>
            <a:endParaRPr lang="ru-RU" dirty="0"/>
          </a:p>
        </p:txBody>
      </p:sp>
      <p:sp>
        <p:nvSpPr>
          <p:cNvPr id="9" name="Rounded Rectangle 8">
            <a:extLst>
              <a:ext uri="{FF2B5EF4-FFF2-40B4-BE49-F238E27FC236}">
                <a16:creationId xmlns:a16="http://schemas.microsoft.com/office/drawing/2014/main" id="{4BF7FED0-EC42-5145-9AB5-3EE490C6A728}"/>
              </a:ext>
            </a:extLst>
          </p:cNvPr>
          <p:cNvSpPr/>
          <p:nvPr/>
        </p:nvSpPr>
        <p:spPr>
          <a:xfrm>
            <a:off x="8526138" y="2169772"/>
            <a:ext cx="1926116" cy="451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Backend server N</a:t>
            </a:r>
            <a:endParaRPr lang="ru-RU" dirty="0"/>
          </a:p>
        </p:txBody>
      </p:sp>
      <p:sp>
        <p:nvSpPr>
          <p:cNvPr id="10" name="Rounded Rectangle 9">
            <a:extLst>
              <a:ext uri="{FF2B5EF4-FFF2-40B4-BE49-F238E27FC236}">
                <a16:creationId xmlns:a16="http://schemas.microsoft.com/office/drawing/2014/main" id="{D04D0F80-9E28-9E43-BBA9-B2666241C522}"/>
              </a:ext>
            </a:extLst>
          </p:cNvPr>
          <p:cNvSpPr/>
          <p:nvPr/>
        </p:nvSpPr>
        <p:spPr>
          <a:xfrm>
            <a:off x="7082928" y="2169772"/>
            <a:ext cx="696817" cy="4516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cxnSp>
        <p:nvCxnSpPr>
          <p:cNvPr id="11" name="Straight Arrow Connector 10">
            <a:extLst>
              <a:ext uri="{FF2B5EF4-FFF2-40B4-BE49-F238E27FC236}">
                <a16:creationId xmlns:a16="http://schemas.microsoft.com/office/drawing/2014/main" id="{A56D14E6-EF67-2C41-9091-2D62ED274FDB}"/>
              </a:ext>
            </a:extLst>
          </p:cNvPr>
          <p:cNvCxnSpPr>
            <a:cxnSpLocks/>
            <a:stCxn id="3" idx="2"/>
            <a:endCxn id="7" idx="0"/>
          </p:cNvCxnSpPr>
          <p:nvPr/>
        </p:nvCxnSpPr>
        <p:spPr>
          <a:xfrm flipH="1">
            <a:off x="3048920" y="1466897"/>
            <a:ext cx="3047080" cy="70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98B65FD-90F0-714F-A2D3-1A219875C6B5}"/>
              </a:ext>
            </a:extLst>
          </p:cNvPr>
          <p:cNvCxnSpPr>
            <a:cxnSpLocks/>
            <a:stCxn id="3" idx="2"/>
            <a:endCxn id="8" idx="0"/>
          </p:cNvCxnSpPr>
          <p:nvPr/>
        </p:nvCxnSpPr>
        <p:spPr>
          <a:xfrm flipH="1">
            <a:off x="5373478" y="1466897"/>
            <a:ext cx="722522" cy="70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284804-9E8A-A342-AE0E-2FC4AE6C7BE0}"/>
              </a:ext>
            </a:extLst>
          </p:cNvPr>
          <p:cNvCxnSpPr>
            <a:cxnSpLocks/>
            <a:stCxn id="3" idx="2"/>
            <a:endCxn id="10" idx="0"/>
          </p:cNvCxnSpPr>
          <p:nvPr/>
        </p:nvCxnSpPr>
        <p:spPr>
          <a:xfrm>
            <a:off x="6096000" y="1466897"/>
            <a:ext cx="1335337" cy="70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D50AF58-4D02-0B48-A336-BAD8AF31C1C2}"/>
              </a:ext>
            </a:extLst>
          </p:cNvPr>
          <p:cNvCxnSpPr>
            <a:cxnSpLocks/>
            <a:stCxn id="3" idx="2"/>
            <a:endCxn id="9" idx="0"/>
          </p:cNvCxnSpPr>
          <p:nvPr/>
        </p:nvCxnSpPr>
        <p:spPr>
          <a:xfrm>
            <a:off x="6096000" y="1466897"/>
            <a:ext cx="3393196" cy="7028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79682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A3B27-6551-F421-ED73-B9661CDFA69C}"/>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504D6BE-7700-187D-9079-15528AD1B4AC}"/>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90C2893C-A101-A6DC-FB54-BA048C0AF8F0}"/>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4D5A06E8-A5B2-A25C-2F99-42F75BC0FEC9}"/>
              </a:ext>
            </a:extLst>
          </p:cNvPr>
          <p:cNvGraphicFramePr>
            <a:graphicFrameLocks noGrp="1"/>
          </p:cNvGraphicFramePr>
          <p:nvPr>
            <p:extLst>
              <p:ext uri="{D42A27DB-BD31-4B8C-83A1-F6EECF244321}">
                <p14:modId xmlns:p14="http://schemas.microsoft.com/office/powerpoint/2010/main" val="1440942757"/>
              </p:ext>
            </p:extLst>
          </p:nvPr>
        </p:nvGraphicFramePr>
        <p:xfrm>
          <a:off x="0" y="365761"/>
          <a:ext cx="12192000" cy="30175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Load shedding</a:t>
                      </a:r>
                    </a:p>
                  </a:txBody>
                  <a:tcPr/>
                </a:tc>
                <a:extLst>
                  <a:ext uri="{0D108BD9-81ED-4DB2-BD59-A6C34878D82A}">
                    <a16:rowId xmlns:a16="http://schemas.microsoft.com/office/drawing/2014/main" val="10000"/>
                  </a:ext>
                </a:extLst>
              </a:tr>
              <a:tr h="370840">
                <a:tc>
                  <a:txBody>
                    <a:bodyPr/>
                    <a:lstStyle/>
                    <a:p>
                      <a:r>
                        <a:rPr lang="en-US" b="1" dirty="0"/>
                        <a:t>Idea:</a:t>
                      </a:r>
                      <a:endParaRPr lang="en-US" b="0" dirty="0"/>
                    </a:p>
                    <a:p>
                      <a:pPr marL="342900" indent="-342900">
                        <a:buFont typeface="+mj-lt"/>
                        <a:buAutoNum type="arabicPeriod"/>
                      </a:pPr>
                      <a:r>
                        <a:rPr lang="en-US" b="0" dirty="0"/>
                        <a:t>do not drop requests at random, but have request priorities and drop low-priority requests,</a:t>
                      </a:r>
                    </a:p>
                    <a:p>
                      <a:pPr marL="342900" indent="-342900">
                        <a:buFont typeface="+mj-lt"/>
                        <a:buAutoNum type="arabicPeriod"/>
                      </a:pPr>
                      <a:r>
                        <a:rPr lang="en-US" b="0" dirty="0"/>
                        <a:t>prefer to load-shed requests instead of their sub-requests</a:t>
                      </a:r>
                      <a:r>
                        <a:rPr lang="ru-RU" b="0" dirty="0"/>
                        <a:t>.</a:t>
                      </a:r>
                      <a:endParaRPr lang="en-US" dirty="0"/>
                    </a:p>
                    <a:p>
                      <a:endParaRPr lang="en-US" b="0" dirty="0"/>
                    </a:p>
                    <a:p>
                      <a:r>
                        <a:rPr lang="en-US" b="0" dirty="0"/>
                        <a:t>A naïve solution would be to assign request priorities statically.</a:t>
                      </a:r>
                    </a:p>
                    <a:p>
                      <a:endParaRPr lang="en-US" b="0" dirty="0"/>
                    </a:p>
                    <a:p>
                      <a:r>
                        <a:rPr lang="en-US" b="0" dirty="0"/>
                        <a:t>However, that is a flawed approach. One cannot invent many of them, and each priority level becomes big enough to cause oscillating </a:t>
                      </a:r>
                      <a:r>
                        <a:rPr lang="en-US" b="0" dirty="0" err="1"/>
                        <a:t>behaviour</a:t>
                      </a:r>
                      <a:r>
                        <a:rPr lang="en-US" b="0" dirty="0"/>
                        <a:t> in the system</a:t>
                      </a:r>
                      <a:r>
                        <a:rPr lang="ru-RU" b="0" dirty="0"/>
                        <a:t>:</a:t>
                      </a:r>
                      <a:endParaRPr lang="en-US" b="0" dirty="0"/>
                    </a:p>
                    <a:p>
                      <a:pPr marL="285750" indent="-285750">
                        <a:buFont typeface="Arial" panose="020B0604020202020204" pitchFamily="34" charset="0"/>
                        <a:buChar char="•"/>
                      </a:pPr>
                      <a:r>
                        <a:rPr lang="en-US" b="1" dirty="0"/>
                        <a:t>Quiz</a:t>
                      </a:r>
                      <a:r>
                        <a:rPr lang="en-US" b="0" dirty="0"/>
                        <a:t>: describe the </a:t>
                      </a:r>
                      <a:r>
                        <a:rPr lang="en-US" b="0" dirty="0" err="1"/>
                        <a:t>behaviour</a:t>
                      </a:r>
                      <a:r>
                        <a:rPr lang="en-US" b="0" dirty="0"/>
                        <a: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290963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6461737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53826224"/>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774359979"/>
              </p:ext>
            </p:extLst>
          </p:nvPr>
        </p:nvGraphicFramePr>
        <p:xfrm>
          <a:off x="0" y="365761"/>
          <a:ext cx="12192000" cy="49377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Load shedding</a:t>
                      </a:r>
                    </a:p>
                  </a:txBody>
                  <a:tcPr/>
                </a:tc>
                <a:extLst>
                  <a:ext uri="{0D108BD9-81ED-4DB2-BD59-A6C34878D82A}">
                    <a16:rowId xmlns:a16="http://schemas.microsoft.com/office/drawing/2014/main" val="10000"/>
                  </a:ext>
                </a:extLst>
              </a:tr>
              <a:tr h="370840">
                <a:tc>
                  <a:txBody>
                    <a:bodyPr/>
                    <a:lstStyle/>
                    <a:p>
                      <a:r>
                        <a:rPr lang="en-US" b="1" dirty="0"/>
                        <a:t>Idea:</a:t>
                      </a:r>
                      <a:endParaRPr lang="en-US" b="0" dirty="0"/>
                    </a:p>
                    <a:p>
                      <a:pPr marL="342900" indent="-342900">
                        <a:buFont typeface="+mj-lt"/>
                        <a:buAutoNum type="arabicPeriod"/>
                      </a:pPr>
                      <a:r>
                        <a:rPr lang="en-US" b="0" dirty="0"/>
                        <a:t>do not drop requests at random, but have request priorities and drop low-priority requests,</a:t>
                      </a:r>
                    </a:p>
                    <a:p>
                      <a:pPr marL="342900" indent="-342900">
                        <a:buFont typeface="+mj-lt"/>
                        <a:buAutoNum type="arabicPeriod"/>
                      </a:pPr>
                      <a:r>
                        <a:rPr lang="en-US" b="0" dirty="0"/>
                        <a:t>prefer to load-shed requests instead of their sub-requests</a:t>
                      </a:r>
                      <a:r>
                        <a:rPr lang="ru-RU" b="0" dirty="0"/>
                        <a:t>.</a:t>
                      </a:r>
                      <a:endParaRPr lang="en-US" dirty="0"/>
                    </a:p>
                    <a:p>
                      <a:endParaRPr lang="en-US" b="0" dirty="0"/>
                    </a:p>
                    <a:p>
                      <a:r>
                        <a:rPr lang="en-US" b="0" dirty="0"/>
                        <a:t>A naïve solution would be to assign request priorities statically.</a:t>
                      </a:r>
                    </a:p>
                    <a:p>
                      <a:endParaRPr lang="en-US" b="0" dirty="0"/>
                    </a:p>
                    <a:p>
                      <a:r>
                        <a:rPr lang="en-US" b="0" dirty="0"/>
                        <a:t>However, that is a flawed approach. One cannot invent many of them, and each priority level becomes big enough to cause oscillating </a:t>
                      </a:r>
                      <a:r>
                        <a:rPr lang="en-US" b="0" dirty="0" err="1"/>
                        <a:t>behaviour</a:t>
                      </a:r>
                      <a:r>
                        <a:rPr lang="en-US" b="0" dirty="0"/>
                        <a:t> in the system</a:t>
                      </a:r>
                      <a:r>
                        <a:rPr lang="ru-RU" b="0" dirty="0"/>
                        <a:t>:</a:t>
                      </a:r>
                      <a:endParaRPr lang="en-US" b="0" dirty="0"/>
                    </a:p>
                    <a:p>
                      <a:pPr marL="285750" indent="-285750">
                        <a:buFont typeface="Arial" panose="020B0604020202020204" pitchFamily="34" charset="0"/>
                        <a:buChar char="•"/>
                      </a:pPr>
                      <a:r>
                        <a:rPr lang="en-US" b="0" dirty="0"/>
                        <a:t>once there are many enough requests with priorities</a:t>
                      </a:r>
                      <a:r>
                        <a:rPr lang="ru-RU" b="0" dirty="0"/>
                        <a:t> </a:t>
                      </a:r>
                      <a:r>
                        <a:rPr lang="en-US" b="0" dirty="0"/>
                        <a:t>&lt;= N, start to drop all requests with priorities &gt;N,</a:t>
                      </a:r>
                    </a:p>
                    <a:p>
                      <a:pPr marL="285750" indent="-285750">
                        <a:buFont typeface="Arial" panose="020B0604020202020204" pitchFamily="34" charset="0"/>
                        <a:buChar char="•"/>
                      </a:pPr>
                      <a:r>
                        <a:rPr lang="en-US" b="0" dirty="0"/>
                        <a:t>this removes a large chunk of load on the system so that it is no longer overloaded,</a:t>
                      </a:r>
                    </a:p>
                    <a:p>
                      <a:pPr marL="285750" indent="-285750">
                        <a:buFont typeface="Arial" panose="020B0604020202020204" pitchFamily="34" charset="0"/>
                        <a:buChar char="•"/>
                      </a:pPr>
                      <a:r>
                        <a:rPr lang="en-US" b="0" dirty="0"/>
                        <a:t>start accepting requests with priorities &gt;N and become overloaded again.</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A much better idea is to choose priority levels at run time. That way we can have a lot of them and make them fine-grained. For example, within every statically allocated priority level we may a user ID as a refinement to the priority level.</a:t>
                      </a:r>
                    </a:p>
                    <a:p>
                      <a:pPr marL="0" indent="0">
                        <a:buFont typeface="Arial" panose="020B0604020202020204" pitchFamily="34" charset="0"/>
                        <a:buNone/>
                      </a:pPr>
                      <a:endParaRPr lang="en-US" b="0" dirty="0"/>
                    </a:p>
                    <a:p>
                      <a:pPr marL="0" indent="0">
                        <a:buFont typeface="Arial" panose="020B0604020202020204" pitchFamily="34" charset="0"/>
                        <a:buNone/>
                      </a:pPr>
                      <a:r>
                        <a:rPr lang="en-US" b="1" dirty="0"/>
                        <a:t>See also</a:t>
                      </a:r>
                      <a:r>
                        <a:rPr lang="en-US" b="0" dirty="0"/>
                        <a:t>: </a:t>
                      </a:r>
                      <a:r>
                        <a:rPr lang="en-US" b="0" dirty="0">
                          <a:hlinkClick r:id="rId3"/>
                        </a:rPr>
                        <a:t>https://www.cs.columbia.edu/~ruigu/papers/socc18-final100.pdf</a:t>
                      </a:r>
                      <a:endParaRPr lang="en-US" b="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17089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8623547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9896533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820434083"/>
              </p:ext>
            </p:extLst>
          </p:nvPr>
        </p:nvGraphicFramePr>
        <p:xfrm>
          <a:off x="0" y="365761"/>
          <a:ext cx="12192000" cy="58826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Synchronous and asynchronous IO, pipelining and</a:t>
                      </a:r>
                      <a:r>
                        <a:rPr lang="ru-RU" sz="2400" dirty="0"/>
                        <a:t> </a:t>
                      </a:r>
                      <a:r>
                        <a:rPr lang="en-US" sz="2400" dirty="0"/>
                        <a:t>multiplexing</a:t>
                      </a:r>
                      <a:endParaRPr lang="ru-RU" sz="2400" dirty="0"/>
                    </a:p>
                  </a:txBody>
                  <a:tcPr/>
                </a:tc>
                <a:extLst>
                  <a:ext uri="{0D108BD9-81ED-4DB2-BD59-A6C34878D82A}">
                    <a16:rowId xmlns:a16="http://schemas.microsoft.com/office/drawing/2014/main" val="10000"/>
                  </a:ext>
                </a:extLst>
              </a:tr>
              <a:tr h="370840">
                <a:tc>
                  <a:txBody>
                    <a:bodyPr/>
                    <a:lstStyle/>
                    <a:p>
                      <a:r>
                        <a:rPr lang="en-US" dirty="0"/>
                        <a:t>Consider a naïve implementation of a routine that copies a file from one disk to another</a:t>
                      </a:r>
                      <a:r>
                        <a:rPr lang="ru-RU" dirty="0"/>
                        <a:t>:</a:t>
                      </a:r>
                      <a:endParaRPr lang="en-US" dirty="0"/>
                    </a:p>
                    <a:p>
                      <a:endParaRPr lang="en-US" dirty="0"/>
                    </a:p>
                    <a:p>
                      <a:r>
                        <a:rPr lang="en-US" sz="1600" dirty="0">
                          <a:latin typeface="Consolas" panose="020B0609020204030204" pitchFamily="49" charset="0"/>
                          <a:cs typeface="Consolas" panose="020B0609020204030204" pitchFamily="49" charset="0"/>
                        </a:rPr>
                        <a:t>while (!done) {</a:t>
                      </a:r>
                    </a:p>
                    <a:p>
                      <a:r>
                        <a:rPr lang="en-US" sz="1600" dirty="0">
                          <a:latin typeface="Consolas" panose="020B0609020204030204" pitchFamily="49" charset="0"/>
                          <a:cs typeface="Consolas" panose="020B0609020204030204" pitchFamily="49" charset="0"/>
                        </a:rPr>
                        <a:t>  r = read(</a:t>
                      </a:r>
                      <a:r>
                        <a:rPr lang="en-US" sz="1600" dirty="0" err="1">
                          <a:latin typeface="Consolas" panose="020B0609020204030204" pitchFamily="49" charset="0"/>
                          <a:cs typeface="Consolas" panose="020B0609020204030204" pitchFamily="49" charset="0"/>
                        </a:rPr>
                        <a:t>fd_in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r0 = write(</a:t>
                      </a:r>
                      <a:r>
                        <a:rPr lang="en-US" sz="1600" dirty="0" err="1">
                          <a:latin typeface="Consolas" panose="020B0609020204030204" pitchFamily="49" charset="0"/>
                          <a:cs typeface="Consolas" panose="020B0609020204030204" pitchFamily="49" charset="0"/>
                        </a:rPr>
                        <a:t>fd_out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r);</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endParaRPr lang="en-US" dirty="0"/>
                    </a:p>
                    <a:p>
                      <a:endParaRPr lang="ru-RU" dirty="0"/>
                    </a:p>
                    <a:p>
                      <a:r>
                        <a:rPr lang="en-US" dirty="0"/>
                        <a:t>Let us draw time intervals when each disk is accessed:</a:t>
                      </a:r>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en-US" dirty="0"/>
                    </a:p>
                    <a:p>
                      <a:endParaRPr lang="ru-RU" dirty="0"/>
                    </a:p>
                  </a:txBody>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85745485-3810-AF4E-B97F-A8BCAA63019F}"/>
              </a:ext>
            </a:extLst>
          </p:cNvPr>
          <p:cNvGraphicFramePr>
            <a:graphicFrameLocks noGrp="1"/>
          </p:cNvGraphicFramePr>
          <p:nvPr/>
        </p:nvGraphicFramePr>
        <p:xfrm>
          <a:off x="181167"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0</a:t>
                      </a:r>
                      <a:endParaRPr lang="ru-RU" dirty="0"/>
                    </a:p>
                  </a:txBody>
                  <a:tcPr/>
                </a:tc>
                <a:extLst>
                  <a:ext uri="{0D108BD9-81ED-4DB2-BD59-A6C34878D82A}">
                    <a16:rowId xmlns:a16="http://schemas.microsoft.com/office/drawing/2014/main" val="697513112"/>
                  </a:ext>
                </a:extLst>
              </a:tr>
            </a:tbl>
          </a:graphicData>
        </a:graphic>
      </p:graphicFrame>
      <p:graphicFrame>
        <p:nvGraphicFramePr>
          <p:cNvPr id="7" name="Table 6">
            <a:extLst>
              <a:ext uri="{FF2B5EF4-FFF2-40B4-BE49-F238E27FC236}">
                <a16:creationId xmlns:a16="http://schemas.microsoft.com/office/drawing/2014/main" id="{C1BB30A7-0B4C-7F40-8E3F-5287B7A9E41F}"/>
              </a:ext>
            </a:extLst>
          </p:cNvPr>
          <p:cNvGraphicFramePr>
            <a:graphicFrameLocks noGrp="1"/>
          </p:cNvGraphicFramePr>
          <p:nvPr/>
        </p:nvGraphicFramePr>
        <p:xfrm>
          <a:off x="181167" y="41476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app</a:t>
                      </a:r>
                      <a:endParaRPr lang="ru-RU" dirty="0"/>
                    </a:p>
                  </a:txBody>
                  <a:tcPr/>
                </a:tc>
                <a:extLst>
                  <a:ext uri="{0D108BD9-81ED-4DB2-BD59-A6C34878D82A}">
                    <a16:rowId xmlns:a16="http://schemas.microsoft.com/office/drawing/2014/main" val="697513112"/>
                  </a:ext>
                </a:extLst>
              </a:tr>
            </a:tbl>
          </a:graphicData>
        </a:graphic>
      </p:graphicFrame>
      <p:graphicFrame>
        <p:nvGraphicFramePr>
          <p:cNvPr id="8" name="Table 7">
            <a:extLst>
              <a:ext uri="{FF2B5EF4-FFF2-40B4-BE49-F238E27FC236}">
                <a16:creationId xmlns:a16="http://schemas.microsoft.com/office/drawing/2014/main" id="{97F95B88-3DC1-4C4E-B6EA-93F2539B9173}"/>
              </a:ext>
            </a:extLst>
          </p:cNvPr>
          <p:cNvGraphicFramePr>
            <a:graphicFrameLocks noGrp="1"/>
          </p:cNvGraphicFramePr>
          <p:nvPr/>
        </p:nvGraphicFramePr>
        <p:xfrm>
          <a:off x="181167"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1</a:t>
                      </a:r>
                      <a:endParaRPr lang="ru-RU" dirty="0"/>
                    </a:p>
                  </a:txBody>
                  <a:tcPr/>
                </a:tc>
                <a:extLst>
                  <a:ext uri="{0D108BD9-81ED-4DB2-BD59-A6C34878D82A}">
                    <a16:rowId xmlns:a16="http://schemas.microsoft.com/office/drawing/2014/main" val="697513112"/>
                  </a:ext>
                </a:extLst>
              </a:tr>
            </a:tbl>
          </a:graphicData>
        </a:graphic>
      </p:graphicFrame>
      <p:graphicFrame>
        <p:nvGraphicFramePr>
          <p:cNvPr id="9" name="Table 8">
            <a:extLst>
              <a:ext uri="{FF2B5EF4-FFF2-40B4-BE49-F238E27FC236}">
                <a16:creationId xmlns:a16="http://schemas.microsoft.com/office/drawing/2014/main" id="{A3BC602F-6545-C246-A63B-74FAAD1C9314}"/>
              </a:ext>
            </a:extLst>
          </p:cNvPr>
          <p:cNvGraphicFramePr>
            <a:graphicFrameLocks noGrp="1"/>
          </p:cNvGraphicFramePr>
          <p:nvPr/>
        </p:nvGraphicFramePr>
        <p:xfrm>
          <a:off x="1766802" y="3421121"/>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10" name="Table 9">
            <a:extLst>
              <a:ext uri="{FF2B5EF4-FFF2-40B4-BE49-F238E27FC236}">
                <a16:creationId xmlns:a16="http://schemas.microsoft.com/office/drawing/2014/main" id="{B96F4A52-27FC-F640-9402-91C7E8902049}"/>
              </a:ext>
            </a:extLst>
          </p:cNvPr>
          <p:cNvGraphicFramePr>
            <a:graphicFrameLocks noGrp="1"/>
          </p:cNvGraphicFramePr>
          <p:nvPr/>
        </p:nvGraphicFramePr>
        <p:xfrm>
          <a:off x="3365344"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graphicFrame>
        <p:nvGraphicFramePr>
          <p:cNvPr id="4" name="Table 3">
            <a:extLst>
              <a:ext uri="{FF2B5EF4-FFF2-40B4-BE49-F238E27FC236}">
                <a16:creationId xmlns:a16="http://schemas.microsoft.com/office/drawing/2014/main" id="{7FAC382F-59AD-E643-9598-882F1E7DC238}"/>
              </a:ext>
            </a:extLst>
          </p:cNvPr>
          <p:cNvGraphicFramePr>
            <a:graphicFrameLocks noGrp="1"/>
          </p:cNvGraphicFramePr>
          <p:nvPr/>
        </p:nvGraphicFramePr>
        <p:xfrm>
          <a:off x="127183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2" name="Straight Arrow Connector 11">
            <a:extLst>
              <a:ext uri="{FF2B5EF4-FFF2-40B4-BE49-F238E27FC236}">
                <a16:creationId xmlns:a16="http://schemas.microsoft.com/office/drawing/2014/main" id="{3E355DE3-0C5E-774E-8213-30D3D9A270AE}"/>
              </a:ext>
            </a:extLst>
          </p:cNvPr>
          <p:cNvCxnSpPr>
            <a:cxnSpLocks/>
            <a:stCxn id="4" idx="3"/>
            <a:endCxn id="9" idx="1"/>
          </p:cNvCxnSpPr>
          <p:nvPr/>
        </p:nvCxnSpPr>
        <p:spPr>
          <a:xfrm flipV="1">
            <a:off x="1480116" y="36065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F333E7F3-7C9F-D84C-A655-97018B5A7707}"/>
              </a:ext>
            </a:extLst>
          </p:cNvPr>
          <p:cNvGraphicFramePr>
            <a:graphicFrameLocks noGrp="1"/>
          </p:cNvGraphicFramePr>
          <p:nvPr/>
        </p:nvGraphicFramePr>
        <p:xfrm>
          <a:off x="2856092"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6" name="Straight Arrow Connector 15">
            <a:extLst>
              <a:ext uri="{FF2B5EF4-FFF2-40B4-BE49-F238E27FC236}">
                <a16:creationId xmlns:a16="http://schemas.microsoft.com/office/drawing/2014/main" id="{82CC0E4F-2A2C-5A4F-9D49-AC3A4908D236}"/>
              </a:ext>
            </a:extLst>
          </p:cNvPr>
          <p:cNvCxnSpPr>
            <a:endCxn id="14" idx="1"/>
          </p:cNvCxnSpPr>
          <p:nvPr/>
        </p:nvCxnSpPr>
        <p:spPr>
          <a:xfrm>
            <a:off x="2555120" y="35965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AC5003-6DFC-A74E-B724-651725C3FF2A}"/>
              </a:ext>
            </a:extLst>
          </p:cNvPr>
          <p:cNvCxnSpPr/>
          <p:nvPr/>
        </p:nvCxnSpPr>
        <p:spPr>
          <a:xfrm>
            <a:off x="3064372" y="43331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DF6FCEF-8448-FF4E-8127-CAE0CA7701BF}"/>
              </a:ext>
            </a:extLst>
          </p:cNvPr>
          <p:cNvCxnSpPr>
            <a:cxnSpLocks/>
          </p:cNvCxnSpPr>
          <p:nvPr/>
        </p:nvCxnSpPr>
        <p:spPr>
          <a:xfrm flipV="1">
            <a:off x="4167948" y="43431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a:extLst>
              <a:ext uri="{FF2B5EF4-FFF2-40B4-BE49-F238E27FC236}">
                <a16:creationId xmlns:a16="http://schemas.microsoft.com/office/drawing/2014/main" id="{281A5EEF-24E4-D440-87DF-F6F9EB50D30B}"/>
              </a:ext>
            </a:extLst>
          </p:cNvPr>
          <p:cNvGraphicFramePr>
            <a:graphicFrameLocks noGrp="1"/>
          </p:cNvGraphicFramePr>
          <p:nvPr/>
        </p:nvGraphicFramePr>
        <p:xfrm>
          <a:off x="4468920"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0" name="Straight Arrow Connector 19">
            <a:extLst>
              <a:ext uri="{FF2B5EF4-FFF2-40B4-BE49-F238E27FC236}">
                <a16:creationId xmlns:a16="http://schemas.microsoft.com/office/drawing/2014/main" id="{F07F4376-019C-DE45-A6C6-84D623A81E65}"/>
              </a:ext>
            </a:extLst>
          </p:cNvPr>
          <p:cNvCxnSpPr>
            <a:cxnSpLocks/>
          </p:cNvCxnSpPr>
          <p:nvPr/>
        </p:nvCxnSpPr>
        <p:spPr>
          <a:xfrm flipV="1">
            <a:off x="4676175" y="3616579"/>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a:extLst>
              <a:ext uri="{FF2B5EF4-FFF2-40B4-BE49-F238E27FC236}">
                <a16:creationId xmlns:a16="http://schemas.microsoft.com/office/drawing/2014/main" id="{8B9E2714-D4DD-9E42-9258-4AB4F7D0EA60}"/>
              </a:ext>
            </a:extLst>
          </p:cNvPr>
          <p:cNvGraphicFramePr>
            <a:graphicFrameLocks noGrp="1"/>
          </p:cNvGraphicFramePr>
          <p:nvPr/>
        </p:nvGraphicFramePr>
        <p:xfrm>
          <a:off x="4987212"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22" name="Table 21">
            <a:extLst>
              <a:ext uri="{FF2B5EF4-FFF2-40B4-BE49-F238E27FC236}">
                <a16:creationId xmlns:a16="http://schemas.microsoft.com/office/drawing/2014/main" id="{9F9418B1-E25F-E841-8CBF-8D36AD360ACA}"/>
              </a:ext>
            </a:extLst>
          </p:cNvPr>
          <p:cNvGraphicFramePr>
            <a:graphicFrameLocks noGrp="1"/>
          </p:cNvGraphicFramePr>
          <p:nvPr/>
        </p:nvGraphicFramePr>
        <p:xfrm>
          <a:off x="605999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3" name="Straight Arrow Connector 22">
            <a:extLst>
              <a:ext uri="{FF2B5EF4-FFF2-40B4-BE49-F238E27FC236}">
                <a16:creationId xmlns:a16="http://schemas.microsoft.com/office/drawing/2014/main" id="{D65C9454-6640-A64C-8936-DC91C55033DC}"/>
              </a:ext>
            </a:extLst>
          </p:cNvPr>
          <p:cNvCxnSpPr>
            <a:endCxn id="22" idx="1"/>
          </p:cNvCxnSpPr>
          <p:nvPr/>
        </p:nvCxnSpPr>
        <p:spPr>
          <a:xfrm>
            <a:off x="5759024" y="35965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22E1C74-CB63-D84A-ACF2-2B6A25791D13}"/>
              </a:ext>
            </a:extLst>
          </p:cNvPr>
          <p:cNvCxnSpPr/>
          <p:nvPr/>
        </p:nvCxnSpPr>
        <p:spPr>
          <a:xfrm>
            <a:off x="6268276" y="43331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11C9D2BA-252F-A841-A5F0-1D067E2BBA03}"/>
              </a:ext>
            </a:extLst>
          </p:cNvPr>
          <p:cNvGraphicFramePr>
            <a:graphicFrameLocks noGrp="1"/>
          </p:cNvGraphicFramePr>
          <p:nvPr/>
        </p:nvGraphicFramePr>
        <p:xfrm>
          <a:off x="6577093"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cxnSp>
        <p:nvCxnSpPr>
          <p:cNvPr id="26" name="Straight Arrow Connector 25">
            <a:extLst>
              <a:ext uri="{FF2B5EF4-FFF2-40B4-BE49-F238E27FC236}">
                <a16:creationId xmlns:a16="http://schemas.microsoft.com/office/drawing/2014/main" id="{2EC80AB2-AF1C-C642-9B7E-2A79283AC019}"/>
              </a:ext>
            </a:extLst>
          </p:cNvPr>
          <p:cNvCxnSpPr>
            <a:cxnSpLocks/>
          </p:cNvCxnSpPr>
          <p:nvPr/>
        </p:nvCxnSpPr>
        <p:spPr>
          <a:xfrm flipV="1">
            <a:off x="7379697" y="43431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99F694C5-8140-ED49-AB15-2AF6B0518BC7}"/>
              </a:ext>
            </a:extLst>
          </p:cNvPr>
          <p:cNvGraphicFramePr>
            <a:graphicFrameLocks noGrp="1"/>
          </p:cNvGraphicFramePr>
          <p:nvPr/>
        </p:nvGraphicFramePr>
        <p:xfrm>
          <a:off x="7680669"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8" name="Straight Arrow Connector 27">
            <a:extLst>
              <a:ext uri="{FF2B5EF4-FFF2-40B4-BE49-F238E27FC236}">
                <a16:creationId xmlns:a16="http://schemas.microsoft.com/office/drawing/2014/main" id="{47B0AD0F-0F13-764F-A1CA-73719F53AF0F}"/>
              </a:ext>
            </a:extLst>
          </p:cNvPr>
          <p:cNvCxnSpPr>
            <a:cxnSpLocks/>
          </p:cNvCxnSpPr>
          <p:nvPr/>
        </p:nvCxnSpPr>
        <p:spPr>
          <a:xfrm flipV="1">
            <a:off x="7887924" y="3616579"/>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a:extLst>
              <a:ext uri="{FF2B5EF4-FFF2-40B4-BE49-F238E27FC236}">
                <a16:creationId xmlns:a16="http://schemas.microsoft.com/office/drawing/2014/main" id="{59FA1FBE-8A78-4940-8463-B3FBAA748120}"/>
              </a:ext>
            </a:extLst>
          </p:cNvPr>
          <p:cNvGraphicFramePr>
            <a:graphicFrameLocks noGrp="1"/>
          </p:cNvGraphicFramePr>
          <p:nvPr/>
        </p:nvGraphicFramePr>
        <p:xfrm>
          <a:off x="8198961"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cxnSp>
        <p:nvCxnSpPr>
          <p:cNvPr id="30" name="Straight Arrow Connector 29">
            <a:extLst>
              <a:ext uri="{FF2B5EF4-FFF2-40B4-BE49-F238E27FC236}">
                <a16:creationId xmlns:a16="http://schemas.microsoft.com/office/drawing/2014/main" id="{94623136-7836-5D48-A5A2-A86EFA8E558A}"/>
              </a:ext>
            </a:extLst>
          </p:cNvPr>
          <p:cNvCxnSpPr/>
          <p:nvPr/>
        </p:nvCxnSpPr>
        <p:spPr>
          <a:xfrm>
            <a:off x="8987279" y="3616579"/>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ight Arrow 30">
            <a:extLst>
              <a:ext uri="{FF2B5EF4-FFF2-40B4-BE49-F238E27FC236}">
                <a16:creationId xmlns:a16="http://schemas.microsoft.com/office/drawing/2014/main" id="{56E1D633-3D92-B241-8D60-D21D303D7A23}"/>
              </a:ext>
            </a:extLst>
          </p:cNvPr>
          <p:cNvSpPr/>
          <p:nvPr/>
        </p:nvSpPr>
        <p:spPr>
          <a:xfrm>
            <a:off x="181167" y="5471895"/>
            <a:ext cx="11468559" cy="16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TextBox 31">
            <a:extLst>
              <a:ext uri="{FF2B5EF4-FFF2-40B4-BE49-F238E27FC236}">
                <a16:creationId xmlns:a16="http://schemas.microsoft.com/office/drawing/2014/main" id="{B93D07D8-1676-E949-AF90-A132B05CF8A2}"/>
              </a:ext>
            </a:extLst>
          </p:cNvPr>
          <p:cNvSpPr txBox="1"/>
          <p:nvPr/>
        </p:nvSpPr>
        <p:spPr>
          <a:xfrm>
            <a:off x="10779387" y="5157301"/>
            <a:ext cx="614271" cy="369332"/>
          </a:xfrm>
          <a:prstGeom prst="rect">
            <a:avLst/>
          </a:prstGeom>
          <a:noFill/>
        </p:spPr>
        <p:txBody>
          <a:bodyPr wrap="none" rtlCol="0">
            <a:spAutoFit/>
          </a:bodyPr>
          <a:lstStyle/>
          <a:p>
            <a:r>
              <a:rPr lang="en-US" dirty="0"/>
              <a:t>time</a:t>
            </a:r>
          </a:p>
        </p:txBody>
      </p:sp>
    </p:spTree>
    <p:extLst>
      <p:ext uri="{BB962C8B-B14F-4D97-AF65-F5344CB8AC3E}">
        <p14:creationId xmlns:p14="http://schemas.microsoft.com/office/powerpoint/2010/main" val="1197843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06239765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54257904"/>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847171827"/>
              </p:ext>
            </p:extLst>
          </p:nvPr>
        </p:nvGraphicFramePr>
        <p:xfrm>
          <a:off x="0" y="365761"/>
          <a:ext cx="12192000" cy="58826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Synchronous and asynchronous IO, pipelining and</a:t>
                      </a:r>
                      <a:r>
                        <a:rPr lang="ru-RU" sz="2400" dirty="0"/>
                        <a:t> </a:t>
                      </a:r>
                      <a:r>
                        <a:rPr lang="en-US" sz="2400" dirty="0"/>
                        <a:t>multiplexing</a:t>
                      </a:r>
                      <a:endParaRPr lang="ru-RU" sz="2400" dirty="0"/>
                    </a:p>
                  </a:txBody>
                  <a:tcPr/>
                </a:tc>
                <a:extLst>
                  <a:ext uri="{0D108BD9-81ED-4DB2-BD59-A6C34878D82A}">
                    <a16:rowId xmlns:a16="http://schemas.microsoft.com/office/drawing/2014/main" val="10000"/>
                  </a:ext>
                </a:extLst>
              </a:tr>
              <a:tr h="370840">
                <a:tc>
                  <a:txBody>
                    <a:bodyPr/>
                    <a:lstStyle/>
                    <a:p>
                      <a:r>
                        <a:rPr lang="en-US" dirty="0"/>
                        <a:t>Consider a naïve implementation of a routine that copies a file from one disk to another</a:t>
                      </a:r>
                      <a:r>
                        <a:rPr lang="ru-RU" dirty="0"/>
                        <a:t>:</a:t>
                      </a:r>
                      <a:endParaRPr lang="en-US" dirty="0"/>
                    </a:p>
                    <a:p>
                      <a:endParaRPr lang="en-US" dirty="0"/>
                    </a:p>
                    <a:p>
                      <a:r>
                        <a:rPr lang="en-US" sz="1600" dirty="0">
                          <a:latin typeface="Consolas" panose="020B0609020204030204" pitchFamily="49" charset="0"/>
                          <a:cs typeface="Consolas" panose="020B0609020204030204" pitchFamily="49" charset="0"/>
                        </a:rPr>
                        <a:t>while (!done) {</a:t>
                      </a:r>
                    </a:p>
                    <a:p>
                      <a:r>
                        <a:rPr lang="en-US" sz="1600" dirty="0">
                          <a:latin typeface="Consolas" panose="020B0609020204030204" pitchFamily="49" charset="0"/>
                          <a:cs typeface="Consolas" panose="020B0609020204030204" pitchFamily="49" charset="0"/>
                        </a:rPr>
                        <a:t>  r = read(</a:t>
                      </a:r>
                      <a:r>
                        <a:rPr lang="en-US" sz="1600" dirty="0" err="1">
                          <a:latin typeface="Consolas" panose="020B0609020204030204" pitchFamily="49" charset="0"/>
                          <a:cs typeface="Consolas" panose="020B0609020204030204" pitchFamily="49" charset="0"/>
                        </a:rPr>
                        <a:t>fd_in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r0 = write(</a:t>
                      </a:r>
                      <a:r>
                        <a:rPr lang="en-US" sz="1600" dirty="0" err="1">
                          <a:latin typeface="Consolas" panose="020B0609020204030204" pitchFamily="49" charset="0"/>
                          <a:cs typeface="Consolas" panose="020B0609020204030204" pitchFamily="49" charset="0"/>
                        </a:rPr>
                        <a:t>fd_out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r);</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endParaRPr lang="en-US" dirty="0"/>
                    </a:p>
                    <a:p>
                      <a:endParaRPr lang="ru-RU" dirty="0"/>
                    </a:p>
                    <a:p>
                      <a:r>
                        <a:rPr lang="en-US" dirty="0"/>
                        <a:t>Let us draw time intervals when each disk is accessed:</a:t>
                      </a:r>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en-US" dirty="0"/>
                    </a:p>
                    <a:p>
                      <a:endParaRPr lang="ru-RU" dirty="0"/>
                    </a:p>
                  </a:txBody>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85745485-3810-AF4E-B97F-A8BCAA63019F}"/>
              </a:ext>
            </a:extLst>
          </p:cNvPr>
          <p:cNvGraphicFramePr>
            <a:graphicFrameLocks noGrp="1"/>
          </p:cNvGraphicFramePr>
          <p:nvPr/>
        </p:nvGraphicFramePr>
        <p:xfrm>
          <a:off x="181167"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0</a:t>
                      </a:r>
                      <a:endParaRPr lang="ru-RU" dirty="0"/>
                    </a:p>
                  </a:txBody>
                  <a:tcPr/>
                </a:tc>
                <a:extLst>
                  <a:ext uri="{0D108BD9-81ED-4DB2-BD59-A6C34878D82A}">
                    <a16:rowId xmlns:a16="http://schemas.microsoft.com/office/drawing/2014/main" val="697513112"/>
                  </a:ext>
                </a:extLst>
              </a:tr>
            </a:tbl>
          </a:graphicData>
        </a:graphic>
      </p:graphicFrame>
      <p:graphicFrame>
        <p:nvGraphicFramePr>
          <p:cNvPr id="7" name="Table 6">
            <a:extLst>
              <a:ext uri="{FF2B5EF4-FFF2-40B4-BE49-F238E27FC236}">
                <a16:creationId xmlns:a16="http://schemas.microsoft.com/office/drawing/2014/main" id="{C1BB30A7-0B4C-7F40-8E3F-5287B7A9E41F}"/>
              </a:ext>
            </a:extLst>
          </p:cNvPr>
          <p:cNvGraphicFramePr>
            <a:graphicFrameLocks noGrp="1"/>
          </p:cNvGraphicFramePr>
          <p:nvPr/>
        </p:nvGraphicFramePr>
        <p:xfrm>
          <a:off x="181167" y="41476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app</a:t>
                      </a:r>
                      <a:endParaRPr lang="ru-RU" dirty="0"/>
                    </a:p>
                  </a:txBody>
                  <a:tcPr/>
                </a:tc>
                <a:extLst>
                  <a:ext uri="{0D108BD9-81ED-4DB2-BD59-A6C34878D82A}">
                    <a16:rowId xmlns:a16="http://schemas.microsoft.com/office/drawing/2014/main" val="697513112"/>
                  </a:ext>
                </a:extLst>
              </a:tr>
            </a:tbl>
          </a:graphicData>
        </a:graphic>
      </p:graphicFrame>
      <p:graphicFrame>
        <p:nvGraphicFramePr>
          <p:cNvPr id="8" name="Table 7">
            <a:extLst>
              <a:ext uri="{FF2B5EF4-FFF2-40B4-BE49-F238E27FC236}">
                <a16:creationId xmlns:a16="http://schemas.microsoft.com/office/drawing/2014/main" id="{97F95B88-3DC1-4C4E-B6EA-93F2539B9173}"/>
              </a:ext>
            </a:extLst>
          </p:cNvPr>
          <p:cNvGraphicFramePr>
            <a:graphicFrameLocks noGrp="1"/>
          </p:cNvGraphicFramePr>
          <p:nvPr/>
        </p:nvGraphicFramePr>
        <p:xfrm>
          <a:off x="181167"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1</a:t>
                      </a:r>
                      <a:endParaRPr lang="ru-RU" dirty="0"/>
                    </a:p>
                  </a:txBody>
                  <a:tcPr/>
                </a:tc>
                <a:extLst>
                  <a:ext uri="{0D108BD9-81ED-4DB2-BD59-A6C34878D82A}">
                    <a16:rowId xmlns:a16="http://schemas.microsoft.com/office/drawing/2014/main" val="697513112"/>
                  </a:ext>
                </a:extLst>
              </a:tr>
            </a:tbl>
          </a:graphicData>
        </a:graphic>
      </p:graphicFrame>
      <p:graphicFrame>
        <p:nvGraphicFramePr>
          <p:cNvPr id="9" name="Table 8">
            <a:extLst>
              <a:ext uri="{FF2B5EF4-FFF2-40B4-BE49-F238E27FC236}">
                <a16:creationId xmlns:a16="http://schemas.microsoft.com/office/drawing/2014/main" id="{A3BC602F-6545-C246-A63B-74FAAD1C9314}"/>
              </a:ext>
            </a:extLst>
          </p:cNvPr>
          <p:cNvGraphicFramePr>
            <a:graphicFrameLocks noGrp="1"/>
          </p:cNvGraphicFramePr>
          <p:nvPr/>
        </p:nvGraphicFramePr>
        <p:xfrm>
          <a:off x="1766802" y="3421121"/>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10" name="Table 9">
            <a:extLst>
              <a:ext uri="{FF2B5EF4-FFF2-40B4-BE49-F238E27FC236}">
                <a16:creationId xmlns:a16="http://schemas.microsoft.com/office/drawing/2014/main" id="{B96F4A52-27FC-F640-9402-91C7E8902049}"/>
              </a:ext>
            </a:extLst>
          </p:cNvPr>
          <p:cNvGraphicFramePr>
            <a:graphicFrameLocks noGrp="1"/>
          </p:cNvGraphicFramePr>
          <p:nvPr/>
        </p:nvGraphicFramePr>
        <p:xfrm>
          <a:off x="3365344"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graphicFrame>
        <p:nvGraphicFramePr>
          <p:cNvPr id="4" name="Table 3">
            <a:extLst>
              <a:ext uri="{FF2B5EF4-FFF2-40B4-BE49-F238E27FC236}">
                <a16:creationId xmlns:a16="http://schemas.microsoft.com/office/drawing/2014/main" id="{7FAC382F-59AD-E643-9598-882F1E7DC238}"/>
              </a:ext>
            </a:extLst>
          </p:cNvPr>
          <p:cNvGraphicFramePr>
            <a:graphicFrameLocks noGrp="1"/>
          </p:cNvGraphicFramePr>
          <p:nvPr/>
        </p:nvGraphicFramePr>
        <p:xfrm>
          <a:off x="127183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2" name="Straight Arrow Connector 11">
            <a:extLst>
              <a:ext uri="{FF2B5EF4-FFF2-40B4-BE49-F238E27FC236}">
                <a16:creationId xmlns:a16="http://schemas.microsoft.com/office/drawing/2014/main" id="{3E355DE3-0C5E-774E-8213-30D3D9A270AE}"/>
              </a:ext>
            </a:extLst>
          </p:cNvPr>
          <p:cNvCxnSpPr>
            <a:cxnSpLocks/>
            <a:stCxn id="4" idx="3"/>
            <a:endCxn id="9" idx="1"/>
          </p:cNvCxnSpPr>
          <p:nvPr/>
        </p:nvCxnSpPr>
        <p:spPr>
          <a:xfrm flipV="1">
            <a:off x="1480116" y="36065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F333E7F3-7C9F-D84C-A655-97018B5A7707}"/>
              </a:ext>
            </a:extLst>
          </p:cNvPr>
          <p:cNvGraphicFramePr>
            <a:graphicFrameLocks noGrp="1"/>
          </p:cNvGraphicFramePr>
          <p:nvPr/>
        </p:nvGraphicFramePr>
        <p:xfrm>
          <a:off x="2856092"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6" name="Straight Arrow Connector 15">
            <a:extLst>
              <a:ext uri="{FF2B5EF4-FFF2-40B4-BE49-F238E27FC236}">
                <a16:creationId xmlns:a16="http://schemas.microsoft.com/office/drawing/2014/main" id="{82CC0E4F-2A2C-5A4F-9D49-AC3A4908D236}"/>
              </a:ext>
            </a:extLst>
          </p:cNvPr>
          <p:cNvCxnSpPr>
            <a:endCxn id="14" idx="1"/>
          </p:cNvCxnSpPr>
          <p:nvPr/>
        </p:nvCxnSpPr>
        <p:spPr>
          <a:xfrm>
            <a:off x="2555120" y="35965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9AC5003-6DFC-A74E-B724-651725C3FF2A}"/>
              </a:ext>
            </a:extLst>
          </p:cNvPr>
          <p:cNvCxnSpPr/>
          <p:nvPr/>
        </p:nvCxnSpPr>
        <p:spPr>
          <a:xfrm>
            <a:off x="3064372" y="43331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DF6FCEF-8448-FF4E-8127-CAE0CA7701BF}"/>
              </a:ext>
            </a:extLst>
          </p:cNvPr>
          <p:cNvCxnSpPr>
            <a:cxnSpLocks/>
          </p:cNvCxnSpPr>
          <p:nvPr/>
        </p:nvCxnSpPr>
        <p:spPr>
          <a:xfrm flipV="1">
            <a:off x="4167948" y="43431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a:extLst>
              <a:ext uri="{FF2B5EF4-FFF2-40B4-BE49-F238E27FC236}">
                <a16:creationId xmlns:a16="http://schemas.microsoft.com/office/drawing/2014/main" id="{281A5EEF-24E4-D440-87DF-F6F9EB50D30B}"/>
              </a:ext>
            </a:extLst>
          </p:cNvPr>
          <p:cNvGraphicFramePr>
            <a:graphicFrameLocks noGrp="1"/>
          </p:cNvGraphicFramePr>
          <p:nvPr/>
        </p:nvGraphicFramePr>
        <p:xfrm>
          <a:off x="4468920"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0" name="Straight Arrow Connector 19">
            <a:extLst>
              <a:ext uri="{FF2B5EF4-FFF2-40B4-BE49-F238E27FC236}">
                <a16:creationId xmlns:a16="http://schemas.microsoft.com/office/drawing/2014/main" id="{F07F4376-019C-DE45-A6C6-84D623A81E65}"/>
              </a:ext>
            </a:extLst>
          </p:cNvPr>
          <p:cNvCxnSpPr>
            <a:cxnSpLocks/>
          </p:cNvCxnSpPr>
          <p:nvPr/>
        </p:nvCxnSpPr>
        <p:spPr>
          <a:xfrm flipV="1">
            <a:off x="4676175" y="3616579"/>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a:extLst>
              <a:ext uri="{FF2B5EF4-FFF2-40B4-BE49-F238E27FC236}">
                <a16:creationId xmlns:a16="http://schemas.microsoft.com/office/drawing/2014/main" id="{8B9E2714-D4DD-9E42-9258-4AB4F7D0EA60}"/>
              </a:ext>
            </a:extLst>
          </p:cNvPr>
          <p:cNvGraphicFramePr>
            <a:graphicFrameLocks noGrp="1"/>
          </p:cNvGraphicFramePr>
          <p:nvPr/>
        </p:nvGraphicFramePr>
        <p:xfrm>
          <a:off x="4987212"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graphicFrame>
        <p:nvGraphicFramePr>
          <p:cNvPr id="22" name="Table 21">
            <a:extLst>
              <a:ext uri="{FF2B5EF4-FFF2-40B4-BE49-F238E27FC236}">
                <a16:creationId xmlns:a16="http://schemas.microsoft.com/office/drawing/2014/main" id="{9F9418B1-E25F-E841-8CBF-8D36AD360ACA}"/>
              </a:ext>
            </a:extLst>
          </p:cNvPr>
          <p:cNvGraphicFramePr>
            <a:graphicFrameLocks noGrp="1"/>
          </p:cNvGraphicFramePr>
          <p:nvPr/>
        </p:nvGraphicFramePr>
        <p:xfrm>
          <a:off x="605999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3" name="Straight Arrow Connector 22">
            <a:extLst>
              <a:ext uri="{FF2B5EF4-FFF2-40B4-BE49-F238E27FC236}">
                <a16:creationId xmlns:a16="http://schemas.microsoft.com/office/drawing/2014/main" id="{D65C9454-6640-A64C-8936-DC91C55033DC}"/>
              </a:ext>
            </a:extLst>
          </p:cNvPr>
          <p:cNvCxnSpPr>
            <a:endCxn id="22" idx="1"/>
          </p:cNvCxnSpPr>
          <p:nvPr/>
        </p:nvCxnSpPr>
        <p:spPr>
          <a:xfrm>
            <a:off x="5759024" y="35965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22E1C74-CB63-D84A-ACF2-2B6A25791D13}"/>
              </a:ext>
            </a:extLst>
          </p:cNvPr>
          <p:cNvCxnSpPr/>
          <p:nvPr/>
        </p:nvCxnSpPr>
        <p:spPr>
          <a:xfrm>
            <a:off x="6268276" y="4333103"/>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11C9D2BA-252F-A841-A5F0-1D067E2BBA03}"/>
              </a:ext>
            </a:extLst>
          </p:cNvPr>
          <p:cNvGraphicFramePr>
            <a:graphicFrameLocks noGrp="1"/>
          </p:cNvGraphicFramePr>
          <p:nvPr/>
        </p:nvGraphicFramePr>
        <p:xfrm>
          <a:off x="6577093"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write</a:t>
                      </a:r>
                      <a:endParaRPr lang="ru-RU" dirty="0"/>
                    </a:p>
                  </a:txBody>
                  <a:tcPr/>
                </a:tc>
                <a:extLst>
                  <a:ext uri="{0D108BD9-81ED-4DB2-BD59-A6C34878D82A}">
                    <a16:rowId xmlns:a16="http://schemas.microsoft.com/office/drawing/2014/main" val="697513112"/>
                  </a:ext>
                </a:extLst>
              </a:tr>
            </a:tbl>
          </a:graphicData>
        </a:graphic>
      </p:graphicFrame>
      <p:cxnSp>
        <p:nvCxnSpPr>
          <p:cNvPr id="26" name="Straight Arrow Connector 25">
            <a:extLst>
              <a:ext uri="{FF2B5EF4-FFF2-40B4-BE49-F238E27FC236}">
                <a16:creationId xmlns:a16="http://schemas.microsoft.com/office/drawing/2014/main" id="{2EC80AB2-AF1C-C642-9B7E-2A79283AC019}"/>
              </a:ext>
            </a:extLst>
          </p:cNvPr>
          <p:cNvCxnSpPr>
            <a:cxnSpLocks/>
          </p:cNvCxnSpPr>
          <p:nvPr/>
        </p:nvCxnSpPr>
        <p:spPr>
          <a:xfrm flipV="1">
            <a:off x="7379697" y="4343141"/>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a:extLst>
              <a:ext uri="{FF2B5EF4-FFF2-40B4-BE49-F238E27FC236}">
                <a16:creationId xmlns:a16="http://schemas.microsoft.com/office/drawing/2014/main" id="{99F694C5-8140-ED49-AB15-2AF6B0518BC7}"/>
              </a:ext>
            </a:extLst>
          </p:cNvPr>
          <p:cNvGraphicFramePr>
            <a:graphicFrameLocks noGrp="1"/>
          </p:cNvGraphicFramePr>
          <p:nvPr/>
        </p:nvGraphicFramePr>
        <p:xfrm>
          <a:off x="7680669"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28" name="Straight Arrow Connector 27">
            <a:extLst>
              <a:ext uri="{FF2B5EF4-FFF2-40B4-BE49-F238E27FC236}">
                <a16:creationId xmlns:a16="http://schemas.microsoft.com/office/drawing/2014/main" id="{47B0AD0F-0F13-764F-A1CA-73719F53AF0F}"/>
              </a:ext>
            </a:extLst>
          </p:cNvPr>
          <p:cNvCxnSpPr>
            <a:cxnSpLocks/>
          </p:cNvCxnSpPr>
          <p:nvPr/>
        </p:nvCxnSpPr>
        <p:spPr>
          <a:xfrm flipV="1">
            <a:off x="7887924" y="3616579"/>
            <a:ext cx="286686" cy="7265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9" name="Table 28">
            <a:extLst>
              <a:ext uri="{FF2B5EF4-FFF2-40B4-BE49-F238E27FC236}">
                <a16:creationId xmlns:a16="http://schemas.microsoft.com/office/drawing/2014/main" id="{59FA1FBE-8A78-4940-8463-B3FBAA748120}"/>
              </a:ext>
            </a:extLst>
          </p:cNvPr>
          <p:cNvGraphicFramePr>
            <a:graphicFrameLocks noGrp="1"/>
          </p:cNvGraphicFramePr>
          <p:nvPr/>
        </p:nvGraphicFramePr>
        <p:xfrm>
          <a:off x="8198961"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pPr algn="ctr"/>
                      <a:r>
                        <a:rPr lang="en-US" dirty="0"/>
                        <a:t>read</a:t>
                      </a:r>
                      <a:endParaRPr lang="ru-RU" dirty="0"/>
                    </a:p>
                  </a:txBody>
                  <a:tcPr/>
                </a:tc>
                <a:extLst>
                  <a:ext uri="{0D108BD9-81ED-4DB2-BD59-A6C34878D82A}">
                    <a16:rowId xmlns:a16="http://schemas.microsoft.com/office/drawing/2014/main" val="697513112"/>
                  </a:ext>
                </a:extLst>
              </a:tr>
            </a:tbl>
          </a:graphicData>
        </a:graphic>
      </p:graphicFrame>
      <p:cxnSp>
        <p:nvCxnSpPr>
          <p:cNvPr id="30" name="Straight Arrow Connector 29">
            <a:extLst>
              <a:ext uri="{FF2B5EF4-FFF2-40B4-BE49-F238E27FC236}">
                <a16:creationId xmlns:a16="http://schemas.microsoft.com/office/drawing/2014/main" id="{94623136-7836-5D48-A5A2-A86EFA8E558A}"/>
              </a:ext>
            </a:extLst>
          </p:cNvPr>
          <p:cNvCxnSpPr/>
          <p:nvPr/>
        </p:nvCxnSpPr>
        <p:spPr>
          <a:xfrm>
            <a:off x="8987279" y="3616579"/>
            <a:ext cx="300972" cy="73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ight Arrow 30">
            <a:extLst>
              <a:ext uri="{FF2B5EF4-FFF2-40B4-BE49-F238E27FC236}">
                <a16:creationId xmlns:a16="http://schemas.microsoft.com/office/drawing/2014/main" id="{56E1D633-3D92-B241-8D60-D21D303D7A23}"/>
              </a:ext>
            </a:extLst>
          </p:cNvPr>
          <p:cNvSpPr/>
          <p:nvPr/>
        </p:nvSpPr>
        <p:spPr>
          <a:xfrm>
            <a:off x="181167" y="5471895"/>
            <a:ext cx="11468559" cy="16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TextBox 31">
            <a:extLst>
              <a:ext uri="{FF2B5EF4-FFF2-40B4-BE49-F238E27FC236}">
                <a16:creationId xmlns:a16="http://schemas.microsoft.com/office/drawing/2014/main" id="{B93D07D8-1676-E949-AF90-A132B05CF8A2}"/>
              </a:ext>
            </a:extLst>
          </p:cNvPr>
          <p:cNvSpPr txBox="1"/>
          <p:nvPr/>
        </p:nvSpPr>
        <p:spPr>
          <a:xfrm>
            <a:off x="10779387" y="5157301"/>
            <a:ext cx="614271" cy="369332"/>
          </a:xfrm>
          <a:prstGeom prst="rect">
            <a:avLst/>
          </a:prstGeom>
          <a:noFill/>
        </p:spPr>
        <p:txBody>
          <a:bodyPr wrap="none" rtlCol="0">
            <a:spAutoFit/>
          </a:bodyPr>
          <a:lstStyle/>
          <a:p>
            <a:r>
              <a:rPr lang="en-US" dirty="0"/>
              <a:t>time</a:t>
            </a:r>
            <a:endParaRPr lang="ru-RU" dirty="0"/>
          </a:p>
        </p:txBody>
      </p:sp>
      <p:graphicFrame>
        <p:nvGraphicFramePr>
          <p:cNvPr id="33" name="Table 32">
            <a:extLst>
              <a:ext uri="{FF2B5EF4-FFF2-40B4-BE49-F238E27FC236}">
                <a16:creationId xmlns:a16="http://schemas.microsoft.com/office/drawing/2014/main" id="{CA5A72FA-51CE-9E48-B4DE-1B7DE027739B}"/>
              </a:ext>
            </a:extLst>
          </p:cNvPr>
          <p:cNvGraphicFramePr>
            <a:graphicFrameLocks noGrp="1"/>
          </p:cNvGraphicFramePr>
          <p:nvPr>
            <p:extLst>
              <p:ext uri="{D42A27DB-BD31-4B8C-83A1-F6EECF244321}">
                <p14:modId xmlns:p14="http://schemas.microsoft.com/office/powerpoint/2010/main" val="158714293"/>
              </p:ext>
            </p:extLst>
          </p:nvPr>
        </p:nvGraphicFramePr>
        <p:xfrm>
          <a:off x="2550434" y="3411083"/>
          <a:ext cx="2436778" cy="370840"/>
        </p:xfrm>
        <a:graphic>
          <a:graphicData uri="http://schemas.openxmlformats.org/drawingml/2006/table">
            <a:tbl>
              <a:tblPr firstRow="1" bandRow="1">
                <a:tableStyleId>{5C22544A-7EE6-4342-B048-85BDC9FD1C3A}</a:tableStyleId>
              </a:tblPr>
              <a:tblGrid>
                <a:gridCol w="2436778">
                  <a:extLst>
                    <a:ext uri="{9D8B030D-6E8A-4147-A177-3AD203B41FA5}">
                      <a16:colId xmlns:a16="http://schemas.microsoft.com/office/drawing/2014/main" val="2017862997"/>
                    </a:ext>
                  </a:extLst>
                </a:gridCol>
              </a:tblGrid>
              <a:tr h="370840">
                <a:tc>
                  <a:txBody>
                    <a:bodyPr/>
                    <a:lstStyle/>
                    <a:p>
                      <a:pPr algn="ctr"/>
                      <a:r>
                        <a:rPr lang="en-US" dirty="0"/>
                        <a:t>idle</a:t>
                      </a:r>
                      <a:endParaRPr lang="ru-RU" dirty="0"/>
                    </a:p>
                  </a:txBody>
                  <a:tcPr>
                    <a:solidFill>
                      <a:srgbClr val="FF0000"/>
                    </a:solidFill>
                  </a:tcPr>
                </a:tc>
                <a:extLst>
                  <a:ext uri="{0D108BD9-81ED-4DB2-BD59-A6C34878D82A}">
                    <a16:rowId xmlns:a16="http://schemas.microsoft.com/office/drawing/2014/main" val="697513112"/>
                  </a:ext>
                </a:extLst>
              </a:tr>
            </a:tbl>
          </a:graphicData>
        </a:graphic>
      </p:graphicFrame>
      <p:graphicFrame>
        <p:nvGraphicFramePr>
          <p:cNvPr id="34" name="Table 33">
            <a:extLst>
              <a:ext uri="{FF2B5EF4-FFF2-40B4-BE49-F238E27FC236}">
                <a16:creationId xmlns:a16="http://schemas.microsoft.com/office/drawing/2014/main" id="{D4A134AC-875A-9340-B522-B7C9162F9AB7}"/>
              </a:ext>
            </a:extLst>
          </p:cNvPr>
          <p:cNvGraphicFramePr>
            <a:graphicFrameLocks noGrp="1"/>
          </p:cNvGraphicFramePr>
          <p:nvPr>
            <p:extLst>
              <p:ext uri="{D42A27DB-BD31-4B8C-83A1-F6EECF244321}">
                <p14:modId xmlns:p14="http://schemas.microsoft.com/office/powerpoint/2010/main" val="195591452"/>
              </p:ext>
            </p:extLst>
          </p:nvPr>
        </p:nvGraphicFramePr>
        <p:xfrm>
          <a:off x="4132470" y="4884283"/>
          <a:ext cx="2436778" cy="370840"/>
        </p:xfrm>
        <a:graphic>
          <a:graphicData uri="http://schemas.openxmlformats.org/drawingml/2006/table">
            <a:tbl>
              <a:tblPr firstRow="1" bandRow="1">
                <a:tableStyleId>{5C22544A-7EE6-4342-B048-85BDC9FD1C3A}</a:tableStyleId>
              </a:tblPr>
              <a:tblGrid>
                <a:gridCol w="2436778">
                  <a:extLst>
                    <a:ext uri="{9D8B030D-6E8A-4147-A177-3AD203B41FA5}">
                      <a16:colId xmlns:a16="http://schemas.microsoft.com/office/drawing/2014/main" val="2017862997"/>
                    </a:ext>
                  </a:extLst>
                </a:gridCol>
              </a:tblGrid>
              <a:tr h="370840">
                <a:tc>
                  <a:txBody>
                    <a:bodyPr/>
                    <a:lstStyle/>
                    <a:p>
                      <a:pPr algn="ctr"/>
                      <a:r>
                        <a:rPr lang="en-US" dirty="0"/>
                        <a:t>idle</a:t>
                      </a:r>
                      <a:endParaRPr lang="ru-RU" dirty="0"/>
                    </a:p>
                  </a:txBody>
                  <a:tcPr>
                    <a:solidFill>
                      <a:srgbClr val="FF0000"/>
                    </a:solidFill>
                  </a:tcPr>
                </a:tc>
                <a:extLst>
                  <a:ext uri="{0D108BD9-81ED-4DB2-BD59-A6C34878D82A}">
                    <a16:rowId xmlns:a16="http://schemas.microsoft.com/office/drawing/2014/main" val="697513112"/>
                  </a:ext>
                </a:extLst>
              </a:tr>
            </a:tbl>
          </a:graphicData>
        </a:graphic>
      </p:graphicFrame>
      <p:graphicFrame>
        <p:nvGraphicFramePr>
          <p:cNvPr id="35" name="Table 34">
            <a:extLst>
              <a:ext uri="{FF2B5EF4-FFF2-40B4-BE49-F238E27FC236}">
                <a16:creationId xmlns:a16="http://schemas.microsoft.com/office/drawing/2014/main" id="{4EAA00AB-410F-594C-B2A4-A3B5E0421445}"/>
              </a:ext>
            </a:extLst>
          </p:cNvPr>
          <p:cNvGraphicFramePr>
            <a:graphicFrameLocks noGrp="1"/>
          </p:cNvGraphicFramePr>
          <p:nvPr>
            <p:extLst>
              <p:ext uri="{D42A27DB-BD31-4B8C-83A1-F6EECF244321}">
                <p14:modId xmlns:p14="http://schemas.microsoft.com/office/powerpoint/2010/main" val="1368966274"/>
              </p:ext>
            </p:extLst>
          </p:nvPr>
        </p:nvGraphicFramePr>
        <p:xfrm>
          <a:off x="5777205" y="3411083"/>
          <a:ext cx="2436778" cy="370840"/>
        </p:xfrm>
        <a:graphic>
          <a:graphicData uri="http://schemas.openxmlformats.org/drawingml/2006/table">
            <a:tbl>
              <a:tblPr firstRow="1" bandRow="1">
                <a:tableStyleId>{5C22544A-7EE6-4342-B048-85BDC9FD1C3A}</a:tableStyleId>
              </a:tblPr>
              <a:tblGrid>
                <a:gridCol w="2436778">
                  <a:extLst>
                    <a:ext uri="{9D8B030D-6E8A-4147-A177-3AD203B41FA5}">
                      <a16:colId xmlns:a16="http://schemas.microsoft.com/office/drawing/2014/main" val="2017862997"/>
                    </a:ext>
                  </a:extLst>
                </a:gridCol>
              </a:tblGrid>
              <a:tr h="370840">
                <a:tc>
                  <a:txBody>
                    <a:bodyPr/>
                    <a:lstStyle/>
                    <a:p>
                      <a:pPr algn="ctr"/>
                      <a:r>
                        <a:rPr lang="en-US" dirty="0"/>
                        <a:t>idle</a:t>
                      </a:r>
                      <a:endParaRPr lang="ru-RU" dirty="0"/>
                    </a:p>
                  </a:txBody>
                  <a:tcPr>
                    <a:solidFill>
                      <a:srgbClr val="FF0000"/>
                    </a:solidFill>
                  </a:tcPr>
                </a:tc>
                <a:extLst>
                  <a:ext uri="{0D108BD9-81ED-4DB2-BD59-A6C34878D82A}">
                    <a16:rowId xmlns:a16="http://schemas.microsoft.com/office/drawing/2014/main" val="697513112"/>
                  </a:ext>
                </a:extLst>
              </a:tr>
            </a:tbl>
          </a:graphicData>
        </a:graphic>
      </p:graphicFrame>
    </p:spTree>
    <p:extLst>
      <p:ext uri="{BB962C8B-B14F-4D97-AF65-F5344CB8AC3E}">
        <p14:creationId xmlns:p14="http://schemas.microsoft.com/office/powerpoint/2010/main" val="303671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2132598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6177416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34920645"/>
              </p:ext>
            </p:extLst>
          </p:nvPr>
        </p:nvGraphicFramePr>
        <p:xfrm>
          <a:off x="0" y="365761"/>
          <a:ext cx="12192000" cy="58826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Synchronous and asynchronous IO, pipelining and</a:t>
                      </a:r>
                      <a:r>
                        <a:rPr lang="ru-RU" sz="2400" dirty="0"/>
                        <a:t> </a:t>
                      </a:r>
                      <a:r>
                        <a:rPr lang="en-US" sz="2400" dirty="0"/>
                        <a:t>multiplexing</a:t>
                      </a:r>
                      <a:endParaRPr lang="ru-RU" sz="2400" dirty="0"/>
                    </a:p>
                  </a:txBody>
                  <a:tcPr/>
                </a:tc>
                <a:extLst>
                  <a:ext uri="{0D108BD9-81ED-4DB2-BD59-A6C34878D82A}">
                    <a16:rowId xmlns:a16="http://schemas.microsoft.com/office/drawing/2014/main" val="10000"/>
                  </a:ext>
                </a:extLst>
              </a:tr>
              <a:tr h="370840">
                <a:tc>
                  <a:txBody>
                    <a:bodyPr/>
                    <a:lstStyle/>
                    <a:p>
                      <a:r>
                        <a:rPr lang="en-US" dirty="0"/>
                        <a:t>Typically, the problem is even worse.</a:t>
                      </a:r>
                      <a:r>
                        <a:rPr lang="ru-RU" dirty="0"/>
                        <a:t> </a:t>
                      </a:r>
                      <a:r>
                        <a:rPr lang="en-US" dirty="0"/>
                        <a:t>If the FS is networked, or the FS is located on a fast</a:t>
                      </a:r>
                      <a:r>
                        <a:rPr lang="ru-RU" dirty="0"/>
                        <a:t> </a:t>
                      </a:r>
                      <a:r>
                        <a:rPr lang="en-US" dirty="0" err="1"/>
                        <a:t>NVMe</a:t>
                      </a:r>
                      <a:r>
                        <a:rPr lang="en-US" dirty="0"/>
                        <a:t> device</a:t>
                      </a:r>
                      <a:r>
                        <a:rPr lang="ru-RU" dirty="0"/>
                        <a:t>, </a:t>
                      </a:r>
                      <a:r>
                        <a:rPr lang="en-US" dirty="0"/>
                        <a:t>then the timeline is going to look this way</a:t>
                      </a:r>
                      <a:r>
                        <a:rPr lang="ru-RU" dirty="0"/>
                        <a:t>:</a:t>
                      </a:r>
                      <a:endParaRPr lang="en-US" dirty="0"/>
                    </a:p>
                    <a:p>
                      <a:endParaRPr lang="en-US" dirty="0"/>
                    </a:p>
                    <a:p>
                      <a:r>
                        <a:rPr lang="en-US" sz="1600" dirty="0">
                          <a:latin typeface="Consolas" panose="020B0609020204030204" pitchFamily="49" charset="0"/>
                          <a:cs typeface="Consolas" panose="020B0609020204030204" pitchFamily="49" charset="0"/>
                        </a:rPr>
                        <a:t>while (!done) {</a:t>
                      </a:r>
                    </a:p>
                    <a:p>
                      <a:r>
                        <a:rPr lang="en-US" sz="1600" dirty="0">
                          <a:latin typeface="Consolas" panose="020B0609020204030204" pitchFamily="49" charset="0"/>
                          <a:cs typeface="Consolas" panose="020B0609020204030204" pitchFamily="49" charset="0"/>
                        </a:rPr>
                        <a:t>  r = read(</a:t>
                      </a:r>
                      <a:r>
                        <a:rPr lang="en-US" sz="1600" dirty="0" err="1">
                          <a:latin typeface="Consolas" panose="020B0609020204030204" pitchFamily="49" charset="0"/>
                          <a:cs typeface="Consolas" panose="020B0609020204030204" pitchFamily="49" charset="0"/>
                        </a:rPr>
                        <a:t>fd_in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r0 = write(</a:t>
                      </a:r>
                      <a:r>
                        <a:rPr lang="en-US" sz="1600" dirty="0" err="1">
                          <a:latin typeface="Consolas" panose="020B0609020204030204" pitchFamily="49" charset="0"/>
                          <a:cs typeface="Consolas" panose="020B0609020204030204" pitchFamily="49" charset="0"/>
                        </a:rPr>
                        <a:t>fd_out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r);</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endParaRPr lang="en-US"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en-US" dirty="0"/>
                    </a:p>
                    <a:p>
                      <a:endParaRPr lang="ru-RU" dirty="0"/>
                    </a:p>
                  </a:txBody>
                  <a:tcPr/>
                </a:tc>
                <a:extLst>
                  <a:ext uri="{0D108BD9-81ED-4DB2-BD59-A6C34878D82A}">
                    <a16:rowId xmlns:a16="http://schemas.microsoft.com/office/drawing/2014/main" val="10001"/>
                  </a:ext>
                </a:extLst>
              </a:tr>
            </a:tbl>
          </a:graphicData>
        </a:graphic>
      </p:graphicFrame>
      <p:graphicFrame>
        <p:nvGraphicFramePr>
          <p:cNvPr id="3" name="Table 2">
            <a:extLst>
              <a:ext uri="{FF2B5EF4-FFF2-40B4-BE49-F238E27FC236}">
                <a16:creationId xmlns:a16="http://schemas.microsoft.com/office/drawing/2014/main" id="{85745485-3810-AF4E-B97F-A8BCAA63019F}"/>
              </a:ext>
            </a:extLst>
          </p:cNvPr>
          <p:cNvGraphicFramePr>
            <a:graphicFrameLocks noGrp="1"/>
          </p:cNvGraphicFramePr>
          <p:nvPr/>
        </p:nvGraphicFramePr>
        <p:xfrm>
          <a:off x="181167" y="34110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0</a:t>
                      </a:r>
                      <a:endParaRPr lang="ru-RU" dirty="0"/>
                    </a:p>
                  </a:txBody>
                  <a:tcPr/>
                </a:tc>
                <a:extLst>
                  <a:ext uri="{0D108BD9-81ED-4DB2-BD59-A6C34878D82A}">
                    <a16:rowId xmlns:a16="http://schemas.microsoft.com/office/drawing/2014/main" val="697513112"/>
                  </a:ext>
                </a:extLst>
              </a:tr>
            </a:tbl>
          </a:graphicData>
        </a:graphic>
      </p:graphicFrame>
      <p:graphicFrame>
        <p:nvGraphicFramePr>
          <p:cNvPr id="7" name="Table 6">
            <a:extLst>
              <a:ext uri="{FF2B5EF4-FFF2-40B4-BE49-F238E27FC236}">
                <a16:creationId xmlns:a16="http://schemas.microsoft.com/office/drawing/2014/main" id="{C1BB30A7-0B4C-7F40-8E3F-5287B7A9E41F}"/>
              </a:ext>
            </a:extLst>
          </p:cNvPr>
          <p:cNvGraphicFramePr>
            <a:graphicFrameLocks noGrp="1"/>
          </p:cNvGraphicFramePr>
          <p:nvPr/>
        </p:nvGraphicFramePr>
        <p:xfrm>
          <a:off x="181167" y="41476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app</a:t>
                      </a:r>
                      <a:endParaRPr lang="ru-RU" dirty="0"/>
                    </a:p>
                  </a:txBody>
                  <a:tcPr/>
                </a:tc>
                <a:extLst>
                  <a:ext uri="{0D108BD9-81ED-4DB2-BD59-A6C34878D82A}">
                    <a16:rowId xmlns:a16="http://schemas.microsoft.com/office/drawing/2014/main" val="697513112"/>
                  </a:ext>
                </a:extLst>
              </a:tr>
            </a:tbl>
          </a:graphicData>
        </a:graphic>
      </p:graphicFrame>
      <p:graphicFrame>
        <p:nvGraphicFramePr>
          <p:cNvPr id="8" name="Table 7">
            <a:extLst>
              <a:ext uri="{FF2B5EF4-FFF2-40B4-BE49-F238E27FC236}">
                <a16:creationId xmlns:a16="http://schemas.microsoft.com/office/drawing/2014/main" id="{97F95B88-3DC1-4C4E-B6EA-93F2539B9173}"/>
              </a:ext>
            </a:extLst>
          </p:cNvPr>
          <p:cNvGraphicFramePr>
            <a:graphicFrameLocks noGrp="1"/>
          </p:cNvGraphicFramePr>
          <p:nvPr/>
        </p:nvGraphicFramePr>
        <p:xfrm>
          <a:off x="181167" y="4884283"/>
          <a:ext cx="788318" cy="370840"/>
        </p:xfrm>
        <a:graphic>
          <a:graphicData uri="http://schemas.openxmlformats.org/drawingml/2006/table">
            <a:tbl>
              <a:tblPr firstRow="1" bandRow="1">
                <a:tableStyleId>{5C22544A-7EE6-4342-B048-85BDC9FD1C3A}</a:tableStyleId>
              </a:tblPr>
              <a:tblGrid>
                <a:gridCol w="788318">
                  <a:extLst>
                    <a:ext uri="{9D8B030D-6E8A-4147-A177-3AD203B41FA5}">
                      <a16:colId xmlns:a16="http://schemas.microsoft.com/office/drawing/2014/main" val="2017862997"/>
                    </a:ext>
                  </a:extLst>
                </a:gridCol>
              </a:tblGrid>
              <a:tr h="370840">
                <a:tc>
                  <a:txBody>
                    <a:bodyPr/>
                    <a:lstStyle/>
                    <a:p>
                      <a:r>
                        <a:rPr lang="en-US" dirty="0"/>
                        <a:t>disk 1</a:t>
                      </a:r>
                      <a:endParaRPr lang="ru-RU" dirty="0"/>
                    </a:p>
                  </a:txBody>
                  <a:tcPr/>
                </a:tc>
                <a:extLst>
                  <a:ext uri="{0D108BD9-81ED-4DB2-BD59-A6C34878D82A}">
                    <a16:rowId xmlns:a16="http://schemas.microsoft.com/office/drawing/2014/main" val="697513112"/>
                  </a:ext>
                </a:extLst>
              </a:tr>
            </a:tbl>
          </a:graphicData>
        </a:graphic>
      </p:graphicFrame>
      <p:graphicFrame>
        <p:nvGraphicFramePr>
          <p:cNvPr id="9" name="Table 8">
            <a:extLst>
              <a:ext uri="{FF2B5EF4-FFF2-40B4-BE49-F238E27FC236}">
                <a16:creationId xmlns:a16="http://schemas.microsoft.com/office/drawing/2014/main" id="{A3BC602F-6545-C246-A63B-74FAAD1C9314}"/>
              </a:ext>
            </a:extLst>
          </p:cNvPr>
          <p:cNvGraphicFramePr>
            <a:graphicFrameLocks noGrp="1"/>
          </p:cNvGraphicFramePr>
          <p:nvPr>
            <p:extLst>
              <p:ext uri="{D42A27DB-BD31-4B8C-83A1-F6EECF244321}">
                <p14:modId xmlns:p14="http://schemas.microsoft.com/office/powerpoint/2010/main" val="3480813319"/>
              </p:ext>
            </p:extLst>
          </p:nvPr>
        </p:nvGraphicFramePr>
        <p:xfrm>
          <a:off x="6476602" y="3429000"/>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17862997"/>
                    </a:ext>
                  </a:extLst>
                </a:gridCol>
              </a:tblGrid>
              <a:tr h="370840">
                <a:tc>
                  <a:txBody>
                    <a:bodyPr/>
                    <a:lstStyle/>
                    <a:p>
                      <a:pPr algn="ctr"/>
                      <a:r>
                        <a:rPr lang="en-US" dirty="0"/>
                        <a:t>r</a:t>
                      </a:r>
                      <a:endParaRPr lang="ru-RU" dirty="0"/>
                    </a:p>
                  </a:txBody>
                  <a:tcPr/>
                </a:tc>
                <a:extLst>
                  <a:ext uri="{0D108BD9-81ED-4DB2-BD59-A6C34878D82A}">
                    <a16:rowId xmlns:a16="http://schemas.microsoft.com/office/drawing/2014/main" val="697513112"/>
                  </a:ext>
                </a:extLst>
              </a:tr>
            </a:tbl>
          </a:graphicData>
        </a:graphic>
      </p:graphicFrame>
      <p:graphicFrame>
        <p:nvGraphicFramePr>
          <p:cNvPr id="4" name="Table 3">
            <a:extLst>
              <a:ext uri="{FF2B5EF4-FFF2-40B4-BE49-F238E27FC236}">
                <a16:creationId xmlns:a16="http://schemas.microsoft.com/office/drawing/2014/main" id="{7FAC382F-59AD-E643-9598-882F1E7DC238}"/>
              </a:ext>
            </a:extLst>
          </p:cNvPr>
          <p:cNvGraphicFramePr>
            <a:graphicFrameLocks noGrp="1"/>
          </p:cNvGraphicFramePr>
          <p:nvPr/>
        </p:nvGraphicFramePr>
        <p:xfrm>
          <a:off x="1271836"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12" name="Straight Arrow Connector 11">
            <a:extLst>
              <a:ext uri="{FF2B5EF4-FFF2-40B4-BE49-F238E27FC236}">
                <a16:creationId xmlns:a16="http://schemas.microsoft.com/office/drawing/2014/main" id="{3E355DE3-0C5E-774E-8213-30D3D9A270AE}"/>
              </a:ext>
            </a:extLst>
          </p:cNvPr>
          <p:cNvCxnSpPr>
            <a:cxnSpLocks/>
            <a:stCxn id="4" idx="3"/>
            <a:endCxn id="9" idx="1"/>
          </p:cNvCxnSpPr>
          <p:nvPr/>
        </p:nvCxnSpPr>
        <p:spPr>
          <a:xfrm flipV="1">
            <a:off x="1480116" y="3614420"/>
            <a:ext cx="4996486" cy="7186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ight Arrow 30">
            <a:extLst>
              <a:ext uri="{FF2B5EF4-FFF2-40B4-BE49-F238E27FC236}">
                <a16:creationId xmlns:a16="http://schemas.microsoft.com/office/drawing/2014/main" id="{56E1D633-3D92-B241-8D60-D21D303D7A23}"/>
              </a:ext>
            </a:extLst>
          </p:cNvPr>
          <p:cNvSpPr/>
          <p:nvPr/>
        </p:nvSpPr>
        <p:spPr>
          <a:xfrm>
            <a:off x="181167" y="5471895"/>
            <a:ext cx="11468559" cy="1652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TextBox 31">
            <a:extLst>
              <a:ext uri="{FF2B5EF4-FFF2-40B4-BE49-F238E27FC236}">
                <a16:creationId xmlns:a16="http://schemas.microsoft.com/office/drawing/2014/main" id="{B93D07D8-1676-E949-AF90-A132B05CF8A2}"/>
              </a:ext>
            </a:extLst>
          </p:cNvPr>
          <p:cNvSpPr txBox="1"/>
          <p:nvPr/>
        </p:nvSpPr>
        <p:spPr>
          <a:xfrm>
            <a:off x="10779387" y="5157301"/>
            <a:ext cx="614271" cy="369332"/>
          </a:xfrm>
          <a:prstGeom prst="rect">
            <a:avLst/>
          </a:prstGeom>
          <a:noFill/>
        </p:spPr>
        <p:txBody>
          <a:bodyPr wrap="none" rtlCol="0">
            <a:spAutoFit/>
          </a:bodyPr>
          <a:lstStyle/>
          <a:p>
            <a:r>
              <a:rPr lang="en-US" dirty="0"/>
              <a:t>time</a:t>
            </a:r>
            <a:endParaRPr lang="ru-RU" dirty="0"/>
          </a:p>
        </p:txBody>
      </p:sp>
      <p:graphicFrame>
        <p:nvGraphicFramePr>
          <p:cNvPr id="36" name="Table 35">
            <a:extLst>
              <a:ext uri="{FF2B5EF4-FFF2-40B4-BE49-F238E27FC236}">
                <a16:creationId xmlns:a16="http://schemas.microsoft.com/office/drawing/2014/main" id="{951393F3-D64A-3D43-999D-83853EA62CD5}"/>
              </a:ext>
            </a:extLst>
          </p:cNvPr>
          <p:cNvGraphicFramePr>
            <a:graphicFrameLocks noGrp="1"/>
          </p:cNvGraphicFramePr>
          <p:nvPr>
            <p:extLst>
              <p:ext uri="{D42A27DB-BD31-4B8C-83A1-F6EECF244321}">
                <p14:modId xmlns:p14="http://schemas.microsoft.com/office/powerpoint/2010/main" val="240536232"/>
              </p:ext>
            </p:extLst>
          </p:nvPr>
        </p:nvGraphicFramePr>
        <p:xfrm>
          <a:off x="11366774" y="4147683"/>
          <a:ext cx="2082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168796019"/>
                    </a:ext>
                  </a:extLst>
                </a:gridCol>
              </a:tblGrid>
              <a:tr h="370840">
                <a:tc>
                  <a:txBody>
                    <a:bodyPr/>
                    <a:lstStyle/>
                    <a:p>
                      <a:endParaRPr lang="ru-RU" dirty="0"/>
                    </a:p>
                  </a:txBody>
                  <a:tcPr/>
                </a:tc>
                <a:extLst>
                  <a:ext uri="{0D108BD9-81ED-4DB2-BD59-A6C34878D82A}">
                    <a16:rowId xmlns:a16="http://schemas.microsoft.com/office/drawing/2014/main" val="4249751859"/>
                  </a:ext>
                </a:extLst>
              </a:tr>
            </a:tbl>
          </a:graphicData>
        </a:graphic>
      </p:graphicFrame>
      <p:cxnSp>
        <p:nvCxnSpPr>
          <p:cNvPr id="37" name="Straight Arrow Connector 36">
            <a:extLst>
              <a:ext uri="{FF2B5EF4-FFF2-40B4-BE49-F238E27FC236}">
                <a16:creationId xmlns:a16="http://schemas.microsoft.com/office/drawing/2014/main" id="{18F74248-3C79-EE40-AE3D-FA835CCB5D80}"/>
              </a:ext>
            </a:extLst>
          </p:cNvPr>
          <p:cNvCxnSpPr>
            <a:endCxn id="36" idx="1"/>
          </p:cNvCxnSpPr>
          <p:nvPr/>
        </p:nvCxnSpPr>
        <p:spPr>
          <a:xfrm>
            <a:off x="6684882" y="3614420"/>
            <a:ext cx="4681892" cy="7186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39CC14E2-BCE1-6A47-9C11-CFAC483B44A3}"/>
              </a:ext>
            </a:extLst>
          </p:cNvPr>
          <p:cNvCxnSpPr/>
          <p:nvPr/>
        </p:nvCxnSpPr>
        <p:spPr>
          <a:xfrm>
            <a:off x="11575054" y="4327648"/>
            <a:ext cx="616946" cy="11079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Table 39">
            <a:extLst>
              <a:ext uri="{FF2B5EF4-FFF2-40B4-BE49-F238E27FC236}">
                <a16:creationId xmlns:a16="http://schemas.microsoft.com/office/drawing/2014/main" id="{1B8F100A-B260-B045-A2B5-743DBEC655CB}"/>
              </a:ext>
            </a:extLst>
          </p:cNvPr>
          <p:cNvGraphicFramePr>
            <a:graphicFrameLocks noGrp="1"/>
          </p:cNvGraphicFramePr>
          <p:nvPr>
            <p:extLst>
              <p:ext uri="{D42A27DB-BD31-4B8C-83A1-F6EECF244321}">
                <p14:modId xmlns:p14="http://schemas.microsoft.com/office/powerpoint/2010/main" val="556107583"/>
              </p:ext>
            </p:extLst>
          </p:nvPr>
        </p:nvGraphicFramePr>
        <p:xfrm>
          <a:off x="6684882" y="3411083"/>
          <a:ext cx="5507118" cy="370840"/>
        </p:xfrm>
        <a:graphic>
          <a:graphicData uri="http://schemas.openxmlformats.org/drawingml/2006/table">
            <a:tbl>
              <a:tblPr firstRow="1" bandRow="1">
                <a:tableStyleId>{5C22544A-7EE6-4342-B048-85BDC9FD1C3A}</a:tableStyleId>
              </a:tblPr>
              <a:tblGrid>
                <a:gridCol w="5507118">
                  <a:extLst>
                    <a:ext uri="{9D8B030D-6E8A-4147-A177-3AD203B41FA5}">
                      <a16:colId xmlns:a16="http://schemas.microsoft.com/office/drawing/2014/main" val="2017862997"/>
                    </a:ext>
                  </a:extLst>
                </a:gridCol>
              </a:tblGrid>
              <a:tr h="370840">
                <a:tc>
                  <a:txBody>
                    <a:bodyPr/>
                    <a:lstStyle/>
                    <a:p>
                      <a:pPr algn="ctr"/>
                      <a:r>
                        <a:rPr lang="en-US" dirty="0"/>
                        <a:t>idle</a:t>
                      </a:r>
                      <a:endParaRPr lang="ru-RU" dirty="0"/>
                    </a:p>
                  </a:txBody>
                  <a:tcPr>
                    <a:solidFill>
                      <a:srgbClr val="FF0000"/>
                    </a:solidFill>
                  </a:tcPr>
                </a:tc>
                <a:extLst>
                  <a:ext uri="{0D108BD9-81ED-4DB2-BD59-A6C34878D82A}">
                    <a16:rowId xmlns:a16="http://schemas.microsoft.com/office/drawing/2014/main" val="697513112"/>
                  </a:ext>
                </a:extLst>
              </a:tr>
            </a:tbl>
          </a:graphicData>
        </a:graphic>
      </p:graphicFrame>
    </p:spTree>
    <p:extLst>
      <p:ext uri="{BB962C8B-B14F-4D97-AF65-F5344CB8AC3E}">
        <p14:creationId xmlns:p14="http://schemas.microsoft.com/office/powerpoint/2010/main" val="1811388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08374874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9210057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36211048"/>
              </p:ext>
            </p:extLst>
          </p:nvPr>
        </p:nvGraphicFramePr>
        <p:xfrm>
          <a:off x="0" y="365761"/>
          <a:ext cx="12192000" cy="59740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Synchronous and asynchronous IO, pipelining and</a:t>
                      </a:r>
                      <a:r>
                        <a:rPr lang="ru-RU" sz="2400" dirty="0"/>
                        <a:t> </a:t>
                      </a:r>
                      <a:r>
                        <a:rPr lang="en-US" sz="2400" dirty="0"/>
                        <a:t>multiplexing</a:t>
                      </a:r>
                      <a:endParaRPr lang="ru-RU" sz="2400" dirty="0"/>
                    </a:p>
                  </a:txBody>
                  <a:tcPr/>
                </a:tc>
                <a:extLst>
                  <a:ext uri="{0D108BD9-81ED-4DB2-BD59-A6C34878D82A}">
                    <a16:rowId xmlns:a16="http://schemas.microsoft.com/office/drawing/2014/main" val="10000"/>
                  </a:ext>
                </a:extLst>
              </a:tr>
              <a:tr h="370840">
                <a:tc>
                  <a:txBody>
                    <a:bodyPr/>
                    <a:lstStyle/>
                    <a:p>
                      <a:r>
                        <a:rPr lang="en-US" dirty="0"/>
                        <a:t>Typically, the problem is even worse.</a:t>
                      </a:r>
                      <a:r>
                        <a:rPr lang="ru-RU" dirty="0"/>
                        <a:t> </a:t>
                      </a:r>
                      <a:r>
                        <a:rPr lang="en-US" dirty="0"/>
                        <a:t>If the FS is networked, or the FS is located on a fast</a:t>
                      </a:r>
                      <a:r>
                        <a:rPr lang="ru-RU" dirty="0"/>
                        <a:t> </a:t>
                      </a:r>
                      <a:r>
                        <a:rPr lang="en-US" dirty="0" err="1"/>
                        <a:t>NVMe</a:t>
                      </a:r>
                      <a:r>
                        <a:rPr lang="en-US" dirty="0"/>
                        <a:t> device</a:t>
                      </a:r>
                      <a:r>
                        <a:rPr lang="ru-RU" dirty="0"/>
                        <a:t>, </a:t>
                      </a:r>
                      <a:r>
                        <a:rPr lang="en-US" dirty="0"/>
                        <a:t>then the timeline is going to look this way</a:t>
                      </a:r>
                      <a:r>
                        <a:rPr lang="ru-RU" dirty="0"/>
                        <a:t>:</a:t>
                      </a:r>
                      <a:endParaRPr lang="en-US" dirty="0"/>
                    </a:p>
                    <a:p>
                      <a:endParaRPr lang="en-US" dirty="0"/>
                    </a:p>
                    <a:p>
                      <a:r>
                        <a:rPr lang="en-US" sz="1600" dirty="0">
                          <a:latin typeface="Consolas" panose="020B0609020204030204" pitchFamily="49" charset="0"/>
                          <a:cs typeface="Consolas" panose="020B0609020204030204" pitchFamily="49" charset="0"/>
                        </a:rPr>
                        <a:t>while (!done) {</a:t>
                      </a:r>
                    </a:p>
                    <a:p>
                      <a:r>
                        <a:rPr lang="en-US" sz="1600" dirty="0">
                          <a:latin typeface="Consolas" panose="020B0609020204030204" pitchFamily="49" charset="0"/>
                          <a:cs typeface="Consolas" panose="020B0609020204030204" pitchFamily="49" charset="0"/>
                        </a:rPr>
                        <a:t>  r = read(</a:t>
                      </a:r>
                      <a:r>
                        <a:rPr lang="en-US" sz="1600" dirty="0" err="1">
                          <a:latin typeface="Consolas" panose="020B0609020204030204" pitchFamily="49" charset="0"/>
                          <a:cs typeface="Consolas" panose="020B0609020204030204" pitchFamily="49" charset="0"/>
                        </a:rPr>
                        <a:t>fd_in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r0 = write(</a:t>
                      </a:r>
                      <a:r>
                        <a:rPr lang="en-US" sz="1600" dirty="0" err="1">
                          <a:latin typeface="Consolas" panose="020B0609020204030204" pitchFamily="49" charset="0"/>
                          <a:cs typeface="Consolas" panose="020B0609020204030204" pitchFamily="49" charset="0"/>
                        </a:rPr>
                        <a:t>fd_out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r);</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endParaRPr lang="en-US" dirty="0"/>
                    </a:p>
                  </a:txBody>
                  <a:tcPr/>
                </a:tc>
                <a:extLst>
                  <a:ext uri="{0D108BD9-81ED-4DB2-BD59-A6C34878D82A}">
                    <a16:rowId xmlns:a16="http://schemas.microsoft.com/office/drawing/2014/main" val="10001"/>
                  </a:ext>
                </a:extLst>
              </a:tr>
              <a:tr h="370840">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522237419"/>
                  </a:ext>
                </a:extLst>
              </a:tr>
            </a:tbl>
          </a:graphicData>
        </a:graphic>
      </p:graphicFrame>
      <p:sp>
        <p:nvSpPr>
          <p:cNvPr id="10" name="TextBox 9">
            <a:extLst>
              <a:ext uri="{FF2B5EF4-FFF2-40B4-BE49-F238E27FC236}">
                <a16:creationId xmlns:a16="http://schemas.microsoft.com/office/drawing/2014/main" id="{58601283-207F-0D42-83C6-E51B7678448C}"/>
              </a:ext>
            </a:extLst>
          </p:cNvPr>
          <p:cNvSpPr txBox="1"/>
          <p:nvPr/>
        </p:nvSpPr>
        <p:spPr>
          <a:xfrm>
            <a:off x="1" y="3098494"/>
            <a:ext cx="12191999" cy="3139321"/>
          </a:xfrm>
          <a:prstGeom prst="rect">
            <a:avLst/>
          </a:prstGeom>
          <a:noFill/>
        </p:spPr>
        <p:txBody>
          <a:bodyPr wrap="square" rtlCol="0">
            <a:spAutoFit/>
          </a:bodyPr>
          <a:lstStyle/>
          <a:p>
            <a:r>
              <a:rPr lang="en-US" dirty="0">
                <a:latin typeface="Consolas" charset="0"/>
                <a:ea typeface="Consolas" charset="0"/>
                <a:cs typeface="Consolas" charset="0"/>
              </a:rPr>
              <a:t>21-02-18 23:40:38.936 s#1412709.r#6998305: </a:t>
            </a:r>
            <a:r>
              <a:rPr lang="en-US" dirty="0" err="1">
                <a:latin typeface="Consolas" charset="0"/>
                <a:ea typeface="Consolas" charset="0"/>
                <a:cs typeface="Consolas" charset="0"/>
              </a:rPr>
              <a:t>readfile</a:t>
            </a:r>
            <a:r>
              <a:rPr lang="en-US" dirty="0">
                <a:latin typeface="Consolas" charset="0"/>
                <a:ea typeface="Consolas" charset="0"/>
                <a:cs typeface="Consolas" charset="0"/>
              </a:rPr>
              <a:t> = {offset = 0x4c44d78350, length = 16}</a:t>
            </a:r>
          </a:p>
          <a:p>
            <a:r>
              <a:rPr lang="en-US" dirty="0">
                <a:latin typeface="Consolas" charset="0"/>
                <a:ea typeface="Consolas" charset="0"/>
                <a:cs typeface="Consolas" charset="0"/>
              </a:rPr>
              <a:t>21-02-18 23:40:39.191 s#1412709.r#6998305: send 16 at offset 0x4c44d78350</a:t>
            </a:r>
          </a:p>
          <a:p>
            <a:r>
              <a:rPr lang="en-US" dirty="0">
                <a:latin typeface="Consolas" charset="0"/>
                <a:ea typeface="Consolas" charset="0"/>
                <a:cs typeface="Consolas" charset="0"/>
              </a:rPr>
              <a:t>21-02-18 23:40:39.191 s#1412709.r#6998305: completed</a:t>
            </a:r>
          </a:p>
          <a:p>
            <a:endParaRPr lang="en-US" dirty="0">
              <a:latin typeface="Consolas" charset="0"/>
              <a:ea typeface="Consolas" charset="0"/>
              <a:cs typeface="Consolas" charset="0"/>
            </a:endParaRPr>
          </a:p>
          <a:p>
            <a:r>
              <a:rPr lang="en-US" dirty="0">
                <a:latin typeface="Consolas" charset="0"/>
                <a:ea typeface="Consolas" charset="0"/>
                <a:cs typeface="Consolas" charset="0"/>
              </a:rPr>
              <a:t>21-02-18 23:40:39.757 s#1412709.r#6998344: </a:t>
            </a:r>
            <a:r>
              <a:rPr lang="en-US" dirty="0" err="1">
                <a:latin typeface="Consolas" charset="0"/>
                <a:ea typeface="Consolas" charset="0"/>
                <a:cs typeface="Consolas" charset="0"/>
              </a:rPr>
              <a:t>readfile</a:t>
            </a:r>
            <a:r>
              <a:rPr lang="en-US" dirty="0">
                <a:latin typeface="Consolas" charset="0"/>
                <a:ea typeface="Consolas" charset="0"/>
                <a:cs typeface="Consolas" charset="0"/>
              </a:rPr>
              <a:t> = {offset = 0x4c44d78360, length = 944}</a:t>
            </a:r>
          </a:p>
          <a:p>
            <a:r>
              <a:rPr lang="en-US" dirty="0">
                <a:latin typeface="Consolas" charset="0"/>
                <a:ea typeface="Consolas" charset="0"/>
                <a:cs typeface="Consolas" charset="0"/>
              </a:rPr>
              <a:t>21-02-18 23:40:39.757 s#1412709.r#6998344: send 944 at offset 0x4c44d78360</a:t>
            </a:r>
          </a:p>
          <a:p>
            <a:r>
              <a:rPr lang="en-US" dirty="0">
                <a:latin typeface="Consolas" charset="0"/>
                <a:ea typeface="Consolas" charset="0"/>
                <a:cs typeface="Consolas" charset="0"/>
              </a:rPr>
              <a:t>21-02-18 23:40:39.757 s#1412709.r#6998344: completed</a:t>
            </a:r>
          </a:p>
          <a:p>
            <a:endParaRPr lang="en-US" dirty="0">
              <a:latin typeface="Consolas" charset="0"/>
              <a:ea typeface="Consolas" charset="0"/>
              <a:cs typeface="Consolas" charset="0"/>
            </a:endParaRPr>
          </a:p>
          <a:p>
            <a:r>
              <a:rPr lang="en-US" dirty="0">
                <a:latin typeface="Consolas" charset="0"/>
                <a:ea typeface="Consolas" charset="0"/>
                <a:cs typeface="Consolas" charset="0"/>
              </a:rPr>
              <a:t>21-02-18 23:40:40.242 s#1412709.r#6998358: </a:t>
            </a:r>
            <a:r>
              <a:rPr lang="en-US" dirty="0" err="1">
                <a:latin typeface="Consolas" charset="0"/>
                <a:ea typeface="Consolas" charset="0"/>
                <a:cs typeface="Consolas" charset="0"/>
              </a:rPr>
              <a:t>readfile</a:t>
            </a:r>
            <a:r>
              <a:rPr lang="en-US" dirty="0">
                <a:latin typeface="Consolas" charset="0"/>
                <a:ea typeface="Consolas" charset="0"/>
                <a:cs typeface="Consolas" charset="0"/>
              </a:rPr>
              <a:t> = {offset = 0x4c44d7e360, length = 16}</a:t>
            </a:r>
          </a:p>
          <a:p>
            <a:r>
              <a:rPr lang="en-US" dirty="0">
                <a:latin typeface="Consolas" charset="0"/>
                <a:ea typeface="Consolas" charset="0"/>
                <a:cs typeface="Consolas" charset="0"/>
              </a:rPr>
              <a:t>21-02-18 23:40:40.361 s#1412709.r#6998358: send 16 at offset 0x4c44d7e360</a:t>
            </a:r>
          </a:p>
          <a:p>
            <a:r>
              <a:rPr lang="en-US" dirty="0">
                <a:latin typeface="Consolas" charset="0"/>
                <a:ea typeface="Consolas" charset="0"/>
                <a:cs typeface="Consolas" charset="0"/>
              </a:rPr>
              <a:t>21-02-18 23:40:40.361 s#1412709.r#6998358: completed</a:t>
            </a:r>
          </a:p>
        </p:txBody>
      </p:sp>
    </p:spTree>
    <p:extLst>
      <p:ext uri="{BB962C8B-B14F-4D97-AF65-F5344CB8AC3E}">
        <p14:creationId xmlns:p14="http://schemas.microsoft.com/office/powerpoint/2010/main" val="399825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5096388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2358667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949682359"/>
              </p:ext>
            </p:extLst>
          </p:nvPr>
        </p:nvGraphicFramePr>
        <p:xfrm>
          <a:off x="0" y="365761"/>
          <a:ext cx="12192000" cy="59740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Synchronous and asynchronous IO, pipelining and</a:t>
                      </a:r>
                      <a:r>
                        <a:rPr lang="ru-RU" sz="2400" dirty="0"/>
                        <a:t> </a:t>
                      </a:r>
                      <a:r>
                        <a:rPr lang="en-US" sz="2400" dirty="0"/>
                        <a:t>multiplexing</a:t>
                      </a:r>
                      <a:endParaRPr lang="ru-RU" sz="2400" dirty="0"/>
                    </a:p>
                  </a:txBody>
                  <a:tcPr/>
                </a:tc>
                <a:extLst>
                  <a:ext uri="{0D108BD9-81ED-4DB2-BD59-A6C34878D82A}">
                    <a16:rowId xmlns:a16="http://schemas.microsoft.com/office/drawing/2014/main" val="10000"/>
                  </a:ext>
                </a:extLst>
              </a:tr>
              <a:tr h="370840">
                <a:tc>
                  <a:txBody>
                    <a:bodyPr/>
                    <a:lstStyle/>
                    <a:p>
                      <a:r>
                        <a:rPr lang="en-US" dirty="0"/>
                        <a:t>Typically, the problem is even worse.</a:t>
                      </a:r>
                      <a:r>
                        <a:rPr lang="ru-RU" dirty="0"/>
                        <a:t> </a:t>
                      </a:r>
                      <a:r>
                        <a:rPr lang="en-US" dirty="0"/>
                        <a:t>If the FS is networked, or the FS is located on a fast</a:t>
                      </a:r>
                      <a:r>
                        <a:rPr lang="ru-RU" dirty="0"/>
                        <a:t> </a:t>
                      </a:r>
                      <a:r>
                        <a:rPr lang="en-US" dirty="0" err="1"/>
                        <a:t>NVMe</a:t>
                      </a:r>
                      <a:r>
                        <a:rPr lang="en-US" dirty="0"/>
                        <a:t> device</a:t>
                      </a:r>
                      <a:r>
                        <a:rPr lang="ru-RU" dirty="0"/>
                        <a:t>, </a:t>
                      </a:r>
                      <a:r>
                        <a:rPr lang="en-US" dirty="0"/>
                        <a:t>then the timeline is going to look this way</a:t>
                      </a:r>
                      <a:r>
                        <a:rPr lang="ru-RU" dirty="0"/>
                        <a:t>:</a:t>
                      </a:r>
                      <a:endParaRPr lang="en-US" dirty="0"/>
                    </a:p>
                    <a:p>
                      <a:endParaRPr lang="en-US" dirty="0"/>
                    </a:p>
                    <a:p>
                      <a:r>
                        <a:rPr lang="en-US" sz="1600" dirty="0">
                          <a:latin typeface="Consolas" panose="020B0609020204030204" pitchFamily="49" charset="0"/>
                          <a:cs typeface="Consolas" panose="020B0609020204030204" pitchFamily="49" charset="0"/>
                        </a:rPr>
                        <a:t>while (!done) {</a:t>
                      </a:r>
                    </a:p>
                    <a:p>
                      <a:r>
                        <a:rPr lang="en-US" sz="1600" dirty="0">
                          <a:latin typeface="Consolas" panose="020B0609020204030204" pitchFamily="49" charset="0"/>
                          <a:cs typeface="Consolas" panose="020B0609020204030204" pitchFamily="49" charset="0"/>
                        </a:rPr>
                        <a:t>  r = read(</a:t>
                      </a:r>
                      <a:r>
                        <a:rPr lang="en-US" sz="1600" dirty="0" err="1">
                          <a:latin typeface="Consolas" panose="020B0609020204030204" pitchFamily="49" charset="0"/>
                          <a:cs typeface="Consolas" panose="020B0609020204030204" pitchFamily="49" charset="0"/>
                        </a:rPr>
                        <a:t>fd_in</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sizeof</a:t>
                      </a:r>
                      <a:r>
                        <a:rPr lang="en-US" sz="1600" dirty="0">
                          <a:latin typeface="Consolas" panose="020B0609020204030204" pitchFamily="49" charset="0"/>
                          <a:cs typeface="Consolas" panose="020B0609020204030204" pitchFamily="49" charset="0"/>
                        </a:rPr>
                        <a:t>(</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r0 = write(</a:t>
                      </a:r>
                      <a:r>
                        <a:rPr lang="en-US" sz="1600" dirty="0" err="1">
                          <a:latin typeface="Consolas" panose="020B0609020204030204" pitchFamily="49" charset="0"/>
                          <a:cs typeface="Consolas" panose="020B0609020204030204" pitchFamily="49" charset="0"/>
                        </a:rPr>
                        <a:t>fd_out</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 r);</a:t>
                      </a:r>
                    </a:p>
                    <a:p>
                      <a:r>
                        <a:rPr lang="en-US" sz="1600" dirty="0">
                          <a:latin typeface="Consolas" panose="020B0609020204030204" pitchFamily="49" charset="0"/>
                          <a:cs typeface="Consolas" panose="020B0609020204030204" pitchFamily="49" charset="0"/>
                        </a:rPr>
                        <a:t>  ...</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a:t>
                      </a:r>
                      <a:endParaRPr lang="en-US" dirty="0"/>
                    </a:p>
                  </a:txBody>
                  <a:tcPr/>
                </a:tc>
                <a:extLst>
                  <a:ext uri="{0D108BD9-81ED-4DB2-BD59-A6C34878D82A}">
                    <a16:rowId xmlns:a16="http://schemas.microsoft.com/office/drawing/2014/main" val="10001"/>
                  </a:ext>
                </a:extLst>
              </a:tr>
              <a:tr h="370840">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522237419"/>
                  </a:ext>
                </a:extLst>
              </a:tr>
            </a:tbl>
          </a:graphicData>
        </a:graphic>
      </p:graphicFrame>
      <p:sp>
        <p:nvSpPr>
          <p:cNvPr id="10" name="TextBox 9">
            <a:extLst>
              <a:ext uri="{FF2B5EF4-FFF2-40B4-BE49-F238E27FC236}">
                <a16:creationId xmlns:a16="http://schemas.microsoft.com/office/drawing/2014/main" id="{58601283-207F-0D42-83C6-E51B7678448C}"/>
              </a:ext>
            </a:extLst>
          </p:cNvPr>
          <p:cNvSpPr txBox="1"/>
          <p:nvPr/>
        </p:nvSpPr>
        <p:spPr>
          <a:xfrm>
            <a:off x="1" y="3098494"/>
            <a:ext cx="12191999" cy="3139321"/>
          </a:xfrm>
          <a:prstGeom prst="rect">
            <a:avLst/>
          </a:prstGeom>
          <a:noFill/>
        </p:spPr>
        <p:txBody>
          <a:bodyPr wrap="square" rtlCol="0">
            <a:spAutoFit/>
          </a:bodyPr>
          <a:lstStyle/>
          <a:p>
            <a:r>
              <a:rPr lang="en-US" dirty="0">
                <a:latin typeface="Consolas" charset="0"/>
                <a:ea typeface="Consolas" charset="0"/>
                <a:cs typeface="Consolas" charset="0"/>
              </a:rPr>
              <a:t>21-02-18 23:40:38.936 s#1412709.r#6998305: </a:t>
            </a:r>
            <a:r>
              <a:rPr lang="en-US" dirty="0" err="1">
                <a:latin typeface="Consolas" charset="0"/>
                <a:ea typeface="Consolas" charset="0"/>
                <a:cs typeface="Consolas" charset="0"/>
              </a:rPr>
              <a:t>readfile</a:t>
            </a:r>
            <a:r>
              <a:rPr lang="en-US" dirty="0">
                <a:latin typeface="Consolas" charset="0"/>
                <a:ea typeface="Consolas" charset="0"/>
                <a:cs typeface="Consolas" charset="0"/>
              </a:rPr>
              <a:t> = {offset = 0x4c44d78350, </a:t>
            </a:r>
            <a:r>
              <a:rPr lang="en-US" dirty="0">
                <a:solidFill>
                  <a:srgbClr val="FF0000"/>
                </a:solidFill>
                <a:latin typeface="Consolas" charset="0"/>
                <a:ea typeface="Consolas" charset="0"/>
                <a:cs typeface="Consolas" charset="0"/>
              </a:rPr>
              <a:t>length = 16</a:t>
            </a:r>
            <a:r>
              <a:rPr lang="en-US" dirty="0">
                <a:latin typeface="Consolas" charset="0"/>
                <a:ea typeface="Consolas" charset="0"/>
                <a:cs typeface="Consolas" charset="0"/>
              </a:rPr>
              <a:t>}</a:t>
            </a:r>
          </a:p>
          <a:p>
            <a:r>
              <a:rPr lang="en-US" dirty="0">
                <a:latin typeface="Consolas" charset="0"/>
                <a:ea typeface="Consolas" charset="0"/>
                <a:cs typeface="Consolas" charset="0"/>
              </a:rPr>
              <a:t>21-02-18 23:40:39.191 s#1412709.r#6998305: send 16 at offset 0x4c44d78350</a:t>
            </a:r>
          </a:p>
          <a:p>
            <a:r>
              <a:rPr lang="en-US" dirty="0">
                <a:latin typeface="Consolas" charset="0"/>
                <a:ea typeface="Consolas" charset="0"/>
                <a:cs typeface="Consolas" charset="0"/>
              </a:rPr>
              <a:t>21-02-18 23:40:39.191 s#1412709.r#6998305: completed</a:t>
            </a:r>
          </a:p>
          <a:p>
            <a:endParaRPr lang="en-US" dirty="0">
              <a:latin typeface="Consolas" charset="0"/>
              <a:ea typeface="Consolas" charset="0"/>
              <a:cs typeface="Consolas" charset="0"/>
            </a:endParaRPr>
          </a:p>
          <a:p>
            <a:r>
              <a:rPr lang="en-US" dirty="0">
                <a:latin typeface="Consolas" charset="0"/>
                <a:ea typeface="Consolas" charset="0"/>
                <a:cs typeface="Consolas" charset="0"/>
              </a:rPr>
              <a:t>21-02-18 23:40:39.757 s#1412709.r#6998344: </a:t>
            </a:r>
            <a:r>
              <a:rPr lang="en-US" dirty="0" err="1">
                <a:latin typeface="Consolas" charset="0"/>
                <a:ea typeface="Consolas" charset="0"/>
                <a:cs typeface="Consolas" charset="0"/>
              </a:rPr>
              <a:t>readfile</a:t>
            </a:r>
            <a:r>
              <a:rPr lang="en-US" dirty="0">
                <a:latin typeface="Consolas" charset="0"/>
                <a:ea typeface="Consolas" charset="0"/>
                <a:cs typeface="Consolas" charset="0"/>
              </a:rPr>
              <a:t> = {offset = 0x4c44d78360, </a:t>
            </a:r>
            <a:r>
              <a:rPr lang="en-US" dirty="0">
                <a:solidFill>
                  <a:srgbClr val="FF0000"/>
                </a:solidFill>
                <a:latin typeface="Consolas" charset="0"/>
                <a:ea typeface="Consolas" charset="0"/>
                <a:cs typeface="Consolas" charset="0"/>
              </a:rPr>
              <a:t>length = 944</a:t>
            </a:r>
            <a:r>
              <a:rPr lang="en-US" dirty="0">
                <a:latin typeface="Consolas" charset="0"/>
                <a:ea typeface="Consolas" charset="0"/>
                <a:cs typeface="Consolas" charset="0"/>
              </a:rPr>
              <a:t>}</a:t>
            </a:r>
          </a:p>
          <a:p>
            <a:r>
              <a:rPr lang="en-US" dirty="0">
                <a:latin typeface="Consolas" charset="0"/>
                <a:ea typeface="Consolas" charset="0"/>
                <a:cs typeface="Consolas" charset="0"/>
              </a:rPr>
              <a:t>21-02-18 23:40:39.757 s#1412709.r#6998344: send 944 at offset 0x4c44d78360</a:t>
            </a:r>
          </a:p>
          <a:p>
            <a:r>
              <a:rPr lang="en-US" dirty="0">
                <a:latin typeface="Consolas" charset="0"/>
                <a:ea typeface="Consolas" charset="0"/>
                <a:cs typeface="Consolas" charset="0"/>
              </a:rPr>
              <a:t>21-02-18 23:40:39.757 s#1412709.r#6998344: completed</a:t>
            </a:r>
          </a:p>
          <a:p>
            <a:endParaRPr lang="en-US" dirty="0">
              <a:latin typeface="Consolas" charset="0"/>
              <a:ea typeface="Consolas" charset="0"/>
              <a:cs typeface="Consolas" charset="0"/>
            </a:endParaRPr>
          </a:p>
          <a:p>
            <a:r>
              <a:rPr lang="en-US" dirty="0">
                <a:latin typeface="Consolas" charset="0"/>
                <a:ea typeface="Consolas" charset="0"/>
                <a:cs typeface="Consolas" charset="0"/>
              </a:rPr>
              <a:t>21-02-18 23:40:40.242 s#1412709.r#6998358: </a:t>
            </a:r>
            <a:r>
              <a:rPr lang="en-US" dirty="0" err="1">
                <a:latin typeface="Consolas" charset="0"/>
                <a:ea typeface="Consolas" charset="0"/>
                <a:cs typeface="Consolas" charset="0"/>
              </a:rPr>
              <a:t>readfile</a:t>
            </a:r>
            <a:r>
              <a:rPr lang="en-US" dirty="0">
                <a:latin typeface="Consolas" charset="0"/>
                <a:ea typeface="Consolas" charset="0"/>
                <a:cs typeface="Consolas" charset="0"/>
              </a:rPr>
              <a:t> = {offset = 0x4c44d7e360, </a:t>
            </a:r>
            <a:r>
              <a:rPr lang="en-US" dirty="0">
                <a:solidFill>
                  <a:srgbClr val="FF0000"/>
                </a:solidFill>
                <a:latin typeface="Consolas" charset="0"/>
                <a:ea typeface="Consolas" charset="0"/>
                <a:cs typeface="Consolas" charset="0"/>
              </a:rPr>
              <a:t>length = 16</a:t>
            </a:r>
            <a:r>
              <a:rPr lang="en-US" dirty="0">
                <a:latin typeface="Consolas" charset="0"/>
                <a:ea typeface="Consolas" charset="0"/>
                <a:cs typeface="Consolas" charset="0"/>
              </a:rPr>
              <a:t>}</a:t>
            </a:r>
          </a:p>
          <a:p>
            <a:r>
              <a:rPr lang="en-US" dirty="0">
                <a:latin typeface="Consolas" charset="0"/>
                <a:ea typeface="Consolas" charset="0"/>
                <a:cs typeface="Consolas" charset="0"/>
              </a:rPr>
              <a:t>21-02-18 23:40:40.361 s#1412709.r#6998358: send 16 at offset 0x4c44d7e360</a:t>
            </a:r>
          </a:p>
          <a:p>
            <a:r>
              <a:rPr lang="en-US" dirty="0">
                <a:latin typeface="Consolas" charset="0"/>
                <a:ea typeface="Consolas" charset="0"/>
                <a:cs typeface="Consolas" charset="0"/>
              </a:rPr>
              <a:t>21-02-18 23:40:40.361 s#1412709.r#6998358: completed</a:t>
            </a:r>
          </a:p>
        </p:txBody>
      </p:sp>
    </p:spTree>
    <p:extLst>
      <p:ext uri="{BB962C8B-B14F-4D97-AF65-F5344CB8AC3E}">
        <p14:creationId xmlns:p14="http://schemas.microsoft.com/office/powerpoint/2010/main" val="1917716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13553</TotalTime>
  <Words>6290</Words>
  <Application>Microsoft Macintosh PowerPoint</Application>
  <PresentationFormat>Widescreen</PresentationFormat>
  <Paragraphs>972</Paragraphs>
  <Slides>49</Slides>
  <Notes>49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49</vt:i4>
      </vt:variant>
    </vt:vector>
  </HeadingPairs>
  <TitlesOfParts>
    <vt:vector size="55" baseType="lpstr">
      <vt:lpstr>Arial</vt:lpstr>
      <vt:lpstr>Calibri</vt:lpstr>
      <vt:lpstr>Calibri Light</vt:lpstr>
      <vt:lpstr>Consolas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Artem Anisimov</dc:creator>
  <cp:lastModifiedBy>QA Admin-TEST</cp:lastModifiedBy>
  <cp:revision>182</cp:revision>
  <cp:lastPrinted>2018-12-10T07:49:39Z</cp:lastPrinted>
  <dcterms:created xsi:type="dcterms:W3CDTF">2016-09-20T13:25:15Z</dcterms:created>
  <dcterms:modified xsi:type="dcterms:W3CDTF">2024-12-03T14:20:18Z</dcterms:modified>
</cp:coreProperties>
</file>