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handoutMasterIdLst>
    <p:handoutMasterId r:id="rId19"/>
  </p:handoutMasterIdLst>
  <p:sldIdLst>
    <p:sldId id="280" r:id="rId3"/>
    <p:sldId id="282" r:id="rId4"/>
    <p:sldId id="287" r:id="rId5"/>
    <p:sldId id="256" r:id="rId6"/>
    <p:sldId id="284" r:id="rId7"/>
    <p:sldId id="283" r:id="rId8"/>
    <p:sldId id="286" r:id="rId9"/>
    <p:sldId id="285" r:id="rId10"/>
    <p:sldId id="289" r:id="rId11"/>
    <p:sldId id="292" r:id="rId12"/>
    <p:sldId id="293" r:id="rId13"/>
    <p:sldId id="294" r:id="rId14"/>
    <p:sldId id="288" r:id="rId15"/>
    <p:sldId id="296" r:id="rId16"/>
    <p:sldId id="295"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464" autoAdjust="0"/>
    <p:restoredTop sz="94660"/>
  </p:normalViewPr>
  <p:slideViewPr>
    <p:cSldViewPr snapToGrid="0">
      <p:cViewPr varScale="1">
        <p:scale>
          <a:sx n="104" d="100"/>
          <a:sy n="104" d="100"/>
        </p:scale>
        <p:origin x="240"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6C6788E-680A-49E5-BB93-D456A9D23A29}" type="datetimeFigureOut">
              <a:rPr lang="ru-RU" smtClean="0"/>
              <a:t>23.10.2025</a:t>
            </a:fld>
            <a:endParaRPr lang="ru-RU"/>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061F6E-92FD-414D-9278-71772D358CBE}" type="slidenum">
              <a:rPr lang="ru-RU" smtClean="0"/>
              <a:t>‹#›</a:t>
            </a:fld>
            <a:endParaRPr lang="ru-RU"/>
          </a:p>
        </p:txBody>
      </p:sp>
    </p:spTree>
    <p:extLst>
      <p:ext uri="{BB962C8B-B14F-4D97-AF65-F5344CB8AC3E}">
        <p14:creationId xmlns:p14="http://schemas.microsoft.com/office/powerpoint/2010/main" val="326273084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ru-RU"/>
              <a:t>Основы построения файловых систем</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DF4945-C160-4CD5-B124-49B9BE14C0AB}" type="datetimeFigureOut">
              <a:rPr lang="ru-RU" smtClean="0"/>
              <a:t>23.10.2025</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3120B-582B-4354-977D-A474A534F6B9}" type="slidenum">
              <a:rPr lang="ru-RU" smtClean="0"/>
              <a:t>‹#›</a:t>
            </a:fld>
            <a:endParaRPr lang="ru-RU"/>
          </a:p>
        </p:txBody>
      </p:sp>
    </p:spTree>
    <p:extLst>
      <p:ext uri="{BB962C8B-B14F-4D97-AF65-F5344CB8AC3E}">
        <p14:creationId xmlns:p14="http://schemas.microsoft.com/office/powerpoint/2010/main" val="3814565650"/>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1</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374511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F2D56-93D1-AFDA-E043-EF1C70D27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2AFE1C-6B76-0A3C-0FB5-0F0B6F5EA7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48C05-54C5-4113-75FE-69441A123CD7}"/>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1092CAB-D4E6-5038-23E2-93B475BE8658}"/>
              </a:ext>
            </a:extLst>
          </p:cNvPr>
          <p:cNvSpPr>
            <a:spLocks noGrp="1"/>
          </p:cNvSpPr>
          <p:nvPr>
            <p:ph type="sldNum" sz="quarter" idx="10"/>
          </p:nvPr>
        </p:nvSpPr>
        <p:spPr/>
        <p:txBody>
          <a:bodyPr/>
          <a:lstStyle/>
          <a:p>
            <a:fld id="{7F33120B-582B-4354-977D-A474A534F6B9}" type="slidenum">
              <a:rPr lang="ru-RU" smtClean="0"/>
              <a:t>10</a:t>
            </a:fld>
            <a:endParaRPr lang="ru-RU"/>
          </a:p>
        </p:txBody>
      </p:sp>
      <p:sp>
        <p:nvSpPr>
          <p:cNvPr id="5" name="Header Placeholder 4">
            <a:extLst>
              <a:ext uri="{FF2B5EF4-FFF2-40B4-BE49-F238E27FC236}">
                <a16:creationId xmlns:a16="http://schemas.microsoft.com/office/drawing/2014/main" id="{8D2BA955-7CD6-A305-7EE0-C432BEE3055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873889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3CD27-0877-4B10-8846-72A64C40DF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D954E-A22D-3ACF-D9A7-808F0995FC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2FFD13-6EF0-91E3-6914-7101D2D4572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46838A4E-8EC3-65B9-6026-F6A1EB0982DE}"/>
              </a:ext>
            </a:extLst>
          </p:cNvPr>
          <p:cNvSpPr>
            <a:spLocks noGrp="1"/>
          </p:cNvSpPr>
          <p:nvPr>
            <p:ph type="sldNum" sz="quarter" idx="10"/>
          </p:nvPr>
        </p:nvSpPr>
        <p:spPr/>
        <p:txBody>
          <a:bodyPr/>
          <a:lstStyle/>
          <a:p>
            <a:fld id="{7F33120B-582B-4354-977D-A474A534F6B9}" type="slidenum">
              <a:rPr lang="ru-RU" smtClean="0"/>
              <a:t>11</a:t>
            </a:fld>
            <a:endParaRPr lang="ru-RU"/>
          </a:p>
        </p:txBody>
      </p:sp>
      <p:sp>
        <p:nvSpPr>
          <p:cNvPr id="5" name="Header Placeholder 4">
            <a:extLst>
              <a:ext uri="{FF2B5EF4-FFF2-40B4-BE49-F238E27FC236}">
                <a16:creationId xmlns:a16="http://schemas.microsoft.com/office/drawing/2014/main" id="{970B987A-BA3D-BC47-A08F-1345F998880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975459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11B31-F06E-C977-CBA3-6E303CC91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938DB6-0BCB-20F0-5B20-E813B3651A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51B4CD-C60C-A705-527B-7937AF1D46B9}"/>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8A76ADAE-7F20-DEBE-B125-594FF9402494}"/>
              </a:ext>
            </a:extLst>
          </p:cNvPr>
          <p:cNvSpPr>
            <a:spLocks noGrp="1"/>
          </p:cNvSpPr>
          <p:nvPr>
            <p:ph type="sldNum" sz="quarter" idx="10"/>
          </p:nvPr>
        </p:nvSpPr>
        <p:spPr/>
        <p:txBody>
          <a:bodyPr/>
          <a:lstStyle/>
          <a:p>
            <a:fld id="{7F33120B-582B-4354-977D-A474A534F6B9}" type="slidenum">
              <a:rPr lang="ru-RU" smtClean="0"/>
              <a:t>12</a:t>
            </a:fld>
            <a:endParaRPr lang="ru-RU"/>
          </a:p>
        </p:txBody>
      </p:sp>
      <p:sp>
        <p:nvSpPr>
          <p:cNvPr id="5" name="Header Placeholder 4">
            <a:extLst>
              <a:ext uri="{FF2B5EF4-FFF2-40B4-BE49-F238E27FC236}">
                <a16:creationId xmlns:a16="http://schemas.microsoft.com/office/drawing/2014/main" id="{09CE2A4C-49E1-C4FB-CBF0-87A507C87390}"/>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4901082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BE297-DD88-F552-B3CF-1F10BD4A3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210348-36FC-401C-C24D-28CF9ABD50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50E08D-5699-2ACD-7FC8-CBE7FD75139F}"/>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0F00AA96-064F-164F-1A33-5A0F5D3CACF1}"/>
              </a:ext>
            </a:extLst>
          </p:cNvPr>
          <p:cNvSpPr>
            <a:spLocks noGrp="1"/>
          </p:cNvSpPr>
          <p:nvPr>
            <p:ph type="sldNum" sz="quarter" idx="10"/>
          </p:nvPr>
        </p:nvSpPr>
        <p:spPr/>
        <p:txBody>
          <a:bodyPr/>
          <a:lstStyle/>
          <a:p>
            <a:fld id="{7F33120B-582B-4354-977D-A474A534F6B9}" type="slidenum">
              <a:rPr lang="ru-RU" smtClean="0"/>
              <a:t>13</a:t>
            </a:fld>
            <a:endParaRPr lang="ru-RU"/>
          </a:p>
        </p:txBody>
      </p:sp>
      <p:sp>
        <p:nvSpPr>
          <p:cNvPr id="5" name="Header Placeholder 4">
            <a:extLst>
              <a:ext uri="{FF2B5EF4-FFF2-40B4-BE49-F238E27FC236}">
                <a16:creationId xmlns:a16="http://schemas.microsoft.com/office/drawing/2014/main" id="{0A52DD3A-1E75-DDAC-CC87-EDA21B52A6F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321421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D4F25-43CC-694E-A6C0-D82D07D52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7C4AA7-AA2B-957A-3BAF-C5C512BA0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0589E0-E4D9-E27B-553A-7EF360179BFF}"/>
              </a:ext>
            </a:extLst>
          </p:cNvPr>
          <p:cNvSpPr>
            <a:spLocks noGrp="1"/>
          </p:cNvSpPr>
          <p:nvPr>
            <p:ph type="body" idx="1"/>
          </p:nvPr>
        </p:nvSpPr>
        <p:spPr/>
        <p:txBody>
          <a:bodyPr/>
          <a:lstStyle/>
          <a:p>
            <a:endParaRPr lang="ru-RU" dirty="0"/>
          </a:p>
        </p:txBody>
      </p:sp>
      <p:sp>
        <p:nvSpPr>
          <p:cNvPr id="4" name="Slide Number Placeholder 3">
            <a:extLst>
              <a:ext uri="{FF2B5EF4-FFF2-40B4-BE49-F238E27FC236}">
                <a16:creationId xmlns:a16="http://schemas.microsoft.com/office/drawing/2014/main" id="{3405AEC2-E099-F8F9-1F8F-3D663869BF00}"/>
              </a:ext>
            </a:extLst>
          </p:cNvPr>
          <p:cNvSpPr>
            <a:spLocks noGrp="1"/>
          </p:cNvSpPr>
          <p:nvPr>
            <p:ph type="sldNum" sz="quarter" idx="10"/>
          </p:nvPr>
        </p:nvSpPr>
        <p:spPr/>
        <p:txBody>
          <a:bodyPr/>
          <a:lstStyle/>
          <a:p>
            <a:fld id="{7F33120B-582B-4354-977D-A474A534F6B9}" type="slidenum">
              <a:rPr lang="ru-RU" smtClean="0"/>
              <a:t>14</a:t>
            </a:fld>
            <a:endParaRPr lang="ru-RU"/>
          </a:p>
        </p:txBody>
      </p:sp>
      <p:sp>
        <p:nvSpPr>
          <p:cNvPr id="5" name="Header Placeholder 4">
            <a:extLst>
              <a:ext uri="{FF2B5EF4-FFF2-40B4-BE49-F238E27FC236}">
                <a16:creationId xmlns:a16="http://schemas.microsoft.com/office/drawing/2014/main" id="{0E965900-7A92-D605-745B-98459DF81EFE}"/>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654265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D90CA-20DE-A08B-6C7D-DE3358475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B6828-FE6F-5496-9B08-F3A37060D2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A09043-BB17-782E-639D-C05EE60556F8}"/>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B488383-8070-436A-0DB8-A11C2BBA74F8}"/>
              </a:ext>
            </a:extLst>
          </p:cNvPr>
          <p:cNvSpPr>
            <a:spLocks noGrp="1"/>
          </p:cNvSpPr>
          <p:nvPr>
            <p:ph type="sldNum" sz="quarter" idx="10"/>
          </p:nvPr>
        </p:nvSpPr>
        <p:spPr/>
        <p:txBody>
          <a:bodyPr/>
          <a:lstStyle/>
          <a:p>
            <a:fld id="{7F33120B-582B-4354-977D-A474A534F6B9}" type="slidenum">
              <a:rPr lang="ru-RU" smtClean="0"/>
              <a:t>15</a:t>
            </a:fld>
            <a:endParaRPr lang="ru-RU"/>
          </a:p>
        </p:txBody>
      </p:sp>
      <p:sp>
        <p:nvSpPr>
          <p:cNvPr id="5" name="Header Placeholder 4">
            <a:extLst>
              <a:ext uri="{FF2B5EF4-FFF2-40B4-BE49-F238E27FC236}">
                <a16:creationId xmlns:a16="http://schemas.microsoft.com/office/drawing/2014/main" id="{3C05E3A8-258A-CCA4-DE6F-97E523BB18F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31618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C68C9-7FA5-F840-5BE5-5FE509EBC9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EE13E6-F952-7786-B2F1-D95CADF75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DF6478-A00D-BCEF-CDDD-A7501A638E2A}"/>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722E229B-79CC-90EA-619A-1FE45C9BD290}"/>
              </a:ext>
            </a:extLst>
          </p:cNvPr>
          <p:cNvSpPr>
            <a:spLocks noGrp="1"/>
          </p:cNvSpPr>
          <p:nvPr>
            <p:ph type="sldNum" sz="quarter" idx="10"/>
          </p:nvPr>
        </p:nvSpPr>
        <p:spPr/>
        <p:txBody>
          <a:bodyPr/>
          <a:lstStyle/>
          <a:p>
            <a:fld id="{7F33120B-582B-4354-977D-A474A534F6B9}" type="slidenum">
              <a:rPr lang="ru-RU" smtClean="0"/>
              <a:t>2</a:t>
            </a:fld>
            <a:endParaRPr lang="ru-RU"/>
          </a:p>
        </p:txBody>
      </p:sp>
      <p:sp>
        <p:nvSpPr>
          <p:cNvPr id="5" name="Header Placeholder 4">
            <a:extLst>
              <a:ext uri="{FF2B5EF4-FFF2-40B4-BE49-F238E27FC236}">
                <a16:creationId xmlns:a16="http://schemas.microsoft.com/office/drawing/2014/main" id="{8FDA862D-C91F-743C-558C-A4883DDB0964}"/>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1714850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427A5-ED41-46EC-67B0-480AC8008E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BBEE63-B92F-6268-F314-610B81EA3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11C3F8-772D-A4D0-25A7-E03001C876FB}"/>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E0DF9577-4A71-4846-C2EE-101FD197759E}"/>
              </a:ext>
            </a:extLst>
          </p:cNvPr>
          <p:cNvSpPr>
            <a:spLocks noGrp="1"/>
          </p:cNvSpPr>
          <p:nvPr>
            <p:ph type="sldNum" sz="quarter" idx="10"/>
          </p:nvPr>
        </p:nvSpPr>
        <p:spPr/>
        <p:txBody>
          <a:bodyPr/>
          <a:lstStyle/>
          <a:p>
            <a:fld id="{7F33120B-582B-4354-977D-A474A534F6B9}" type="slidenum">
              <a:rPr lang="ru-RU" smtClean="0"/>
              <a:t>3</a:t>
            </a:fld>
            <a:endParaRPr lang="ru-RU"/>
          </a:p>
        </p:txBody>
      </p:sp>
      <p:sp>
        <p:nvSpPr>
          <p:cNvPr id="5" name="Header Placeholder 4">
            <a:extLst>
              <a:ext uri="{FF2B5EF4-FFF2-40B4-BE49-F238E27FC236}">
                <a16:creationId xmlns:a16="http://schemas.microsoft.com/office/drawing/2014/main" id="{AE662DBE-F3DC-29BA-09D1-18412A9503CC}"/>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2777290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a:p>
        </p:txBody>
      </p:sp>
      <p:sp>
        <p:nvSpPr>
          <p:cNvPr id="4" name="Slide Number Placeholder 3"/>
          <p:cNvSpPr>
            <a:spLocks noGrp="1"/>
          </p:cNvSpPr>
          <p:nvPr>
            <p:ph type="sldNum" sz="quarter" idx="10"/>
          </p:nvPr>
        </p:nvSpPr>
        <p:spPr/>
        <p:txBody>
          <a:bodyPr/>
          <a:lstStyle/>
          <a:p>
            <a:fld id="{7F33120B-582B-4354-977D-A474A534F6B9}" type="slidenum">
              <a:rPr lang="ru-RU" smtClean="0"/>
              <a:t>4</a:t>
            </a:fld>
            <a:endParaRPr lang="ru-RU"/>
          </a:p>
        </p:txBody>
      </p:sp>
      <p:sp>
        <p:nvSpPr>
          <p:cNvPr id="5" name="Header Placeholder 4"/>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73842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18C9E-C673-08B6-A40B-C048387EBA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D125A-1F3F-1F0B-BCE8-60BD52A2EF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A80359-0333-2622-4143-705D2C2F1511}"/>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F4268F8-10CB-092E-1BA3-F5C818E3DFE0}"/>
              </a:ext>
            </a:extLst>
          </p:cNvPr>
          <p:cNvSpPr>
            <a:spLocks noGrp="1"/>
          </p:cNvSpPr>
          <p:nvPr>
            <p:ph type="sldNum" sz="quarter" idx="10"/>
          </p:nvPr>
        </p:nvSpPr>
        <p:spPr/>
        <p:txBody>
          <a:bodyPr/>
          <a:lstStyle/>
          <a:p>
            <a:fld id="{7F33120B-582B-4354-977D-A474A534F6B9}" type="slidenum">
              <a:rPr lang="ru-RU" smtClean="0"/>
              <a:t>5</a:t>
            </a:fld>
            <a:endParaRPr lang="ru-RU"/>
          </a:p>
        </p:txBody>
      </p:sp>
      <p:sp>
        <p:nvSpPr>
          <p:cNvPr id="5" name="Header Placeholder 4">
            <a:extLst>
              <a:ext uri="{FF2B5EF4-FFF2-40B4-BE49-F238E27FC236}">
                <a16:creationId xmlns:a16="http://schemas.microsoft.com/office/drawing/2014/main" id="{496B3D3C-5257-6119-30D7-E5B4EF995B08}"/>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804457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BDFC-27CB-510D-0DF0-7E53D19C46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9F1B8-95A0-66E5-7758-B9C4D34615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1DA8D6-FF64-AAB6-0E01-888F0CD371DD}"/>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BA396EF8-5252-960E-C4A8-D51DF14C072E}"/>
              </a:ext>
            </a:extLst>
          </p:cNvPr>
          <p:cNvSpPr>
            <a:spLocks noGrp="1"/>
          </p:cNvSpPr>
          <p:nvPr>
            <p:ph type="sldNum" sz="quarter" idx="10"/>
          </p:nvPr>
        </p:nvSpPr>
        <p:spPr/>
        <p:txBody>
          <a:bodyPr/>
          <a:lstStyle/>
          <a:p>
            <a:fld id="{7F33120B-582B-4354-977D-A474A534F6B9}" type="slidenum">
              <a:rPr lang="ru-RU" smtClean="0"/>
              <a:t>6</a:t>
            </a:fld>
            <a:endParaRPr lang="ru-RU"/>
          </a:p>
        </p:txBody>
      </p:sp>
      <p:sp>
        <p:nvSpPr>
          <p:cNvPr id="5" name="Header Placeholder 4">
            <a:extLst>
              <a:ext uri="{FF2B5EF4-FFF2-40B4-BE49-F238E27FC236}">
                <a16:creationId xmlns:a16="http://schemas.microsoft.com/office/drawing/2014/main" id="{0167D758-4889-E2DD-A3AD-8F6B95F357E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403851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3766-C286-9AB4-04AD-A33EB11F8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359646-CC26-D37A-F8DC-F9B2C30FD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C08C1B-7179-4A7D-E14B-7AE4CDA190BC}"/>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D8DFAFAD-5F7E-042F-18D9-3DE0F3AE6840}"/>
              </a:ext>
            </a:extLst>
          </p:cNvPr>
          <p:cNvSpPr>
            <a:spLocks noGrp="1"/>
          </p:cNvSpPr>
          <p:nvPr>
            <p:ph type="sldNum" sz="quarter" idx="10"/>
          </p:nvPr>
        </p:nvSpPr>
        <p:spPr/>
        <p:txBody>
          <a:bodyPr/>
          <a:lstStyle/>
          <a:p>
            <a:fld id="{7F33120B-582B-4354-977D-A474A534F6B9}" type="slidenum">
              <a:rPr lang="ru-RU" smtClean="0"/>
              <a:t>7</a:t>
            </a:fld>
            <a:endParaRPr lang="ru-RU"/>
          </a:p>
        </p:txBody>
      </p:sp>
      <p:sp>
        <p:nvSpPr>
          <p:cNvPr id="5" name="Header Placeholder 4">
            <a:extLst>
              <a:ext uri="{FF2B5EF4-FFF2-40B4-BE49-F238E27FC236}">
                <a16:creationId xmlns:a16="http://schemas.microsoft.com/office/drawing/2014/main" id="{EAD2C4AB-2FA4-813F-AC34-1FDBE243FC7A}"/>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2930428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AD1176-A1D1-C0D0-EF03-2E8EDA5307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E12CB-3561-E298-B31E-EE0E60477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616857-CB27-C6B5-2C30-F6356045A724}"/>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F42926AA-70E8-7426-D555-52DD278CCA43}"/>
              </a:ext>
            </a:extLst>
          </p:cNvPr>
          <p:cNvSpPr>
            <a:spLocks noGrp="1"/>
          </p:cNvSpPr>
          <p:nvPr>
            <p:ph type="sldNum" sz="quarter" idx="10"/>
          </p:nvPr>
        </p:nvSpPr>
        <p:spPr/>
        <p:txBody>
          <a:bodyPr/>
          <a:lstStyle/>
          <a:p>
            <a:fld id="{7F33120B-582B-4354-977D-A474A534F6B9}" type="slidenum">
              <a:rPr lang="ru-RU" smtClean="0"/>
              <a:t>8</a:t>
            </a:fld>
            <a:endParaRPr lang="ru-RU"/>
          </a:p>
        </p:txBody>
      </p:sp>
      <p:sp>
        <p:nvSpPr>
          <p:cNvPr id="5" name="Header Placeholder 4">
            <a:extLst>
              <a:ext uri="{FF2B5EF4-FFF2-40B4-BE49-F238E27FC236}">
                <a16:creationId xmlns:a16="http://schemas.microsoft.com/office/drawing/2014/main" id="{24AEF5C0-8E90-C558-3CAF-6FCA9E1D674D}"/>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099011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8B2E-2AE2-C37C-1B23-BED49D3026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B801E1-25DA-8FA9-3002-C3490C23BA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CB955D-E689-AD9D-DC91-3A8F66BE4062}"/>
              </a:ext>
            </a:extLst>
          </p:cNvPr>
          <p:cNvSpPr>
            <a:spLocks noGrp="1"/>
          </p:cNvSpPr>
          <p:nvPr>
            <p:ph type="body" idx="1"/>
          </p:nvPr>
        </p:nvSpPr>
        <p:spPr/>
        <p:txBody>
          <a:bodyPr/>
          <a:lstStyle/>
          <a:p>
            <a:endParaRPr lang="ru-RU"/>
          </a:p>
        </p:txBody>
      </p:sp>
      <p:sp>
        <p:nvSpPr>
          <p:cNvPr id="4" name="Slide Number Placeholder 3">
            <a:extLst>
              <a:ext uri="{FF2B5EF4-FFF2-40B4-BE49-F238E27FC236}">
                <a16:creationId xmlns:a16="http://schemas.microsoft.com/office/drawing/2014/main" id="{2308DF46-EA84-B39A-89ED-00D72AEE16E8}"/>
              </a:ext>
            </a:extLst>
          </p:cNvPr>
          <p:cNvSpPr>
            <a:spLocks noGrp="1"/>
          </p:cNvSpPr>
          <p:nvPr>
            <p:ph type="sldNum" sz="quarter" idx="10"/>
          </p:nvPr>
        </p:nvSpPr>
        <p:spPr/>
        <p:txBody>
          <a:bodyPr/>
          <a:lstStyle/>
          <a:p>
            <a:fld id="{7F33120B-582B-4354-977D-A474A534F6B9}" type="slidenum">
              <a:rPr lang="ru-RU" smtClean="0"/>
              <a:t>9</a:t>
            </a:fld>
            <a:endParaRPr lang="ru-RU"/>
          </a:p>
        </p:txBody>
      </p:sp>
      <p:sp>
        <p:nvSpPr>
          <p:cNvPr id="5" name="Header Placeholder 4">
            <a:extLst>
              <a:ext uri="{FF2B5EF4-FFF2-40B4-BE49-F238E27FC236}">
                <a16:creationId xmlns:a16="http://schemas.microsoft.com/office/drawing/2014/main" id="{654D6C7F-E82F-530F-F0B4-46234EF2EAD7}"/>
              </a:ext>
            </a:extLst>
          </p:cNvPr>
          <p:cNvSpPr>
            <a:spLocks noGrp="1"/>
          </p:cNvSpPr>
          <p:nvPr>
            <p:ph type="hdr" sz="quarter" idx="11"/>
          </p:nvPr>
        </p:nvSpPr>
        <p:spPr/>
        <p:txBody>
          <a:bodyPr/>
          <a:lstStyle/>
          <a:p>
            <a:r>
              <a:rPr lang="ru-RU"/>
              <a:t>Основы построения файловых систем</a:t>
            </a:r>
          </a:p>
        </p:txBody>
      </p:sp>
    </p:spTree>
    <p:extLst>
      <p:ext uri="{BB962C8B-B14F-4D97-AF65-F5344CB8AC3E}">
        <p14:creationId xmlns:p14="http://schemas.microsoft.com/office/powerpoint/2010/main" val="3108244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849482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950928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399648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55585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069723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298057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8C218C88-2408-4CFC-B25C-07450930B282}"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8626596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8C218C88-2408-4CFC-B25C-07450930B282}" type="datetimeFigureOut">
              <a:rPr lang="ru-RU" smtClean="0"/>
              <a:t>23.10.2025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622538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8C218C88-2408-4CFC-B25C-07450930B282}" type="datetimeFigureOut">
              <a:rPr lang="ru-RU" smtClean="0"/>
              <a:t>23.10.2025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4747844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218C88-2408-4CFC-B25C-07450930B282}" type="datetimeFigureOut">
              <a:rPr lang="ru-RU" smtClean="0"/>
              <a:t>23.10.2025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008505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81037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3814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218C88-2408-4CFC-B25C-07450930B282}"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33388115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1291352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10"/>
          </p:nvPr>
        </p:nvSpPr>
        <p:spPr/>
        <p:txBody>
          <a:bodyPr/>
          <a:lstStyle/>
          <a:p>
            <a:fld id="{8C218C88-2408-4CFC-B25C-07450930B282}"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569145A7-1FFA-4548-B8B9-099A1C219AAF}" type="slidenum">
              <a:rPr lang="ru-RU" smtClean="0"/>
              <a:t>‹#›</a:t>
            </a:fld>
            <a:endParaRPr lang="ru-RU"/>
          </a:p>
        </p:txBody>
      </p:sp>
    </p:spTree>
    <p:extLst>
      <p:ext uri="{BB962C8B-B14F-4D97-AF65-F5344CB8AC3E}">
        <p14:creationId xmlns:p14="http://schemas.microsoft.com/office/powerpoint/2010/main" val="2101758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C63722-5D9F-4E99-9720-9B6A0C7BB1C9}" type="datetimeFigureOut">
              <a:rPr lang="ru-RU" smtClean="0"/>
              <a:t>23.10.2025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447981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622754"/>
          </a:xfrm>
        </p:spPr>
        <p:txBody>
          <a:bodyPr/>
          <a:lstStyle>
            <a:lvl1pPr>
              <a:defRPr/>
            </a:lvl1pPr>
          </a:lstStyle>
          <a:p>
            <a:r>
              <a:rPr lang="ru-RU" dirty="0"/>
              <a:t>Основы построения файловых систем</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ru-R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p:cNvSpPr>
            <a:spLocks noGrp="1"/>
          </p:cNvSpPr>
          <p:nvPr>
            <p:ph type="dt" sz="half" idx="10"/>
          </p:nvPr>
        </p:nvSpPr>
        <p:spPr/>
        <p:txBody>
          <a:bodyPr/>
          <a:lstStyle/>
          <a:p>
            <a:fld id="{12C63722-5D9F-4E99-9720-9B6A0C7BB1C9}"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247053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p:cNvSpPr>
            <a:spLocks noGrp="1"/>
          </p:cNvSpPr>
          <p:nvPr>
            <p:ph type="dt" sz="half" idx="10"/>
          </p:nvPr>
        </p:nvSpPr>
        <p:spPr/>
        <p:txBody>
          <a:bodyPr/>
          <a:lstStyle/>
          <a:p>
            <a:fld id="{12C63722-5D9F-4E99-9720-9B6A0C7BB1C9}" type="datetimeFigureOut">
              <a:rPr lang="ru-RU" smtClean="0"/>
              <a:t>23.10.2025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90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ru-RU"/>
          </a:p>
        </p:txBody>
      </p:sp>
      <p:sp>
        <p:nvSpPr>
          <p:cNvPr id="3" name="Date Placeholder 2"/>
          <p:cNvSpPr>
            <a:spLocks noGrp="1"/>
          </p:cNvSpPr>
          <p:nvPr>
            <p:ph type="dt" sz="half" idx="10"/>
          </p:nvPr>
        </p:nvSpPr>
        <p:spPr/>
        <p:txBody>
          <a:bodyPr/>
          <a:lstStyle/>
          <a:p>
            <a:fld id="{12C63722-5D9F-4E99-9720-9B6A0C7BB1C9}" type="datetimeFigureOut">
              <a:rPr lang="ru-RU" smtClean="0"/>
              <a:t>23.10.2025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689913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C63722-5D9F-4E99-9720-9B6A0C7BB1C9}" type="datetimeFigureOut">
              <a:rPr lang="ru-RU" smtClean="0"/>
              <a:t>23.10.2025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2257432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1533646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C63722-5D9F-4E99-9720-9B6A0C7BB1C9}" type="datetimeFigureOut">
              <a:rPr lang="ru-RU" smtClean="0"/>
              <a:t>23.10.2025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0E66C827-9CFA-4E1C-AE4D-19624BF57C6E}" type="slidenum">
              <a:rPr lang="ru-RU" smtClean="0"/>
              <a:t>‹#›</a:t>
            </a:fld>
            <a:endParaRPr lang="ru-RU"/>
          </a:p>
        </p:txBody>
      </p:sp>
    </p:spTree>
    <p:extLst>
      <p:ext uri="{BB962C8B-B14F-4D97-AF65-F5344CB8AC3E}">
        <p14:creationId xmlns:p14="http://schemas.microsoft.com/office/powerpoint/2010/main" val="3532430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C63722-5D9F-4E99-9720-9B6A0C7BB1C9}" type="datetimeFigureOut">
              <a:rPr lang="ru-RU" smtClean="0"/>
              <a:t>23.10.2025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66C827-9CFA-4E1C-AE4D-19624BF57C6E}" type="slidenum">
              <a:rPr lang="ru-RU" smtClean="0"/>
              <a:t>‹#›</a:t>
            </a:fld>
            <a:endParaRPr lang="ru-RU"/>
          </a:p>
        </p:txBody>
      </p:sp>
    </p:spTree>
    <p:extLst>
      <p:ext uri="{BB962C8B-B14F-4D97-AF65-F5344CB8AC3E}">
        <p14:creationId xmlns:p14="http://schemas.microsoft.com/office/powerpoint/2010/main" val="711473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18C88-2408-4CFC-B25C-07450930B282}" type="datetimeFigureOut">
              <a:rPr lang="ru-RU" smtClean="0"/>
              <a:t>23.10.2025</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9145A7-1FFA-4548-B8B9-099A1C219AAF}" type="slidenum">
              <a:rPr lang="ru-RU" smtClean="0"/>
              <a:t>‹#›</a:t>
            </a:fld>
            <a:endParaRPr lang="ru-RU"/>
          </a:p>
        </p:txBody>
      </p:sp>
    </p:spTree>
    <p:extLst>
      <p:ext uri="{BB962C8B-B14F-4D97-AF65-F5344CB8AC3E}">
        <p14:creationId xmlns:p14="http://schemas.microsoft.com/office/powerpoint/2010/main" val="30781416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google.com/"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cloud.google.com/sdk/docs/instal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dominiquelefevre/filesystems-101-jb/tree/master/proj/multiconnection/gcs-intro"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hyperlink" Target="https://cloud.google.com/storage/docs/performing-resumable-uploads" TargetMode="External"/><Relationship Id="rId4" Type="http://schemas.openxmlformats.org/officeDocument/2006/relationships/hyperlink" Target="https://cloud.google.com/storage/docs/xml-api/put-object-uploa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aws.amazon.com/s3/"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cloud.google.com/storage" TargetMode="External"/><Relationship Id="rId4" Type="http://schemas.openxmlformats.org/officeDocument/2006/relationships/hyperlink" Target="https://learn.microsoft.com/en-us/azure/storage/blobs/storage-blobs-introduction"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lwn.net/Articles/933616/"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3218949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41933860"/>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p:cNvSpPr txBox="1"/>
          <p:nvPr/>
        </p:nvSpPr>
        <p:spPr>
          <a:xfrm>
            <a:off x="3648654" y="923419"/>
            <a:ext cx="5388335" cy="707886"/>
          </a:xfrm>
          <a:prstGeom prst="rect">
            <a:avLst/>
          </a:prstGeom>
          <a:noFill/>
        </p:spPr>
        <p:txBody>
          <a:bodyPr wrap="none" rtlCol="0">
            <a:spAutoFit/>
          </a:bodyPr>
          <a:lstStyle/>
          <a:p>
            <a:r>
              <a:rPr lang="en-US" sz="4000" dirty="0"/>
              <a:t>The basics of file systems</a:t>
            </a:r>
            <a:endParaRPr lang="ru-RU" sz="4000" dirty="0"/>
          </a:p>
        </p:txBody>
      </p:sp>
      <p:pic>
        <p:nvPicPr>
          <p:cNvPr id="1026" name="Picture 2" descr="Neapolis University Pafos, Cyprus Adaptive • Inspiring • Today • Education">
            <a:extLst>
              <a:ext uri="{FF2B5EF4-FFF2-40B4-BE49-F238E27FC236}">
                <a16:creationId xmlns:a16="http://schemas.microsoft.com/office/drawing/2014/main" id="{4A89C479-1691-99F0-24E5-26D57F721B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1822" y="2457450"/>
            <a:ext cx="4191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35F9A63-3251-7EB7-FC8E-AE3ABA4B70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638" y="1977686"/>
            <a:ext cx="2677540" cy="290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559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AC38E-1277-0078-48DF-A28B2CBA21A2}"/>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5BD0E34E-933C-866C-3CD8-41E07ED0E8B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7CA68B0-5238-4F68-195D-284849FA4864}"/>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pic>
        <p:nvPicPr>
          <p:cNvPr id="56" name="Graphic 55" descr="Computer outline">
            <a:extLst>
              <a:ext uri="{FF2B5EF4-FFF2-40B4-BE49-F238E27FC236}">
                <a16:creationId xmlns:a16="http://schemas.microsoft.com/office/drawing/2014/main" id="{BBCED454-9B06-3CFF-76EC-409465E558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574059"/>
            <a:ext cx="914400" cy="914400"/>
          </a:xfrm>
          <a:prstGeom prst="rect">
            <a:avLst/>
          </a:prstGeom>
        </p:spPr>
      </p:pic>
      <p:pic>
        <p:nvPicPr>
          <p:cNvPr id="57" name="Graphic 56" descr="Computer outline">
            <a:extLst>
              <a:ext uri="{FF2B5EF4-FFF2-40B4-BE49-F238E27FC236}">
                <a16:creationId xmlns:a16="http://schemas.microsoft.com/office/drawing/2014/main" id="{E154EB60-9A8F-7FA1-6674-2E850DB0A0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5440" y="574059"/>
            <a:ext cx="914400" cy="914400"/>
          </a:xfrm>
          <a:prstGeom prst="rect">
            <a:avLst/>
          </a:prstGeom>
        </p:spPr>
      </p:pic>
      <p:sp>
        <p:nvSpPr>
          <p:cNvPr id="58" name="Rectangle 57">
            <a:extLst>
              <a:ext uri="{FF2B5EF4-FFF2-40B4-BE49-F238E27FC236}">
                <a16:creationId xmlns:a16="http://schemas.microsoft.com/office/drawing/2014/main" id="{B729D178-D380-1CE0-ED80-A78C156C353B}"/>
              </a:ext>
            </a:extLst>
          </p:cNvPr>
          <p:cNvSpPr/>
          <p:nvPr/>
        </p:nvSpPr>
        <p:spPr>
          <a:xfrm>
            <a:off x="3409653"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packet#3</a:t>
            </a:r>
          </a:p>
        </p:txBody>
      </p:sp>
      <p:cxnSp>
        <p:nvCxnSpPr>
          <p:cNvPr id="59" name="Straight Arrow Connector 58">
            <a:extLst>
              <a:ext uri="{FF2B5EF4-FFF2-40B4-BE49-F238E27FC236}">
                <a16:creationId xmlns:a16="http://schemas.microsoft.com/office/drawing/2014/main" id="{FBEDAA73-59A9-235B-BAFB-6D457956C867}"/>
              </a:ext>
            </a:extLst>
          </p:cNvPr>
          <p:cNvCxnSpPr>
            <a:cxnSpLocks/>
          </p:cNvCxnSpPr>
          <p:nvPr/>
        </p:nvCxnSpPr>
        <p:spPr>
          <a:xfrm>
            <a:off x="2956560" y="1340748"/>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DBCDEB1-7A15-C0B5-23DF-53BCB1CEF22F}"/>
              </a:ext>
            </a:extLst>
          </p:cNvPr>
          <p:cNvSpPr/>
          <p:nvPr/>
        </p:nvSpPr>
        <p:spPr>
          <a:xfrm>
            <a:off x="4785942"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packet#2</a:t>
            </a:r>
          </a:p>
        </p:txBody>
      </p:sp>
      <p:sp>
        <p:nvSpPr>
          <p:cNvPr id="61" name="Rectangle 60">
            <a:extLst>
              <a:ext uri="{FF2B5EF4-FFF2-40B4-BE49-F238E27FC236}">
                <a16:creationId xmlns:a16="http://schemas.microsoft.com/office/drawing/2014/main" id="{60023D00-C706-766B-64CF-C66D4FB74EBF}"/>
              </a:ext>
            </a:extLst>
          </p:cNvPr>
          <p:cNvSpPr/>
          <p:nvPr/>
        </p:nvSpPr>
        <p:spPr>
          <a:xfrm>
            <a:off x="6162231"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packet#1</a:t>
            </a:r>
          </a:p>
        </p:txBody>
      </p:sp>
      <p:sp>
        <p:nvSpPr>
          <p:cNvPr id="62" name="Rectangle 61">
            <a:extLst>
              <a:ext uri="{FF2B5EF4-FFF2-40B4-BE49-F238E27FC236}">
                <a16:creationId xmlns:a16="http://schemas.microsoft.com/office/drawing/2014/main" id="{05A97775-5421-1CDB-BD77-41C0CEB2A311}"/>
              </a:ext>
            </a:extLst>
          </p:cNvPr>
          <p:cNvSpPr/>
          <p:nvPr/>
        </p:nvSpPr>
        <p:spPr>
          <a:xfrm>
            <a:off x="7538520"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packet#0</a:t>
            </a:r>
          </a:p>
        </p:txBody>
      </p:sp>
      <p:sp>
        <p:nvSpPr>
          <p:cNvPr id="63" name="Rectangle 62">
            <a:extLst>
              <a:ext uri="{FF2B5EF4-FFF2-40B4-BE49-F238E27FC236}">
                <a16:creationId xmlns:a16="http://schemas.microsoft.com/office/drawing/2014/main" id="{D0689BF8-59DD-44AA-4A21-61AA8D7DCD64}"/>
              </a:ext>
            </a:extLst>
          </p:cNvPr>
          <p:cNvSpPr/>
          <p:nvPr/>
        </p:nvSpPr>
        <p:spPr>
          <a:xfrm>
            <a:off x="5577834" y="1522454"/>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ack seq=1</a:t>
            </a:r>
          </a:p>
        </p:txBody>
      </p:sp>
      <p:cxnSp>
        <p:nvCxnSpPr>
          <p:cNvPr id="64" name="Straight Arrow Connector 63">
            <a:extLst>
              <a:ext uri="{FF2B5EF4-FFF2-40B4-BE49-F238E27FC236}">
                <a16:creationId xmlns:a16="http://schemas.microsoft.com/office/drawing/2014/main" id="{5757E513-F097-F10B-2A31-8E8818464B49}"/>
              </a:ext>
            </a:extLst>
          </p:cNvPr>
          <p:cNvCxnSpPr>
            <a:cxnSpLocks/>
          </p:cNvCxnSpPr>
          <p:nvPr/>
        </p:nvCxnSpPr>
        <p:spPr>
          <a:xfrm>
            <a:off x="2956560" y="1994892"/>
            <a:ext cx="6278880"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9888A67C-6C17-0F6B-C606-E7978648E293}"/>
              </a:ext>
            </a:extLst>
          </p:cNvPr>
          <p:cNvSpPr/>
          <p:nvPr/>
        </p:nvSpPr>
        <p:spPr>
          <a:xfrm>
            <a:off x="3409653"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packet#5</a:t>
            </a:r>
          </a:p>
        </p:txBody>
      </p:sp>
      <p:sp>
        <p:nvSpPr>
          <p:cNvPr id="66" name="Rectangle 65">
            <a:extLst>
              <a:ext uri="{FF2B5EF4-FFF2-40B4-BE49-F238E27FC236}">
                <a16:creationId xmlns:a16="http://schemas.microsoft.com/office/drawing/2014/main" id="{48F33567-D4E5-1C55-CF76-76428A98977A}"/>
              </a:ext>
            </a:extLst>
          </p:cNvPr>
          <p:cNvSpPr/>
          <p:nvPr/>
        </p:nvSpPr>
        <p:spPr>
          <a:xfrm>
            <a:off x="4785942"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packet#4</a:t>
            </a:r>
          </a:p>
        </p:txBody>
      </p:sp>
      <p:cxnSp>
        <p:nvCxnSpPr>
          <p:cNvPr id="67" name="Straight Arrow Connector 66">
            <a:extLst>
              <a:ext uri="{FF2B5EF4-FFF2-40B4-BE49-F238E27FC236}">
                <a16:creationId xmlns:a16="http://schemas.microsoft.com/office/drawing/2014/main" id="{BBBC012C-A402-C14C-EDDF-C5C82CE29A1A}"/>
              </a:ext>
            </a:extLst>
          </p:cNvPr>
          <p:cNvCxnSpPr>
            <a:cxnSpLocks/>
          </p:cNvCxnSpPr>
          <p:nvPr/>
        </p:nvCxnSpPr>
        <p:spPr>
          <a:xfrm>
            <a:off x="2956560" y="2660763"/>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579CA19-0D59-3961-0D73-06147C8D2DD6}"/>
              </a:ext>
            </a:extLst>
          </p:cNvPr>
          <p:cNvCxnSpPr>
            <a:cxnSpLocks/>
          </p:cNvCxnSpPr>
          <p:nvPr/>
        </p:nvCxnSpPr>
        <p:spPr>
          <a:xfrm>
            <a:off x="1781908" y="796797"/>
            <a:ext cx="0" cy="1863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3AF2D85E-7760-1706-288C-905390B9FC60}"/>
              </a:ext>
            </a:extLst>
          </p:cNvPr>
          <p:cNvSpPr txBox="1"/>
          <p:nvPr/>
        </p:nvSpPr>
        <p:spPr>
          <a:xfrm>
            <a:off x="1781907" y="3167196"/>
            <a:ext cx="5549113" cy="923330"/>
          </a:xfrm>
          <a:prstGeom prst="rect">
            <a:avLst/>
          </a:prstGeom>
          <a:noFill/>
        </p:spPr>
        <p:txBody>
          <a:bodyPr wrap="square" rtlCol="0">
            <a:spAutoFit/>
          </a:bodyPr>
          <a:lstStyle/>
          <a:p>
            <a:r>
              <a:rPr lang="en-CY" dirty="0"/>
              <a:t>A host must be able to retransmit every in-flight packet.</a:t>
            </a:r>
          </a:p>
          <a:p>
            <a:endParaRPr lang="en-CY" dirty="0"/>
          </a:p>
          <a:p>
            <a:r>
              <a:rPr lang="en-CY" dirty="0"/>
              <a:t>Need to keep in memory: (Bandwidth x RTT x 2) bytes.</a:t>
            </a:r>
          </a:p>
        </p:txBody>
      </p:sp>
      <p:sp>
        <p:nvSpPr>
          <p:cNvPr id="2" name="TextBox 1">
            <a:extLst>
              <a:ext uri="{FF2B5EF4-FFF2-40B4-BE49-F238E27FC236}">
                <a16:creationId xmlns:a16="http://schemas.microsoft.com/office/drawing/2014/main" id="{9275532D-49BE-038A-1127-3AF82429ADDE}"/>
              </a:ext>
            </a:extLst>
          </p:cNvPr>
          <p:cNvSpPr txBox="1"/>
          <p:nvPr/>
        </p:nvSpPr>
        <p:spPr>
          <a:xfrm>
            <a:off x="1353948" y="973816"/>
            <a:ext cx="461665" cy="1200329"/>
          </a:xfrm>
          <a:prstGeom prst="rect">
            <a:avLst/>
          </a:prstGeom>
          <a:noFill/>
        </p:spPr>
        <p:txBody>
          <a:bodyPr vert="vert" wrap="square" rtlCol="0">
            <a:spAutoFit/>
          </a:bodyPr>
          <a:lstStyle/>
          <a:p>
            <a:r>
              <a:rPr lang="en-CY" dirty="0"/>
              <a:t>time</a:t>
            </a:r>
          </a:p>
        </p:txBody>
      </p:sp>
    </p:spTree>
    <p:extLst>
      <p:ext uri="{BB962C8B-B14F-4D97-AF65-F5344CB8AC3E}">
        <p14:creationId xmlns:p14="http://schemas.microsoft.com/office/powerpoint/2010/main" val="29096821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F9A5A-53FA-A0D0-BBBB-E3EA06FEF3F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8B4A4D7-D269-238E-4B26-B3163249420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404A59A-6486-3BA8-4475-E0F3866182D3}"/>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pic>
        <p:nvPicPr>
          <p:cNvPr id="56" name="Graphic 55" descr="Computer outline">
            <a:extLst>
              <a:ext uri="{FF2B5EF4-FFF2-40B4-BE49-F238E27FC236}">
                <a16:creationId xmlns:a16="http://schemas.microsoft.com/office/drawing/2014/main" id="{3018751B-6AD0-9FAC-9CFC-1D2E0B8AA2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574059"/>
            <a:ext cx="914400" cy="914400"/>
          </a:xfrm>
          <a:prstGeom prst="rect">
            <a:avLst/>
          </a:prstGeom>
        </p:spPr>
      </p:pic>
      <p:pic>
        <p:nvPicPr>
          <p:cNvPr id="57" name="Graphic 56" descr="Computer outline">
            <a:extLst>
              <a:ext uri="{FF2B5EF4-FFF2-40B4-BE49-F238E27FC236}">
                <a16:creationId xmlns:a16="http://schemas.microsoft.com/office/drawing/2014/main" id="{40EB4A8B-FAD4-B160-0EF5-A6ECF3071DF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5440" y="574059"/>
            <a:ext cx="914400" cy="914400"/>
          </a:xfrm>
          <a:prstGeom prst="rect">
            <a:avLst/>
          </a:prstGeom>
        </p:spPr>
      </p:pic>
      <p:sp>
        <p:nvSpPr>
          <p:cNvPr id="58" name="Rectangle 57">
            <a:extLst>
              <a:ext uri="{FF2B5EF4-FFF2-40B4-BE49-F238E27FC236}">
                <a16:creationId xmlns:a16="http://schemas.microsoft.com/office/drawing/2014/main" id="{560ABEB8-B9E5-6A05-5179-463706AE9890}"/>
              </a:ext>
            </a:extLst>
          </p:cNvPr>
          <p:cNvSpPr/>
          <p:nvPr/>
        </p:nvSpPr>
        <p:spPr>
          <a:xfrm>
            <a:off x="3409653"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packet#3</a:t>
            </a:r>
          </a:p>
        </p:txBody>
      </p:sp>
      <p:cxnSp>
        <p:nvCxnSpPr>
          <p:cNvPr id="59" name="Straight Arrow Connector 58">
            <a:extLst>
              <a:ext uri="{FF2B5EF4-FFF2-40B4-BE49-F238E27FC236}">
                <a16:creationId xmlns:a16="http://schemas.microsoft.com/office/drawing/2014/main" id="{3A4FC77D-7783-FCFD-CAE8-B00F9CB642AA}"/>
              </a:ext>
            </a:extLst>
          </p:cNvPr>
          <p:cNvCxnSpPr>
            <a:cxnSpLocks/>
          </p:cNvCxnSpPr>
          <p:nvPr/>
        </p:nvCxnSpPr>
        <p:spPr>
          <a:xfrm>
            <a:off x="2956560" y="1340748"/>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F5B206AA-1A7E-06BD-FD6B-51F47111BB87}"/>
              </a:ext>
            </a:extLst>
          </p:cNvPr>
          <p:cNvSpPr/>
          <p:nvPr/>
        </p:nvSpPr>
        <p:spPr>
          <a:xfrm>
            <a:off x="4785942"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packet#2</a:t>
            </a:r>
          </a:p>
        </p:txBody>
      </p:sp>
      <p:sp>
        <p:nvSpPr>
          <p:cNvPr id="61" name="Rectangle 60">
            <a:extLst>
              <a:ext uri="{FF2B5EF4-FFF2-40B4-BE49-F238E27FC236}">
                <a16:creationId xmlns:a16="http://schemas.microsoft.com/office/drawing/2014/main" id="{5618313C-7571-3D71-142F-6166CF8213A6}"/>
              </a:ext>
            </a:extLst>
          </p:cNvPr>
          <p:cNvSpPr/>
          <p:nvPr/>
        </p:nvSpPr>
        <p:spPr>
          <a:xfrm>
            <a:off x="6162231"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packet#1</a:t>
            </a:r>
          </a:p>
        </p:txBody>
      </p:sp>
      <p:sp>
        <p:nvSpPr>
          <p:cNvPr id="62" name="Rectangle 61">
            <a:extLst>
              <a:ext uri="{FF2B5EF4-FFF2-40B4-BE49-F238E27FC236}">
                <a16:creationId xmlns:a16="http://schemas.microsoft.com/office/drawing/2014/main" id="{E1DE1256-F199-CA62-021C-1B1BA3330475}"/>
              </a:ext>
            </a:extLst>
          </p:cNvPr>
          <p:cNvSpPr/>
          <p:nvPr/>
        </p:nvSpPr>
        <p:spPr>
          <a:xfrm>
            <a:off x="7538520"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packet#0</a:t>
            </a:r>
          </a:p>
        </p:txBody>
      </p:sp>
      <p:sp>
        <p:nvSpPr>
          <p:cNvPr id="63" name="Rectangle 62">
            <a:extLst>
              <a:ext uri="{FF2B5EF4-FFF2-40B4-BE49-F238E27FC236}">
                <a16:creationId xmlns:a16="http://schemas.microsoft.com/office/drawing/2014/main" id="{41E711CB-A227-939D-1ECB-1B6687C3B553}"/>
              </a:ext>
            </a:extLst>
          </p:cNvPr>
          <p:cNvSpPr/>
          <p:nvPr/>
        </p:nvSpPr>
        <p:spPr>
          <a:xfrm>
            <a:off x="5577834" y="1522454"/>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ack seq=1</a:t>
            </a:r>
          </a:p>
        </p:txBody>
      </p:sp>
      <p:cxnSp>
        <p:nvCxnSpPr>
          <p:cNvPr id="64" name="Straight Arrow Connector 63">
            <a:extLst>
              <a:ext uri="{FF2B5EF4-FFF2-40B4-BE49-F238E27FC236}">
                <a16:creationId xmlns:a16="http://schemas.microsoft.com/office/drawing/2014/main" id="{EB5CB381-16BA-673E-8064-E41F02C06753}"/>
              </a:ext>
            </a:extLst>
          </p:cNvPr>
          <p:cNvCxnSpPr>
            <a:cxnSpLocks/>
          </p:cNvCxnSpPr>
          <p:nvPr/>
        </p:nvCxnSpPr>
        <p:spPr>
          <a:xfrm>
            <a:off x="2956560" y="1994892"/>
            <a:ext cx="6278880"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E84D3064-8057-5305-7272-8495BE4AA2B6}"/>
              </a:ext>
            </a:extLst>
          </p:cNvPr>
          <p:cNvSpPr/>
          <p:nvPr/>
        </p:nvSpPr>
        <p:spPr>
          <a:xfrm>
            <a:off x="3409653"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packet#5</a:t>
            </a:r>
          </a:p>
        </p:txBody>
      </p:sp>
      <p:sp>
        <p:nvSpPr>
          <p:cNvPr id="66" name="Rectangle 65">
            <a:extLst>
              <a:ext uri="{FF2B5EF4-FFF2-40B4-BE49-F238E27FC236}">
                <a16:creationId xmlns:a16="http://schemas.microsoft.com/office/drawing/2014/main" id="{0116DBFF-8167-7256-DB29-511591815406}"/>
              </a:ext>
            </a:extLst>
          </p:cNvPr>
          <p:cNvSpPr/>
          <p:nvPr/>
        </p:nvSpPr>
        <p:spPr>
          <a:xfrm>
            <a:off x="4785942"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packet#4</a:t>
            </a:r>
          </a:p>
        </p:txBody>
      </p:sp>
      <p:cxnSp>
        <p:nvCxnSpPr>
          <p:cNvPr id="67" name="Straight Arrow Connector 66">
            <a:extLst>
              <a:ext uri="{FF2B5EF4-FFF2-40B4-BE49-F238E27FC236}">
                <a16:creationId xmlns:a16="http://schemas.microsoft.com/office/drawing/2014/main" id="{AE238D77-3A97-AF5A-0D08-462D0AC229F6}"/>
              </a:ext>
            </a:extLst>
          </p:cNvPr>
          <p:cNvCxnSpPr>
            <a:cxnSpLocks/>
          </p:cNvCxnSpPr>
          <p:nvPr/>
        </p:nvCxnSpPr>
        <p:spPr>
          <a:xfrm>
            <a:off x="2956560" y="2660763"/>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26873A1-2513-1570-5760-F8CFBD9136FE}"/>
              </a:ext>
            </a:extLst>
          </p:cNvPr>
          <p:cNvCxnSpPr>
            <a:cxnSpLocks/>
          </p:cNvCxnSpPr>
          <p:nvPr/>
        </p:nvCxnSpPr>
        <p:spPr>
          <a:xfrm>
            <a:off x="1781908" y="796797"/>
            <a:ext cx="0" cy="1863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8A37ABFE-42D8-2153-CDED-F70E7C7B4780}"/>
              </a:ext>
            </a:extLst>
          </p:cNvPr>
          <p:cNvSpPr txBox="1"/>
          <p:nvPr/>
        </p:nvSpPr>
        <p:spPr>
          <a:xfrm>
            <a:off x="1781907" y="3167196"/>
            <a:ext cx="5549113" cy="2308324"/>
          </a:xfrm>
          <a:prstGeom prst="rect">
            <a:avLst/>
          </a:prstGeom>
          <a:noFill/>
        </p:spPr>
        <p:txBody>
          <a:bodyPr wrap="square" rtlCol="0">
            <a:spAutoFit/>
          </a:bodyPr>
          <a:lstStyle/>
          <a:p>
            <a:r>
              <a:rPr lang="en-CY" dirty="0"/>
              <a:t>A host must be able to retransmit every in-flight packet.</a:t>
            </a:r>
          </a:p>
          <a:p>
            <a:endParaRPr lang="en-CY" dirty="0"/>
          </a:p>
          <a:p>
            <a:r>
              <a:rPr lang="en-CY" dirty="0"/>
              <a:t>Need to keep in memory: (Bandwidth x RTT x 2) bytes.</a:t>
            </a:r>
          </a:p>
          <a:p>
            <a:endParaRPr lang="en-CY" dirty="0"/>
          </a:p>
          <a:p>
            <a:r>
              <a:rPr lang="en-CY" dirty="0"/>
              <a:t>Ex.: RTT between Madrid and Paris is 20ms. A 10Gbps link needs</a:t>
            </a:r>
          </a:p>
          <a:p>
            <a:pPr algn="ctr"/>
            <a:r>
              <a:rPr lang="en-CY" b="1" dirty="0"/>
              <a:t>1.25G/s * 0.02s * 2 = 50MB</a:t>
            </a:r>
          </a:p>
          <a:p>
            <a:r>
              <a:rPr lang="en-CY" dirty="0"/>
              <a:t>of buffering.</a:t>
            </a:r>
          </a:p>
        </p:txBody>
      </p:sp>
      <p:sp>
        <p:nvSpPr>
          <p:cNvPr id="83" name="TextBox 82">
            <a:extLst>
              <a:ext uri="{FF2B5EF4-FFF2-40B4-BE49-F238E27FC236}">
                <a16:creationId xmlns:a16="http://schemas.microsoft.com/office/drawing/2014/main" id="{345BAFB7-AC0F-BC1F-FDF2-BC82A05E6AE6}"/>
              </a:ext>
            </a:extLst>
          </p:cNvPr>
          <p:cNvSpPr txBox="1"/>
          <p:nvPr/>
        </p:nvSpPr>
        <p:spPr>
          <a:xfrm>
            <a:off x="7538520" y="3167196"/>
            <a:ext cx="3821837" cy="646331"/>
          </a:xfrm>
          <a:prstGeom prst="rect">
            <a:avLst/>
          </a:prstGeom>
          <a:noFill/>
        </p:spPr>
        <p:txBody>
          <a:bodyPr wrap="square" rtlCol="0">
            <a:spAutoFit/>
          </a:bodyPr>
          <a:lstStyle/>
          <a:p>
            <a:r>
              <a:rPr lang="en-CY" dirty="0"/>
              <a:t>Even recent Linux kernels limit the socket send buffer to </a:t>
            </a:r>
            <a:r>
              <a:rPr lang="en-CY" b="1" dirty="0"/>
              <a:t>6M</a:t>
            </a:r>
            <a:r>
              <a:rPr lang="en-CY" dirty="0"/>
              <a:t>.</a:t>
            </a:r>
          </a:p>
        </p:txBody>
      </p:sp>
      <p:sp>
        <p:nvSpPr>
          <p:cNvPr id="2" name="TextBox 1">
            <a:extLst>
              <a:ext uri="{FF2B5EF4-FFF2-40B4-BE49-F238E27FC236}">
                <a16:creationId xmlns:a16="http://schemas.microsoft.com/office/drawing/2014/main" id="{9B3714FF-4C7D-A2FB-C50E-8D35D0C5AC67}"/>
              </a:ext>
            </a:extLst>
          </p:cNvPr>
          <p:cNvSpPr txBox="1"/>
          <p:nvPr/>
        </p:nvSpPr>
        <p:spPr>
          <a:xfrm>
            <a:off x="1353948" y="973816"/>
            <a:ext cx="461665" cy="1200329"/>
          </a:xfrm>
          <a:prstGeom prst="rect">
            <a:avLst/>
          </a:prstGeom>
          <a:noFill/>
        </p:spPr>
        <p:txBody>
          <a:bodyPr vert="vert" wrap="square" rtlCol="0">
            <a:spAutoFit/>
          </a:bodyPr>
          <a:lstStyle/>
          <a:p>
            <a:r>
              <a:rPr lang="en-CY" dirty="0"/>
              <a:t>time</a:t>
            </a:r>
          </a:p>
        </p:txBody>
      </p:sp>
    </p:spTree>
    <p:extLst>
      <p:ext uri="{BB962C8B-B14F-4D97-AF65-F5344CB8AC3E}">
        <p14:creationId xmlns:p14="http://schemas.microsoft.com/office/powerpoint/2010/main" val="271361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0CDF1-E350-774C-F80E-FBDBAEC4C916}"/>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BC6424-13BE-FF7F-C173-56B9049249B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C70527F-ABE8-0582-E949-D7235A5714E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pic>
        <p:nvPicPr>
          <p:cNvPr id="56" name="Graphic 55" descr="Computer outline">
            <a:extLst>
              <a:ext uri="{FF2B5EF4-FFF2-40B4-BE49-F238E27FC236}">
                <a16:creationId xmlns:a16="http://schemas.microsoft.com/office/drawing/2014/main" id="{193DF6EA-4257-201E-E63B-585F6027DAA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42160" y="574059"/>
            <a:ext cx="914400" cy="914400"/>
          </a:xfrm>
          <a:prstGeom prst="rect">
            <a:avLst/>
          </a:prstGeom>
        </p:spPr>
      </p:pic>
      <p:pic>
        <p:nvPicPr>
          <p:cNvPr id="57" name="Graphic 56" descr="Computer outline">
            <a:extLst>
              <a:ext uri="{FF2B5EF4-FFF2-40B4-BE49-F238E27FC236}">
                <a16:creationId xmlns:a16="http://schemas.microsoft.com/office/drawing/2014/main" id="{2651809A-13D1-6C58-E022-630FC1088A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5440" y="574059"/>
            <a:ext cx="914400" cy="914400"/>
          </a:xfrm>
          <a:prstGeom prst="rect">
            <a:avLst/>
          </a:prstGeom>
        </p:spPr>
      </p:pic>
      <p:sp>
        <p:nvSpPr>
          <p:cNvPr id="58" name="Rectangle 57">
            <a:extLst>
              <a:ext uri="{FF2B5EF4-FFF2-40B4-BE49-F238E27FC236}">
                <a16:creationId xmlns:a16="http://schemas.microsoft.com/office/drawing/2014/main" id="{CB15C454-06E0-3FE3-3AB4-9B6758B938CA}"/>
              </a:ext>
            </a:extLst>
          </p:cNvPr>
          <p:cNvSpPr/>
          <p:nvPr/>
        </p:nvSpPr>
        <p:spPr>
          <a:xfrm>
            <a:off x="3409653"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packet#3</a:t>
            </a:r>
          </a:p>
        </p:txBody>
      </p:sp>
      <p:cxnSp>
        <p:nvCxnSpPr>
          <p:cNvPr id="59" name="Straight Arrow Connector 58">
            <a:extLst>
              <a:ext uri="{FF2B5EF4-FFF2-40B4-BE49-F238E27FC236}">
                <a16:creationId xmlns:a16="http://schemas.microsoft.com/office/drawing/2014/main" id="{D52B46AE-0E82-457E-32C7-88D994C5250B}"/>
              </a:ext>
            </a:extLst>
          </p:cNvPr>
          <p:cNvCxnSpPr>
            <a:cxnSpLocks/>
          </p:cNvCxnSpPr>
          <p:nvPr/>
        </p:nvCxnSpPr>
        <p:spPr>
          <a:xfrm>
            <a:off x="2956560" y="1340748"/>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BB80ADE7-995F-4E4A-2A4B-5FBE0DEFB445}"/>
              </a:ext>
            </a:extLst>
          </p:cNvPr>
          <p:cNvSpPr/>
          <p:nvPr/>
        </p:nvSpPr>
        <p:spPr>
          <a:xfrm>
            <a:off x="4785942"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packet#2</a:t>
            </a:r>
          </a:p>
        </p:txBody>
      </p:sp>
      <p:sp>
        <p:nvSpPr>
          <p:cNvPr id="61" name="Rectangle 60">
            <a:extLst>
              <a:ext uri="{FF2B5EF4-FFF2-40B4-BE49-F238E27FC236}">
                <a16:creationId xmlns:a16="http://schemas.microsoft.com/office/drawing/2014/main" id="{CDA49527-99D3-6A6B-D1CA-74860D6574E7}"/>
              </a:ext>
            </a:extLst>
          </p:cNvPr>
          <p:cNvSpPr/>
          <p:nvPr/>
        </p:nvSpPr>
        <p:spPr>
          <a:xfrm>
            <a:off x="6162231"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packet#1</a:t>
            </a:r>
          </a:p>
        </p:txBody>
      </p:sp>
      <p:sp>
        <p:nvSpPr>
          <p:cNvPr id="62" name="Rectangle 61">
            <a:extLst>
              <a:ext uri="{FF2B5EF4-FFF2-40B4-BE49-F238E27FC236}">
                <a16:creationId xmlns:a16="http://schemas.microsoft.com/office/drawing/2014/main" id="{860B7EFD-55FD-8734-568C-3B40E9B7ED70}"/>
              </a:ext>
            </a:extLst>
          </p:cNvPr>
          <p:cNvSpPr/>
          <p:nvPr/>
        </p:nvSpPr>
        <p:spPr>
          <a:xfrm>
            <a:off x="7538520" y="826105"/>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packet#0</a:t>
            </a:r>
          </a:p>
        </p:txBody>
      </p:sp>
      <p:sp>
        <p:nvSpPr>
          <p:cNvPr id="63" name="Rectangle 62">
            <a:extLst>
              <a:ext uri="{FF2B5EF4-FFF2-40B4-BE49-F238E27FC236}">
                <a16:creationId xmlns:a16="http://schemas.microsoft.com/office/drawing/2014/main" id="{61B8B8BC-DAC8-8E9F-AE82-882C3BD7A737}"/>
              </a:ext>
            </a:extLst>
          </p:cNvPr>
          <p:cNvSpPr/>
          <p:nvPr/>
        </p:nvSpPr>
        <p:spPr>
          <a:xfrm>
            <a:off x="5577834" y="1522454"/>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ack seq=1</a:t>
            </a:r>
          </a:p>
        </p:txBody>
      </p:sp>
      <p:cxnSp>
        <p:nvCxnSpPr>
          <p:cNvPr id="64" name="Straight Arrow Connector 63">
            <a:extLst>
              <a:ext uri="{FF2B5EF4-FFF2-40B4-BE49-F238E27FC236}">
                <a16:creationId xmlns:a16="http://schemas.microsoft.com/office/drawing/2014/main" id="{B6C0D7EF-7542-5C15-E5DE-DBE80D3513AA}"/>
              </a:ext>
            </a:extLst>
          </p:cNvPr>
          <p:cNvCxnSpPr>
            <a:cxnSpLocks/>
          </p:cNvCxnSpPr>
          <p:nvPr/>
        </p:nvCxnSpPr>
        <p:spPr>
          <a:xfrm>
            <a:off x="2956560" y="1994892"/>
            <a:ext cx="6278880" cy="0"/>
          </a:xfrm>
          <a:prstGeom prst="straightConnector1">
            <a:avLst/>
          </a:prstGeom>
          <a:ln w="19050">
            <a:solidFill>
              <a:schemeClr val="accent2"/>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65" name="Rectangle 64">
            <a:extLst>
              <a:ext uri="{FF2B5EF4-FFF2-40B4-BE49-F238E27FC236}">
                <a16:creationId xmlns:a16="http://schemas.microsoft.com/office/drawing/2014/main" id="{1B378862-A30C-2E14-D484-37979F133772}"/>
              </a:ext>
            </a:extLst>
          </p:cNvPr>
          <p:cNvSpPr/>
          <p:nvPr/>
        </p:nvSpPr>
        <p:spPr>
          <a:xfrm>
            <a:off x="3409653"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packet#5</a:t>
            </a:r>
          </a:p>
        </p:txBody>
      </p:sp>
      <p:sp>
        <p:nvSpPr>
          <p:cNvPr id="66" name="Rectangle 65">
            <a:extLst>
              <a:ext uri="{FF2B5EF4-FFF2-40B4-BE49-F238E27FC236}">
                <a16:creationId xmlns:a16="http://schemas.microsoft.com/office/drawing/2014/main" id="{1E7B5F56-39F9-20AB-D910-E1EF40D14BCC}"/>
              </a:ext>
            </a:extLst>
          </p:cNvPr>
          <p:cNvSpPr/>
          <p:nvPr/>
        </p:nvSpPr>
        <p:spPr>
          <a:xfrm>
            <a:off x="4785942" y="2188459"/>
            <a:ext cx="1168794" cy="2954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Y" sz="1600" dirty="0">
                <a:solidFill>
                  <a:schemeClr val="tx1"/>
                </a:solidFill>
              </a:rPr>
              <a:t>IP packet#4</a:t>
            </a:r>
          </a:p>
        </p:txBody>
      </p:sp>
      <p:cxnSp>
        <p:nvCxnSpPr>
          <p:cNvPr id="67" name="Straight Arrow Connector 66">
            <a:extLst>
              <a:ext uri="{FF2B5EF4-FFF2-40B4-BE49-F238E27FC236}">
                <a16:creationId xmlns:a16="http://schemas.microsoft.com/office/drawing/2014/main" id="{751598E1-4EC2-C3EC-FCDC-7C7B857ACB55}"/>
              </a:ext>
            </a:extLst>
          </p:cNvPr>
          <p:cNvCxnSpPr>
            <a:cxnSpLocks/>
          </p:cNvCxnSpPr>
          <p:nvPr/>
        </p:nvCxnSpPr>
        <p:spPr>
          <a:xfrm>
            <a:off x="2956560" y="2660763"/>
            <a:ext cx="6278880" cy="0"/>
          </a:xfrm>
          <a:prstGeom prst="straightConnector1">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45EC9E8-CBAE-2015-865C-DC0A06B7B94C}"/>
              </a:ext>
            </a:extLst>
          </p:cNvPr>
          <p:cNvCxnSpPr>
            <a:cxnSpLocks/>
          </p:cNvCxnSpPr>
          <p:nvPr/>
        </p:nvCxnSpPr>
        <p:spPr>
          <a:xfrm>
            <a:off x="1781908" y="796797"/>
            <a:ext cx="0" cy="186396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TextBox 81">
            <a:extLst>
              <a:ext uri="{FF2B5EF4-FFF2-40B4-BE49-F238E27FC236}">
                <a16:creationId xmlns:a16="http://schemas.microsoft.com/office/drawing/2014/main" id="{AD5FC017-7F6E-531E-FD68-D0DFA5BBED75}"/>
              </a:ext>
            </a:extLst>
          </p:cNvPr>
          <p:cNvSpPr txBox="1"/>
          <p:nvPr/>
        </p:nvSpPr>
        <p:spPr>
          <a:xfrm>
            <a:off x="1781907" y="3167196"/>
            <a:ext cx="5549113" cy="1477328"/>
          </a:xfrm>
          <a:prstGeom prst="rect">
            <a:avLst/>
          </a:prstGeom>
          <a:noFill/>
        </p:spPr>
        <p:txBody>
          <a:bodyPr wrap="square" rtlCol="0">
            <a:spAutoFit/>
          </a:bodyPr>
          <a:lstStyle/>
          <a:p>
            <a:r>
              <a:rPr lang="en-CY" dirty="0"/>
              <a:t>iperf between Google DCs in Madrid and Paris:</a:t>
            </a:r>
          </a:p>
          <a:p>
            <a:endParaRPr lang="en-CY" dirty="0"/>
          </a:p>
          <a:p>
            <a:r>
              <a:rPr lang="en-CY" dirty="0"/>
              <a:t>1 connection	</a:t>
            </a:r>
            <a:r>
              <a:rPr lang="en-CY" dirty="0">
                <a:sym typeface="Wingdings" pitchFamily="2" charset="2"/>
              </a:rPr>
              <a:t> 150MB/sec</a:t>
            </a:r>
          </a:p>
          <a:p>
            <a:r>
              <a:rPr lang="en-CY" dirty="0">
                <a:sym typeface="Wingdings" pitchFamily="2" charset="2"/>
              </a:rPr>
              <a:t>2 connections	 326MB/sec</a:t>
            </a:r>
          </a:p>
          <a:p>
            <a:r>
              <a:rPr lang="en-CY" dirty="0">
                <a:sym typeface="Wingdings" pitchFamily="2" charset="2"/>
              </a:rPr>
              <a:t>4 connections	 578MB/sec</a:t>
            </a:r>
            <a:endParaRPr lang="en-CY" dirty="0"/>
          </a:p>
        </p:txBody>
      </p:sp>
      <p:sp>
        <p:nvSpPr>
          <p:cNvPr id="83" name="TextBox 82">
            <a:extLst>
              <a:ext uri="{FF2B5EF4-FFF2-40B4-BE49-F238E27FC236}">
                <a16:creationId xmlns:a16="http://schemas.microsoft.com/office/drawing/2014/main" id="{9A0F5B09-93A0-0C62-37C5-499472C33CF0}"/>
              </a:ext>
            </a:extLst>
          </p:cNvPr>
          <p:cNvSpPr txBox="1"/>
          <p:nvPr/>
        </p:nvSpPr>
        <p:spPr>
          <a:xfrm>
            <a:off x="7538520" y="3167196"/>
            <a:ext cx="3821837" cy="646331"/>
          </a:xfrm>
          <a:prstGeom prst="rect">
            <a:avLst/>
          </a:prstGeom>
          <a:noFill/>
        </p:spPr>
        <p:txBody>
          <a:bodyPr wrap="square" rtlCol="0">
            <a:spAutoFit/>
          </a:bodyPr>
          <a:lstStyle/>
          <a:p>
            <a:r>
              <a:rPr lang="en-CY" dirty="0"/>
              <a:t>Even recent Linux kernels limit the socket send buffer to </a:t>
            </a:r>
            <a:r>
              <a:rPr lang="en-CY" b="1" dirty="0"/>
              <a:t>6M</a:t>
            </a:r>
            <a:r>
              <a:rPr lang="en-CY" dirty="0"/>
              <a:t>.</a:t>
            </a:r>
          </a:p>
        </p:txBody>
      </p:sp>
      <p:sp>
        <p:nvSpPr>
          <p:cNvPr id="2" name="TextBox 1">
            <a:extLst>
              <a:ext uri="{FF2B5EF4-FFF2-40B4-BE49-F238E27FC236}">
                <a16:creationId xmlns:a16="http://schemas.microsoft.com/office/drawing/2014/main" id="{0D49DE32-F78E-A70D-33AE-1F4DE8B4113E}"/>
              </a:ext>
            </a:extLst>
          </p:cNvPr>
          <p:cNvSpPr txBox="1"/>
          <p:nvPr/>
        </p:nvSpPr>
        <p:spPr>
          <a:xfrm>
            <a:off x="1353948" y="973816"/>
            <a:ext cx="461665" cy="1200329"/>
          </a:xfrm>
          <a:prstGeom prst="rect">
            <a:avLst/>
          </a:prstGeom>
          <a:noFill/>
        </p:spPr>
        <p:txBody>
          <a:bodyPr vert="vert" wrap="square" rtlCol="0">
            <a:spAutoFit/>
          </a:bodyPr>
          <a:lstStyle/>
          <a:p>
            <a:r>
              <a:rPr lang="en-CY" dirty="0"/>
              <a:t>time</a:t>
            </a:r>
          </a:p>
        </p:txBody>
      </p:sp>
    </p:spTree>
    <p:extLst>
      <p:ext uri="{BB962C8B-B14F-4D97-AF65-F5344CB8AC3E}">
        <p14:creationId xmlns:p14="http://schemas.microsoft.com/office/powerpoint/2010/main" val="348395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C95C6F-2AC4-FDC3-35AC-F74B5F92373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21359AD-C294-9828-8004-FA62156BBB21}"/>
              </a:ext>
            </a:extLst>
          </p:cNvPr>
          <p:cNvGraphicFramePr>
            <a:graphicFrameLocks noGrp="1"/>
          </p:cNvGraphicFramePr>
          <p:nvPr>
            <p:extLst>
              <p:ext uri="{D42A27DB-BD31-4B8C-83A1-F6EECF244321}">
                <p14:modId xmlns:p14="http://schemas.microsoft.com/office/powerpoint/2010/main" val="1863203494"/>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Introductory exercises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46E81056-EDA8-C4A3-4C07-B37FA891D2D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7052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4F52B-8DFE-8657-25CF-803D476279E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61E639F-79DF-66DE-BFD3-D356E38538AC}"/>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Introductory exercises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FE077485-6FD5-135A-0581-80F483C0902C}"/>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DA947A4F-941F-92C3-2ECE-1A86AAA461FC}"/>
              </a:ext>
            </a:extLst>
          </p:cNvPr>
          <p:cNvSpPr txBox="1"/>
          <p:nvPr/>
        </p:nvSpPr>
        <p:spPr>
          <a:xfrm>
            <a:off x="0" y="365761"/>
            <a:ext cx="12192000" cy="4770537"/>
          </a:xfrm>
          <a:prstGeom prst="rect">
            <a:avLst/>
          </a:prstGeom>
          <a:noFill/>
        </p:spPr>
        <p:txBody>
          <a:bodyPr wrap="square" rtlCol="0">
            <a:spAutoFit/>
          </a:bodyPr>
          <a:lstStyle/>
          <a:p>
            <a:pPr marL="342900" indent="-342900">
              <a:buFont typeface="+mj-lt"/>
              <a:buAutoNum type="arabicPeriod"/>
            </a:pPr>
            <a:r>
              <a:rPr lang="en-CY" sz="1600" dirty="0"/>
              <a:t>Go to </a:t>
            </a:r>
            <a:r>
              <a:rPr lang="en-GB" sz="1600" dirty="0">
                <a:hlinkClick r:id="rId3"/>
              </a:rPr>
              <a:t>https://cloud.google.com/</a:t>
            </a:r>
            <a:r>
              <a:rPr lang="en-GB" sz="1600" dirty="0"/>
              <a:t> and start a free trial.</a:t>
            </a:r>
          </a:p>
          <a:p>
            <a:pPr marL="342900" indent="-342900">
              <a:buFont typeface="+mj-lt"/>
              <a:buAutoNum type="arabicPeriod"/>
            </a:pPr>
            <a:r>
              <a:rPr lang="en-GB" sz="1600" dirty="0"/>
              <a:t>Download and install the </a:t>
            </a:r>
            <a:r>
              <a:rPr lang="en-GB" sz="1600" dirty="0" err="1"/>
              <a:t>gcloud</a:t>
            </a:r>
            <a:r>
              <a:rPr lang="en-GB" sz="1600" dirty="0"/>
              <a:t> CLI tool: </a:t>
            </a:r>
            <a:r>
              <a:rPr lang="en-GB" sz="1600" dirty="0">
                <a:hlinkClick r:id="rId4"/>
              </a:rPr>
              <a:t>https://cloud.google.com/sdk/docs/install</a:t>
            </a:r>
            <a:r>
              <a:rPr lang="en-GB" sz="1600" dirty="0"/>
              <a:t>.</a:t>
            </a:r>
          </a:p>
          <a:p>
            <a:pPr marL="342900" indent="-342900">
              <a:buFont typeface="+mj-lt"/>
              <a:buAutoNum type="arabicPeriod"/>
            </a:pPr>
            <a:r>
              <a:rPr lang="en-GB" sz="1600" dirty="0"/>
              <a:t>Learn to configure the environment variable </a:t>
            </a:r>
            <a:r>
              <a:rPr lang="en-GB" sz="1600" dirty="0">
                <a:latin typeface="Consolas" panose="020B0609020204030204" pitchFamily="49" charset="0"/>
                <a:cs typeface="Consolas" panose="020B0609020204030204" pitchFamily="49" charset="0"/>
              </a:rPr>
              <a:t>GOOGLE_APPLICATION_CREDENTIALS.</a:t>
            </a:r>
            <a:endParaRPr lang="en-GB" sz="1600" dirty="0"/>
          </a:p>
          <a:p>
            <a:pPr marL="342900" indent="-342900">
              <a:buFont typeface="+mj-lt"/>
              <a:buAutoNum type="arabicPeriod"/>
            </a:pPr>
            <a:endParaRPr lang="en-GB" sz="1600" dirty="0"/>
          </a:p>
          <a:p>
            <a:pPr marL="342900" indent="-342900">
              <a:buFont typeface="+mj-lt"/>
              <a:buAutoNum type="arabicPeriod"/>
            </a:pPr>
            <a:r>
              <a:rPr lang="en-GB" sz="1600" dirty="0"/>
              <a:t>Create a test storage bucket.</a:t>
            </a:r>
          </a:p>
          <a:p>
            <a:pPr marL="342900" indent="-342900">
              <a:buFont typeface="+mj-lt"/>
              <a:buAutoNum type="arabicPeriod"/>
            </a:pPr>
            <a:r>
              <a:rPr lang="en-CY" sz="1600" dirty="0"/>
              <a:t>Use </a:t>
            </a:r>
            <a:r>
              <a:rPr lang="en-CY" sz="1600" dirty="0">
                <a:latin typeface="Consolas" panose="020B0609020204030204" pitchFamily="49" charset="0"/>
                <a:cs typeface="Consolas" panose="020B0609020204030204" pitchFamily="49" charset="0"/>
              </a:rPr>
              <a:t>gsutil</a:t>
            </a:r>
            <a:r>
              <a:rPr lang="en-CY" sz="1600" dirty="0"/>
              <a:t> to upload and download an object.</a:t>
            </a:r>
          </a:p>
          <a:p>
            <a:pPr marL="342900" indent="-342900">
              <a:buFont typeface="+mj-lt"/>
              <a:buAutoNum type="arabicPeriod"/>
            </a:pPr>
            <a:endParaRPr lang="en-CY" sz="1600" dirty="0"/>
          </a:p>
          <a:p>
            <a:pPr marL="342900" indent="-342900">
              <a:buFont typeface="+mj-lt"/>
              <a:buAutoNum type="arabicPeriod"/>
            </a:pPr>
            <a:r>
              <a:rPr lang="en-CY" sz="1600" dirty="0"/>
              <a:t>Create a VM:</a:t>
            </a:r>
          </a:p>
          <a:p>
            <a:pPr marL="800100" lvl="1" indent="-342900">
              <a:buFont typeface="+mj-lt"/>
              <a:buAutoNum type="alphaLcParenR"/>
            </a:pPr>
            <a:r>
              <a:rPr lang="en-GB" sz="1600" dirty="0"/>
              <a:t>C</a:t>
            </a:r>
            <a:r>
              <a:rPr lang="en-CY" sz="1600" dirty="0"/>
              <a:t>hoose “e2-micro” as the VM size.</a:t>
            </a:r>
          </a:p>
          <a:p>
            <a:pPr marL="800100" lvl="1" indent="-342900">
              <a:buFont typeface="+mj-lt"/>
              <a:buAutoNum type="alphaLcParenR"/>
            </a:pPr>
            <a:r>
              <a:rPr lang="en-CY" sz="1600" dirty="0"/>
              <a:t>Enable “</a:t>
            </a:r>
            <a:r>
              <a:rPr lang="en-GB" sz="1600" dirty="0"/>
              <a:t>Allow full access to all Cloud APIs</a:t>
            </a:r>
            <a:r>
              <a:rPr lang="en-CY" sz="1600" dirty="0"/>
              <a:t>” in the section “Access scopes”.</a:t>
            </a:r>
          </a:p>
          <a:p>
            <a:pPr marL="342900" indent="-342900">
              <a:buFont typeface="+mj-lt"/>
              <a:buAutoNum type="arabicPeriod"/>
            </a:pPr>
            <a:r>
              <a:rPr lang="en-CY" sz="1600" dirty="0"/>
              <a:t>Learn to use </a:t>
            </a:r>
            <a:r>
              <a:rPr lang="en-CY" sz="1600" dirty="0">
                <a:latin typeface="Consolas" panose="020B0609020204030204" pitchFamily="49" charset="0"/>
                <a:cs typeface="Consolas" panose="020B0609020204030204" pitchFamily="49" charset="0"/>
              </a:rPr>
              <a:t>gcloud</a:t>
            </a:r>
            <a:r>
              <a:rPr lang="en-CY" sz="1600" dirty="0"/>
              <a:t> to SSH into your VM.</a:t>
            </a:r>
          </a:p>
          <a:p>
            <a:pPr marL="342900" indent="-342900">
              <a:buFont typeface="+mj-lt"/>
              <a:buAutoNum type="arabicPeriod"/>
            </a:pPr>
            <a:endParaRPr lang="en-CY" sz="1600" dirty="0"/>
          </a:p>
          <a:p>
            <a:pPr marL="342900" indent="-342900">
              <a:buFont typeface="+mj-lt"/>
              <a:buAutoNum type="arabicPeriod"/>
            </a:pPr>
            <a:r>
              <a:rPr lang="en-CY" sz="1600" dirty="0"/>
              <a:t>Make sure that </a:t>
            </a:r>
            <a:r>
              <a:rPr lang="en-CY" sz="1600" dirty="0">
                <a:latin typeface="Consolas" panose="020B0609020204030204" pitchFamily="49" charset="0"/>
                <a:cs typeface="Consolas" panose="020B0609020204030204" pitchFamily="49" charset="0"/>
              </a:rPr>
              <a:t>gsutil</a:t>
            </a:r>
            <a:r>
              <a:rPr lang="en-CY" sz="1600" dirty="0"/>
              <a:t> works in your VM as well.</a:t>
            </a:r>
          </a:p>
          <a:p>
            <a:pPr marL="342900" indent="-342900">
              <a:buFont typeface="+mj-lt"/>
              <a:buAutoNum type="arabicPeriod"/>
            </a:pPr>
            <a:endParaRPr lang="en-CY" sz="1600" dirty="0"/>
          </a:p>
          <a:p>
            <a:pPr marL="342900" indent="-342900">
              <a:buFont typeface="+mj-lt"/>
              <a:buAutoNum type="arabicPeriod"/>
            </a:pPr>
            <a:r>
              <a:rPr lang="en-CY" sz="1600" dirty="0"/>
              <a:t>Create two VMs (use “</a:t>
            </a:r>
            <a:r>
              <a:rPr lang="en-GB" sz="1600" dirty="0"/>
              <a:t>n2d-highcpu-2</a:t>
            </a:r>
            <a:r>
              <a:rPr lang="en-CY" sz="1600" dirty="0"/>
              <a:t>”) in different GCP regions and</a:t>
            </a:r>
          </a:p>
          <a:p>
            <a:pPr marL="800100" lvl="1" indent="-342900">
              <a:buFont typeface="+mj-lt"/>
              <a:buAutoNum type="alphaLcParenR"/>
            </a:pPr>
            <a:r>
              <a:rPr lang="en-CY" sz="1600" dirty="0"/>
              <a:t>Measure the RTT between the VMs.</a:t>
            </a:r>
          </a:p>
          <a:p>
            <a:pPr marL="800100" lvl="1" indent="-342900">
              <a:buFont typeface="+mj-lt"/>
              <a:buAutoNum type="alphaLcParenR"/>
            </a:pPr>
            <a:r>
              <a:rPr lang="en-CY" sz="1600" dirty="0"/>
              <a:t>Use </a:t>
            </a:r>
            <a:r>
              <a:rPr lang="en-CY" sz="1600" dirty="0">
                <a:latin typeface="Consolas" panose="020B0609020204030204" pitchFamily="49" charset="0"/>
                <a:cs typeface="Consolas" panose="020B0609020204030204" pitchFamily="49" charset="0"/>
              </a:rPr>
              <a:t>iperf</a:t>
            </a:r>
            <a:r>
              <a:rPr lang="en-CY" sz="1600" dirty="0"/>
              <a:t> to measure the bandwidth of a TCP connection between these VMs.</a:t>
            </a:r>
          </a:p>
          <a:p>
            <a:pPr marL="342900" indent="-342900">
              <a:buFont typeface="+mj-lt"/>
              <a:buAutoNum type="arabicPeriod"/>
            </a:pPr>
            <a:endParaRPr lang="en-CY" sz="1600" dirty="0"/>
          </a:p>
          <a:p>
            <a:pPr marL="342900" indent="-342900">
              <a:buFont typeface="+mj-lt"/>
              <a:buAutoNum type="arabicPeriod"/>
            </a:pPr>
            <a:r>
              <a:rPr lang="en-CY" sz="1600" dirty="0"/>
              <a:t>Shut down your VMs so that they do not consume your credits.</a:t>
            </a:r>
          </a:p>
        </p:txBody>
      </p:sp>
    </p:spTree>
    <p:extLst>
      <p:ext uri="{BB962C8B-B14F-4D97-AF65-F5344CB8AC3E}">
        <p14:creationId xmlns:p14="http://schemas.microsoft.com/office/powerpoint/2010/main" val="120695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28B70-88B7-704F-ED4B-F2F3C32497D0}"/>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EFF9D81-372B-89F9-26CB-B6745C81553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Introductory exercises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2CE2456E-3267-1BE7-EA61-9F8AA5E6FF3A}"/>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7C668E3-F073-2370-3319-2911D8710F04}"/>
              </a:ext>
            </a:extLst>
          </p:cNvPr>
          <p:cNvSpPr txBox="1"/>
          <p:nvPr/>
        </p:nvSpPr>
        <p:spPr>
          <a:xfrm>
            <a:off x="0" y="365761"/>
            <a:ext cx="12192000" cy="4524315"/>
          </a:xfrm>
          <a:prstGeom prst="rect">
            <a:avLst/>
          </a:prstGeom>
          <a:noFill/>
        </p:spPr>
        <p:txBody>
          <a:bodyPr wrap="square" rtlCol="0">
            <a:spAutoFit/>
          </a:bodyPr>
          <a:lstStyle/>
          <a:p>
            <a:pPr marL="342900" indent="-342900">
              <a:buFont typeface="+mj-lt"/>
              <a:buAutoNum type="arabicPeriod"/>
            </a:pPr>
            <a:r>
              <a:rPr lang="en-CY" sz="1600" dirty="0"/>
              <a:t>Read and learn to run a demo at </a:t>
            </a:r>
            <a:r>
              <a:rPr lang="en-GB" sz="1600" dirty="0">
                <a:hlinkClick r:id="rId3"/>
              </a:rPr>
              <a:t>https://github.com/dominiquelefevre/filesystems-101-jb/tree/master/proj/multiconnection/gcs-intro</a:t>
            </a:r>
            <a:r>
              <a:rPr lang="en-CY" sz="1600" dirty="0"/>
              <a:t>.</a:t>
            </a:r>
          </a:p>
          <a:p>
            <a:pPr marL="342900" indent="-342900">
              <a:buFont typeface="+mj-lt"/>
              <a:buAutoNum type="arabicPeriod"/>
            </a:pPr>
            <a:r>
              <a:rPr lang="en-CY" sz="1600" dirty="0"/>
              <a:t>Read the documentation on “PUT Object” and “PUT Object Part”:</a:t>
            </a:r>
          </a:p>
          <a:p>
            <a:pPr marL="800100" lvl="1" indent="-342900">
              <a:buFont typeface="Arial" panose="020B0604020202020204" pitchFamily="34" charset="0"/>
              <a:buChar char="•"/>
            </a:pPr>
            <a:r>
              <a:rPr lang="en-GB" sz="1600" dirty="0">
                <a:hlinkClick r:id="rId4"/>
              </a:rPr>
              <a:t>https://cloud.google.com/storage/docs/xml-api/put-object-upload</a:t>
            </a:r>
            <a:r>
              <a:rPr lang="en-CY" sz="1600" dirty="0"/>
              <a:t>.</a:t>
            </a:r>
          </a:p>
          <a:p>
            <a:pPr marL="800100" lvl="1" indent="-342900">
              <a:buFont typeface="Arial" panose="020B0604020202020204" pitchFamily="34" charset="0"/>
              <a:buChar char="•"/>
            </a:pPr>
            <a:r>
              <a:rPr lang="en-GB" sz="1600" dirty="0">
                <a:hlinkClick r:id="rId5"/>
              </a:rPr>
              <a:t>https://cloud.google.com/storage/docs/performing-resumable-uploads</a:t>
            </a:r>
            <a:r>
              <a:rPr lang="en-CY" sz="1600" dirty="0"/>
              <a:t>.</a:t>
            </a:r>
          </a:p>
          <a:p>
            <a:pPr marL="342900" indent="-342900">
              <a:buFont typeface="+mj-lt"/>
              <a:buAutoNum type="arabicPeriod"/>
            </a:pPr>
            <a:endParaRPr lang="en-CY" sz="1600" dirty="0"/>
          </a:p>
          <a:p>
            <a:pPr marL="342900" indent="-342900">
              <a:buFont typeface="+mj-lt"/>
              <a:buAutoNum type="arabicPeriod"/>
            </a:pPr>
            <a:r>
              <a:rPr lang="en-CY" sz="1600" dirty="0"/>
              <a:t>Modify </a:t>
            </a:r>
            <a:r>
              <a:rPr lang="en-CY" sz="1600" dirty="0">
                <a:latin typeface="Consolas" panose="020B0609020204030204" pitchFamily="49" charset="0"/>
                <a:cs typeface="Consolas" panose="020B0609020204030204" pitchFamily="49" charset="0"/>
              </a:rPr>
              <a:t>gcsintro</a:t>
            </a:r>
            <a:r>
              <a:rPr lang="en-CY" sz="1600" dirty="0"/>
              <a:t> to perform the following measurements:</a:t>
            </a:r>
          </a:p>
          <a:p>
            <a:pPr marL="800100" lvl="1" indent="-342900">
              <a:buFont typeface="Arial" panose="020B0604020202020204" pitchFamily="34" charset="0"/>
              <a:buChar char="•"/>
            </a:pPr>
            <a:r>
              <a:rPr lang="en-CY" sz="1600" dirty="0"/>
              <a:t>The speed of “PUT Object”, and make the size of test objects configurable,</a:t>
            </a:r>
          </a:p>
          <a:p>
            <a:pPr marL="800100" lvl="1" indent="-342900">
              <a:buFont typeface="Arial" panose="020B0604020202020204" pitchFamily="34" charset="0"/>
              <a:buChar char="•"/>
            </a:pPr>
            <a:r>
              <a:rPr lang="en-CY" sz="1600" dirty="0"/>
              <a:t>The speed of “PUT Object Part”, and make the chunk size configurable.</a:t>
            </a:r>
          </a:p>
          <a:p>
            <a:pPr marL="800100" lvl="1" indent="-342900">
              <a:buFont typeface="Arial" panose="020B0604020202020204" pitchFamily="34" charset="0"/>
              <a:buChar char="•"/>
            </a:pPr>
            <a:r>
              <a:rPr lang="en-CY" sz="1600" b="1" dirty="0"/>
              <a:t>Remark</a:t>
            </a:r>
            <a:r>
              <a:rPr lang="en-CY" sz="1600" dirty="0"/>
              <a:t>: when measuring </a:t>
            </a:r>
            <a:r>
              <a:rPr lang="en-GB" sz="1600" dirty="0" err="1"/>
              <a:t>th</a:t>
            </a:r>
            <a:r>
              <a:rPr lang="en-CY" sz="1600" dirty="0"/>
              <a:t>e speed of uploads, also measure the variance of the speed.</a:t>
            </a:r>
          </a:p>
          <a:p>
            <a:pPr marL="342900" indent="-342900">
              <a:buFont typeface="+mj-lt"/>
              <a:buAutoNum type="arabicPeriod"/>
            </a:pPr>
            <a:endParaRPr lang="en-CY" sz="1600" dirty="0"/>
          </a:p>
          <a:p>
            <a:pPr marL="342900" indent="-342900">
              <a:buFont typeface="+mj-lt"/>
              <a:buAutoNum type="arabicPeriod"/>
            </a:pPr>
            <a:r>
              <a:rPr lang="en-CY" sz="1600" dirty="0"/>
              <a:t>Use the modified </a:t>
            </a:r>
            <a:r>
              <a:rPr lang="en-CY" sz="1600" dirty="0">
                <a:latin typeface="Consolas" panose="020B0609020204030204" pitchFamily="49" charset="0"/>
                <a:cs typeface="Consolas" panose="020B0609020204030204" pitchFamily="49" charset="0"/>
              </a:rPr>
              <a:t>gcsintro</a:t>
            </a:r>
            <a:r>
              <a:rPr lang="en-CY" sz="1600" dirty="0"/>
              <a:t> to measure</a:t>
            </a:r>
          </a:p>
          <a:p>
            <a:pPr marL="800100" lvl="1" indent="-342900">
              <a:buFont typeface="Arial" panose="020B0604020202020204" pitchFamily="34" charset="0"/>
              <a:buChar char="•"/>
            </a:pPr>
            <a:r>
              <a:rPr lang="en-CY" sz="1600" dirty="0"/>
              <a:t>The speed of “PUT Object” when uploading objects that are 1M, 2M, 4M, … 128M long.</a:t>
            </a:r>
          </a:p>
          <a:p>
            <a:pPr marL="800100" lvl="1" indent="-342900">
              <a:buFont typeface="Arial" panose="020B0604020202020204" pitchFamily="34" charset="0"/>
              <a:buChar char="•"/>
            </a:pPr>
            <a:r>
              <a:rPr lang="en-CY" sz="1600" dirty="0"/>
              <a:t>The speed of “PUT Object Part” when using the chunk lengths 1M, 2M, 3M, 4M, …, 64M.</a:t>
            </a:r>
          </a:p>
          <a:p>
            <a:pPr marL="800100" lvl="1" indent="-342900">
              <a:buFont typeface="Arial" panose="020B0604020202020204" pitchFamily="34" charset="0"/>
              <a:buChar char="•"/>
            </a:pPr>
            <a:r>
              <a:rPr lang="en-CY" sz="1600" dirty="0"/>
              <a:t>Find the optimal chunk size for resumable uploads.</a:t>
            </a:r>
          </a:p>
          <a:p>
            <a:pPr marL="342900" indent="-342900">
              <a:buFont typeface="+mj-lt"/>
              <a:buAutoNum type="arabicPeriod"/>
            </a:pPr>
            <a:endParaRPr lang="en-CY" sz="1600" dirty="0"/>
          </a:p>
          <a:p>
            <a:pPr marL="342900" indent="-342900">
              <a:buFont typeface="+mj-lt"/>
              <a:buAutoNum type="arabicPeriod"/>
            </a:pPr>
            <a:r>
              <a:rPr lang="en-CY" sz="1600" dirty="0"/>
              <a:t>Measure the speeds in the following configurations:</a:t>
            </a:r>
          </a:p>
          <a:p>
            <a:pPr marL="800100" lvl="1" indent="-342900">
              <a:buFont typeface="Arial" panose="020B0604020202020204" pitchFamily="34" charset="0"/>
              <a:buChar char="•"/>
            </a:pPr>
            <a:r>
              <a:rPr lang="en-CY" sz="1600" dirty="0"/>
              <a:t>A VM uploads data to a bucket that is located in the same region,</a:t>
            </a:r>
          </a:p>
          <a:p>
            <a:pPr marL="800100" lvl="1" indent="-342900">
              <a:buFont typeface="Arial" panose="020B0604020202020204" pitchFamily="34" charset="0"/>
              <a:buChar char="•"/>
            </a:pPr>
            <a:r>
              <a:rPr lang="en-CY" sz="1600" dirty="0"/>
              <a:t>A VM uploads data to a bucket in a different region (e.g. from Spain to Belgium or from Germany to UK).</a:t>
            </a:r>
          </a:p>
        </p:txBody>
      </p:sp>
    </p:spTree>
    <p:extLst>
      <p:ext uri="{BB962C8B-B14F-4D97-AF65-F5344CB8AC3E}">
        <p14:creationId xmlns:p14="http://schemas.microsoft.com/office/powerpoint/2010/main" val="3397422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15EF1-AC53-0027-3A92-6F9E2ED9F83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E99D2C5-3BF0-3E0E-E617-1F03A6C98578}"/>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Public clouds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E5CC31DB-4328-E934-AF77-B4D5916688B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1584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CF019-3131-8564-A453-90B9EDE8561A}"/>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EF81157-A77A-EDE7-8653-07DD88BD4350}"/>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Public clouds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384701B9-C1DF-3B8A-5701-02E8A803EAE2}"/>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3775B32A-EDFC-F162-C8CF-5C48C8F23ABC}"/>
              </a:ext>
            </a:extLst>
          </p:cNvPr>
          <p:cNvSpPr txBox="1"/>
          <p:nvPr/>
        </p:nvSpPr>
        <p:spPr>
          <a:xfrm>
            <a:off x="0" y="365761"/>
            <a:ext cx="12192000" cy="2308324"/>
          </a:xfrm>
          <a:prstGeom prst="rect">
            <a:avLst/>
          </a:prstGeom>
          <a:noFill/>
        </p:spPr>
        <p:txBody>
          <a:bodyPr wrap="square" rtlCol="0">
            <a:spAutoFit/>
          </a:bodyPr>
          <a:lstStyle/>
          <a:p>
            <a:r>
              <a:rPr lang="en-CY" dirty="0"/>
              <a:t>For the purposes of our classes we will define a public cloud as a collection of services (VM hypervisors, DBs, etc.) that</a:t>
            </a:r>
            <a:br>
              <a:rPr lang="en-CY" dirty="0"/>
            </a:br>
            <a:r>
              <a:rPr lang="en-CY" dirty="0"/>
              <a:t>one can rent from a company called a cloud provider.</a:t>
            </a:r>
          </a:p>
          <a:p>
            <a:endParaRPr lang="en-CY" dirty="0"/>
          </a:p>
          <a:p>
            <a:r>
              <a:rPr lang="en-CY" dirty="0"/>
              <a:t>It is a responsibility of a cloud provider to</a:t>
            </a:r>
          </a:p>
          <a:p>
            <a:pPr marL="342900" indent="-342900">
              <a:buFont typeface="+mj-lt"/>
              <a:buAutoNum type="arabicPeriod"/>
            </a:pPr>
            <a:r>
              <a:rPr lang="en-CY" dirty="0"/>
              <a:t>deploy and maintain hardware where the services run,</a:t>
            </a:r>
          </a:p>
          <a:p>
            <a:pPr marL="342900" indent="-342900">
              <a:buFont typeface="+mj-lt"/>
              <a:buAutoNum type="arabicPeriod"/>
            </a:pPr>
            <a:r>
              <a:rPr lang="en-CY" dirty="0"/>
              <a:t>guarantee high availability of services,</a:t>
            </a:r>
          </a:p>
          <a:p>
            <a:pPr marL="342900" indent="-342900">
              <a:buFont typeface="+mj-lt"/>
              <a:buAutoNum type="arabicPeriod"/>
            </a:pPr>
            <a:r>
              <a:rPr lang="en-CY" dirty="0"/>
              <a:t>make those services scalable,</a:t>
            </a:r>
          </a:p>
          <a:p>
            <a:pPr marL="342900" indent="-342900">
              <a:buFont typeface="+mj-lt"/>
              <a:buAutoNum type="arabicPeriod"/>
            </a:pPr>
            <a:r>
              <a:rPr lang="en-CY" dirty="0"/>
              <a:t>provide APIs for managing and using services.</a:t>
            </a:r>
          </a:p>
        </p:txBody>
      </p:sp>
    </p:spTree>
    <p:extLst>
      <p:ext uri="{BB962C8B-B14F-4D97-AF65-F5344CB8AC3E}">
        <p14:creationId xmlns:p14="http://schemas.microsoft.com/office/powerpoint/2010/main" val="191229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77902975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Public clouds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49401094"/>
              </p:ext>
            </p:extLst>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9CD5C12E-6ED8-EC3E-ACD5-DD8A74CB810F}"/>
              </a:ext>
            </a:extLst>
          </p:cNvPr>
          <p:cNvSpPr txBox="1"/>
          <p:nvPr/>
        </p:nvSpPr>
        <p:spPr>
          <a:xfrm>
            <a:off x="0" y="365761"/>
            <a:ext cx="12192000" cy="3970318"/>
          </a:xfrm>
          <a:prstGeom prst="rect">
            <a:avLst/>
          </a:prstGeom>
          <a:noFill/>
        </p:spPr>
        <p:txBody>
          <a:bodyPr wrap="square" rtlCol="0">
            <a:spAutoFit/>
          </a:bodyPr>
          <a:lstStyle/>
          <a:p>
            <a:r>
              <a:rPr lang="en-CY" dirty="0"/>
              <a:t>For the purposes of our classes we will define a public cloud as a collection of services (VM hypervisors, DBs, etc.) that</a:t>
            </a:r>
            <a:br>
              <a:rPr lang="en-CY" dirty="0"/>
            </a:br>
            <a:r>
              <a:rPr lang="en-CY" dirty="0"/>
              <a:t>one can rent from a company called a cloud provider.</a:t>
            </a:r>
          </a:p>
          <a:p>
            <a:endParaRPr lang="en-CY" dirty="0"/>
          </a:p>
          <a:p>
            <a:r>
              <a:rPr lang="en-CY" dirty="0"/>
              <a:t>It is a responsibility of a cloud provider to</a:t>
            </a:r>
          </a:p>
          <a:p>
            <a:pPr marL="342900" indent="-342900">
              <a:buFont typeface="+mj-lt"/>
              <a:buAutoNum type="arabicPeriod"/>
            </a:pPr>
            <a:r>
              <a:rPr lang="en-CY" dirty="0"/>
              <a:t>deploy and maintain hardware where the services run,</a:t>
            </a:r>
          </a:p>
          <a:p>
            <a:pPr marL="342900" indent="-342900">
              <a:buFont typeface="+mj-lt"/>
              <a:buAutoNum type="arabicPeriod"/>
            </a:pPr>
            <a:r>
              <a:rPr lang="en-CY" dirty="0"/>
              <a:t>guarantee high availability of services,</a:t>
            </a:r>
          </a:p>
          <a:p>
            <a:pPr marL="342900" indent="-342900">
              <a:buFont typeface="+mj-lt"/>
              <a:buAutoNum type="arabicPeriod"/>
            </a:pPr>
            <a:r>
              <a:rPr lang="en-CY" dirty="0"/>
              <a:t>make those services scalable,</a:t>
            </a:r>
          </a:p>
          <a:p>
            <a:pPr marL="342900" indent="-342900">
              <a:buFont typeface="+mj-lt"/>
              <a:buAutoNum type="arabicPeriod"/>
            </a:pPr>
            <a:r>
              <a:rPr lang="en-CY" dirty="0"/>
              <a:t>provide APIs for managing and using services.</a:t>
            </a:r>
          </a:p>
          <a:p>
            <a:pPr marL="342900" indent="-342900">
              <a:buFont typeface="+mj-lt"/>
              <a:buAutoNum type="arabicPeriod"/>
            </a:pPr>
            <a:endParaRPr lang="en-CY" dirty="0"/>
          </a:p>
          <a:p>
            <a:r>
              <a:rPr lang="en-CY" dirty="0"/>
              <a:t>The biggest cloud providers are Amazon AWS, Microsoft Azure and Google Cloud Platform.</a:t>
            </a:r>
          </a:p>
          <a:p>
            <a:endParaRPr lang="en-CY" dirty="0"/>
          </a:p>
          <a:p>
            <a:r>
              <a:rPr lang="en-CY" dirty="0"/>
              <a:t>We will work with GCP, and will be interested in the following two services:</a:t>
            </a:r>
          </a:p>
          <a:p>
            <a:pPr marL="342900" indent="-342900">
              <a:buFont typeface="+mj-lt"/>
              <a:buAutoNum type="arabicPeriod"/>
            </a:pPr>
            <a:r>
              <a:rPr lang="en-GB" dirty="0"/>
              <a:t>O</a:t>
            </a:r>
            <a:r>
              <a:rPr lang="en-CY" dirty="0"/>
              <a:t>bject storage,</a:t>
            </a:r>
          </a:p>
          <a:p>
            <a:pPr marL="342900" indent="-342900">
              <a:buFont typeface="+mj-lt"/>
              <a:buAutoNum type="arabicPeriod"/>
            </a:pPr>
            <a:r>
              <a:rPr lang="en-CY" dirty="0"/>
              <a:t>Virtual machines.</a:t>
            </a:r>
          </a:p>
        </p:txBody>
      </p:sp>
    </p:spTree>
    <p:extLst>
      <p:ext uri="{BB962C8B-B14F-4D97-AF65-F5344CB8AC3E}">
        <p14:creationId xmlns:p14="http://schemas.microsoft.com/office/powerpoint/2010/main" val="1504614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45980-1699-E077-0727-5A4BCC9939E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1175073-8683-E746-45DB-3CB6FAA0BEBA}"/>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Object storage</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66B987F-F38E-0ECB-EB87-04CFF1357545}"/>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7A6E00DE-DECA-3310-23BD-BA29070F99DA}"/>
              </a:ext>
            </a:extLst>
          </p:cNvPr>
          <p:cNvSpPr txBox="1"/>
          <p:nvPr/>
        </p:nvSpPr>
        <p:spPr>
          <a:xfrm>
            <a:off x="0" y="365761"/>
            <a:ext cx="12192000" cy="3970318"/>
          </a:xfrm>
          <a:prstGeom prst="rect">
            <a:avLst/>
          </a:prstGeom>
          <a:noFill/>
        </p:spPr>
        <p:txBody>
          <a:bodyPr wrap="square" rtlCol="0">
            <a:spAutoFit/>
          </a:bodyPr>
          <a:lstStyle/>
          <a:p>
            <a:r>
              <a:rPr lang="en-CY" dirty="0"/>
              <a:t>Storage is typically presented as object storage.</a:t>
            </a:r>
          </a:p>
          <a:p>
            <a:endParaRPr lang="en-CY" dirty="0"/>
          </a:p>
          <a:p>
            <a:r>
              <a:rPr lang="en-CY" dirty="0"/>
              <a:t>An object storage is a storage system that provides a REST API that has at least the following operations:</a:t>
            </a:r>
          </a:p>
          <a:p>
            <a:pPr marL="342900" indent="-342900">
              <a:buFont typeface="+mj-lt"/>
              <a:buAutoNum type="arabicPeriod"/>
            </a:pPr>
            <a:r>
              <a:rPr lang="en-GB" dirty="0"/>
              <a:t>U</a:t>
            </a:r>
            <a:r>
              <a:rPr lang="en-CY" dirty="0"/>
              <a:t>pload an object (think of “upload a file”),</a:t>
            </a:r>
          </a:p>
          <a:p>
            <a:pPr marL="342900" indent="-342900">
              <a:buFont typeface="+mj-lt"/>
              <a:buAutoNum type="arabicPeriod"/>
            </a:pPr>
            <a:r>
              <a:rPr lang="en-CY" dirty="0"/>
              <a:t>Download an object or a range of bytes in an object,</a:t>
            </a:r>
          </a:p>
          <a:p>
            <a:pPr marL="342900" indent="-342900">
              <a:buFont typeface="+mj-lt"/>
              <a:buAutoNum type="arabicPeriod"/>
            </a:pPr>
            <a:r>
              <a:rPr lang="en-CY" dirty="0"/>
              <a:t>Delete an object,</a:t>
            </a:r>
          </a:p>
          <a:p>
            <a:pPr marL="342900" indent="-342900">
              <a:buFont typeface="+mj-lt"/>
              <a:buAutoNum type="arabicPeriod"/>
            </a:pPr>
            <a:r>
              <a:rPr lang="en-CY" dirty="0"/>
              <a:t>List objects.</a:t>
            </a:r>
          </a:p>
          <a:p>
            <a:pPr marL="342900" indent="-342900">
              <a:buFont typeface="+mj-lt"/>
              <a:buAutoNum type="arabicPeriod"/>
            </a:pPr>
            <a:endParaRPr lang="en-CY" dirty="0"/>
          </a:p>
          <a:p>
            <a:r>
              <a:rPr lang="en-CY" dirty="0"/>
              <a:t>Objects are identified by string names. There is no such thing as a directory. An object storage provides only files.</a:t>
            </a:r>
          </a:p>
          <a:p>
            <a:endParaRPr lang="en-CY" dirty="0"/>
          </a:p>
          <a:p>
            <a:r>
              <a:rPr lang="en-CY" dirty="0"/>
              <a:t>The major cloud providers have their implementations of object storages:</a:t>
            </a:r>
          </a:p>
          <a:p>
            <a:pPr marL="342900" indent="-342900">
              <a:buFont typeface="+mj-lt"/>
              <a:buAutoNum type="arabicPeriod"/>
            </a:pPr>
            <a:r>
              <a:rPr lang="en-CY" dirty="0"/>
              <a:t>Amazon S3: </a:t>
            </a:r>
            <a:r>
              <a:rPr lang="en-GB" dirty="0">
                <a:hlinkClick r:id="rId3"/>
              </a:rPr>
              <a:t>https://aws.amazon.com/s3/</a:t>
            </a:r>
            <a:r>
              <a:rPr lang="en-CY" dirty="0"/>
              <a:t>,</a:t>
            </a:r>
          </a:p>
          <a:p>
            <a:pPr marL="342900" indent="-342900">
              <a:buFont typeface="+mj-lt"/>
              <a:buAutoNum type="arabicPeriod"/>
            </a:pPr>
            <a:r>
              <a:rPr lang="en-CY" dirty="0"/>
              <a:t>Azure Blob Storage: </a:t>
            </a:r>
            <a:r>
              <a:rPr lang="en-GB" dirty="0">
                <a:hlinkClick r:id="rId4"/>
              </a:rPr>
              <a:t>https://learn.microsoft.com/en-us/azure/storage/blobs/storage-blobs-introduction</a:t>
            </a:r>
            <a:r>
              <a:rPr lang="en-GB" dirty="0"/>
              <a:t>,</a:t>
            </a:r>
          </a:p>
          <a:p>
            <a:pPr marL="342900" indent="-342900">
              <a:buFont typeface="+mj-lt"/>
              <a:buAutoNum type="arabicPeriod"/>
            </a:pPr>
            <a:r>
              <a:rPr lang="en-CY" dirty="0"/>
              <a:t>Google Cloud Storage: </a:t>
            </a:r>
            <a:r>
              <a:rPr lang="en-GB" dirty="0">
                <a:hlinkClick r:id="rId5"/>
              </a:rPr>
              <a:t>https://cloud.google.com/storage</a:t>
            </a:r>
            <a:r>
              <a:rPr lang="en-GB" dirty="0"/>
              <a:t>.</a:t>
            </a:r>
          </a:p>
        </p:txBody>
      </p:sp>
    </p:spTree>
    <p:extLst>
      <p:ext uri="{BB962C8B-B14F-4D97-AF65-F5344CB8AC3E}">
        <p14:creationId xmlns:p14="http://schemas.microsoft.com/office/powerpoint/2010/main" val="3604320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8984B-9D57-535E-F5DC-78D45A99F23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94FA814F-BA07-0DB4-8013-CF09B1AC925E}"/>
              </a:ext>
            </a:extLst>
          </p:cNvPr>
          <p:cNvGraphicFramePr>
            <a:graphicFrameLocks noGrp="1"/>
          </p:cNvGraphicFramePr>
          <p:nvPr>
            <p:extLst>
              <p:ext uri="{D42A27DB-BD31-4B8C-83A1-F6EECF244321}">
                <p14:modId xmlns:p14="http://schemas.microsoft.com/office/powerpoint/2010/main" val="1733055782"/>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Object storage</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00EF244C-96B9-5A42-8F86-98C72907E33B}"/>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14886D1A-29BE-F4B0-037A-8C10401F351A}"/>
              </a:ext>
            </a:extLst>
          </p:cNvPr>
          <p:cNvSpPr txBox="1"/>
          <p:nvPr/>
        </p:nvSpPr>
        <p:spPr>
          <a:xfrm>
            <a:off x="0" y="365761"/>
            <a:ext cx="12192000" cy="5632311"/>
          </a:xfrm>
          <a:prstGeom prst="rect">
            <a:avLst/>
          </a:prstGeom>
          <a:noFill/>
        </p:spPr>
        <p:txBody>
          <a:bodyPr wrap="square" rtlCol="0">
            <a:spAutoFit/>
          </a:bodyPr>
          <a:lstStyle/>
          <a:p>
            <a:r>
              <a:rPr lang="en-CY" dirty="0">
                <a:solidFill>
                  <a:schemeClr val="bg1">
                    <a:lumMod val="85000"/>
                  </a:schemeClr>
                </a:solidFill>
              </a:rPr>
              <a:t>Storage is typically presented as object storage.</a:t>
            </a:r>
          </a:p>
          <a:p>
            <a:endParaRPr lang="en-CY" dirty="0">
              <a:solidFill>
                <a:schemeClr val="bg1">
                  <a:lumMod val="85000"/>
                </a:schemeClr>
              </a:solidFill>
            </a:endParaRPr>
          </a:p>
          <a:p>
            <a:r>
              <a:rPr lang="en-CY" dirty="0">
                <a:solidFill>
                  <a:schemeClr val="bg1">
                    <a:lumMod val="85000"/>
                  </a:schemeClr>
                </a:solidFill>
              </a:rPr>
              <a:t>An object storage is a storage system that provides a REST API that has at least the following operations:</a:t>
            </a:r>
          </a:p>
          <a:p>
            <a:pPr marL="342900" indent="-342900">
              <a:buFont typeface="+mj-lt"/>
              <a:buAutoNum type="arabicPeriod"/>
            </a:pPr>
            <a:r>
              <a:rPr lang="en-GB" dirty="0">
                <a:solidFill>
                  <a:schemeClr val="bg1">
                    <a:lumMod val="85000"/>
                  </a:schemeClr>
                </a:solidFill>
              </a:rPr>
              <a:t>U</a:t>
            </a:r>
            <a:r>
              <a:rPr lang="en-CY" dirty="0">
                <a:solidFill>
                  <a:schemeClr val="bg1">
                    <a:lumMod val="85000"/>
                  </a:schemeClr>
                </a:solidFill>
              </a:rPr>
              <a:t>pload an object (think of “upload a file”),</a:t>
            </a:r>
          </a:p>
          <a:p>
            <a:pPr marL="342900" indent="-342900">
              <a:buFont typeface="+mj-lt"/>
              <a:buAutoNum type="arabicPeriod"/>
            </a:pPr>
            <a:r>
              <a:rPr lang="en-CY" dirty="0">
                <a:solidFill>
                  <a:schemeClr val="bg1">
                    <a:lumMod val="85000"/>
                  </a:schemeClr>
                </a:solidFill>
              </a:rPr>
              <a:t>Download an object or a range of bytes in an object,</a:t>
            </a:r>
          </a:p>
          <a:p>
            <a:pPr marL="342900" indent="-342900">
              <a:buFont typeface="+mj-lt"/>
              <a:buAutoNum type="arabicPeriod"/>
            </a:pPr>
            <a:r>
              <a:rPr lang="en-CY" dirty="0">
                <a:solidFill>
                  <a:schemeClr val="bg1">
                    <a:lumMod val="85000"/>
                  </a:schemeClr>
                </a:solidFill>
              </a:rPr>
              <a:t>Delete an object,</a:t>
            </a:r>
          </a:p>
          <a:p>
            <a:pPr marL="342900" indent="-342900">
              <a:buFont typeface="+mj-lt"/>
              <a:buAutoNum type="arabicPeriod"/>
            </a:pPr>
            <a:r>
              <a:rPr lang="en-CY" dirty="0">
                <a:solidFill>
                  <a:schemeClr val="bg1">
                    <a:lumMod val="85000"/>
                  </a:schemeClr>
                </a:solidFill>
              </a:rPr>
              <a:t>List objects.</a:t>
            </a:r>
          </a:p>
          <a:p>
            <a:pPr marL="342900" indent="-342900">
              <a:buFont typeface="+mj-lt"/>
              <a:buAutoNum type="arabicPeriod"/>
            </a:pPr>
            <a:endParaRPr lang="en-CY" dirty="0">
              <a:solidFill>
                <a:schemeClr val="bg1">
                  <a:lumMod val="85000"/>
                </a:schemeClr>
              </a:solidFill>
            </a:endParaRPr>
          </a:p>
          <a:p>
            <a:r>
              <a:rPr lang="en-CY" dirty="0">
                <a:solidFill>
                  <a:schemeClr val="bg1">
                    <a:lumMod val="85000"/>
                  </a:schemeClr>
                </a:solidFill>
              </a:rPr>
              <a:t>Objects are identified by string names. There is no such thing as a directory. An object storage provides only files.</a:t>
            </a:r>
          </a:p>
          <a:p>
            <a:endParaRPr lang="en-CY" dirty="0"/>
          </a:p>
          <a:p>
            <a:r>
              <a:rPr lang="en-CY" dirty="0"/>
              <a:t>Important differences from file systems:</a:t>
            </a:r>
          </a:p>
          <a:p>
            <a:endParaRPr lang="en-CY" dirty="0"/>
          </a:p>
          <a:p>
            <a:r>
              <a:rPr lang="en-CY" dirty="0"/>
              <a:t>No random writes. One can only upload a whole object, or replace a whole object.</a:t>
            </a:r>
          </a:p>
          <a:p>
            <a:endParaRPr lang="en-CY" dirty="0"/>
          </a:p>
          <a:p>
            <a:r>
              <a:rPr lang="en-CY" dirty="0"/>
              <a:t>The operation “List object” is very rarely used and may be slow. This makes object storages easier to scale. A typical scenario is to use object storage as a content-addressed storage (the name of an object is the hash of the content). See</a:t>
            </a:r>
          </a:p>
          <a:p>
            <a:pPr marL="285750" indent="-285750">
              <a:buFont typeface="Arial" panose="020B0604020202020204" pitchFamily="34" charset="0"/>
              <a:buChar char="•"/>
            </a:pPr>
            <a:r>
              <a:rPr lang="en-GB" dirty="0"/>
              <a:t>G</a:t>
            </a:r>
            <a:r>
              <a:rPr lang="en-CY" dirty="0"/>
              <a:t>it,</a:t>
            </a:r>
          </a:p>
          <a:p>
            <a:pPr marL="285750" indent="-285750">
              <a:buFont typeface="Arial" panose="020B0604020202020204" pitchFamily="34" charset="0"/>
              <a:buChar char="•"/>
            </a:pPr>
            <a:r>
              <a:rPr lang="en-GB" dirty="0"/>
              <a:t>C</a:t>
            </a:r>
            <a:r>
              <a:rPr lang="en-CY" dirty="0"/>
              <a:t>omposefs (</a:t>
            </a:r>
            <a:r>
              <a:rPr lang="en-GB" dirty="0">
                <a:hlinkClick r:id="rId3"/>
              </a:rPr>
              <a:t>https://lwn.net/Articles/933616/</a:t>
            </a:r>
            <a:r>
              <a:rPr lang="en-CY" dirty="0"/>
              <a:t>).</a:t>
            </a:r>
          </a:p>
          <a:p>
            <a:endParaRPr lang="en-CY" dirty="0"/>
          </a:p>
          <a:p>
            <a:r>
              <a:rPr lang="en-CY" dirty="0"/>
              <a:t>Content-addressable storage has an added benefit of automatic data deduplication.</a:t>
            </a:r>
          </a:p>
        </p:txBody>
      </p:sp>
    </p:spTree>
    <p:extLst>
      <p:ext uri="{BB962C8B-B14F-4D97-AF65-F5344CB8AC3E}">
        <p14:creationId xmlns:p14="http://schemas.microsoft.com/office/powerpoint/2010/main" val="208521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62F75-92B8-7E08-0AC6-3B7AF8427AB4}"/>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84805BE-09BE-A6ED-7487-486696336AE1}"/>
              </a:ext>
            </a:extLst>
          </p:cNvPr>
          <p:cNvGraphicFramePr>
            <a:graphicFrameLocks noGrp="1"/>
          </p:cNvGraphicFramePr>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Object storage</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51455306-75B7-D4A8-1149-633C3952719F}"/>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
        <p:nvSpPr>
          <p:cNvPr id="2" name="TextBox 1">
            <a:extLst>
              <a:ext uri="{FF2B5EF4-FFF2-40B4-BE49-F238E27FC236}">
                <a16:creationId xmlns:a16="http://schemas.microsoft.com/office/drawing/2014/main" id="{4D88AF74-E106-2A1A-B0EB-20498DC5E99F}"/>
              </a:ext>
            </a:extLst>
          </p:cNvPr>
          <p:cNvSpPr txBox="1"/>
          <p:nvPr/>
        </p:nvSpPr>
        <p:spPr>
          <a:xfrm>
            <a:off x="0" y="365761"/>
            <a:ext cx="12192000" cy="1200329"/>
          </a:xfrm>
          <a:prstGeom prst="rect">
            <a:avLst/>
          </a:prstGeom>
          <a:noFill/>
        </p:spPr>
        <p:txBody>
          <a:bodyPr wrap="square" rtlCol="0">
            <a:spAutoFit/>
          </a:bodyPr>
          <a:lstStyle/>
          <a:p>
            <a:r>
              <a:rPr lang="en-CY" dirty="0"/>
              <a:t>Object storages have no random writes. One can only upload a whole object, or replace a whole object.</a:t>
            </a:r>
          </a:p>
          <a:p>
            <a:endParaRPr lang="en-CY" dirty="0"/>
          </a:p>
          <a:p>
            <a:r>
              <a:rPr lang="en-US" dirty="0"/>
              <a:t>This does not work well with the Internet which is unreliable. Suppose one wants to create an object that is 10G long, and the network connection breaks halfway through. How does one resume an upload?</a:t>
            </a:r>
            <a:endParaRPr lang="en-CY" dirty="0"/>
          </a:p>
        </p:txBody>
      </p:sp>
    </p:spTree>
    <p:extLst>
      <p:ext uri="{BB962C8B-B14F-4D97-AF65-F5344CB8AC3E}">
        <p14:creationId xmlns:p14="http://schemas.microsoft.com/office/powerpoint/2010/main" val="306315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14C5-67CB-F644-A527-9256DF6A0F69}"/>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D7517F9-DC6E-48D6-1F6D-42D8B04F4DB8}"/>
              </a:ext>
            </a:extLst>
          </p:cNvPr>
          <p:cNvGraphicFramePr>
            <a:graphicFrameLocks noGrp="1"/>
          </p:cNvGraphicFramePr>
          <p:nvPr>
            <p:extLst>
              <p:ext uri="{D42A27DB-BD31-4B8C-83A1-F6EECF244321}">
                <p14:modId xmlns:p14="http://schemas.microsoft.com/office/powerpoint/2010/main" val="2131746609"/>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Uploading big objects</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181567C2-7B7D-E1B1-FCF9-DBB7FC58DF69}"/>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graphicFrame>
        <p:nvGraphicFramePr>
          <p:cNvPr id="3" name="Table 2">
            <a:extLst>
              <a:ext uri="{FF2B5EF4-FFF2-40B4-BE49-F238E27FC236}">
                <a16:creationId xmlns:a16="http://schemas.microsoft.com/office/drawing/2014/main" id="{F670EDB5-2070-3D66-A8D0-048825F8CC0D}"/>
              </a:ext>
            </a:extLst>
          </p:cNvPr>
          <p:cNvGraphicFramePr>
            <a:graphicFrameLocks noGrp="1"/>
          </p:cNvGraphicFramePr>
          <p:nvPr>
            <p:extLst>
              <p:ext uri="{D42A27DB-BD31-4B8C-83A1-F6EECF244321}">
                <p14:modId xmlns:p14="http://schemas.microsoft.com/office/powerpoint/2010/main" val="853092452"/>
              </p:ext>
            </p:extLst>
          </p:nvPr>
        </p:nvGraphicFramePr>
        <p:xfrm>
          <a:off x="0" y="365761"/>
          <a:ext cx="12192000" cy="2108200"/>
        </p:xfrm>
        <a:graphic>
          <a:graphicData uri="http://schemas.openxmlformats.org/drawingml/2006/table">
            <a:tbl>
              <a:tblPr firstRow="1" bandRow="1"/>
              <a:tblGrid>
                <a:gridCol w="6096000">
                  <a:extLst>
                    <a:ext uri="{9D8B030D-6E8A-4147-A177-3AD203B41FA5}">
                      <a16:colId xmlns:a16="http://schemas.microsoft.com/office/drawing/2014/main" val="1200050995"/>
                    </a:ext>
                  </a:extLst>
                </a:gridCol>
                <a:gridCol w="6096000">
                  <a:extLst>
                    <a:ext uri="{9D8B030D-6E8A-4147-A177-3AD203B41FA5}">
                      <a16:colId xmlns:a16="http://schemas.microsoft.com/office/drawing/2014/main" val="1585237745"/>
                    </a:ext>
                  </a:extLst>
                </a:gridCol>
              </a:tblGrid>
              <a:tr h="370840">
                <a:tc>
                  <a:txBody>
                    <a:bodyPr/>
                    <a:lstStyle/>
                    <a:p>
                      <a:r>
                        <a:rPr lang="en-CY" dirty="0"/>
                        <a:t>S3 and Azure</a:t>
                      </a:r>
                    </a:p>
                  </a:txBody>
                  <a:tcPr/>
                </a:tc>
                <a:tc>
                  <a:txBody>
                    <a:bodyPr/>
                    <a:lstStyle/>
                    <a:p>
                      <a:r>
                        <a:rPr lang="en-CY" dirty="0"/>
                        <a:t>GCS</a:t>
                      </a:r>
                    </a:p>
                  </a:txBody>
                  <a:tcPr/>
                </a:tc>
                <a:extLst>
                  <a:ext uri="{0D108BD9-81ED-4DB2-BD59-A6C34878D82A}">
                    <a16:rowId xmlns:a16="http://schemas.microsoft.com/office/drawing/2014/main" val="3552560414"/>
                  </a:ext>
                </a:extLst>
              </a:tr>
              <a:tr h="370840">
                <a:tc>
                  <a:txBody>
                    <a:bodyPr/>
                    <a:lstStyle/>
                    <a:p>
                      <a:pPr marL="342900" indent="-342900">
                        <a:buAutoNum type="arabicPeriod"/>
                      </a:pPr>
                      <a:r>
                        <a:rPr lang="en-CY" dirty="0">
                          <a:latin typeface="Consolas" panose="020B0609020204030204" pitchFamily="49" charset="0"/>
                          <a:cs typeface="Consolas" panose="020B0609020204030204" pitchFamily="49" charset="0"/>
                        </a:rPr>
                        <a:t>CreateMultipartUpload()</a:t>
                      </a:r>
                      <a:r>
                        <a:rPr lang="en-CY" dirty="0"/>
                        <a:t>,</a:t>
                      </a:r>
                    </a:p>
                    <a:p>
                      <a:pPr marL="342900" indent="-342900">
                        <a:buAutoNum type="arabicPeriod"/>
                      </a:pPr>
                      <a:endParaRPr lang="en-CY" dirty="0"/>
                    </a:p>
                    <a:p>
                      <a:pPr marL="342900" indent="-342900">
                        <a:buAutoNum type="arabicPeriod"/>
                      </a:pPr>
                      <a:r>
                        <a:rPr lang="en-CY" dirty="0">
                          <a:latin typeface="Consolas" panose="020B0609020204030204" pitchFamily="49" charset="0"/>
                          <a:cs typeface="Consolas" panose="020B0609020204030204" pitchFamily="49" charset="0"/>
                        </a:rPr>
                        <a:t>PUT Object</a:t>
                      </a:r>
                      <a:r>
                        <a:rPr lang="en-CY" dirty="0"/>
                        <a:t> to upload parts, possibly in parallel,</a:t>
                      </a:r>
                    </a:p>
                    <a:p>
                      <a:pPr marL="342900" indent="-342900">
                        <a:buAutoNum type="arabicPeriod"/>
                      </a:pPr>
                      <a:endParaRPr lang="en-CY" dirty="0"/>
                    </a:p>
                    <a:p>
                      <a:pPr marL="342900" indent="-342900">
                        <a:buAutoNum type="arabicPeriod"/>
                      </a:pPr>
                      <a:r>
                        <a:rPr lang="en-CY" dirty="0">
                          <a:latin typeface="Consolas" panose="020B0609020204030204" pitchFamily="49" charset="0"/>
                          <a:cs typeface="Consolas" panose="020B0609020204030204" pitchFamily="49" charset="0"/>
                        </a:rPr>
                        <a:t>CompleteMultipartUpload()</a:t>
                      </a:r>
                      <a:r>
                        <a:rPr lang="en-CY" dirty="0"/>
                        <a:t>.</a:t>
                      </a:r>
                    </a:p>
                  </a:txBody>
                  <a:tcPr/>
                </a:tc>
                <a:tc>
                  <a:txBody>
                    <a:bodyPr/>
                    <a:lstStyle/>
                    <a:p>
                      <a:pPr marL="342900" indent="-342900">
                        <a:buAutoNum type="arabicPeriod"/>
                      </a:pPr>
                      <a:r>
                        <a:rPr lang="en-CY" dirty="0">
                          <a:latin typeface="Consolas" panose="020B0609020204030204" pitchFamily="49" charset="0"/>
                          <a:cs typeface="Consolas" panose="020B0609020204030204" pitchFamily="49" charset="0"/>
                        </a:rPr>
                        <a:t>POST /upload</a:t>
                      </a:r>
                      <a:r>
                        <a:rPr lang="en-CY" dirty="0"/>
                        <a:t> to start a resumable upload session,</a:t>
                      </a:r>
                    </a:p>
                    <a:p>
                      <a:pPr marL="342900" indent="-342900">
                        <a:buAutoNum type="arabicPeriod"/>
                      </a:pPr>
                      <a:endParaRPr lang="en-CY" dirty="0"/>
                    </a:p>
                    <a:p>
                      <a:pPr marL="342900" indent="-342900">
                        <a:buAutoNum type="arabicPeriod"/>
                      </a:pPr>
                      <a:r>
                        <a:rPr lang="en-CY" dirty="0"/>
                        <a:t>Issue a sequence of </a:t>
                      </a:r>
                      <a:r>
                        <a:rPr lang="en-CY" dirty="0">
                          <a:latin typeface="Consolas" panose="020B0609020204030204" pitchFamily="49" charset="0"/>
                          <a:cs typeface="Consolas" panose="020B0609020204030204" pitchFamily="49" charset="0"/>
                        </a:rPr>
                        <a:t>PUT</a:t>
                      </a:r>
                      <a:r>
                        <a:rPr lang="en-CY" dirty="0"/>
                        <a:t>s that specify Range:</a:t>
                      </a:r>
                      <a:br>
                        <a:rPr lang="en-CY" dirty="0"/>
                      </a:br>
                      <a:r>
                        <a:rPr lang="en-CY" dirty="0">
                          <a:latin typeface="Consolas" panose="020B0609020204030204" pitchFamily="49" charset="0"/>
                          <a:cs typeface="Consolas" panose="020B0609020204030204" pitchFamily="49" charset="0"/>
                        </a:rPr>
                        <a:t>PUT</a:t>
                      </a:r>
                      <a:r>
                        <a:rPr lang="en-CY" dirty="0"/>
                        <a:t>s can’t run in parallel, ranges must be adjacent.</a:t>
                      </a:r>
                    </a:p>
                    <a:p>
                      <a:pPr marL="342900" indent="-342900">
                        <a:buAutoNum type="arabicPeriod"/>
                      </a:pPr>
                      <a:endParaRPr lang="en-CY" dirty="0"/>
                    </a:p>
                    <a:p>
                      <a:pPr marL="342900" indent="-342900">
                        <a:buAutoNum type="arabicPeriod"/>
                      </a:pPr>
                      <a:r>
                        <a:rPr lang="en-CY" dirty="0"/>
                        <a:t>The last </a:t>
                      </a:r>
                      <a:r>
                        <a:rPr lang="en-CY" dirty="0">
                          <a:latin typeface="Consolas" panose="020B0609020204030204" pitchFamily="49" charset="0"/>
                          <a:cs typeface="Consolas" panose="020B0609020204030204" pitchFamily="49" charset="0"/>
                        </a:rPr>
                        <a:t>PUT</a:t>
                      </a:r>
                      <a:r>
                        <a:rPr lang="en-CY" dirty="0"/>
                        <a:t> has a special flag that completes an upload.</a:t>
                      </a:r>
                    </a:p>
                  </a:txBody>
                  <a:tcPr/>
                </a:tc>
                <a:extLst>
                  <a:ext uri="{0D108BD9-81ED-4DB2-BD59-A6C34878D82A}">
                    <a16:rowId xmlns:a16="http://schemas.microsoft.com/office/drawing/2014/main" val="1099749499"/>
                  </a:ext>
                </a:extLst>
              </a:tr>
            </a:tbl>
          </a:graphicData>
        </a:graphic>
      </p:graphicFrame>
    </p:spTree>
    <p:extLst>
      <p:ext uri="{BB962C8B-B14F-4D97-AF65-F5344CB8AC3E}">
        <p14:creationId xmlns:p14="http://schemas.microsoft.com/office/powerpoint/2010/main" val="191033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6CE1C-4BD4-AC5C-A611-5DBE25D745FB}"/>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B699255-6917-63E6-11D4-9ABCE1801BB6}"/>
              </a:ext>
            </a:extLst>
          </p:cNvPr>
          <p:cNvGraphicFramePr>
            <a:graphicFrameLocks noGrp="1"/>
          </p:cNvGraphicFramePr>
          <p:nvPr>
            <p:extLst>
              <p:ext uri="{D42A27DB-BD31-4B8C-83A1-F6EECF244321}">
                <p14:modId xmlns:p14="http://schemas.microsoft.com/office/powerpoint/2010/main" val="1757777916"/>
              </p:ext>
            </p:extLst>
          </p:nvPr>
        </p:nvGraphicFramePr>
        <p:xfrm>
          <a:off x="0" y="1"/>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21276">
                <a:tc>
                  <a:txBody>
                    <a:bodyPr/>
                    <a:lstStyle/>
                    <a:p>
                      <a:r>
                        <a:rPr lang="en-US" sz="1800" dirty="0"/>
                        <a:t>Bandwidth-delay product and the speed of TCP</a:t>
                      </a:r>
                      <a:endParaRPr lang="ru-RU" sz="1800" dirty="0"/>
                    </a:p>
                  </a:txBody>
                  <a:tcPr/>
                </a:tc>
                <a:extLst>
                  <a:ext uri="{0D108BD9-81ED-4DB2-BD59-A6C34878D82A}">
                    <a16:rowId xmlns:a16="http://schemas.microsoft.com/office/drawing/2014/main" val="10000"/>
                  </a:ext>
                </a:extLst>
              </a:tr>
            </a:tbl>
          </a:graphicData>
        </a:graphic>
      </p:graphicFrame>
      <p:graphicFrame>
        <p:nvGraphicFramePr>
          <p:cNvPr id="6" name="Table 5">
            <a:extLst>
              <a:ext uri="{FF2B5EF4-FFF2-40B4-BE49-F238E27FC236}">
                <a16:creationId xmlns:a16="http://schemas.microsoft.com/office/drawing/2014/main" id="{82811365-F07E-100F-A8FC-066F77EBB60E}"/>
              </a:ext>
            </a:extLst>
          </p:cNvPr>
          <p:cNvGraphicFramePr>
            <a:graphicFrameLocks noGrp="1"/>
          </p:cNvGraphicFramePr>
          <p:nvPr/>
        </p:nvGraphicFramePr>
        <p:xfrm>
          <a:off x="0" y="6532604"/>
          <a:ext cx="12192000" cy="365760"/>
        </p:xfrm>
        <a:graphic>
          <a:graphicData uri="http://schemas.openxmlformats.org/drawingml/2006/table">
            <a:tbl>
              <a:tblPr firstRow="1" bandRow="1">
                <a:tableStyleId>{5C22544A-7EE6-4342-B048-85BDC9FD1C3A}</a:tableStyleId>
              </a:tblPr>
              <a:tblGrid>
                <a:gridCol w="12192000">
                  <a:extLst>
                    <a:ext uri="{9D8B030D-6E8A-4147-A177-3AD203B41FA5}">
                      <a16:colId xmlns:a16="http://schemas.microsoft.com/office/drawing/2014/main" val="20000"/>
                    </a:ext>
                  </a:extLst>
                </a:gridCol>
              </a:tblGrid>
              <a:tr h="308094">
                <a:tc>
                  <a:txBody>
                    <a:bodyPr/>
                    <a:lstStyle/>
                    <a:p>
                      <a:endParaRPr lang="ru-RU"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4703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70564</TotalTime>
  <Words>1386</Words>
  <Application>Microsoft Macintosh PowerPoint</Application>
  <PresentationFormat>Widescreen</PresentationFormat>
  <Paragraphs>191</Paragraphs>
  <Slides>15</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Arial</vt:lpstr>
      <vt:lpstr>Calibri</vt:lpstr>
      <vt:lpstr>Calibri Light</vt:lpstr>
      <vt:lpstr>Consolas</vt:lpstr>
      <vt:lpstr>Wingdings</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Artem Anisimov</dc:creator>
  <cp:lastModifiedBy>QA Admin-TEST</cp:lastModifiedBy>
  <cp:revision>56</cp:revision>
  <cp:lastPrinted>2019-09-04T08:05:36Z</cp:lastPrinted>
  <dcterms:created xsi:type="dcterms:W3CDTF">2016-09-20T13:25:15Z</dcterms:created>
  <dcterms:modified xsi:type="dcterms:W3CDTF">2025-10-25T11:12:41Z</dcterms:modified>
</cp:coreProperties>
</file>