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80" r:id="rId2"/>
    <p:sldId id="290" r:id="rId3"/>
    <p:sldId id="292" r:id="rId4"/>
    <p:sldId id="293" r:id="rId5"/>
    <p:sldId id="291" r:id="rId6"/>
    <p:sldId id="289" r:id="rId7"/>
    <p:sldId id="295" r:id="rId8"/>
    <p:sldId id="325" r:id="rId9"/>
    <p:sldId id="324" r:id="rId10"/>
    <p:sldId id="322" r:id="rId11"/>
    <p:sldId id="323" r:id="rId12"/>
    <p:sldId id="320" r:id="rId13"/>
    <p:sldId id="321" r:id="rId14"/>
    <p:sldId id="331" r:id="rId15"/>
    <p:sldId id="326" r:id="rId16"/>
    <p:sldId id="330" r:id="rId17"/>
    <p:sldId id="329" r:id="rId18"/>
    <p:sldId id="328" r:id="rId19"/>
    <p:sldId id="327" r:id="rId20"/>
    <p:sldId id="341" r:id="rId21"/>
    <p:sldId id="333" r:id="rId22"/>
    <p:sldId id="334" r:id="rId23"/>
    <p:sldId id="335" r:id="rId24"/>
    <p:sldId id="294" r:id="rId25"/>
    <p:sldId id="336" r:id="rId26"/>
    <p:sldId id="342" r:id="rId27"/>
    <p:sldId id="343" r:id="rId28"/>
    <p:sldId id="316" r:id="rId29"/>
    <p:sldId id="338" r:id="rId30"/>
    <p:sldId id="339" r:id="rId31"/>
    <p:sldId id="340" r:id="rId32"/>
    <p:sldId id="344" r:id="rId33"/>
    <p:sldId id="345" r:id="rId34"/>
    <p:sldId id="346" r:id="rId35"/>
    <p:sldId id="347" r:id="rId36"/>
    <p:sldId id="348" r:id="rId37"/>
    <p:sldId id="300" r:id="rId38"/>
    <p:sldId id="350" r:id="rId39"/>
    <p:sldId id="319" r:id="rId40"/>
    <p:sldId id="318" r:id="rId41"/>
    <p:sldId id="306" r:id="rId42"/>
    <p:sldId id="307" r:id="rId43"/>
    <p:sldId id="305" r:id="rId44"/>
    <p:sldId id="309" r:id="rId45"/>
    <p:sldId id="310" r:id="rId46"/>
    <p:sldId id="349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326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36594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2590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5954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4021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8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54321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1578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4924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8404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831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3165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9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718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8142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8762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040718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4503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72424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97968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1635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16496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88627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53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34702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13325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38269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6373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72711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54457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119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599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412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2148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98222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14254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95778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3616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564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6313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75183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4163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BD22-5B9D-A34C-BB7A-13430035C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0FCD0-D5D3-6544-B0F2-C3DB9DB04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44E4-8EDC-944E-A601-91150F0D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9C57B-1EEC-4D4C-9A7D-2B8F98F8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A4331-8B23-6E44-A8F7-AAD59D2C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9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42DB-7085-F54C-89D7-62B3BEE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2560B-7D9A-F546-982B-A3769D0A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AFE7-7CDF-3047-B5F3-9337A032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8BBC8-87C2-7140-A526-C1113B8E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6A4CF-78AE-4243-8FC1-2E03BFD3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09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E48E4-8224-EE46-8792-7C93570D2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D4A26-F07B-9C40-9276-2829FC5D8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4B961-D9FE-684D-9043-9A76C9B80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E9DF5-788B-2649-8960-0417477A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A819-E862-A243-A987-61EF3E87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47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2066-12CC-0244-AEC1-135F955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2310-524E-A74C-A490-23D01377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B75-8D31-4048-8DC4-C06C68C6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0B6B-26A9-1A47-8CD6-CF90A608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2DD5-0431-2A48-8CFE-0B05AA02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12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D211-618F-0D4A-A6F9-B1DA47A5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6D42C-197F-2B47-A874-7F2454DA4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A93F-7ACC-0144-9EB8-717FAF25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8744-9ABE-984D-BEC9-7BC5F0DA5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BD99A-A8EA-1D49-95D9-D5E5BE09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14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848-624D-A547-8282-8FD0CD17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6926-9E14-2044-98CF-5D495BA6C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FB32F-E614-0C43-A684-46FE4B1B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5108-3320-CB41-B891-DBC559A8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E0C3-06AF-2D43-930C-6FA49D29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C2BCA-79DD-644C-B3FA-EB4D5D5DB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67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6E31-0BB2-7A49-BAAE-D4BB9D27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5513-8694-074D-BA5A-E4A14485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E70F8-3E7F-EE46-B335-61205A490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DE060-9BAD-5B40-8466-B79079FD0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D3333-AD47-2149-B94B-AAE161D5D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ADEAC-8E0F-8544-ABFE-B69D630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7F43-CB09-7B41-92D9-8855F5E1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E5360-EC41-2D45-B8CB-91E04F2A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7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BC79-5BE0-194A-9836-EBDC269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15702-A71B-974B-863F-FA9A0718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0BA0-FB36-ED48-A1A3-B4295A2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0F702-DCE1-2A4E-A805-195CD582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4B0C4-1DD8-ED48-AC06-D0800C01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8BA7C-5C75-9F47-9E4E-245AA26E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34D7-F160-C740-9891-354DC09B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7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C53-3F20-084F-8570-49E09411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69E95-DFC8-164C-A111-26E2750F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672BD-EA0F-164D-BBE7-A45642C60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2B7BC-8595-2445-842E-504A59AA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2DA2-A40D-D74D-8E91-ECD2C92B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B69A3-B28D-B548-A505-F8828B9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2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9911-D75E-3346-8B61-956A8591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A51A7-FE4D-8840-B341-814EB403A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B0E54-115D-7F48-A3EA-4A96B782F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F8A73-EBE4-3148-A6AE-3D52AD42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8BE0-DF32-7B4D-917B-C083407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9B1CC-20E7-864A-86FD-FE6BB5D4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8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592627-EA61-5844-B005-E666F016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C7A14-AC39-2C4B-8647-456E453B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D816-3C90-C94C-A6C1-021BD7B10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09.10.2023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7523-645E-8146-A7D8-DE0D540D8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ECF0-E141-2A4C-A0DF-CCAFD8EA5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923969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ngnu.org/ext2-doc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wn.net/Articles/322823/" TargetMode="External"/><Relationship Id="rId5" Type="http://schemas.openxmlformats.org/officeDocument/2006/relationships/hyperlink" Target="http://wiki.osdev.org/Ext2" TargetMode="External"/><Relationship Id="rId4" Type="http://schemas.openxmlformats.org/officeDocument/2006/relationships/hyperlink" Target="https://ext4.wiki.kernel.org/index.php/Ext4_Disk_Layout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5755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098" name="Picture 2" descr="Image result for МФТ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869" y="2142418"/>
            <a:ext cx="5586197" cy="248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croni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63" y="2078936"/>
            <a:ext cx="2614568" cy="261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70869" y="900147"/>
            <a:ext cx="8450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994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831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 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59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А как на </a:t>
                      </a:r>
                      <a:r>
                        <a:rPr lang="en-US" b="1" dirty="0"/>
                        <a:t>x86_32?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байт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/>
                        <a:t>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756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15791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r>
                        <a:rPr lang="en-US" dirty="0"/>
                        <a:t>Acronis @ </a:t>
                      </a:r>
                      <a:r>
                        <a:rPr lang="ru-RU" dirty="0"/>
                        <a:t>МФТИ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76727"/>
              </p:ext>
            </p:extLst>
          </p:nvPr>
        </p:nvGraphicFramePr>
        <p:xfrm>
          <a:off x="0" y="365760"/>
          <a:ext cx="12192000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677">
                <a:tc>
                  <a:txBody>
                    <a:bodyPr/>
                    <a:lstStyle/>
                    <a:p>
                      <a:r>
                        <a:rPr lang="ru-RU" sz="2400" dirty="0"/>
                        <a:t>Отступление: что находится в первом килобайте раздела с </a:t>
                      </a:r>
                      <a:r>
                        <a:rPr lang="en-US" sz="240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en-US" dirty="0"/>
                        <a:t>Ext2 </a:t>
                      </a:r>
                      <a:r>
                        <a:rPr lang="ru-RU" dirty="0"/>
                        <a:t>резервирует блок длиной 1</a:t>
                      </a:r>
                      <a:r>
                        <a:rPr lang="en-US" dirty="0"/>
                        <a:t>K </a:t>
                      </a:r>
                      <a:r>
                        <a:rPr lang="ru-RU" dirty="0"/>
                        <a:t>для нужд загрузчика ОС. Так же поступает и </a:t>
                      </a:r>
                      <a:r>
                        <a:rPr lang="en-US" dirty="0"/>
                        <a:t>FAT. </a:t>
                      </a:r>
                      <a:r>
                        <a:rPr lang="ru-RU" dirty="0"/>
                        <a:t>Например, вот первые 512 байт </a:t>
                      </a:r>
                      <a:r>
                        <a:rPr lang="en-US" dirty="0"/>
                        <a:t>FAT: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86984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677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первых трёх байтах стоит</a:t>
                      </a:r>
                    </a:p>
                    <a:p>
                      <a:r>
                        <a:rPr lang="en-US" baseline="0" dirty="0" err="1"/>
                        <a:t>jmp</a:t>
                      </a:r>
                      <a:r>
                        <a:rPr lang="en-US" baseline="0" dirty="0"/>
                        <a:t> 0x3e</a:t>
                      </a:r>
                    </a:p>
                    <a:p>
                      <a:r>
                        <a:rPr lang="en-US" baseline="0" dirty="0" err="1"/>
                        <a:t>nop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ru-RU" baseline="0" dirty="0"/>
                        <a:t>Первый </a:t>
                      </a:r>
                      <a:r>
                        <a:rPr lang="en-US" baseline="0" dirty="0" err="1"/>
                        <a:t>jmp</a:t>
                      </a:r>
                      <a:r>
                        <a:rPr lang="ru-RU" baseline="0" dirty="0"/>
                        <a:t> прыгает через </a:t>
                      </a:r>
                      <a:r>
                        <a:rPr lang="ru-RU" baseline="0" dirty="0" err="1"/>
                        <a:t>суперблок</a:t>
                      </a:r>
                      <a:r>
                        <a:rPr lang="en-US" baseline="0" dirty="0"/>
                        <a:t> FAT</a:t>
                      </a:r>
                      <a:r>
                        <a:rPr lang="ru-RU" baseline="0" dirty="0"/>
                        <a:t> в код, который напечатает </a:t>
                      </a:r>
                      <a:r>
                        <a:rPr lang="en-US" baseline="0" dirty="0"/>
                        <a:t>“this is not a bootable disk blah-blah-blah”.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606" y="1248683"/>
            <a:ext cx="793678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00000000  eb 3c 90 6d 6b 66 73 2e  66 61 74 00 02 04 01 00  |.&lt;.mkfs.fat.....|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00000010  02 00 02 00 20 f8 06 00  20 00 40 00 00 00 00 00  |.... ... .@.....|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00000020  00 00 00 00 80 00 29 20  55 62 09 4e 4f 20 4e 41  |......) Ub.NO NA|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00000030  4d 45 20 20 20 20 46 41  54 31 32 20 20 20 0e 1f  |ME    FAT12   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00000040  be 5b 7c ac 22 c0 74 0b  56 b4 0e bb 07 00 cd 10  |.[|.".t.V.......|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00000050  5e eb f0 32 e4 cd 16 cd  19 eb fe 54 68 69 73 20  |^..2.......This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00000060  69 73 20 6e 6f 74 20 61  20 62 6f 6f 74 61 62 6c  |is not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00000070  65 20 64 69 73 6b 2e 20  20 50 6c 65 61 73 65 20  |e disk.  Please 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00000080  69 6e 73 65 72 74 20 61  20 62 6f 6f 74 61 62 6c  |insert a bootabl|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00000090  65 20 66 6c 6f 70 70 79  20 61 6e 64 0d 0a 70 72  |e floppy and..pr|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000000a0  65 73 73 20 61 6e 79 20  6b 65 79 20 74 6f 20 74  |ess any key to t|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000000b0  72 79 20 61 67 61 69 6e  20 2e 2e 2e 20 0d 0a 00  |ry again ... 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000000c0  00 00 00 00 00 00 00 00  00 00 00 00 00 00 00 00  |................|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*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000001f0  00 00 00 00 00 00 00 00  00 00 00 00 00 00 55 aa  |..............U.|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00000200  f8 ff ff 00 00 00 00 00  00 00 00 00 00 00 00 00  |................|</a:t>
            </a:r>
          </a:p>
        </p:txBody>
      </p:sp>
    </p:spTree>
    <p:extLst>
      <p:ext uri="{BB962C8B-B14F-4D97-AF65-F5344CB8AC3E}">
        <p14:creationId xmlns:p14="http://schemas.microsoft.com/office/powerpoint/2010/main" val="317594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651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617583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242802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5094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1684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42867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9480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875931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ru-RU" b="1" dirty="0"/>
                        <a:t>Замечание: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ФС разделяется на множество блочных групп для того, чтобы увеличить локальность доступа: пока блоки удаётся выделять в пределах одной группы, уменьшается расстояние, на которое надо двигать читающие головки, плюс есть шанс уместить все метаданные одной блочной группы в памяти.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4242599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4757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763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7843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33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90697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en-US" b="0" dirty="0"/>
                    </a:p>
                    <a:p>
                      <a:r>
                        <a:rPr lang="ru-RU" b="1" dirty="0"/>
                        <a:t>Вопрос: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почему место выделяется блоками а не байтами? Казалось бы, выделять как минимум </a:t>
                      </a:r>
                      <a:r>
                        <a:rPr lang="en-US" b="0" dirty="0"/>
                        <a:t>4K </a:t>
                      </a:r>
                      <a:r>
                        <a:rPr lang="ru-RU" b="0" dirty="0"/>
                        <a:t>на файл, даже если он короткий – это излишне расточительно.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40354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760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397588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ru-RU" sz="2400" dirty="0"/>
                        <a:t>Устройство </a:t>
                      </a:r>
                      <a:r>
                        <a:rPr lang="en-US" sz="2400" dirty="0"/>
                        <a:t>ext2 </a:t>
                      </a:r>
                      <a:r>
                        <a:rPr lang="ru-RU" sz="2400" dirty="0"/>
                        <a:t>в целом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Superblock (SB)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 файловой системе в целом: её размер, размер и число блоков и т.п.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</a:t>
                      </a:r>
                      <a:r>
                        <a:rPr lang="en-US" b="0" dirty="0"/>
                        <a:t> </a:t>
                      </a:r>
                      <a:r>
                        <a:rPr lang="ru-RU" b="0" dirty="0"/>
                        <a:t>содержит информацию об отдельной группе блоков: число свободных блоков и </a:t>
                      </a:r>
                      <a:r>
                        <a:rPr lang="ru-RU" b="0" dirty="0" err="1"/>
                        <a:t>инод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которые из блоков заняты, а какие свободны. Блок – это минимальная единица выделения места на ФС.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> bitmap</a:t>
                      </a:r>
                      <a:r>
                        <a:rPr lang="en-US" b="0" dirty="0"/>
                        <a:t> – </a:t>
                      </a:r>
                      <a:r>
                        <a:rPr lang="ru-RU" b="0" dirty="0"/>
                        <a:t>это битовый массив, определяющий, который из </a:t>
                      </a:r>
                      <a:r>
                        <a:rPr lang="ru-RU" b="0" dirty="0" err="1"/>
                        <a:t>инод</a:t>
                      </a:r>
                      <a:r>
                        <a:rPr lang="ru-RU" b="0" dirty="0"/>
                        <a:t> заняты, а какие свободны. </a:t>
                      </a:r>
                      <a:r>
                        <a:rPr lang="en-US" b="0" dirty="0" err="1"/>
                        <a:t>Inode</a:t>
                      </a:r>
                      <a:r>
                        <a:rPr lang="en-US" b="0" dirty="0"/>
                        <a:t> (Index node) – </a:t>
                      </a:r>
                      <a:r>
                        <a:rPr lang="ru-RU" b="0" dirty="0"/>
                        <a:t>это структура, описывающая один файл на </a:t>
                      </a:r>
                      <a:r>
                        <a:rPr lang="en-US" b="0" dirty="0"/>
                        <a:t>ext2.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i="0" dirty="0" err="1"/>
                        <a:t>Inode</a:t>
                      </a:r>
                      <a:r>
                        <a:rPr lang="en-US" b="1" i="0" dirty="0"/>
                        <a:t> table</a:t>
                      </a:r>
                      <a:r>
                        <a:rPr lang="ru-RU" b="0" i="0" dirty="0"/>
                        <a:t> – это область на диске, хранящая содержимое </a:t>
                      </a:r>
                      <a:r>
                        <a:rPr lang="ru-RU" b="0" i="0" dirty="0" err="1"/>
                        <a:t>инод</a:t>
                      </a:r>
                      <a:r>
                        <a:rPr lang="ru-RU" b="0" i="0" dirty="0"/>
                        <a:t>. Они расположены как непрерывный массив.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29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младших адресов к старшим</a:t>
            </a:r>
          </a:p>
        </p:txBody>
      </p:sp>
    </p:spTree>
    <p:extLst>
      <p:ext uri="{BB962C8B-B14F-4D97-AF65-F5344CB8AC3E}">
        <p14:creationId xmlns:p14="http://schemas.microsoft.com/office/powerpoint/2010/main" val="103294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415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037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33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636594"/>
              </p:ext>
            </p:extLst>
          </p:nvPr>
        </p:nvGraphicFramePr>
        <p:xfrm>
          <a:off x="0" y="365760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ext2</a:t>
                      </a:r>
                      <a:r>
                        <a:rPr lang="ru-RU" baseline="0" dirty="0"/>
                        <a:t> информация 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свойствах файла и его расположении на диске содержится в структуре </a:t>
                      </a:r>
                      <a:r>
                        <a:rPr lang="en-US" baseline="0" dirty="0"/>
                        <a:t>index node</a:t>
                      </a:r>
                      <a:r>
                        <a:rPr lang="ru-RU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7D730A-9D8D-004A-8DF0-63FA0014078E}"/>
              </a:ext>
            </a:extLst>
          </p:cNvPr>
          <p:cNvSpPr txBox="1"/>
          <p:nvPr/>
        </p:nvSpPr>
        <p:spPr>
          <a:xfrm>
            <a:off x="2469045" y="13216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075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52836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67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35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06423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</a:t>
                      </a:r>
                      <a:r>
                        <a:rPr lang="en-US" baseline="0" dirty="0"/>
                        <a:t>5</a:t>
                      </a:r>
                      <a:r>
                        <a:rPr lang="ru-RU" baseline="0" dirty="0"/>
                        <a:t>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</a:t>
                      </a:r>
                      <a:r>
                        <a:rPr lang="en-US" baseline="0" dirty="0"/>
                        <a:t>5</a:t>
                      </a:r>
                      <a:r>
                        <a:rPr lang="ru-RU" baseline="0" dirty="0"/>
                        <a:t>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056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614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97122"/>
              </p:ext>
            </p:extLst>
          </p:nvPr>
        </p:nvGraphicFramePr>
        <p:xfrm>
          <a:off x="0" y="365760"/>
          <a:ext cx="12192000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15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Последние три элемента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</a:t>
                      </a:r>
                      <a:r>
                        <a:rPr lang="ru-RU" baseline="0" dirty="0"/>
                        <a:t>косвенные, т.е. указывают на блоки, которые сами являются списками блоков.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7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1054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31532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В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</a:t>
                      </a:r>
                      <a:r>
                        <a:rPr lang="ru-RU" dirty="0"/>
                        <a:t>хранится список блоков,</a:t>
                      </a:r>
                      <a:r>
                        <a:rPr lang="ru-RU" baseline="0" dirty="0"/>
                        <a:t> которые составляют файл.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Но в этом массиве 15 элементов.</a:t>
                      </a:r>
                    </a:p>
                    <a:p>
                      <a:r>
                        <a:rPr lang="ru-RU" baseline="0" dirty="0"/>
                        <a:t>Как быть с файлами, которые длиннее 15 блоков?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Последние три элемента</a:t>
                      </a:r>
                      <a:r>
                        <a:rPr lang="ru-RU" baseline="0" dirty="0"/>
                        <a:t> в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</a:t>
                      </a:r>
                      <a:r>
                        <a:rPr lang="ru-RU" baseline="0" dirty="0"/>
                        <a:t>косвенные, т.е. указывают на блоки, которые сами являются списками блоков.</a:t>
                      </a:r>
                    </a:p>
                    <a:p>
                      <a:r>
                        <a:rPr lang="ru-RU" baseline="0" dirty="0"/>
                        <a:t>Они имеют уровни косвенности </a:t>
                      </a:r>
                      <a:r>
                        <a:rPr lang="en-US" baseline="0" dirty="0"/>
                        <a:t>1, 2 </a:t>
                      </a:r>
                      <a:r>
                        <a:rPr lang="ru-RU" baseline="0" dirty="0"/>
                        <a:t>и 3, соответственно.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774" y="2136659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0845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26041"/>
              </p:ext>
            </p:extLst>
          </p:nvPr>
        </p:nvGraphicFramePr>
        <p:xfrm>
          <a:off x="0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56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594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93077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Примечание</a:t>
                      </a:r>
                      <a:r>
                        <a:rPr lang="ru-RU" baseline="0" dirty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/>
                        <a:t>rec_len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Ещё примечание</a:t>
                      </a:r>
                      <a:r>
                        <a:rPr lang="ru-RU" baseline="0" dirty="0"/>
                        <a:t>: если поле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23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009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82765"/>
              </p:ext>
            </p:extLst>
          </p:nvPr>
        </p:nvGraphicFramePr>
        <p:xfrm>
          <a:off x="0" y="365762"/>
          <a:ext cx="12192000" cy="512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</a:t>
                      </a:r>
                      <a:r>
                        <a:rPr lang="ru-RU" sz="2400" baseline="0" dirty="0"/>
                        <a:t> в </a:t>
                      </a:r>
                      <a:r>
                        <a:rPr lang="en-US" sz="2400" baseline="0" dirty="0"/>
                        <a:t>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ru-RU" dirty="0"/>
                        <a:t>Каталог</a:t>
                      </a:r>
                      <a:r>
                        <a:rPr lang="ru-RU" baseline="0" dirty="0"/>
                        <a:t> хранится в файле специального типа (у которого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младший байт </a:t>
                      </a:r>
                      <a:r>
                        <a:rPr lang="en-US" baseline="0" dirty="0" err="1"/>
                        <a:t>i_mode</a:t>
                      </a:r>
                      <a:r>
                        <a:rPr lang="ru-RU" baseline="0" dirty="0"/>
                        <a:t> равен </a:t>
                      </a:r>
                      <a:r>
                        <a:rPr lang="en-US" dirty="0"/>
                        <a:t>EXT2_FT_DIR</a:t>
                      </a:r>
                      <a:r>
                        <a:rPr lang="ru-RU" baseline="0" dirty="0"/>
                        <a:t>).</a:t>
                      </a:r>
                    </a:p>
                    <a:p>
                      <a:r>
                        <a:rPr lang="ru-RU" baseline="0" dirty="0"/>
                        <a:t>Содержимое файла представляет собой последовательность записей переменной длины: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В заголовке записи стоит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После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ext2_dir_entry_2 </a:t>
                      </a:r>
                      <a:r>
                        <a:rPr lang="ru-RU" baseline="0" dirty="0"/>
                        <a:t>следует имя файла.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Примечание</a:t>
                      </a:r>
                      <a:r>
                        <a:rPr lang="ru-RU" baseline="0" dirty="0"/>
                        <a:t>: запись об элементе каталога никогда не пересекает границы блока; </a:t>
                      </a:r>
                      <a:r>
                        <a:rPr lang="en-US" baseline="0" dirty="0" err="1"/>
                        <a:t>rec_len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у последней записи подбирается так, чтобы она заканчивалась точно на границе.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="1" baseline="0" dirty="0"/>
                        <a:t>Ещё примечание</a:t>
                      </a:r>
                      <a:r>
                        <a:rPr lang="ru-RU" baseline="0" dirty="0"/>
                        <a:t>: если поле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равно нулю, то считается, что список в текущем блоке закончился.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baseline="0" dirty="0"/>
                        <a:t>Как быть с удалением элементов каталога?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4803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62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931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2082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1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4846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08845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0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8059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365760"/>
          <a:ext cx="7776519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776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3606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5212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Изображённые</a:t>
                      </a:r>
                      <a:r>
                        <a:rPr lang="ru-RU" baseline="0" dirty="0"/>
                        <a:t> выше блоки на диске располагаются подряд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 составляют один файл</a:t>
                      </a:r>
                      <a:r>
                        <a:rPr lang="en-US" baseline="0" dirty="0"/>
                        <a:t>)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9479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06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6126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2400" dirty="0"/>
                        <a:t>Каталоги в </a:t>
                      </a:r>
                      <a:r>
                        <a:rPr lang="en-US" sz="2400" dirty="0"/>
                        <a:t>ext3 (hash indexed </a:t>
                      </a:r>
                      <a:r>
                        <a:rPr lang="en-US" sz="2400" dirty="0" err="1"/>
                        <a:t>dirs</a:t>
                      </a:r>
                      <a:r>
                        <a:rPr lang="en-US" sz="2400" dirty="0"/>
                        <a:t>)</a:t>
                      </a:r>
                      <a:endParaRPr lang="ru-R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r>
                        <a:rPr lang="ru-RU" sz="1800" dirty="0"/>
                        <a:t>Для больших каталогов используется следующее представление</a:t>
                      </a:r>
                      <a:r>
                        <a:rPr lang="en-US" sz="1800" dirty="0"/>
                        <a:t>*</a:t>
                      </a:r>
                      <a:r>
                        <a:rPr lang="ru-RU" sz="1800" dirty="0"/>
                        <a:t>:</a:t>
                      </a:r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ru-RU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Если много имён имеют совпадающий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и их список не умещается в один блок, то в карте </a:t>
                      </a:r>
                      <a:r>
                        <a:rPr lang="en-US" baseline="0" dirty="0"/>
                        <a:t>“</a:t>
                      </a:r>
                      <a:r>
                        <a:rPr lang="ru-RU" baseline="0" dirty="0" err="1"/>
                        <a:t>хеш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ru-RU" baseline="0" dirty="0">
                          <a:sym typeface="Wingdings" panose="05000000000000000000" pitchFamily="2" charset="2"/>
                        </a:rPr>
                        <a:t>номер блока</a:t>
                      </a:r>
                      <a:r>
                        <a:rPr lang="en-US" baseline="0" dirty="0"/>
                        <a:t>”</a:t>
                      </a:r>
                      <a:r>
                        <a:rPr lang="ru-RU" baseline="0" dirty="0"/>
                        <a:t> ставится флаг «список продолжается в следующем блоке».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Разные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хеши</a:t>
                      </a:r>
                      <a:r>
                        <a:rPr lang="ru-RU" baseline="0" dirty="0"/>
                        <a:t> могут ссылаться на один блок.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Изображённые</a:t>
                      </a:r>
                      <a:r>
                        <a:rPr lang="ru-RU" baseline="0" dirty="0"/>
                        <a:t> выше блоки на диске располагаются подряд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и составляют один файл</a:t>
                      </a:r>
                      <a:r>
                        <a:rPr lang="en-US" baseline="0" dirty="0"/>
                        <a:t>)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dirty="0"/>
                        <a:t>Нулевые записи в блоках нижнего уровня и нулевое</a:t>
                      </a:r>
                      <a:r>
                        <a:rPr lang="ru-RU" baseline="0" dirty="0"/>
                        <a:t> 4-байтовое значение в корневом блоке поставлены затем, чтобы алгоритм линейного поиска из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увидел правильный список элементов (вспоминаем, что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элемент с нулевым полем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 – это признак «в этом блоке больше нет записей»).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2939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33696" y="1369061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9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”.”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”..” entry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dx_root_info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0 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 hash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1293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0_0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0_1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585299" y="2318743"/>
          <a:ext cx="50967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(u32)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  <a:r>
                        <a:rPr lang="en-US" baseline="0" dirty="0"/>
                        <a:t> hash 1_0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 hash 1_1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61293" y="326249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60998" y="3259952"/>
          <a:ext cx="3038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entry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60703" y="3259952"/>
          <a:ext cx="303841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058">
                <a:tc>
                  <a:txBody>
                    <a:bodyPr/>
                    <a:lstStyle/>
                    <a:p>
                      <a:r>
                        <a:rPr lang="en-US" dirty="0"/>
                        <a:t>entry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514007" y="1739901"/>
            <a:ext cx="5621311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856187" y="1739901"/>
            <a:ext cx="1418384" cy="578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293" y="2679423"/>
            <a:ext cx="1987233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447738" y="2679423"/>
            <a:ext cx="113260" cy="58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856187" y="2685773"/>
            <a:ext cx="751325" cy="574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860703" y="2698056"/>
            <a:ext cx="1945088" cy="561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0" y="6143786"/>
            <a:ext cx="708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Каждый узел изображённого дерева занимает один блок на диске.</a:t>
            </a:r>
            <a:endParaRPr lang="en-US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074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91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7513"/>
              </p:ext>
            </p:extLst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623251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3630"/>
              </p:ext>
            </p:extLst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3405"/>
              </p:ext>
            </p:extLst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5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168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54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79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4679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27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0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u-RU" dirty="0"/>
                        <a:t>Пустое</a:t>
                      </a:r>
                      <a:r>
                        <a:rPr lang="ru-RU" baseline="0" dirty="0"/>
                        <a:t> место</a:t>
                      </a:r>
                      <a:r>
                        <a:rPr lang="ru-RU" dirty="0"/>
                        <a:t> длиной </a:t>
                      </a:r>
                      <a:r>
                        <a:rPr lang="en-US" dirty="0"/>
                        <a:t>1Kb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8053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A20552-66DA-C6E4-2D82-F386531916E9}"/>
              </a:ext>
            </a:extLst>
          </p:cNvPr>
          <p:cNvSpPr txBox="1"/>
          <p:nvPr/>
        </p:nvSpPr>
        <p:spPr>
          <a:xfrm>
            <a:off x="1391478" y="2683565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https://lwn.net/Articles/923969/</a:t>
            </a:r>
            <a:endParaRPr lang="en-GB" dirty="0"/>
          </a:p>
          <a:p>
            <a:endParaRPr lang="en-GB" dirty="0"/>
          </a:p>
          <a:p>
            <a:r>
              <a:rPr lang="en-GB" dirty="0"/>
              <a:t>Discuss: fs UUIDs and VM clones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74581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649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7868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9320"/>
              </p:ext>
            </p:extLst>
          </p:nvPr>
        </p:nvGraphicFramePr>
        <p:xfrm>
          <a:off x="0" y="365762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-discard features</a:t>
                      </a:r>
                      <a:r>
                        <a:rPr lang="en-US" baseline="0" dirty="0"/>
                        <a:t> (QCOW2): </a:t>
                      </a:r>
                      <a:r>
                        <a:rPr lang="ru-RU" baseline="0" dirty="0"/>
                        <a:t>старые реализации могут и читать, и писать, но должны обнулить указатели на структуры, которые они не поддерживают.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ru-RU" b="1" baseline="0" dirty="0"/>
                        <a:t>Пример: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CBT map (Changed Block Tracking map).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63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3990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2006474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85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6330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27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471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49589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Ro-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71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758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236965"/>
              </p:ext>
            </p:extLst>
          </p:nvPr>
        </p:nvGraphicFramePr>
        <p:xfrm>
          <a:off x="0" y="365762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могут и читать, и писать на такую файловую систему.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EXT4_FEATURE_COMPAT_DIR_INDEX (hash directories)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Ro-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могут корректно читать такую ФС, но писать в неё уже нет.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EXT4_FEATURE_RO_COMPAT_HUGE_FILE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 err="1"/>
                        <a:t>Incompat</a:t>
                      </a:r>
                      <a:r>
                        <a:rPr lang="en-US" dirty="0"/>
                        <a:t> features:</a:t>
                      </a:r>
                      <a:r>
                        <a:rPr lang="ru-RU" dirty="0"/>
                        <a:t> </a:t>
                      </a:r>
                      <a:r>
                        <a:rPr lang="ru-RU" baseline="0" dirty="0"/>
                        <a:t>старые реализации не могут смонтировать такую ФС.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EXT4_FEATURE_INCOMPAT_JOURNAL_DEV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EXT4_FEATURE_INCOMPAT_ENCRYPT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3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908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почти) </a:t>
                      </a:r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 feature: 32-</a:t>
                      </a:r>
                      <a:r>
                        <a:rPr lang="ru-RU" sz="2400" dirty="0"/>
                        <a:t>битные </a:t>
                      </a:r>
                      <a:r>
                        <a:rPr lang="en-US" sz="2400" dirty="0"/>
                        <a:t>UID </a:t>
                      </a:r>
                      <a:r>
                        <a:rPr lang="ru-RU" sz="2400" dirty="0"/>
                        <a:t>и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GID </a:t>
                      </a:r>
                      <a:r>
                        <a:rPr lang="ru-RU" sz="2400" baseline="0" dirty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Напоминание: хвост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ext2_inode </a:t>
                      </a:r>
                      <a:r>
                        <a:rPr lang="ru-RU" baseline="0" dirty="0"/>
                        <a:t>выглядит так: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baseline="0" dirty="0"/>
                    </a:p>
                    <a:p>
                      <a:endParaRPr lang="en-US" dirty="0"/>
                    </a:p>
                    <a:p>
                      <a:r>
                        <a:rPr lang="ru-RU" dirty="0"/>
                        <a:t>Операционные</a:t>
                      </a:r>
                      <a:r>
                        <a:rPr lang="ru-RU" baseline="0" dirty="0"/>
                        <a:t> системы, которые не используют поле </a:t>
                      </a:r>
                      <a:r>
                        <a:rPr lang="en-US" baseline="0" dirty="0"/>
                        <a:t>osd2, </a:t>
                      </a:r>
                      <a:r>
                        <a:rPr lang="ru-RU" baseline="0" dirty="0"/>
                        <a:t>должны сохранять его без изменений.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10B2BA-A790-8C44-865A-00C66CAE89D4}"/>
              </a:ext>
            </a:extLst>
          </p:cNvPr>
          <p:cNvSpPr txBox="1"/>
          <p:nvPr/>
        </p:nvSpPr>
        <p:spPr>
          <a:xfrm>
            <a:off x="2014594" y="1351955"/>
            <a:ext cx="8162812" cy="20313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72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3550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32">
                <a:tc>
                  <a:txBody>
                    <a:bodyPr/>
                    <a:lstStyle/>
                    <a:p>
                      <a:r>
                        <a:rPr lang="ru-RU" sz="2400" dirty="0"/>
                        <a:t>Пример </a:t>
                      </a:r>
                      <a:r>
                        <a:rPr lang="en-US" sz="2400" dirty="0"/>
                        <a:t>(</a:t>
                      </a:r>
                      <a:r>
                        <a:rPr lang="ru-RU" sz="2400" dirty="0"/>
                        <a:t>почти) </a:t>
                      </a:r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 feature: 32-</a:t>
                      </a:r>
                      <a:r>
                        <a:rPr lang="ru-RU" sz="2400" dirty="0"/>
                        <a:t>битные </a:t>
                      </a:r>
                      <a:r>
                        <a:rPr lang="en-US" sz="2400" dirty="0"/>
                        <a:t>UID </a:t>
                      </a:r>
                      <a:r>
                        <a:rPr lang="ru-RU" sz="2400" dirty="0"/>
                        <a:t>и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GID </a:t>
                      </a:r>
                      <a:r>
                        <a:rPr lang="ru-RU" sz="2400" baseline="0" dirty="0"/>
                        <a:t>владельца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Для </a:t>
                      </a:r>
                      <a:r>
                        <a:rPr lang="en-US" dirty="0" err="1"/>
                        <a:t>linux</a:t>
                      </a:r>
                      <a:r>
                        <a:rPr lang="ru-RU" dirty="0"/>
                        <a:t> хвост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struct</a:t>
                      </a:r>
                      <a:r>
                        <a:rPr lang="en-US" baseline="0" dirty="0"/>
                        <a:t> ext2_inode </a:t>
                      </a:r>
                      <a:r>
                        <a:rPr lang="ru-RU" baseline="0" dirty="0"/>
                        <a:t>выглядит так:</a:t>
                      </a:r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3EA6D-1593-6C4B-A670-CEDED90ADCFB}"/>
              </a:ext>
            </a:extLst>
          </p:cNvPr>
          <p:cNvSpPr txBox="1"/>
          <p:nvPr/>
        </p:nvSpPr>
        <p:spPr>
          <a:xfrm>
            <a:off x="1508045" y="1349827"/>
            <a:ext cx="9175910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union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struct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__u8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l_i_frag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/* Fragment number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__u8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l_i_fsize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/* Fragment size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__u16   i_pad1;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__le16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l_i_uid_high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these 2 fields   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__le16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l_i_gid_high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/* were reserved2[0]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__u32   l_i_reserved2;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 linux2;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 osd2;                         /* OS dependent 2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0821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246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ru-RU" sz="2400" dirty="0"/>
                        <a:t>Дополнительное чтение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http://www.nongnu.org/ext2-doc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https://ext4.wiki.kernel.org/index.php/Ext4_Disk_Layout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5"/>
                        </a:rPr>
                        <a:t>http://wiki.osdev.org/Ext2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6"/>
                        </a:rPr>
                        <a:t>https://lwn.net/Articles/322823/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3677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25269"/>
              </p:ext>
            </p:extLst>
          </p:nvPr>
        </p:nvGraphicFramePr>
        <p:xfrm>
          <a:off x="0" y="382238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Домашнее задание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На разделе </a:t>
                      </a:r>
                      <a:r>
                        <a:rPr lang="en-US" sz="1800" dirty="0"/>
                        <a:t>ext2 </a:t>
                      </a:r>
                      <a:r>
                        <a:rPr lang="ru-RU" sz="1800" dirty="0"/>
                        <a:t>расположен файл длиной </a:t>
                      </a:r>
                      <a:r>
                        <a:rPr lang="en-US" sz="1800" dirty="0"/>
                        <a:t>1024 </a:t>
                      </a:r>
                      <a:r>
                        <a:rPr lang="ru-RU" sz="1800" dirty="0"/>
                        <a:t>блока, блоки которого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dirty="0"/>
                        <a:t>идут подряд.</a:t>
                      </a:r>
                      <a:r>
                        <a:rPr lang="en-US" sz="1800" dirty="0"/>
                        <a:t> </a:t>
                      </a:r>
                      <a:r>
                        <a:rPr lang="ru-RU" sz="1800" dirty="0"/>
                        <a:t>Один</a:t>
                      </a:r>
                      <a:r>
                        <a:rPr lang="ru-RU" sz="1800" baseline="0" dirty="0"/>
                        <a:t> блок имеет размер 8192 байт.</a:t>
                      </a:r>
                      <a:br>
                        <a:rPr lang="ru-RU" sz="1800" baseline="0" dirty="0"/>
                      </a:br>
                      <a:br>
                        <a:rPr lang="ru-RU" sz="1800" dirty="0"/>
                      </a:br>
                      <a:r>
                        <a:rPr lang="ru-RU" sz="1800" dirty="0"/>
                        <a:t>Сколько</a:t>
                      </a:r>
                      <a:r>
                        <a:rPr lang="ru-RU" sz="1800" baseline="0" dirty="0"/>
                        <a:t> времени потребуется (для типичного </a:t>
                      </a:r>
                      <a:r>
                        <a:rPr lang="en-US" sz="1800" baseline="0" dirty="0"/>
                        <a:t>HDD</a:t>
                      </a:r>
                      <a:r>
                        <a:rPr lang="ru-RU" sz="1800" baseline="0" dirty="0"/>
                        <a:t>)</a:t>
                      </a:r>
                      <a:r>
                        <a:rPr lang="en-US" sz="1800" baseline="0" dirty="0"/>
                        <a:t>, </a:t>
                      </a:r>
                      <a:r>
                        <a:rPr lang="ru-RU" sz="1800" baseline="0" dirty="0"/>
                        <a:t>чтобы прочесть этот файл в следующих случаях: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baseline="0" dirty="0"/>
                        <a:t>Чтение выполняется по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одному блоку за итерацию (по логическому смещению блока определили его номер на диске, прочли блок, перешли к следующему</a:t>
                      </a:r>
                      <a:r>
                        <a:rPr lang="en-US" sz="1800" baseline="0" dirty="0"/>
                        <a:t>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1800" dirty="0"/>
                        <a:t>Содержимое</a:t>
                      </a:r>
                      <a:r>
                        <a:rPr lang="ru-RU" sz="1800" baseline="0" dirty="0"/>
                        <a:t> </a:t>
                      </a:r>
                      <a:r>
                        <a:rPr lang="ru-RU" sz="1800" baseline="0" dirty="0" err="1"/>
                        <a:t>иноды</a:t>
                      </a:r>
                      <a:r>
                        <a:rPr lang="ru-RU" sz="1800" baseline="0" dirty="0"/>
                        <a:t> и блоков с указателями</a:t>
                      </a:r>
                      <a:r>
                        <a:rPr lang="en-US" sz="1800" baseline="0" dirty="0"/>
                        <a:t> </a:t>
                      </a:r>
                      <a:r>
                        <a:rPr lang="ru-RU" sz="1800" baseline="0" dirty="0"/>
                        <a:t>зачитывается в память целиком, формируются большие запросы на чтение данных, эти запросы исполняются.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Почему </a:t>
                      </a:r>
                      <a:r>
                        <a:rPr lang="en-US" dirty="0" err="1"/>
                        <a:t>htree</a:t>
                      </a:r>
                      <a:r>
                        <a:rPr lang="en-US" dirty="0"/>
                        <a:t> directories (EXT4_FEATURE_COMPAT_DIR_INDEX) – </a:t>
                      </a:r>
                      <a:r>
                        <a:rPr lang="ru-RU" dirty="0"/>
                        <a:t>это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dirty="0"/>
                        <a:t>Разобраться</a:t>
                      </a:r>
                      <a:r>
                        <a:rPr lang="ru-RU" baseline="0" dirty="0"/>
                        <a:t> с </a:t>
                      </a:r>
                      <a:r>
                        <a:rPr lang="en-US" baseline="0" dirty="0"/>
                        <a:t>mkfs.ext2, </a:t>
                      </a:r>
                      <a:r>
                        <a:rPr lang="ru-RU" baseline="0" dirty="0"/>
                        <a:t>создать образ </a:t>
                      </a:r>
                      <a:r>
                        <a:rPr lang="en-US" baseline="0" dirty="0"/>
                        <a:t>ext2</a:t>
                      </a:r>
                      <a:r>
                        <a:rPr lang="ru-RU" baseline="0" dirty="0"/>
                        <a:t>, и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написать программу, которая</a:t>
                      </a:r>
                      <a:endParaRPr lang="en-US" baseline="0" dirty="0"/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baseline="0" dirty="0"/>
                        <a:t>Прочтёт файл, заданный номером его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inode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Перечислит элементы в любом каталоге по номеру его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inode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Перечислит элементы в любом каталоге, заданном путём,</a:t>
                      </a:r>
                      <a:endParaRPr lang="en-US" baseline="0" dirty="0"/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/>
                        <a:t>Прочтёт файл, заданный путём.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(*) </a:t>
                      </a:r>
                      <a:r>
                        <a:rPr lang="ru-RU" baseline="0" dirty="0"/>
                        <a:t>Реализовать модуль для </a:t>
                      </a:r>
                      <a:r>
                        <a:rPr lang="en-US" baseline="0" dirty="0"/>
                        <a:t>FUSE, </a:t>
                      </a:r>
                      <a:r>
                        <a:rPr lang="ru-RU" baseline="0" dirty="0"/>
                        <a:t>который примонтирует образ </a:t>
                      </a:r>
                      <a:r>
                        <a:rPr lang="en-US" baseline="0" dirty="0"/>
                        <a:t>ext2 </a:t>
                      </a:r>
                      <a:r>
                        <a:rPr lang="ru-RU" baseline="0" dirty="0"/>
                        <a:t>в режиме только для чтения.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102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Два</a:t>
                      </a:r>
                      <a:r>
                        <a:rPr lang="ru-RU" sz="2400" baseline="0" dirty="0"/>
                        <a:t> способа записать целое число</a:t>
                      </a:r>
                      <a:r>
                        <a:rPr lang="en-US" sz="2400" baseline="0" dirty="0"/>
                        <a:t> </a:t>
                      </a:r>
                      <a:r>
                        <a:rPr lang="ru-RU" sz="2400" baseline="0" dirty="0"/>
                        <a:t>в память или на диск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старшие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начале идут младшие байты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ru-RU" baseline="0" dirty="0"/>
                        <a:t>На диске: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ru-RU" dirty="0"/>
                        <a:t>На диске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в</a:t>
                      </a:r>
                      <a:r>
                        <a:rPr lang="en-US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dirty="0"/>
                        <a:t>Примечание: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PowerPC, Itanium, ARM, MIPS </a:t>
                      </a:r>
                      <a:r>
                        <a:rPr lang="ru-RU" baseline="0" dirty="0"/>
                        <a:t>на самом деле </a:t>
                      </a:r>
                      <a:r>
                        <a:rPr lang="en-US" baseline="0" dirty="0"/>
                        <a:t>bi-endian, </a:t>
                      </a:r>
                      <a:r>
                        <a:rPr lang="ru-RU" baseline="0" dirty="0"/>
                        <a:t>т.е. умеют работать как с </a:t>
                      </a:r>
                      <a:r>
                        <a:rPr lang="en-US" baseline="0" dirty="0"/>
                        <a:t>little-endian, </a:t>
                      </a:r>
                      <a:r>
                        <a:rPr lang="ru-RU" baseline="0" dirty="0"/>
                        <a:t>так и </a:t>
                      </a:r>
                      <a:r>
                        <a:rPr lang="en-US" baseline="0" dirty="0"/>
                        <a:t>big-endian </a:t>
                      </a:r>
                      <a:r>
                        <a:rPr lang="ru-RU" baseline="0" dirty="0"/>
                        <a:t>данными.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нумерация байтов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11184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158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При сохранении преобразовать данные из </a:t>
                      </a:r>
                      <a:r>
                        <a:rPr lang="en-US" dirty="0"/>
                        <a:t>host byte order </a:t>
                      </a:r>
                      <a:r>
                        <a:rPr lang="ru-RU" dirty="0"/>
                        <a:t>в некоторый фиксированный:</a:t>
                      </a: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r>
                        <a:rPr lang="ru-RU" dirty="0"/>
                        <a:t>При</a:t>
                      </a:r>
                      <a:r>
                        <a:rPr lang="ru-RU" baseline="0" dirty="0"/>
                        <a:t> чтении данных проделать обратное преобразование.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33433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dmap_ext_t ext =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.slice_id = it-&gt;last_slice_id, .wr_seq = UINT64_MAX, .item_id = item_id,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.ext = { .offs = offs &lt; max_ext_len ? 0 : (offs - max_ext_len), .len = 0 }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dsk;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dmap_ext2ondisk(&amp;dsk, &amp;ext);</a:t>
            </a:r>
          </a:p>
          <a:p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289" y="3035738"/>
            <a:ext cx="734047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dsk-&gt;ext_offs = cpu_to_be64(ext-&gt;ext.offs);</a:t>
            </a:r>
          </a:p>
          <a:p>
            <a:br>
              <a:rPr lang="is-IS" sz="1400" dirty="0">
                <a:latin typeface="Consolas" charset="0"/>
                <a:ea typeface="Consolas" charset="0"/>
                <a:cs typeface="Consolas" charset="0"/>
              </a:rPr>
            </a:br>
            <a:endParaRPr lang="is-IS" sz="14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u32 len = ext-&gt;ext.len;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dsk-&gt;ext_len[2] = len &amp; 0xFF;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7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5794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        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30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0873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ru-RU" dirty="0"/>
                        <a:t>Основы</a:t>
                      </a:r>
                      <a:r>
                        <a:rPr lang="ru-RU" baseline="0" dirty="0"/>
                        <a:t> построения файловых систем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00282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ru-RU" sz="2400" dirty="0"/>
                        <a:t>Как</a:t>
                      </a:r>
                      <a:r>
                        <a:rPr lang="ru-RU" sz="2400" baseline="0" dirty="0"/>
                        <a:t> обмениваться данными между </a:t>
                      </a:r>
                      <a:r>
                        <a:rPr lang="en-US" sz="2400" baseline="0" dirty="0"/>
                        <a:t>little-endian </a:t>
                      </a:r>
                      <a:r>
                        <a:rPr lang="ru-RU" sz="2400" baseline="0" dirty="0"/>
                        <a:t>и </a:t>
                      </a:r>
                      <a:r>
                        <a:rPr lang="en-US" sz="2400" baseline="0" dirty="0"/>
                        <a:t>big-endian </a:t>
                      </a:r>
                      <a:r>
                        <a:rPr lang="ru-RU" sz="2400" baseline="0" dirty="0"/>
                        <a:t>системами</a:t>
                      </a:r>
                      <a:r>
                        <a:rPr lang="en-US" sz="2400" baseline="0" dirty="0"/>
                        <a:t>?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Более</a:t>
                      </a:r>
                      <a:r>
                        <a:rPr lang="ru-RU" baseline="0" dirty="0"/>
                        <a:t> простой способ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Как</a:t>
                      </a:r>
                      <a:r>
                        <a:rPr lang="ru-RU" baseline="0" dirty="0"/>
                        <a:t> структуры будут выглядеть в памяти на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r>
                        <a:rPr lang="ru-RU" dirty="0"/>
                        <a:t>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ru-RU" dirty="0"/>
                        <a:t>байта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  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  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 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50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8045</Words>
  <Application>Microsoft Macintosh PowerPoint</Application>
  <PresentationFormat>Widescreen</PresentationFormat>
  <Paragraphs>1404</Paragraphs>
  <Slides>46</Slides>
  <Notes>46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19</cp:revision>
  <dcterms:created xsi:type="dcterms:W3CDTF">2018-10-07T12:55:46Z</dcterms:created>
  <dcterms:modified xsi:type="dcterms:W3CDTF">2023-10-09T09:28:05Z</dcterms:modified>
</cp:coreProperties>
</file>