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handoutMasterIdLst>
    <p:handoutMasterId r:id="rId45"/>
  </p:handoutMasterIdLst>
  <p:sldIdLst>
    <p:sldId id="280" r:id="rId3"/>
    <p:sldId id="256" r:id="rId4"/>
    <p:sldId id="263" r:id="rId5"/>
    <p:sldId id="261" r:id="rId6"/>
    <p:sldId id="262" r:id="rId7"/>
    <p:sldId id="260" r:id="rId8"/>
    <p:sldId id="265" r:id="rId9"/>
    <p:sldId id="266" r:id="rId10"/>
    <p:sldId id="300" r:id="rId11"/>
    <p:sldId id="267" r:id="rId12"/>
    <p:sldId id="269" r:id="rId13"/>
    <p:sldId id="277" r:id="rId14"/>
    <p:sldId id="298" r:id="rId15"/>
    <p:sldId id="276" r:id="rId16"/>
    <p:sldId id="268" r:id="rId17"/>
    <p:sldId id="296" r:id="rId18"/>
    <p:sldId id="297" r:id="rId19"/>
    <p:sldId id="278" r:id="rId20"/>
    <p:sldId id="279" r:id="rId21"/>
    <p:sldId id="283" r:id="rId22"/>
    <p:sldId id="282" r:id="rId23"/>
    <p:sldId id="301" r:id="rId24"/>
    <p:sldId id="302" r:id="rId25"/>
    <p:sldId id="259" r:id="rId26"/>
    <p:sldId id="270" r:id="rId27"/>
    <p:sldId id="275" r:id="rId28"/>
    <p:sldId id="274" r:id="rId29"/>
    <p:sldId id="273" r:id="rId30"/>
    <p:sldId id="286" r:id="rId31"/>
    <p:sldId id="285" r:id="rId32"/>
    <p:sldId id="287" r:id="rId33"/>
    <p:sldId id="288" r:id="rId34"/>
    <p:sldId id="289" r:id="rId35"/>
    <p:sldId id="290" r:id="rId36"/>
    <p:sldId id="299" r:id="rId37"/>
    <p:sldId id="291" r:id="rId38"/>
    <p:sldId id="292" r:id="rId39"/>
    <p:sldId id="293" r:id="rId40"/>
    <p:sldId id="294" r:id="rId41"/>
    <p:sldId id="295" r:id="rId42"/>
    <p:sldId id="28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3749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573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7905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712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5887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65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371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8519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6096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212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42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74760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0031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15796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39227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1459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4589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89647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77853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7921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625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534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01623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3056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4247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220411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045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205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86434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6915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3207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7752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79752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9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3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040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3529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reebsd.org/doc/handbook/dirstructur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reebsd.org/doc/handbook/dirstructur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338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70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17317"/>
              </p:ext>
            </p:extLst>
          </p:nvPr>
        </p:nvGraphicFramePr>
        <p:xfrm>
          <a:off x="0" y="365760"/>
          <a:ext cx="12192000" cy="49360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Задача ФС: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Используя только интерфейс жёсткого диска, предоставить пользователю возможность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создавать каталоги и файлы,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отыскивать каталоги и файлы по имени,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писать данные в файлы</a:t>
                      </a:r>
                      <a:r>
                        <a:rPr lang="en-US" sz="2000" dirty="0"/>
                        <a:t> (</a:t>
                      </a:r>
                      <a:r>
                        <a:rPr lang="ru-RU" sz="2000" dirty="0"/>
                        <a:t>в произвольные позиции) и читать их,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делать вышеперечисленное надёжно и эффективно.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3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030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05595"/>
              </p:ext>
            </p:extLst>
          </p:nvPr>
        </p:nvGraphicFramePr>
        <p:xfrm>
          <a:off x="0" y="365760"/>
          <a:ext cx="12192000" cy="42045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0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9820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35996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97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3798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3697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05855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98" y="4527728"/>
            <a:ext cx="1936564" cy="1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2101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77B5F-8723-E043-A842-41A2C8F5D6E2}"/>
              </a:ext>
            </a:extLst>
          </p:cNvPr>
          <p:cNvSpPr txBox="1"/>
          <p:nvPr/>
        </p:nvSpPr>
        <p:spPr>
          <a:xfrm>
            <a:off x="9324975" y="3978059"/>
            <a:ext cx="2867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Современные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работают быстрее. Например,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Seagate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Exos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16T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имеет скорость линейного чтения до 250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MB/sec,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 время случайного доступа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6ms.</a:t>
            </a:r>
          </a:p>
          <a:p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Но значения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MB/sec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10ms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намного удобнее для быстрых оценок.</a:t>
            </a:r>
            <a:endParaRPr lang="en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0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952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37712"/>
              </p:ext>
            </p:extLst>
          </p:nvPr>
        </p:nvGraphicFramePr>
        <p:xfrm>
          <a:off x="6722076" y="3382763"/>
          <a:ext cx="53381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1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6520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84515"/>
              </p:ext>
            </p:extLst>
          </p:nvPr>
        </p:nvGraphicFramePr>
        <p:xfrm>
          <a:off x="6722076" y="3382763"/>
          <a:ext cx="5338120" cy="239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с диска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116 </a:t>
                      </a:r>
                      <a:r>
                        <a:rPr lang="ru-RU" b="1" dirty="0"/>
                        <a:t>дней только на позиционирование читающей головки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565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11411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Переход на начало списка:</a:t>
                      </a:r>
                      <a:endParaRPr lang="en-US" dirty="0"/>
                    </a:p>
                    <a:p>
                      <a:r>
                        <a:rPr lang="ru-RU" dirty="0"/>
                        <a:t>Чтение списка:</a:t>
                      </a:r>
                      <a:endParaRPr lang="en-US" dirty="0"/>
                    </a:p>
                    <a:p>
                      <a:r>
                        <a:rPr lang="ru-RU" dirty="0"/>
                        <a:t>Поиск (список уместился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10msec</a:t>
                      </a:r>
                    </a:p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1msec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1MB)</a:t>
                      </a:r>
                    </a:p>
                    <a:p>
                      <a:r>
                        <a:rPr lang="en-US" dirty="0"/>
                        <a:t>&lt;1msec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/>
                        <a:t>меньше, чем в </a:t>
                      </a:r>
                      <a:r>
                        <a:rPr lang="en-US" dirty="0"/>
                        <a:t>40msec </a:t>
                      </a:r>
                      <a:r>
                        <a:rPr lang="ru-RU" dirty="0"/>
                        <a:t>мы не уложимся.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6446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0185"/>
              </p:ext>
            </p:extLst>
          </p:nvPr>
        </p:nvGraphicFramePr>
        <p:xfrm>
          <a:off x="0" y="365760"/>
          <a:ext cx="12192000" cy="1187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4C7B6F-92B9-644A-AE8C-21828686E364}"/>
              </a:ext>
            </a:extLst>
          </p:cNvPr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4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109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099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70961"/>
              </p:ext>
            </p:extLst>
          </p:nvPr>
        </p:nvGraphicFramePr>
        <p:xfrm>
          <a:off x="0" y="365760"/>
          <a:ext cx="12192000" cy="26509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D28197-CC5C-7F41-824B-6C0889A89FD9}"/>
              </a:ext>
            </a:extLst>
          </p:cNvPr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6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9754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77515"/>
              </p:ext>
            </p:extLst>
          </p:nvPr>
        </p:nvGraphicFramePr>
        <p:xfrm>
          <a:off x="0" y="365760"/>
          <a:ext cx="12192000" cy="41139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специальная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35BD5-CBD1-B647-A7B1-89EE65FE68C1}"/>
              </a:ext>
            </a:extLst>
          </p:cNvPr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3262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78188"/>
              </p:ext>
            </p:extLst>
          </p:nvPr>
        </p:nvGraphicFramePr>
        <p:xfrm>
          <a:off x="0" y="365760"/>
          <a:ext cx="12192000" cy="46617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специальная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SSD, </a:t>
                      </a:r>
                      <a:r>
                        <a:rPr lang="en-US" dirty="0" err="1"/>
                        <a:t>NVMe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SSD </a:t>
                      </a:r>
                      <a:r>
                        <a:rPr lang="ru-RU" baseline="0" dirty="0"/>
                        <a:t>с более быстрым интерфейсом</a:t>
                      </a:r>
                      <a:r>
                        <a:rPr lang="en-US" baseline="0" dirty="0"/>
                        <a:t>: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1M IOPS*.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5559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7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7664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5850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специальная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SSD, </a:t>
                      </a:r>
                      <a:r>
                        <a:rPr lang="en-US" dirty="0" err="1"/>
                        <a:t>NVMe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SSD </a:t>
                      </a:r>
                      <a:r>
                        <a:rPr lang="ru-RU" baseline="0" dirty="0"/>
                        <a:t>с более быстрым интерфейсом</a:t>
                      </a:r>
                      <a:r>
                        <a:rPr lang="en-US" baseline="0" dirty="0"/>
                        <a:t>: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1M IOPS*.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5559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Storage-class memory (3D NAND, 3DXP, etc.)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</a:t>
                      </a:r>
                      <a:r>
                        <a:rPr lang="ru-RU" baseline="0" dirty="0"/>
                        <a:t> с произвольным доступом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которая</a:t>
                      </a:r>
                      <a:r>
                        <a:rPr lang="ru-RU" baseline="0" dirty="0"/>
                        <a:t> не стирается при выключении питания.</a:t>
                      </a:r>
                    </a:p>
                    <a:p>
                      <a:r>
                        <a:rPr lang="ru-RU" baseline="0" dirty="0"/>
                        <a:t>+ по скорости сопоставима с </a:t>
                      </a:r>
                      <a:r>
                        <a:rPr lang="en-US" baseline="0" dirty="0"/>
                        <a:t>DRAM (</a:t>
                      </a:r>
                      <a:r>
                        <a:rPr lang="ru-RU" baseline="0" dirty="0"/>
                        <a:t>устанавливается на </a:t>
                      </a:r>
                      <a:r>
                        <a:rPr lang="en-US" baseline="0" dirty="0"/>
                        <a:t>PCIe- </a:t>
                      </a:r>
                      <a:r>
                        <a:rPr lang="ru-RU" baseline="0" dirty="0"/>
                        <a:t>или </a:t>
                      </a:r>
                      <a:r>
                        <a:rPr lang="en-US" baseline="0" dirty="0"/>
                        <a:t>DDR-</a:t>
                      </a:r>
                      <a:r>
                        <a:rPr lang="ru-RU" baseline="0" dirty="0"/>
                        <a:t>шины)</a:t>
                      </a:r>
                      <a:r>
                        <a:rPr lang="en-US" baseline="0" dirty="0"/>
                        <a:t>,</a:t>
                      </a:r>
                    </a:p>
                    <a:p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объём – единицы терабайт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5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1359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30928"/>
              </p:ext>
            </p:extLst>
          </p:nvPr>
        </p:nvGraphicFramePr>
        <p:xfrm>
          <a:off x="0" y="365762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r>
                        <a:rPr lang="en-US" sz="3200" dirty="0"/>
                        <a:t>API </a:t>
                      </a:r>
                      <a:r>
                        <a:rPr lang="ru-RU" sz="3200" dirty="0"/>
                        <a:t>для чтения/записи файлов</a:t>
                      </a:r>
                      <a:r>
                        <a:rPr lang="en-US" sz="3200" dirty="0"/>
                        <a:t>: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1838" y="1359128"/>
            <a:ext cx="7908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Надо скрыть от пользователя особенности оборудования и предоставить единообразный способ доступа к данным на</a:t>
            </a:r>
            <a:br>
              <a:rPr lang="ru-RU" sz="2000" dirty="0"/>
            </a:br>
            <a:r>
              <a:rPr lang="ru-RU" sz="2000" dirty="0"/>
              <a:t>разных устройствах.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POSIX (Portable Operating System Interface),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memory-mapped files.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449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7001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88020"/>
              </p:ext>
            </p:extLst>
          </p:nvPr>
        </p:nvGraphicFramePr>
        <p:xfrm>
          <a:off x="0" y="365762"/>
          <a:ext cx="6096000" cy="9284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9638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99261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99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85682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9717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8416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\Global??\C:\foo\bar.txt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4286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38993"/>
              </p:ext>
            </p:extLst>
          </p:nvPr>
        </p:nvGraphicFramePr>
        <p:xfrm>
          <a:off x="0" y="365762"/>
          <a:ext cx="12192000" cy="43116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Проблема</a:t>
                      </a:r>
                      <a:r>
                        <a:rPr lang="ru-RU" baseline="0" dirty="0"/>
                        <a:t> с терминологией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ФС – видимая</a:t>
                      </a:r>
                      <a:r>
                        <a:rPr lang="ru-RU" baseline="0" dirty="0"/>
                        <a:t> пользователю иерархия каталогов и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– механизм</a:t>
                      </a:r>
                      <a:r>
                        <a:rPr lang="ru-RU" baseline="0" dirty="0"/>
                        <a:t> расположения файлов на диске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870357" y="1911178"/>
            <a:ext cx="518984" cy="272800"/>
          </a:xfrm>
          <a:custGeom>
            <a:avLst/>
            <a:gdLst>
              <a:gd name="connsiteX0" fmla="*/ 518984 w 518984"/>
              <a:gd name="connsiteY0" fmla="*/ 123568 h 272800"/>
              <a:gd name="connsiteX1" fmla="*/ 477794 w 518984"/>
              <a:gd name="connsiteY1" fmla="*/ 90617 h 272800"/>
              <a:gd name="connsiteX2" fmla="*/ 411892 w 518984"/>
              <a:gd name="connsiteY2" fmla="*/ 32952 h 272800"/>
              <a:gd name="connsiteX3" fmla="*/ 337751 w 518984"/>
              <a:gd name="connsiteY3" fmla="*/ 0 h 272800"/>
              <a:gd name="connsiteX4" fmla="*/ 222421 w 518984"/>
              <a:gd name="connsiteY4" fmla="*/ 8238 h 272800"/>
              <a:gd name="connsiteX5" fmla="*/ 181232 w 518984"/>
              <a:gd name="connsiteY5" fmla="*/ 16476 h 272800"/>
              <a:gd name="connsiteX6" fmla="*/ 74140 w 518984"/>
              <a:gd name="connsiteY6" fmla="*/ 24714 h 272800"/>
              <a:gd name="connsiteX7" fmla="*/ 16475 w 518984"/>
              <a:gd name="connsiteY7" fmla="*/ 41190 h 272800"/>
              <a:gd name="connsiteX8" fmla="*/ 0 w 518984"/>
              <a:gd name="connsiteY8" fmla="*/ 65903 h 272800"/>
              <a:gd name="connsiteX9" fmla="*/ 8238 w 518984"/>
              <a:gd name="connsiteY9" fmla="*/ 197708 h 272800"/>
              <a:gd name="connsiteX10" fmla="*/ 16475 w 518984"/>
              <a:gd name="connsiteY10" fmla="*/ 222422 h 272800"/>
              <a:gd name="connsiteX11" fmla="*/ 41189 w 518984"/>
              <a:gd name="connsiteY11" fmla="*/ 230660 h 272800"/>
              <a:gd name="connsiteX12" fmla="*/ 65902 w 518984"/>
              <a:gd name="connsiteY12" fmla="*/ 255373 h 272800"/>
              <a:gd name="connsiteX13" fmla="*/ 90616 w 518984"/>
              <a:gd name="connsiteY13" fmla="*/ 263611 h 272800"/>
              <a:gd name="connsiteX14" fmla="*/ 329513 w 518984"/>
              <a:gd name="connsiteY14" fmla="*/ 271849 h 272800"/>
              <a:gd name="connsiteX15" fmla="*/ 469557 w 518984"/>
              <a:gd name="connsiteY15" fmla="*/ 263611 h 272800"/>
              <a:gd name="connsiteX16" fmla="*/ 494270 w 518984"/>
              <a:gd name="connsiteY16" fmla="*/ 189471 h 272800"/>
              <a:gd name="connsiteX17" fmla="*/ 518984 w 518984"/>
              <a:gd name="connsiteY17" fmla="*/ 123568 h 2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8984" h="272800">
                <a:moveTo>
                  <a:pt x="518984" y="123568"/>
                </a:moveTo>
                <a:cubicBezTo>
                  <a:pt x="505254" y="112584"/>
                  <a:pt x="490227" y="103050"/>
                  <a:pt x="477794" y="90617"/>
                </a:cubicBezTo>
                <a:cubicBezTo>
                  <a:pt x="444154" y="56977"/>
                  <a:pt x="481920" y="56295"/>
                  <a:pt x="411892" y="32952"/>
                </a:cubicBezTo>
                <a:cubicBezTo>
                  <a:pt x="353072" y="13345"/>
                  <a:pt x="376915" y="26109"/>
                  <a:pt x="337751" y="0"/>
                </a:cubicBezTo>
                <a:cubicBezTo>
                  <a:pt x="299308" y="2746"/>
                  <a:pt x="260751" y="4203"/>
                  <a:pt x="222421" y="8238"/>
                </a:cubicBezTo>
                <a:cubicBezTo>
                  <a:pt x="208496" y="9704"/>
                  <a:pt x="195148" y="14930"/>
                  <a:pt x="181232" y="16476"/>
                </a:cubicBezTo>
                <a:cubicBezTo>
                  <a:pt x="145648" y="20430"/>
                  <a:pt x="109837" y="21968"/>
                  <a:pt x="74140" y="24714"/>
                </a:cubicBezTo>
                <a:cubicBezTo>
                  <a:pt x="71987" y="25252"/>
                  <a:pt x="21847" y="36893"/>
                  <a:pt x="16475" y="41190"/>
                </a:cubicBezTo>
                <a:cubicBezTo>
                  <a:pt x="8744" y="47375"/>
                  <a:pt x="5492" y="57665"/>
                  <a:pt x="0" y="65903"/>
                </a:cubicBezTo>
                <a:cubicBezTo>
                  <a:pt x="2746" y="109838"/>
                  <a:pt x="3630" y="153929"/>
                  <a:pt x="8238" y="197708"/>
                </a:cubicBezTo>
                <a:cubicBezTo>
                  <a:pt x="9147" y="206344"/>
                  <a:pt x="10335" y="216282"/>
                  <a:pt x="16475" y="222422"/>
                </a:cubicBezTo>
                <a:cubicBezTo>
                  <a:pt x="22615" y="228562"/>
                  <a:pt x="32951" y="227914"/>
                  <a:pt x="41189" y="230660"/>
                </a:cubicBezTo>
                <a:cubicBezTo>
                  <a:pt x="49427" y="238898"/>
                  <a:pt x="56209" y="248911"/>
                  <a:pt x="65902" y="255373"/>
                </a:cubicBezTo>
                <a:cubicBezTo>
                  <a:pt x="73127" y="260190"/>
                  <a:pt x="81949" y="263069"/>
                  <a:pt x="90616" y="263611"/>
                </a:cubicBezTo>
                <a:cubicBezTo>
                  <a:pt x="170140" y="268581"/>
                  <a:pt x="249881" y="269103"/>
                  <a:pt x="329513" y="271849"/>
                </a:cubicBezTo>
                <a:cubicBezTo>
                  <a:pt x="376194" y="269103"/>
                  <a:pt x="425678" y="279777"/>
                  <a:pt x="469557" y="263611"/>
                </a:cubicBezTo>
                <a:cubicBezTo>
                  <a:pt x="534001" y="239868"/>
                  <a:pt x="457928" y="213699"/>
                  <a:pt x="494270" y="189471"/>
                </a:cubicBezTo>
                <a:lnTo>
                  <a:pt x="518984" y="12356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6853881" y="2339546"/>
            <a:ext cx="700387" cy="230659"/>
          </a:xfrm>
          <a:custGeom>
            <a:avLst/>
            <a:gdLst>
              <a:gd name="connsiteX0" fmla="*/ 700216 w 700387"/>
              <a:gd name="connsiteY0" fmla="*/ 90616 h 230659"/>
              <a:gd name="connsiteX1" fmla="*/ 675503 w 700387"/>
              <a:gd name="connsiteY1" fmla="*/ 49427 h 230659"/>
              <a:gd name="connsiteX2" fmla="*/ 593124 w 700387"/>
              <a:gd name="connsiteY2" fmla="*/ 24713 h 230659"/>
              <a:gd name="connsiteX3" fmla="*/ 502508 w 700387"/>
              <a:gd name="connsiteY3" fmla="*/ 0 h 230659"/>
              <a:gd name="connsiteX4" fmla="*/ 247135 w 700387"/>
              <a:gd name="connsiteY4" fmla="*/ 8238 h 230659"/>
              <a:gd name="connsiteX5" fmla="*/ 205946 w 700387"/>
              <a:gd name="connsiteY5" fmla="*/ 16476 h 230659"/>
              <a:gd name="connsiteX6" fmla="*/ 74141 w 700387"/>
              <a:gd name="connsiteY6" fmla="*/ 24713 h 230659"/>
              <a:gd name="connsiteX7" fmla="*/ 16476 w 700387"/>
              <a:gd name="connsiteY7" fmla="*/ 41189 h 230659"/>
              <a:gd name="connsiteX8" fmla="*/ 0 w 700387"/>
              <a:gd name="connsiteY8" fmla="*/ 65903 h 230659"/>
              <a:gd name="connsiteX9" fmla="*/ 8238 w 700387"/>
              <a:gd name="connsiteY9" fmla="*/ 181232 h 230659"/>
              <a:gd name="connsiteX10" fmla="*/ 49427 w 700387"/>
              <a:gd name="connsiteY10" fmla="*/ 214184 h 230659"/>
              <a:gd name="connsiteX11" fmla="*/ 197708 w 700387"/>
              <a:gd name="connsiteY11" fmla="*/ 222422 h 230659"/>
              <a:gd name="connsiteX12" fmla="*/ 428368 w 700387"/>
              <a:gd name="connsiteY12" fmla="*/ 230659 h 230659"/>
              <a:gd name="connsiteX13" fmla="*/ 659027 w 700387"/>
              <a:gd name="connsiteY13" fmla="*/ 222422 h 230659"/>
              <a:gd name="connsiteX14" fmla="*/ 667265 w 700387"/>
              <a:gd name="connsiteY14" fmla="*/ 197708 h 230659"/>
              <a:gd name="connsiteX15" fmla="*/ 683741 w 700387"/>
              <a:gd name="connsiteY15" fmla="*/ 172995 h 230659"/>
              <a:gd name="connsiteX16" fmla="*/ 700216 w 700387"/>
              <a:gd name="connsiteY16" fmla="*/ 90616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387" h="230659">
                <a:moveTo>
                  <a:pt x="700216" y="90616"/>
                </a:moveTo>
                <a:cubicBezTo>
                  <a:pt x="698843" y="70021"/>
                  <a:pt x="685923" y="61584"/>
                  <a:pt x="675503" y="49427"/>
                </a:cubicBezTo>
                <a:cubicBezTo>
                  <a:pt x="653739" y="24036"/>
                  <a:pt x="623121" y="30712"/>
                  <a:pt x="593124" y="24713"/>
                </a:cubicBezTo>
                <a:cubicBezTo>
                  <a:pt x="546667" y="15422"/>
                  <a:pt x="538016" y="11836"/>
                  <a:pt x="502508" y="0"/>
                </a:cubicBezTo>
                <a:cubicBezTo>
                  <a:pt x="417384" y="2746"/>
                  <a:pt x="332172" y="3514"/>
                  <a:pt x="247135" y="8238"/>
                </a:cubicBezTo>
                <a:cubicBezTo>
                  <a:pt x="233155" y="9015"/>
                  <a:pt x="219885" y="15149"/>
                  <a:pt x="205946" y="16476"/>
                </a:cubicBezTo>
                <a:cubicBezTo>
                  <a:pt x="162124" y="20649"/>
                  <a:pt x="118076" y="21967"/>
                  <a:pt x="74141" y="24713"/>
                </a:cubicBezTo>
                <a:cubicBezTo>
                  <a:pt x="71988" y="25251"/>
                  <a:pt x="21848" y="36891"/>
                  <a:pt x="16476" y="41189"/>
                </a:cubicBezTo>
                <a:cubicBezTo>
                  <a:pt x="8745" y="47374"/>
                  <a:pt x="5492" y="57665"/>
                  <a:pt x="0" y="65903"/>
                </a:cubicBezTo>
                <a:cubicBezTo>
                  <a:pt x="2746" y="104346"/>
                  <a:pt x="1540" y="143278"/>
                  <a:pt x="8238" y="181232"/>
                </a:cubicBezTo>
                <a:cubicBezTo>
                  <a:pt x="11945" y="202237"/>
                  <a:pt x="30745" y="212405"/>
                  <a:pt x="49427" y="214184"/>
                </a:cubicBezTo>
                <a:cubicBezTo>
                  <a:pt x="98707" y="218877"/>
                  <a:pt x="148251" y="220272"/>
                  <a:pt x="197708" y="222422"/>
                </a:cubicBezTo>
                <a:lnTo>
                  <a:pt x="428368" y="230659"/>
                </a:lnTo>
                <a:cubicBezTo>
                  <a:pt x="505254" y="227913"/>
                  <a:pt x="582813" y="232934"/>
                  <a:pt x="659027" y="222422"/>
                </a:cubicBezTo>
                <a:cubicBezTo>
                  <a:pt x="667629" y="221236"/>
                  <a:pt x="663382" y="205475"/>
                  <a:pt x="667265" y="197708"/>
                </a:cubicBezTo>
                <a:cubicBezTo>
                  <a:pt x="671693" y="188853"/>
                  <a:pt x="678249" y="181233"/>
                  <a:pt x="683741" y="172995"/>
                </a:cubicBezTo>
                <a:cubicBezTo>
                  <a:pt x="694583" y="140466"/>
                  <a:pt x="701589" y="111211"/>
                  <a:pt x="700216" y="9061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9730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93" y="1524000"/>
            <a:ext cx="5943600" cy="7239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463481" y="2306595"/>
            <a:ext cx="420130" cy="683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88176" y="3153202"/>
            <a:ext cx="317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Если файлов тысячи, то</a:t>
            </a:r>
            <a:br>
              <a:rPr lang="ru-RU" dirty="0"/>
            </a:br>
            <a:r>
              <a:rPr lang="ru-RU" dirty="0"/>
              <a:t>список становится неудобным</a:t>
            </a:r>
          </a:p>
        </p:txBody>
      </p:sp>
    </p:spTree>
    <p:extLst>
      <p:ext uri="{BB962C8B-B14F-4D97-AF65-F5344CB8AC3E}">
        <p14:creationId xmlns:p14="http://schemas.microsoft.com/office/powerpoint/2010/main" val="38568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3495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53550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3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6442"/>
              </p:ext>
            </p:extLst>
          </p:nvPr>
        </p:nvGraphicFramePr>
        <p:xfrm>
          <a:off x="0" y="365761"/>
          <a:ext cx="12192000" cy="2016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O_CREAT,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O_EXCL,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O_NOATIME,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O_CLOEXEC.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876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38823"/>
              </p:ext>
            </p:extLst>
          </p:nvPr>
        </p:nvGraphicFramePr>
        <p:xfrm>
          <a:off x="0" y="365761"/>
          <a:ext cx="12192000" cy="119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6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685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14689"/>
              </p:ext>
            </p:extLst>
          </p:nvPr>
        </p:nvGraphicFramePr>
        <p:xfrm>
          <a:off x="0" y="365761"/>
          <a:ext cx="12192000" cy="1569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1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3630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28183"/>
              </p:ext>
            </p:extLst>
          </p:nvPr>
        </p:nvGraphicFramePr>
        <p:xfrm>
          <a:off x="0" y="365761"/>
          <a:ext cx="12192000" cy="2758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51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5724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330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решает проблему гонок с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(),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рабочие каталоги для потоков, а не всего процесса,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меньше работы про обходу пути.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8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7202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58609"/>
              </p:ext>
            </p:extLst>
          </p:nvPr>
        </p:nvGraphicFramePr>
        <p:xfrm>
          <a:off x="0" y="365761"/>
          <a:ext cx="12192000" cy="2311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76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4218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0361"/>
              </p:ext>
            </p:extLst>
          </p:nvPr>
        </p:nvGraphicFramePr>
        <p:xfrm>
          <a:off x="0" y="365761"/>
          <a:ext cx="12192000" cy="377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298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400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53987"/>
              </p:ext>
            </p:extLst>
          </p:nvPr>
        </p:nvGraphicFramePr>
        <p:xfrm>
          <a:off x="0" y="365761"/>
          <a:ext cx="12192000" cy="432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</a:t>
                      </a:r>
                      <a:r>
                        <a:rPr lang="en-US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open(O_TMPFILE)</a:t>
                      </a:r>
                      <a:r>
                        <a:rPr lang="ru-RU" baseline="0" dirty="0"/>
                        <a:t> создаёт файл, у которого изначально нет имени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82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324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81152"/>
              </p:ext>
            </p:extLst>
          </p:nvPr>
        </p:nvGraphicFramePr>
        <p:xfrm>
          <a:off x="0" y="365761"/>
          <a:ext cx="12192000" cy="441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directory,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block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pipes,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unix</a:t>
                      </a:r>
                      <a:r>
                        <a:rPr lang="en-US" baseline="0" dirty="0"/>
                        <a:t> domain sockets.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4177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39562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52" y="1524000"/>
            <a:ext cx="2114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5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6878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14311"/>
              </p:ext>
            </p:extLst>
          </p:nvPr>
        </p:nvGraphicFramePr>
        <p:xfrm>
          <a:off x="0" y="365761"/>
          <a:ext cx="12192000" cy="342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8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mmap</a:t>
                      </a:r>
                      <a:r>
                        <a:rPr lang="en-US" baseline="0" dirty="0"/>
                        <a:t>() / </a:t>
                      </a:r>
                      <a:r>
                        <a:rPr lang="en-US" baseline="0" dirty="0" err="1"/>
                        <a:t>munmap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04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702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421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504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  <a:r>
                        <a:rPr lang="en-US" sz="4000" dirty="0"/>
                        <a:t>,</a:t>
                      </a:r>
                      <a:endParaRPr lang="ru-RU" sz="40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предоставлять</a:t>
                      </a:r>
                      <a:r>
                        <a:rPr lang="ru-RU" sz="4000" baseline="0" dirty="0"/>
                        <a:t> к ним доступ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091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61635"/>
              </p:ext>
            </p:extLst>
          </p:nvPr>
        </p:nvGraphicFramePr>
        <p:xfrm>
          <a:off x="255372" y="719665"/>
          <a:ext cx="10387913" cy="300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837">
                <a:tc>
                  <a:txBody>
                    <a:bodyPr/>
                    <a:lstStyle/>
                    <a:p>
                      <a:r>
                        <a:rPr lang="ru-RU" sz="3600" dirty="0"/>
                        <a:t>Сегодня мы будем говорить только о локальных ФС, т.е. тех, которые</a:t>
                      </a:r>
                      <a:r>
                        <a:rPr lang="en-US" sz="3600" baseline="0" dirty="0"/>
                        <a:t> </a:t>
                      </a:r>
                      <a:r>
                        <a:rPr lang="ru-RU" sz="3600" dirty="0"/>
                        <a:t>хранят данные на том компьютере, где исполняется ОС.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6816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50583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983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5802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279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02068DC-E826-C94E-A8A9-96F31257BDC4}"/>
              </a:ext>
            </a:extLst>
          </p:cNvPr>
          <p:cNvSpPr/>
          <p:nvPr/>
        </p:nvSpPr>
        <p:spPr>
          <a:xfrm>
            <a:off x="6202497" y="1035586"/>
            <a:ext cx="5816906" cy="42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Это уже не всегда верно: технически стало можно в собрать в форм-факторе </a:t>
            </a:r>
            <a:r>
              <a:rPr lang="en-US" sz="2400" dirty="0"/>
              <a:t>PCIe-</a:t>
            </a:r>
            <a:r>
              <a:rPr lang="ru-RU" sz="2400" dirty="0"/>
              <a:t>карты компьютер с 16 ядрами </a:t>
            </a:r>
            <a:r>
              <a:rPr lang="en-US" sz="2400" dirty="0"/>
              <a:t>ARM, 512Gb RAM, 2x100Gb </a:t>
            </a:r>
            <a:r>
              <a:rPr lang="en-US" sz="2400" dirty="0" err="1"/>
              <a:t>ethrenet</a:t>
            </a:r>
            <a:r>
              <a:rPr lang="en-US" sz="2400" dirty="0"/>
              <a:t>-</a:t>
            </a:r>
            <a:r>
              <a:rPr lang="ru-RU" sz="2400" dirty="0"/>
              <a:t>портами и </a:t>
            </a:r>
            <a:r>
              <a:rPr lang="en-US" sz="2400" dirty="0"/>
              <a:t>16 </a:t>
            </a:r>
            <a:r>
              <a:rPr lang="ru-RU" sz="2400" dirty="0"/>
              <a:t>портами</a:t>
            </a:r>
            <a:r>
              <a:rPr lang="en-US" sz="2400" dirty="0"/>
              <a:t> </a:t>
            </a:r>
            <a:r>
              <a:rPr lang="ru-RU" sz="2400" dirty="0"/>
              <a:t>для подключения </a:t>
            </a:r>
            <a:r>
              <a:rPr lang="en-US" sz="2400" dirty="0"/>
              <a:t>PCIe-</a:t>
            </a:r>
            <a:r>
              <a:rPr lang="ru-RU" sz="2400" dirty="0"/>
              <a:t>устройств хранения</a:t>
            </a:r>
            <a:r>
              <a:rPr lang="en-US" sz="2400" dirty="0"/>
              <a:t> </a:t>
            </a:r>
            <a:r>
              <a:rPr lang="ru-RU" sz="2400" dirty="0"/>
              <a:t>и 24 </a:t>
            </a:r>
            <a:r>
              <a:rPr lang="en-US" sz="2400" dirty="0"/>
              <a:t>SATA-</a:t>
            </a:r>
            <a:r>
              <a:rPr lang="ru-RU" sz="2400" dirty="0"/>
              <a:t>портами. Например, </a:t>
            </a:r>
            <a:r>
              <a:rPr lang="en-US" sz="2400" dirty="0"/>
              <a:t>Mellanox </a:t>
            </a:r>
            <a:r>
              <a:rPr lang="en-US" sz="2400" dirty="0" err="1"/>
              <a:t>BlueField</a:t>
            </a:r>
            <a:r>
              <a:rPr lang="en-US" sz="2400" dirty="0"/>
              <a:t>. </a:t>
            </a:r>
            <a:r>
              <a:rPr lang="ru-RU" sz="2400" dirty="0"/>
              <a:t>Такое устройство может предоставлять куда более богатый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48671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3249</Words>
  <Application>Microsoft Macintosh PowerPoint</Application>
  <PresentationFormat>Widescreen</PresentationFormat>
  <Paragraphs>571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42</cp:revision>
  <cp:lastPrinted>2019-09-04T08:05:36Z</cp:lastPrinted>
  <dcterms:created xsi:type="dcterms:W3CDTF">2016-09-20T13:25:15Z</dcterms:created>
  <dcterms:modified xsi:type="dcterms:W3CDTF">2022-09-12T07:34:52Z</dcterms:modified>
</cp:coreProperties>
</file>