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80" r:id="rId3"/>
    <p:sldId id="313" r:id="rId4"/>
    <p:sldId id="311" r:id="rId5"/>
    <p:sldId id="303" r:id="rId6"/>
    <p:sldId id="314" r:id="rId7"/>
    <p:sldId id="323" r:id="rId8"/>
    <p:sldId id="341" r:id="rId9"/>
    <p:sldId id="334" r:id="rId10"/>
    <p:sldId id="285" r:id="rId11"/>
    <p:sldId id="287" r:id="rId12"/>
    <p:sldId id="286" r:id="rId13"/>
    <p:sldId id="288" r:id="rId14"/>
    <p:sldId id="289" r:id="rId15"/>
    <p:sldId id="293" r:id="rId16"/>
    <p:sldId id="295" r:id="rId17"/>
    <p:sldId id="316" r:id="rId18"/>
    <p:sldId id="317" r:id="rId19"/>
    <p:sldId id="290" r:id="rId20"/>
    <p:sldId id="318" r:id="rId21"/>
    <p:sldId id="319" r:id="rId22"/>
    <p:sldId id="322" r:id="rId23"/>
    <p:sldId id="321" r:id="rId24"/>
    <p:sldId id="320" r:id="rId25"/>
    <p:sldId id="335" r:id="rId26"/>
    <p:sldId id="336" r:id="rId27"/>
    <p:sldId id="337" r:id="rId28"/>
    <p:sldId id="339" r:id="rId29"/>
    <p:sldId id="340" r:id="rId30"/>
    <p:sldId id="304" r:id="rId31"/>
    <p:sldId id="315" r:id="rId32"/>
    <p:sldId id="284" r:id="rId33"/>
    <p:sldId id="296" r:id="rId34"/>
    <p:sldId id="294" r:id="rId35"/>
    <p:sldId id="299" r:id="rId36"/>
    <p:sldId id="298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5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3041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79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303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1167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0180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950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187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6204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7749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447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2613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7894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727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0234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5117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9322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424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80185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6439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63176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877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08905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11224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6461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77424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04480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516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2161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903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0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204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636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7931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ernel.org/doc/Documentation/prctl/seccomp_filter.tx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Storage/2.0/html/Administration_Guide/ch09s05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ux.die.net/man/5/nfs4_ac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5/auto.ma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689856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775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56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56800"/>
              </p:ext>
            </p:extLst>
          </p:nvPr>
        </p:nvGraphicFramePr>
        <p:xfrm>
          <a:off x="0" y="365762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– </a:t>
                      </a:r>
                      <a:r>
                        <a:rPr lang="ru-RU" dirty="0"/>
                        <a:t>многопользовательская</a:t>
                      </a:r>
                      <a:r>
                        <a:rPr lang="ru-RU" baseline="0" dirty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r>
                        <a:rPr lang="ru-RU" baseline="0" dirty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0671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66529"/>
              </p:ext>
            </p:extLst>
          </p:nvPr>
        </p:nvGraphicFramePr>
        <p:xfrm>
          <a:off x="0" y="365762"/>
          <a:ext cx="12192000" cy="4617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– </a:t>
                      </a:r>
                      <a:r>
                        <a:rPr lang="ru-RU" dirty="0"/>
                        <a:t>многопользовательская</a:t>
                      </a:r>
                      <a:r>
                        <a:rPr lang="ru-RU" baseline="0" dirty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r>
                        <a:rPr lang="ru-RU" baseline="0" dirty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179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354227" y="3567884"/>
            <a:ext cx="222422" cy="1074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Up Arrow 6"/>
          <p:cNvSpPr/>
          <p:nvPr/>
        </p:nvSpPr>
        <p:spPr>
          <a:xfrm>
            <a:off x="930876" y="3567884"/>
            <a:ext cx="222421" cy="754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438" y="4642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permissions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6649" y="43227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permissions</a:t>
            </a:r>
            <a:endParaRPr lang="ru-RU" dirty="0"/>
          </a:p>
        </p:txBody>
      </p:sp>
      <p:sp>
        <p:nvSpPr>
          <p:cNvPr id="10" name="Up Arrow 9"/>
          <p:cNvSpPr/>
          <p:nvPr/>
        </p:nvSpPr>
        <p:spPr>
          <a:xfrm>
            <a:off x="1467197" y="3566020"/>
            <a:ext cx="181233" cy="345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53297" y="393226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Permissions for others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8E46C-7FBE-CD4D-A18E-B3A13A165610}"/>
              </a:ext>
            </a:extLst>
          </p:cNvPr>
          <p:cNvSpPr txBox="1"/>
          <p:nvPr/>
        </p:nvSpPr>
        <p:spPr>
          <a:xfrm>
            <a:off x="202485" y="2396467"/>
            <a:ext cx="6447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31K Feb 22  2016 afm2pl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38K Feb 22  2016 afm2tfm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485K Feb 22  2016 aleph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602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88585"/>
              </p:ext>
            </p:extLst>
          </p:nvPr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Имеются</a:t>
                      </a:r>
                      <a:r>
                        <a:rPr lang="ru-RU" baseline="0" dirty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5155B1-5986-5F41-A178-07791638D3E1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654" y="171895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35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14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437"/>
              </p:ext>
            </p:extLst>
          </p:nvPr>
        </p:nvGraphicFramePr>
        <p:xfrm>
          <a:off x="0" y="365762"/>
          <a:ext cx="12192000" cy="2697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Имеются</a:t>
                      </a:r>
                      <a:r>
                        <a:rPr lang="ru-RU" baseline="0" dirty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запуске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файла с установленным флагом </a:t>
                      </a:r>
                      <a:r>
                        <a:rPr lang="en-US" baseline="0" dirty="0"/>
                        <a:t>set-</a:t>
                      </a:r>
                      <a:r>
                        <a:rPr lang="en-US" baseline="0" dirty="0" err="1"/>
                        <a:t>uid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(соотв., </a:t>
                      </a:r>
                      <a:r>
                        <a:rPr lang="en-US" baseline="0" dirty="0"/>
                        <a:t>set-</a:t>
                      </a:r>
                      <a:r>
                        <a:rPr lang="en-US" baseline="0" dirty="0" err="1"/>
                        <a:t>gid</a:t>
                      </a:r>
                      <a:r>
                        <a:rPr lang="ru-RU" baseline="0" dirty="0"/>
                        <a:t>) он будет запущен от имени пользователя-владельца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(соотв., группы-владельца).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B85F5A-545F-D847-BD06-8A6CE84FA508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0CD875-A6FB-054B-A5E0-83E31452E0D2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0CD875-A6FB-054B-A5E0-83E31452E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654" y="171895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4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8462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61824"/>
              </p:ext>
            </p:extLst>
          </p:nvPr>
        </p:nvGraphicFramePr>
        <p:xfrm>
          <a:off x="0" y="365762"/>
          <a:ext cx="12192000" cy="1892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/>
                        <a:t>Права доступа к файлу и файловому дескриптору</a:t>
                      </a:r>
                      <a:r>
                        <a:rPr lang="ru-RU" baseline="0" dirty="0"/>
                        <a:t> разделены: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 = open(“/path/to/a/file”, O_RDWR | O_CREAT, S_IRUSR);</a:t>
                      </a:r>
                    </a:p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buffer, size);</a:t>
                      </a:r>
                    </a:p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7414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63751"/>
              </p:ext>
            </p:extLst>
          </p:nvPr>
        </p:nvGraphicFramePr>
        <p:xfrm>
          <a:off x="0" y="365762"/>
          <a:ext cx="12192000" cy="36293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/>
                        <a:t>Права доступа к файлу и файловому дескриптору</a:t>
                      </a:r>
                      <a:r>
                        <a:rPr lang="ru-RU" baseline="0" dirty="0"/>
                        <a:t> разделены: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 = open(“/path/to/a/file”, O_RDWR | O_CREAT, S_IRUSR);</a:t>
                      </a:r>
                    </a:p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buffer, size);</a:t>
                      </a:r>
                    </a:p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/>
                        <a:t>Где применяется: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Простая</a:t>
                      </a:r>
                      <a:r>
                        <a:rPr lang="ru-RU" baseline="0" dirty="0"/>
                        <a:t> привилегированная программа проверяет права доступа и передаёт файловый дескриптор (сложной) непривилигерованной программе.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Помогает в реализации </a:t>
                      </a:r>
                      <a:r>
                        <a:rPr lang="en-US" dirty="0" err="1"/>
                        <a:t>binfmt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обработчиков для файлов с правами доступа </a:t>
                      </a:r>
                      <a:r>
                        <a:rPr lang="en-US" dirty="0"/>
                        <a:t>--x--x--x:</a:t>
                      </a:r>
                      <a:br>
                        <a:rPr lang="en-US" dirty="0"/>
                      </a:br>
                      <a:r>
                        <a:rPr lang="en-US" dirty="0">
                          <a:hlinkClick r:id="rId3"/>
                        </a:rPr>
                        <a:t>https://lwn.net/Articles/679310/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См. также </a:t>
                      </a:r>
                      <a:r>
                        <a:rPr lang="en-US" dirty="0" err="1"/>
                        <a:t>seccomp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seccomp</a:t>
                      </a:r>
                      <a:r>
                        <a:rPr lang="en-US" dirty="0"/>
                        <a:t> filters: </a:t>
                      </a:r>
                      <a:r>
                        <a:rPr lang="en-US" dirty="0">
                          <a:hlinkClick r:id="rId4"/>
                        </a:rPr>
                        <a:t>https://www.kernel.org/doc/Documentation/prctl/seccomp_filter.txt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0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36835"/>
              </p:ext>
            </p:extLst>
          </p:nvPr>
        </p:nvGraphicFramePr>
        <p:xfrm>
          <a:off x="0" y="365762"/>
          <a:ext cx="12192000" cy="3634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Capabilities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была предпринята попытка сделать более гибкий контроль прав приложений, чем даёт </a:t>
                      </a:r>
                      <a:r>
                        <a:rPr lang="en-US" dirty="0"/>
                        <a:t>SUID-root: process &amp; file capabilities. </a:t>
                      </a:r>
                      <a:r>
                        <a:rPr lang="ru-RU" dirty="0"/>
                        <a:t>Например: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A801F6-265B-BA41-B972-E858C733B770}"/>
              </a:ext>
            </a:extLst>
          </p:cNvPr>
          <p:cNvSpPr txBox="1"/>
          <p:nvPr/>
        </p:nvSpPr>
        <p:spPr>
          <a:xfrm>
            <a:off x="1444726" y="1608462"/>
            <a:ext cx="9302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stat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File: '/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/bin/ping'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Size: 66176           Blocks: 136        IO Block: 4096   regular file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Device: 804h/2052d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263776      Links: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Access: (0755/-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-x)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cap_net_admin,cap_net_raw+p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380EE75-2CA3-ED4C-BBC6-207864CC114C}"/>
              </a:ext>
            </a:extLst>
          </p:cNvPr>
          <p:cNvSpPr/>
          <p:nvPr/>
        </p:nvSpPr>
        <p:spPr>
          <a:xfrm>
            <a:off x="2577948" y="2699132"/>
            <a:ext cx="627961" cy="429658"/>
          </a:xfrm>
          <a:custGeom>
            <a:avLst/>
            <a:gdLst>
              <a:gd name="connsiteX0" fmla="*/ 418641 w 627961"/>
              <a:gd name="connsiteY0" fmla="*/ 0 h 429658"/>
              <a:gd name="connsiteX1" fmla="*/ 418641 w 627961"/>
              <a:gd name="connsiteY1" fmla="*/ 0 h 429658"/>
              <a:gd name="connsiteX2" fmla="*/ 176270 w 627961"/>
              <a:gd name="connsiteY2" fmla="*/ 11017 h 429658"/>
              <a:gd name="connsiteX3" fmla="*/ 143219 w 627961"/>
              <a:gd name="connsiteY3" fmla="*/ 22034 h 429658"/>
              <a:gd name="connsiteX4" fmla="*/ 77118 w 627961"/>
              <a:gd name="connsiteY4" fmla="*/ 33051 h 429658"/>
              <a:gd name="connsiteX5" fmla="*/ 11017 w 627961"/>
              <a:gd name="connsiteY5" fmla="*/ 55085 h 429658"/>
              <a:gd name="connsiteX6" fmla="*/ 0 w 627961"/>
              <a:gd name="connsiteY6" fmla="*/ 88135 h 429658"/>
              <a:gd name="connsiteX7" fmla="*/ 33050 w 627961"/>
              <a:gd name="connsiteY7" fmla="*/ 154237 h 429658"/>
              <a:gd name="connsiteX8" fmla="*/ 77118 w 627961"/>
              <a:gd name="connsiteY8" fmla="*/ 253388 h 429658"/>
              <a:gd name="connsiteX9" fmla="*/ 88135 w 627961"/>
              <a:gd name="connsiteY9" fmla="*/ 286439 h 429658"/>
              <a:gd name="connsiteX10" fmla="*/ 198303 w 627961"/>
              <a:gd name="connsiteY10" fmla="*/ 396608 h 429658"/>
              <a:gd name="connsiteX11" fmla="*/ 264404 w 627961"/>
              <a:gd name="connsiteY11" fmla="*/ 418641 h 429658"/>
              <a:gd name="connsiteX12" fmla="*/ 297455 w 627961"/>
              <a:gd name="connsiteY12" fmla="*/ 429658 h 429658"/>
              <a:gd name="connsiteX13" fmla="*/ 429657 w 627961"/>
              <a:gd name="connsiteY13" fmla="*/ 407624 h 429658"/>
              <a:gd name="connsiteX14" fmla="*/ 462708 w 627961"/>
              <a:gd name="connsiteY14" fmla="*/ 385591 h 429658"/>
              <a:gd name="connsiteX15" fmla="*/ 528809 w 627961"/>
              <a:gd name="connsiteY15" fmla="*/ 363557 h 429658"/>
              <a:gd name="connsiteX16" fmla="*/ 561860 w 627961"/>
              <a:gd name="connsiteY16" fmla="*/ 352540 h 429658"/>
              <a:gd name="connsiteX17" fmla="*/ 583894 w 627961"/>
              <a:gd name="connsiteY17" fmla="*/ 275422 h 429658"/>
              <a:gd name="connsiteX18" fmla="*/ 605927 w 627961"/>
              <a:gd name="connsiteY18" fmla="*/ 242371 h 429658"/>
              <a:gd name="connsiteX19" fmla="*/ 627961 w 627961"/>
              <a:gd name="connsiteY19" fmla="*/ 176270 h 429658"/>
              <a:gd name="connsiteX20" fmla="*/ 616944 w 627961"/>
              <a:gd name="connsiteY20" fmla="*/ 121186 h 429658"/>
              <a:gd name="connsiteX21" fmla="*/ 583894 w 627961"/>
              <a:gd name="connsiteY21" fmla="*/ 110169 h 429658"/>
              <a:gd name="connsiteX22" fmla="*/ 550843 w 627961"/>
              <a:gd name="connsiteY22" fmla="*/ 88135 h 429658"/>
              <a:gd name="connsiteX23" fmla="*/ 528809 w 627961"/>
              <a:gd name="connsiteY23" fmla="*/ 55085 h 429658"/>
              <a:gd name="connsiteX24" fmla="*/ 462708 w 627961"/>
              <a:gd name="connsiteY24" fmla="*/ 22034 h 429658"/>
              <a:gd name="connsiteX25" fmla="*/ 418641 w 627961"/>
              <a:gd name="connsiteY25" fmla="*/ 0 h 4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7961" h="429658">
                <a:moveTo>
                  <a:pt x="418641" y="0"/>
                </a:moveTo>
                <a:lnTo>
                  <a:pt x="418641" y="0"/>
                </a:lnTo>
                <a:cubicBezTo>
                  <a:pt x="337851" y="3672"/>
                  <a:pt x="256886" y="4568"/>
                  <a:pt x="176270" y="11017"/>
                </a:cubicBezTo>
                <a:cubicBezTo>
                  <a:pt x="164694" y="11943"/>
                  <a:pt x="154555" y="19515"/>
                  <a:pt x="143219" y="22034"/>
                </a:cubicBezTo>
                <a:cubicBezTo>
                  <a:pt x="121413" y="26880"/>
                  <a:pt x="98789" y="27633"/>
                  <a:pt x="77118" y="33051"/>
                </a:cubicBezTo>
                <a:cubicBezTo>
                  <a:pt x="54586" y="38684"/>
                  <a:pt x="11017" y="55085"/>
                  <a:pt x="11017" y="55085"/>
                </a:cubicBezTo>
                <a:cubicBezTo>
                  <a:pt x="7345" y="66102"/>
                  <a:pt x="0" y="76522"/>
                  <a:pt x="0" y="88135"/>
                </a:cubicBezTo>
                <a:cubicBezTo>
                  <a:pt x="0" y="118267"/>
                  <a:pt x="21911" y="129173"/>
                  <a:pt x="33050" y="154237"/>
                </a:cubicBezTo>
                <a:cubicBezTo>
                  <a:pt x="85487" y="272222"/>
                  <a:pt x="27255" y="178596"/>
                  <a:pt x="77118" y="253388"/>
                </a:cubicBezTo>
                <a:cubicBezTo>
                  <a:pt x="80790" y="264405"/>
                  <a:pt x="82495" y="276287"/>
                  <a:pt x="88135" y="286439"/>
                </a:cubicBezTo>
                <a:cubicBezTo>
                  <a:pt x="114842" y="334511"/>
                  <a:pt x="142218" y="377914"/>
                  <a:pt x="198303" y="396608"/>
                </a:cubicBezTo>
                <a:lnTo>
                  <a:pt x="264404" y="418641"/>
                </a:lnTo>
                <a:lnTo>
                  <a:pt x="297455" y="429658"/>
                </a:lnTo>
                <a:cubicBezTo>
                  <a:pt x="328877" y="426167"/>
                  <a:pt x="392742" y="426081"/>
                  <a:pt x="429657" y="407624"/>
                </a:cubicBezTo>
                <a:cubicBezTo>
                  <a:pt x="441500" y="401703"/>
                  <a:pt x="450609" y="390968"/>
                  <a:pt x="462708" y="385591"/>
                </a:cubicBezTo>
                <a:cubicBezTo>
                  <a:pt x="483932" y="376158"/>
                  <a:pt x="506775" y="370902"/>
                  <a:pt x="528809" y="363557"/>
                </a:cubicBezTo>
                <a:lnTo>
                  <a:pt x="561860" y="352540"/>
                </a:lnTo>
                <a:cubicBezTo>
                  <a:pt x="565390" y="338420"/>
                  <a:pt x="575992" y="291227"/>
                  <a:pt x="583894" y="275422"/>
                </a:cubicBezTo>
                <a:cubicBezTo>
                  <a:pt x="589815" y="263579"/>
                  <a:pt x="600550" y="254470"/>
                  <a:pt x="605927" y="242371"/>
                </a:cubicBezTo>
                <a:cubicBezTo>
                  <a:pt x="615360" y="221147"/>
                  <a:pt x="627961" y="176270"/>
                  <a:pt x="627961" y="176270"/>
                </a:cubicBezTo>
                <a:cubicBezTo>
                  <a:pt x="624289" y="157909"/>
                  <a:pt x="627331" y="136766"/>
                  <a:pt x="616944" y="121186"/>
                </a:cubicBezTo>
                <a:cubicBezTo>
                  <a:pt x="610503" y="111524"/>
                  <a:pt x="594281" y="115362"/>
                  <a:pt x="583894" y="110169"/>
                </a:cubicBezTo>
                <a:cubicBezTo>
                  <a:pt x="572051" y="104247"/>
                  <a:pt x="561860" y="95480"/>
                  <a:pt x="550843" y="88135"/>
                </a:cubicBezTo>
                <a:cubicBezTo>
                  <a:pt x="543498" y="77118"/>
                  <a:pt x="538171" y="64447"/>
                  <a:pt x="528809" y="55085"/>
                </a:cubicBezTo>
                <a:cubicBezTo>
                  <a:pt x="504046" y="30322"/>
                  <a:pt x="492577" y="33982"/>
                  <a:pt x="462708" y="22034"/>
                </a:cubicBezTo>
                <a:cubicBezTo>
                  <a:pt x="455084" y="18984"/>
                  <a:pt x="425986" y="3672"/>
                  <a:pt x="41864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2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2746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Capabilities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была предпринята попытка сделать более гибкий контроль прав приложений, чем даёт </a:t>
                      </a:r>
                      <a:r>
                        <a:rPr lang="en-US" dirty="0"/>
                        <a:t>SUID-root: process &amp; file capabilities. </a:t>
                      </a:r>
                      <a:r>
                        <a:rPr lang="ru-RU" dirty="0"/>
                        <a:t>Например: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Попытка оказалась неудачной, так как слишком много прав спрятали за </a:t>
                      </a:r>
                      <a:r>
                        <a:rPr lang="en-US" dirty="0"/>
                        <a:t>CAP_NET_ADMIN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CAP_SYS_ADMIN, </a:t>
                      </a:r>
                      <a:r>
                        <a:rPr lang="ru-RU" dirty="0"/>
                        <a:t>который по факту оказался </a:t>
                      </a:r>
                      <a:r>
                        <a:rPr lang="en-US" dirty="0"/>
                        <a:t>“root”.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A801F6-265B-BA41-B972-E858C733B770}"/>
              </a:ext>
            </a:extLst>
          </p:cNvPr>
          <p:cNvSpPr txBox="1"/>
          <p:nvPr/>
        </p:nvSpPr>
        <p:spPr>
          <a:xfrm>
            <a:off x="1444726" y="1608462"/>
            <a:ext cx="9302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stat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File: '/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/bin/ping'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Size: 66176           Blocks: 136        IO Block: 4096   regular file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Device: 804h/2052d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263776      Links: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Access: (0755/-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-x)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cap_net_admin,cap_net_raw+p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4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5006"/>
              </p:ext>
            </p:extLst>
          </p:nvPr>
        </p:nvGraphicFramePr>
        <p:xfrm>
          <a:off x="0" y="365762"/>
          <a:ext cx="12192000" cy="2445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Есть более гибкое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для управления доступом: </a:t>
                      </a:r>
                      <a:r>
                        <a:rPr lang="en-US" dirty="0"/>
                        <a:t>ACLs (Access Control Lists):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 файлу привязывается список пользователей и действий, разрешённых тем пользователям;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можно наследовать права доступа от родительского каталога.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См. </a:t>
                      </a:r>
                      <a:r>
                        <a:rPr lang="en-US" baseline="0" dirty="0">
                          <a:hlinkClick r:id="rId3"/>
                        </a:rPr>
                        <a:t>https://access.redhat.com/documentation/en-US/Red_Hat_Storage/2.0/html/Administration_Guide/ch09s05.html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hlinkClick r:id="rId4"/>
                        </a:rPr>
                        <a:t>https://linux.die.net/man/5/nfs4_acl</a:t>
                      </a:r>
                      <a:r>
                        <a:rPr lang="en-US" dirty="0"/>
                        <a:t> 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0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1898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73558"/>
              </p:ext>
            </p:extLst>
          </p:nvPr>
        </p:nvGraphicFramePr>
        <p:xfrm>
          <a:off x="0" y="365762"/>
          <a:ext cx="12192000" cy="16228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4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238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Как уместить много разделов и ФС в одном дереве каталогов: точки монтирования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Все ФС, которые</a:t>
                      </a:r>
                      <a:r>
                        <a:rPr lang="ru-RU" baseline="0" dirty="0"/>
                        <a:t> надо сделать видимыми пользовательским приложениям, «подсоединяются» к уже существующим каталогам в ФС, видной пользователю.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dirty="0"/>
                        <a:t>Точка</a:t>
                      </a:r>
                      <a:r>
                        <a:rPr lang="ru-RU" baseline="0" dirty="0"/>
                        <a:t> монтирования с точки зрения ядра ОС – это отметка на каталоге «начиная отсюда, поиск имени делается от корня такой-то ФС».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E0F31E-B01F-3448-8157-C548809C60FE}"/>
              </a:ext>
            </a:extLst>
          </p:cNvPr>
          <p:cNvSpPr txBox="1"/>
          <p:nvPr/>
        </p:nvSpPr>
        <p:spPr>
          <a:xfrm>
            <a:off x="2334228" y="2349661"/>
            <a:ext cx="75235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mount -t ext4 ~/testing/fs-images/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8.0K</a:t>
            </a: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4.0K Sep 25 16:59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  83 Sep  6 21:11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1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67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56595"/>
              </p:ext>
            </p:extLst>
          </p:nvPr>
        </p:nvGraphicFramePr>
        <p:xfrm>
          <a:off x="0" y="365762"/>
          <a:ext cx="12192000" cy="50671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2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758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65822"/>
              </p:ext>
            </p:extLst>
          </p:nvPr>
        </p:nvGraphicFramePr>
        <p:xfrm>
          <a:off x="0" y="365762"/>
          <a:ext cx="12192000" cy="53109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dirty="0"/>
                        <a:t>Чтение символической ссылки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buf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0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2931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20928"/>
              </p:ext>
            </p:extLst>
          </p:nvPr>
        </p:nvGraphicFramePr>
        <p:xfrm>
          <a:off x="0" y="365762"/>
          <a:ext cx="12192000" cy="51890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dirty="0"/>
                        <a:t>Чтение символической ссылки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двух файлов в одном каталоге: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9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57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35721"/>
              </p:ext>
            </p:extLst>
          </p:nvPr>
        </p:nvGraphicFramePr>
        <p:xfrm>
          <a:off x="0" y="365762"/>
          <a:ext cx="12192000" cy="52804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Чтение символической ссылки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двух файлов в одном каталоге: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В течение некоторого времени сторонний процесс может успеть открыть файл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/tmp.1b42ac00de</a:t>
                      </a:r>
                      <a:r>
                        <a:rPr lang="ru-RU" dirty="0"/>
                        <a:t> и подсматривать в данные чужого процесса.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В промежуток между вызовами </a:t>
                      </a:r>
                      <a:r>
                        <a:rPr lang="en-US" dirty="0" err="1"/>
                        <a:t>lstat</a:t>
                      </a:r>
                      <a:r>
                        <a:rPr lang="en-US" dirty="0"/>
                        <a:t>()</a:t>
                      </a:r>
                      <a:r>
                        <a:rPr lang="ru-RU" dirty="0"/>
                        <a:t> и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сторонний процесс может поменять значение ссылки</a:t>
                      </a:r>
                      <a:br>
                        <a:rPr lang="en-US" dirty="0"/>
                      </a:br>
                      <a:r>
                        <a:rPr lang="en-US" dirty="0"/>
                        <a:t>(TOCTTOU: time of check to time of use).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В промежуток времени между вызовами </a:t>
                      </a:r>
                      <a:r>
                        <a:rPr lang="en-US" dirty="0"/>
                        <a:t>open()</a:t>
                      </a:r>
                      <a:r>
                        <a:rPr lang="ru-RU" dirty="0"/>
                        <a:t> сторонний процесс может переименовать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создать новый с тем же именем.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6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211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28561"/>
              </p:ext>
            </p:extLst>
          </p:nvPr>
        </p:nvGraphicFramePr>
        <p:xfrm>
          <a:off x="0" y="365762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7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278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89924"/>
              </p:ext>
            </p:extLst>
          </p:nvPr>
        </p:nvGraphicFramePr>
        <p:xfrm>
          <a:off x="0" y="365762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9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4569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11586"/>
              </p:ext>
            </p:extLst>
          </p:nvPr>
        </p:nvGraphicFramePr>
        <p:xfrm>
          <a:off x="0" y="365762"/>
          <a:ext cx="12192000" cy="30859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См. также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namespaces,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Pid</a:t>
                      </a:r>
                      <a:r>
                        <a:rPr lang="en-US" dirty="0"/>
                        <a:t> namespaces,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 namespaces.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2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772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42720"/>
              </p:ext>
            </p:extLst>
          </p:nvPr>
        </p:nvGraphicFramePr>
        <p:xfrm>
          <a:off x="0" y="365762"/>
          <a:ext cx="12192000" cy="3634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6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957">
                  <a:extLst>
                    <a:ext uri="{9D8B030D-6E8A-4147-A177-3AD203B41FA5}">
                      <a16:colId xmlns:a16="http://schemas.microsoft.com/office/drawing/2014/main" val="1927513321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Filesystem namespaces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заполнять </a:t>
                      </a:r>
                      <a:r>
                        <a:rPr lang="en-US" dirty="0"/>
                        <a:t>filesystem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Можно начать с пустой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в неё </a:t>
                      </a:r>
                      <a:r>
                        <a:rPr lang="en-US" dirty="0"/>
                        <a:t>read-only </a:t>
                      </a:r>
                      <a:r>
                        <a:rPr lang="ru-RU" dirty="0"/>
                        <a:t>образы каталогов с </a:t>
                      </a:r>
                      <a:r>
                        <a:rPr lang="ru-RU" dirty="0" err="1"/>
                        <a:t>бинарниками</a:t>
                      </a:r>
                      <a:r>
                        <a:rPr lang="ru-RU" dirty="0"/>
                        <a:t> вроде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, /lib,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специфичные для контейнера образы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/proc </a:t>
                      </a:r>
                      <a:r>
                        <a:rPr lang="ru-RU" dirty="0"/>
                        <a:t>и прочих,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каталоги с данными приложения, которое исполняется в контейнере.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8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771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80794"/>
              </p:ext>
            </p:extLst>
          </p:nvPr>
        </p:nvGraphicFramePr>
        <p:xfrm>
          <a:off x="0" y="365762"/>
          <a:ext cx="12192000" cy="3634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6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957">
                  <a:extLst>
                    <a:ext uri="{9D8B030D-6E8A-4147-A177-3AD203B41FA5}">
                      <a16:colId xmlns:a16="http://schemas.microsoft.com/office/drawing/2014/main" val="1927513321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Filesystem namespaces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заполнять </a:t>
                      </a:r>
                      <a:r>
                        <a:rPr lang="en-US" dirty="0"/>
                        <a:t>filesystem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Можно начать с пустой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в неё </a:t>
                      </a:r>
                      <a:r>
                        <a:rPr lang="en-US" dirty="0"/>
                        <a:t>read-only </a:t>
                      </a:r>
                      <a:r>
                        <a:rPr lang="ru-RU" dirty="0"/>
                        <a:t>образы каталогов с </a:t>
                      </a:r>
                      <a:r>
                        <a:rPr lang="ru-RU" dirty="0" err="1"/>
                        <a:t>бинарниками</a:t>
                      </a:r>
                      <a:r>
                        <a:rPr lang="ru-RU" dirty="0"/>
                        <a:t> вроде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, /lib,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специфичные для контейнера образы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/proc </a:t>
                      </a:r>
                      <a:r>
                        <a:rPr lang="ru-RU" dirty="0"/>
                        <a:t>и прочих,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каталоги с данными приложения, которое исполняется в контейнере.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bind mounts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см. </a:t>
                      </a:r>
                      <a:r>
                        <a:rPr lang="en-US" dirty="0"/>
                        <a:t>“Kubernetes (persistent) volumes”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6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603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1395"/>
              </p:ext>
            </p:extLst>
          </p:nvPr>
        </p:nvGraphicFramePr>
        <p:xfrm>
          <a:off x="0" y="365760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Bind-mounts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расширение понятия точек монтирования: каталоги, начиная с которых, поиск имени делается не от корня заданной ФС, а от другого каталога.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5331" y="1520328"/>
            <a:ext cx="65213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mount --bind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572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Как уместить много разделов и ФС в одном дереве каталогов: точки монтирования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Все ФС, которые</a:t>
                      </a:r>
                      <a:r>
                        <a:rPr lang="ru-RU" baseline="0" dirty="0"/>
                        <a:t> надо сделать видимыми пользовательским приложениям, «подсоединяются» к уже существующим каталогам в ФС, видной пользователю.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dirty="0"/>
                        <a:t>Точка</a:t>
                      </a:r>
                      <a:r>
                        <a:rPr lang="ru-RU" baseline="0" dirty="0"/>
                        <a:t> монтирования с точки зрения ядра ОС – это отметка на каталоге «начиная отсюда, поиск имени делается от корня такой-то ФС».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Посмотреть список точек монтирования можно так: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 cat /proc/self/mounts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Монтировать</a:t>
                      </a:r>
                      <a:r>
                        <a:rPr lang="ru-RU" baseline="0" dirty="0"/>
                        <a:t> ФС можно по требованию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>
                          <a:hlinkClick r:id="rId3"/>
                        </a:rPr>
                        <a:t>https://linux.die.net/man/5/auto.master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F9CF25-F83F-FD46-8AFF-0B3BEEA0686E}"/>
              </a:ext>
            </a:extLst>
          </p:cNvPr>
          <p:cNvSpPr txBox="1"/>
          <p:nvPr/>
        </p:nvSpPr>
        <p:spPr>
          <a:xfrm>
            <a:off x="2334228" y="2349661"/>
            <a:ext cx="75235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mount -t ext4 ~/testing/fs-images/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8.0K</a:t>
            </a: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4.0K Sep 25 16:59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  83 Sep  6 21:11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6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934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91304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Bind-mounts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расширение понятия точек монтирования: каталоги, начиная с которых, поиск имени делается не от корня заданной ФС, а от другого каталога.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Bind mounts </a:t>
                      </a:r>
                      <a:r>
                        <a:rPr lang="ru-RU" dirty="0"/>
                        <a:t>привносят</a:t>
                      </a:r>
                      <a:r>
                        <a:rPr lang="ru-RU" baseline="0" dirty="0"/>
                        <a:t> много нетривиальных деталей: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bind-mount </a:t>
                      </a:r>
                      <a:r>
                        <a:rPr lang="ru-RU" baseline="0" dirty="0"/>
                        <a:t>можно делать на файлы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http://lwn.net/Articles/689856/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5331" y="1520328"/>
            <a:ext cx="65213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mount --bind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10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5247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34">
                <a:tc gridSpan="2">
                  <a:txBody>
                    <a:bodyPr/>
                    <a:lstStyle/>
                    <a:p>
                      <a:r>
                        <a:rPr lang="ru-RU" dirty="0"/>
                        <a:t>Что ФС не должна</a:t>
                      </a:r>
                      <a:r>
                        <a:rPr lang="ru-RU" baseline="0" dirty="0"/>
                        <a:t> делать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или наблюдение о стоимости дизайн-решений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Интерпретировать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изменять</a:t>
                      </a:r>
                      <a:r>
                        <a:rPr lang="ru-RU" baseline="0" dirty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Интерпретировать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3321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34">
                <a:tc>
                  <a:txBody>
                    <a:bodyPr/>
                    <a:lstStyle/>
                    <a:p>
                      <a:r>
                        <a:rPr lang="ru-RU" dirty="0"/>
                        <a:t>Что ФС не должна</a:t>
                      </a:r>
                      <a:r>
                        <a:rPr lang="ru-RU" baseline="0" dirty="0"/>
                        <a:t> делать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 что делают </a:t>
                      </a:r>
                      <a:r>
                        <a:rPr lang="en-US" dirty="0"/>
                        <a:t>Windows (VFAT,</a:t>
                      </a:r>
                      <a:r>
                        <a:rPr lang="en-US" baseline="0" dirty="0"/>
                        <a:t> NTFS</a:t>
                      </a:r>
                      <a:r>
                        <a:rPr lang="en-US" dirty="0"/>
                        <a:t>)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Mac (HFS)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Интерпретировать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изменять</a:t>
                      </a:r>
                      <a:r>
                        <a:rPr lang="ru-RU" baseline="0" dirty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Интерпретировать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Case-insensitive &amp; case-preserving 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8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62106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Case-insensitivity: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 сравнивать строки без учёта регистра.</a:t>
                      </a:r>
                      <a:r>
                        <a:rPr lang="ru-RU" baseline="0" dirty="0"/>
                        <a:t> Для этого требуется: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всех языков из </a:t>
                      </a:r>
                      <a:r>
                        <a:rPr lang="en-US" dirty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Разбираться</a:t>
                      </a:r>
                      <a:r>
                        <a:rPr lang="ru-RU" baseline="0" dirty="0"/>
                        <a:t> с неоднозначностью записи букв: «</a:t>
                      </a:r>
                      <a:r>
                        <a:rPr lang="en-US" baseline="0" dirty="0"/>
                        <a:t>á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может быть одним символом,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может быть объединением символов «</a:t>
                      </a:r>
                      <a:r>
                        <a:rPr lang="en-US" baseline="0" dirty="0"/>
                        <a:t>a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«</a:t>
                      </a:r>
                      <a:r>
                        <a:rPr lang="en-US" baseline="0" dirty="0"/>
                        <a:t>′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новых версиях </a:t>
                      </a:r>
                      <a:r>
                        <a:rPr lang="en-US" baseline="0" dirty="0"/>
                        <a:t>Unicode </a:t>
                      </a:r>
                      <a:r>
                        <a:rPr lang="ru-RU" baseline="0" dirty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5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6213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Case-insensitivity: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 сравнивать строки без учёта регистра.</a:t>
                      </a:r>
                      <a:r>
                        <a:rPr lang="ru-RU" baseline="0" dirty="0"/>
                        <a:t> Для этого требуется: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всех языков из </a:t>
                      </a:r>
                      <a:r>
                        <a:rPr lang="en-US" dirty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Разбираться</a:t>
                      </a:r>
                      <a:r>
                        <a:rPr lang="ru-RU" baseline="0" dirty="0"/>
                        <a:t> с неоднозначностью записи букв: «</a:t>
                      </a:r>
                      <a:r>
                        <a:rPr lang="en-US" baseline="0" dirty="0"/>
                        <a:t>á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может быть одним символом,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может быть объединением символов «</a:t>
                      </a:r>
                      <a:r>
                        <a:rPr lang="en-US" baseline="0" dirty="0"/>
                        <a:t>a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«</a:t>
                      </a:r>
                      <a:r>
                        <a:rPr lang="en-US" baseline="0" dirty="0"/>
                        <a:t>′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новых версиях </a:t>
                      </a:r>
                      <a:r>
                        <a:rPr lang="en-US" baseline="0" dirty="0"/>
                        <a:t>Unicode </a:t>
                      </a:r>
                      <a:r>
                        <a:rPr lang="ru-RU" baseline="0" dirty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Windows </a:t>
                      </a:r>
                      <a:r>
                        <a:rPr lang="ru-RU" baseline="0" dirty="0"/>
                        <a:t>при создании раздела </a:t>
                      </a:r>
                      <a:r>
                        <a:rPr lang="en-US" baseline="0" dirty="0"/>
                        <a:t>NTFS </a:t>
                      </a:r>
                      <a:r>
                        <a:rPr lang="ru-RU" baseline="0" dirty="0"/>
                        <a:t>в него записываются таблицы нормализации и преобразования регистра.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7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38299"/>
              </p:ext>
            </p:extLst>
          </p:nvPr>
        </p:nvGraphicFramePr>
        <p:xfrm>
          <a:off x="0" y="365760"/>
          <a:ext cx="12192000" cy="304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Case-insensitivity: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 сравнивать строки без учёта регистра.</a:t>
                      </a:r>
                      <a:r>
                        <a:rPr lang="ru-RU" baseline="0" dirty="0"/>
                        <a:t> Для этого требуется: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всех языков из </a:t>
                      </a:r>
                      <a:r>
                        <a:rPr lang="en-US" dirty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Разбираться</a:t>
                      </a:r>
                      <a:r>
                        <a:rPr lang="ru-RU" baseline="0" dirty="0"/>
                        <a:t> с неоднозначностью записи букв: «</a:t>
                      </a:r>
                      <a:r>
                        <a:rPr lang="en-US" baseline="0" dirty="0"/>
                        <a:t>á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может быть одним символом,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может быть объединением символов «</a:t>
                      </a:r>
                      <a:r>
                        <a:rPr lang="en-US" baseline="0" dirty="0"/>
                        <a:t>a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«</a:t>
                      </a:r>
                      <a:r>
                        <a:rPr lang="en-US" baseline="0" dirty="0"/>
                        <a:t>′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новых версиях </a:t>
                      </a:r>
                      <a:r>
                        <a:rPr lang="en-US" baseline="0" dirty="0"/>
                        <a:t>Unicode </a:t>
                      </a:r>
                      <a:r>
                        <a:rPr lang="ru-RU" baseline="0" dirty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aseline="0" dirty="0"/>
                        <a:t>Правильное решение: не вмешиваться в именование файлов – пусть пользовательские программы заботятся об этом, если им надо</a:t>
                      </a:r>
                      <a:r>
                        <a:rPr lang="en-US" sz="2800" baseline="0" dirty="0"/>
                        <a:t>.</a:t>
                      </a:r>
                      <a:endParaRPr lang="ru-RU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76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25326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Дополнение</a:t>
                      </a:r>
                      <a:r>
                        <a:rPr lang="en-US" dirty="0"/>
                        <a:t>:</a:t>
                      </a:r>
                      <a:r>
                        <a:rPr lang="ru-RU" dirty="0"/>
                        <a:t> Как</a:t>
                      </a:r>
                      <a:r>
                        <a:rPr lang="ru-RU" baseline="0" dirty="0"/>
                        <a:t> работать с </a:t>
                      </a:r>
                      <a:r>
                        <a:rPr lang="en-US" baseline="0" dirty="0"/>
                        <a:t>Unicode-</a:t>
                      </a:r>
                      <a:r>
                        <a:rPr lang="ru-RU" baseline="0" dirty="0"/>
                        <a:t>строками, будто это </a:t>
                      </a:r>
                      <a:r>
                        <a:rPr lang="en-US" baseline="0" dirty="0"/>
                        <a:t>null-terminated ASCII</a:t>
                      </a:r>
                      <a:r>
                        <a:rPr lang="ru-RU" baseline="0" dirty="0"/>
                        <a:t>-строки</a:t>
                      </a:r>
                      <a:r>
                        <a:rPr lang="en-US" baseline="0" dirty="0"/>
                        <a:t>: UTF-8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Достоинства: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Запись английского языка не меняется,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Европейские языки</a:t>
                      </a:r>
                      <a:r>
                        <a:rPr lang="ru-RU" baseline="0" dirty="0"/>
                        <a:t> требуют двух байт,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ошибках потока однозначно находятся позиции начала символов.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 напишите преобразователи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utf-8 </a:t>
                      </a:r>
                      <a:r>
                        <a:rPr lang="ru-RU" baseline="0" dirty="0"/>
                        <a:t>и из него: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::vector&lt;uint8_t&gt; to_utf8(</a:t>
                      </a:r>
                      <a:r>
                        <a:rPr lang="en-US" baseline="0" dirty="0" err="1"/>
                        <a:t>const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::vector&lt;uint32_t&gt; &amp;x)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::vector&lt;uint32_t&gt; from_utf8(</a:t>
                      </a:r>
                      <a:r>
                        <a:rPr lang="en-US" baseline="0" dirty="0" err="1"/>
                        <a:t>const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::vector&lt;uint8_t&gt; &amp;x)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9467" y="880624"/>
          <a:ext cx="11804826" cy="2834640"/>
        </p:xfrm>
        <a:graphic>
          <a:graphicData uri="http://schemas.openxmlformats.org/drawingml/2006/table">
            <a:tbl>
              <a:tblPr/>
              <a:tblGrid>
                <a:gridCol w="118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6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04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of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Bits for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First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Byte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U+007F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0xxxxxxx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U+07FF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110xxxxx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U+0800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1110xxxx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U+10000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U+1FFFFF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11110xxx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U+200000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U+3FFFFFF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111110xx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U+4000000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U+7FFFFFFF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1111110x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353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99886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Ещё пример того, что </a:t>
                      </a:r>
                      <a:r>
                        <a:rPr lang="ru-RU" baseline="0" dirty="0"/>
                        <a:t>объект ФС и его имя разделены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С помощью </a:t>
                      </a:r>
                      <a:r>
                        <a:rPr lang="en-US" dirty="0"/>
                        <a:t>link()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unlink() </a:t>
                      </a:r>
                      <a:r>
                        <a:rPr lang="ru-RU" dirty="0"/>
                        <a:t>можно</a:t>
                      </a:r>
                      <a:r>
                        <a:rPr lang="ru-RU" baseline="0" dirty="0"/>
                        <a:t> создавать файлы, у которых есть несколько имён, или нет имён вообще.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baseline="0" dirty="0"/>
                        <a:t>Рабочий каталог тоже не привязан к пути: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68303" y="4496680"/>
            <a:ext cx="28553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6015" y="5692914"/>
            <a:ext cx="185996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B3A-98FC-E84E-AD66-BBFE4EC8F397}"/>
              </a:ext>
            </a:extLst>
          </p:cNvPr>
          <p:cNvSpPr txBox="1"/>
          <p:nvPr/>
        </p:nvSpPr>
        <p:spPr>
          <a:xfrm>
            <a:off x="2068972" y="1480724"/>
            <a:ext cx="805405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/testing/students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40K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234 Sep 28 11:48 example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11K Sep 27 21:49 proc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1.1K Sep 27 21:49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proc.c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13K Sep 28 20:14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1.6K Sep 28 20:13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sshfs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-o nonempty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aanisimov@vzbuild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testings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/students/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~/testing/students/</a:t>
            </a:r>
          </a:p>
        </p:txBody>
      </p:sp>
    </p:spTree>
    <p:extLst>
      <p:ext uri="{BB962C8B-B14F-4D97-AF65-F5344CB8AC3E}">
        <p14:creationId xmlns:p14="http://schemas.microsoft.com/office/powerpoint/2010/main" val="22411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2543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Ещё пример того, что </a:t>
                      </a:r>
                      <a:r>
                        <a:rPr lang="ru-RU" baseline="0" dirty="0"/>
                        <a:t>объект ФС и его имя разделены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С помощью </a:t>
                      </a:r>
                      <a:r>
                        <a:rPr lang="en-US" dirty="0"/>
                        <a:t>link()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unlink() </a:t>
                      </a:r>
                      <a:r>
                        <a:rPr lang="ru-RU" dirty="0"/>
                        <a:t>можно</a:t>
                      </a:r>
                      <a:r>
                        <a:rPr lang="ru-RU" baseline="0" dirty="0"/>
                        <a:t> создавать файлы, у которых есть несколько имён, или нет имён вообще.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baseline="0" dirty="0"/>
                        <a:t>Рабочий каталог тоже не привязан к пути: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28811" y="5673687"/>
            <a:ext cx="8334375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705B4-DCA5-E646-84DC-140D9D8DA4C5}"/>
              </a:ext>
            </a:extLst>
          </p:cNvPr>
          <p:cNvSpPr txBox="1"/>
          <p:nvPr/>
        </p:nvSpPr>
        <p:spPr>
          <a:xfrm>
            <a:off x="2068972" y="1480724"/>
            <a:ext cx="805405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/testing/students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40K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234 Sep 28 11:48 example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11K Sep 27 21:49 proc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1.1K Sep 27 21:49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proc.c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13K Sep 28 20:14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1.6K Sep 28 20:13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sshfs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-o nonempty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aanisimov@vzbuild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testings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/students/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40K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234 Sep 28 11:48 example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11K Sep 27 21:49 proc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1.1K Sep 27 21:49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proc.c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13K Sep 28 20:14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1.6K Sep 28 20:13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~/testing/students/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8.0K</a:t>
            </a: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4.0K Sep 25 16:59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  83 Sep  6 21:11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endParaRPr lang="ru-RU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690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9069"/>
              </p:ext>
            </p:extLst>
          </p:nvPr>
        </p:nvGraphicFramePr>
        <p:xfrm>
          <a:off x="0" y="365760"/>
          <a:ext cx="12192000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пользователя, ФС – это не набор данных на диске, представленный в виде дерева каталогов и файлов, а объект, который позволяет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Найти файл или каталог по имени,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Перечислить содержимое каталога,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Читать и переписывать содержимое файла.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051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procfs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есть файловая система, каталоги в корне которой соответствуют исполняющимся процессам, а файлы внутри каждого каталога описывают состояние процесса.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man</a:t>
                      </a:r>
                      <a:r>
                        <a:rPr lang="en-US" baseline="0" dirty="0"/>
                        <a:t> 5 proc,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что находится в файле </a:t>
                      </a:r>
                      <a:r>
                        <a:rPr lang="en-US" baseline="0" dirty="0"/>
                        <a:t>/proc/PID/</a:t>
                      </a:r>
                      <a:r>
                        <a:rPr lang="en-US" baseline="0" dirty="0" err="1"/>
                        <a:t>auxv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как выглядит стек процесса сразу после </a:t>
                      </a:r>
                      <a:r>
                        <a:rPr lang="en-US" baseline="0" dirty="0" err="1"/>
                        <a:t>execve</a:t>
                      </a:r>
                      <a:r>
                        <a:rPr lang="en-US" baseline="0" dirty="0"/>
                        <a:t>()?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напишите программу, которая спрячет первый аргумент командной строки из </a:t>
                      </a:r>
                      <a:r>
                        <a:rPr lang="en-US" baseline="0" dirty="0"/>
                        <a:t>/proc/PID/</a:t>
                      </a:r>
                      <a:r>
                        <a:rPr lang="en-US" baseline="0" dirty="0" err="1"/>
                        <a:t>cmdline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подсказка: </a:t>
                      </a:r>
                      <a:r>
                        <a:rPr lang="en-US" baseline="0" dirty="0"/>
                        <a:t>man </a:t>
                      </a:r>
                      <a:r>
                        <a:rPr lang="en-US" baseline="0" dirty="0" err="1"/>
                        <a:t>prctl</a:t>
                      </a:r>
                      <a:r>
                        <a:rPr lang="en-US" baseline="0" dirty="0"/>
                        <a:t> + </a:t>
                      </a:r>
                      <a:r>
                        <a:rPr lang="ru-RU" baseline="0" dirty="0"/>
                        <a:t>операция </a:t>
                      </a:r>
                      <a:r>
                        <a:rPr lang="en-US" baseline="0" dirty="0"/>
                        <a:t>PR_SET_MM),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напишите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аналоги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ps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lsof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59290" y="1335224"/>
            <a:ext cx="8273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:~$ ls 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/proc/self/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cmdline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cwd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-&gt; /home/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exe -&gt; /bin/ls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-x------ 2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maps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stat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......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2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210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 FUSE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FUSE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Filesystem in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spacE</a:t>
                      </a:r>
                      <a:r>
                        <a:rPr lang="en-US" dirty="0"/>
                        <a:t>) – </a:t>
                      </a:r>
                      <a:r>
                        <a:rPr lang="ru-RU" dirty="0"/>
                        <a:t>это способ создания драйверов файловых систем, которые исполняются как пользовательские процессы, а не часть ядра.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Драйверы </a:t>
                      </a:r>
                      <a:r>
                        <a:rPr lang="en-US" dirty="0"/>
                        <a:t>FUSE </a:t>
                      </a:r>
                      <a:r>
                        <a:rPr lang="ru-RU" dirty="0"/>
                        <a:t>работают как сервера, которые обслуживают один </a:t>
                      </a:r>
                      <a:r>
                        <a:rPr lang="en-US" dirty="0"/>
                        <a:t>pipe. </a:t>
                      </a:r>
                      <a:r>
                        <a:rPr lang="ru-RU" dirty="0"/>
                        <a:t>Они читают оттуда команды вроде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найти элемент каталога по имени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открыть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закрыть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прочесть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записать данные в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. Клиентом такого сервера является ядро ОС.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Пример: </a:t>
                      </a:r>
                      <a:r>
                        <a:rPr lang="en-US" dirty="0" err="1"/>
                        <a:t>sshfs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Преимущества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Позволяет легко экспериментировать,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Реализации ФС могут иметь сложные зависимости, которые были бы нежелательны в ядре,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Может использоваться непривилегированными пользователями.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Недостатки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Низкая производительность.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прочтите документацию по </a:t>
                      </a:r>
                      <a:r>
                        <a:rPr lang="en-US" dirty="0"/>
                        <a:t>FUSE high level API,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напишите драйвер для </a:t>
                      </a:r>
                      <a:r>
                        <a:rPr lang="en-US" dirty="0"/>
                        <a:t>FUSE, </a:t>
                      </a:r>
                      <a:r>
                        <a:rPr lang="ru-RU" dirty="0"/>
                        <a:t>который предоставляет ФС, состоящую из одного файла </a:t>
                      </a:r>
                      <a:r>
                        <a:rPr lang="en-US" dirty="0"/>
                        <a:t>“hello”, </a:t>
                      </a:r>
                      <a:r>
                        <a:rPr lang="ru-RU" dirty="0"/>
                        <a:t>из которого можно прочесть строку </a:t>
                      </a:r>
                      <a:r>
                        <a:rPr lang="en-US" dirty="0"/>
                        <a:t>“hello, world!”; </a:t>
                      </a:r>
                      <a:r>
                        <a:rPr lang="ru-RU" dirty="0"/>
                        <a:t>в каталоге, куда монтируется эта ФС, должны работать команды </a:t>
                      </a:r>
                      <a:r>
                        <a:rPr lang="en-US" dirty="0"/>
                        <a:t>`</a:t>
                      </a:r>
                      <a:r>
                        <a:rPr lang="en-US" dirty="0" err="1"/>
                        <a:t>ls`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`cat hello`.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4842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92833"/>
              </p:ext>
            </p:extLst>
          </p:nvPr>
        </p:nvGraphicFramePr>
        <p:xfrm>
          <a:off x="0" y="365762"/>
          <a:ext cx="12192000" cy="868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– </a:t>
                      </a:r>
                      <a:r>
                        <a:rPr lang="ru-RU" dirty="0"/>
                        <a:t>многопользовательская</a:t>
                      </a:r>
                      <a:r>
                        <a:rPr lang="ru-RU" baseline="0" dirty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4438</Words>
  <Application>Microsoft Macintosh PowerPoint</Application>
  <PresentationFormat>Widescreen</PresentationFormat>
  <Paragraphs>641</Paragraphs>
  <Slides>36</Slides>
  <Notes>36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65</cp:revision>
  <cp:lastPrinted>2018-09-24T07:50:30Z</cp:lastPrinted>
  <dcterms:created xsi:type="dcterms:W3CDTF">2016-09-20T13:25:15Z</dcterms:created>
  <dcterms:modified xsi:type="dcterms:W3CDTF">2022-09-19T07:31:22Z</dcterms:modified>
</cp:coreProperties>
</file>