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handoutMasterIdLst>
    <p:handoutMasterId r:id="rId48"/>
  </p:handoutMasterIdLst>
  <p:sldIdLst>
    <p:sldId id="280" r:id="rId3"/>
    <p:sldId id="317" r:id="rId4"/>
    <p:sldId id="349" r:id="rId5"/>
    <p:sldId id="318" r:id="rId6"/>
    <p:sldId id="319" r:id="rId7"/>
    <p:sldId id="320" r:id="rId8"/>
    <p:sldId id="323" r:id="rId9"/>
    <p:sldId id="324" r:id="rId10"/>
    <p:sldId id="395" r:id="rId11"/>
    <p:sldId id="266" r:id="rId12"/>
    <p:sldId id="369" r:id="rId13"/>
    <p:sldId id="388" r:id="rId14"/>
    <p:sldId id="391" r:id="rId15"/>
    <p:sldId id="392" r:id="rId16"/>
    <p:sldId id="393" r:id="rId17"/>
    <p:sldId id="394" r:id="rId18"/>
    <p:sldId id="326" r:id="rId19"/>
    <p:sldId id="328" r:id="rId20"/>
    <p:sldId id="329" r:id="rId21"/>
    <p:sldId id="341" r:id="rId22"/>
    <p:sldId id="343" r:id="rId23"/>
    <p:sldId id="342" r:id="rId24"/>
    <p:sldId id="344" r:id="rId25"/>
    <p:sldId id="345" r:id="rId26"/>
    <p:sldId id="346" r:id="rId27"/>
    <p:sldId id="347" r:id="rId28"/>
    <p:sldId id="348" r:id="rId29"/>
    <p:sldId id="331" r:id="rId30"/>
    <p:sldId id="327" r:id="rId31"/>
    <p:sldId id="330" r:id="rId32"/>
    <p:sldId id="302" r:id="rId33"/>
    <p:sldId id="350" r:id="rId34"/>
    <p:sldId id="309" r:id="rId35"/>
    <p:sldId id="378" r:id="rId36"/>
    <p:sldId id="374" r:id="rId37"/>
    <p:sldId id="375" r:id="rId38"/>
    <p:sldId id="377" r:id="rId39"/>
    <p:sldId id="381" r:id="rId40"/>
    <p:sldId id="337" r:id="rId41"/>
    <p:sldId id="338" r:id="rId42"/>
    <p:sldId id="384" r:id="rId43"/>
    <p:sldId id="387" r:id="rId44"/>
    <p:sldId id="385" r:id="rId45"/>
    <p:sldId id="386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9" autoAdjust="0"/>
    <p:restoredTop sz="9473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7691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264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4543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5929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449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44013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616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53909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871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979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994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0136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7743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4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70183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5249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84897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35758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311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136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6043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3862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9028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3144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9981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39992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75224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26932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94229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0795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79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1707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9628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107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29130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14202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7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307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187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840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8521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13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357767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wn.net/Articles/796000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pubs/archive/46403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gacy.gitbook.com/book/bagder/http2-explained/detail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76703/,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xboe/libu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1873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/42434872/39867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6480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49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93516"/>
              </p:ext>
            </p:extLst>
          </p:nvPr>
        </p:nvGraphicFramePr>
        <p:xfrm>
          <a:off x="0" y="365760"/>
          <a:ext cx="12192000" cy="42968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Какой интерфейс есть</a:t>
                      </a:r>
                      <a:r>
                        <a:rPr lang="ru-RU" sz="1800" baseline="0" dirty="0"/>
                        <a:t> у жёсткого диска</a:t>
                      </a:r>
                      <a:r>
                        <a:rPr lang="ru-RU" sz="1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 = open(“./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fes.c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read(f, buffer, size);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.....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write(f, buffer, size);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.....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close(f);</a:t>
                      </a:r>
                    </a:p>
                    <a:p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</a:p>
                    <a:p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 =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(“./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hello.txt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“w”);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(f, “hello, world!\n”);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(f);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В какой момент </a:t>
                      </a:r>
                      <a:r>
                        <a:rPr lang="ru-RU" sz="2000" dirty="0" err="1">
                          <a:latin typeface="+mn-lt"/>
                          <a:cs typeface="Consolas" panose="020B0609020204030204" pitchFamily="49" charset="0"/>
                        </a:rPr>
                        <a:t>невыравненные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 чтения и записи превращаются в выравненные?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2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8459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31334"/>
              </p:ext>
            </p:extLst>
          </p:nvPr>
        </p:nvGraphicFramePr>
        <p:xfrm>
          <a:off x="2032000" y="1215422"/>
          <a:ext cx="8128002" cy="4993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2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9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09637"/>
              </p:ext>
            </p:extLst>
          </p:nvPr>
        </p:nvGraphicFramePr>
        <p:xfrm>
          <a:off x="0" y="343339"/>
          <a:ext cx="1215711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Путь</a:t>
                      </a:r>
                      <a:r>
                        <a:rPr lang="ru-RU" sz="1800" baseline="0" dirty="0"/>
                        <a:t> данных от приложения до диска (обзорно)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40417" y="1840259"/>
            <a:ext cx="2106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err="1"/>
              <a:t>Невыравненные</a:t>
            </a:r>
            <a:br>
              <a:rPr lang="ru-RU" dirty="0"/>
            </a:br>
            <a:r>
              <a:rPr lang="ru-RU" dirty="0"/>
              <a:t>обращения,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Кеширование</a:t>
            </a:r>
            <a:br>
              <a:rPr lang="ru-RU" dirty="0"/>
            </a:br>
            <a:r>
              <a:rPr lang="ru-RU" dirty="0"/>
              <a:t>горячих данных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Readahead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0160002" y="2061107"/>
            <a:ext cx="239921" cy="134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7384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19930"/>
              </p:ext>
            </p:extLst>
          </p:nvPr>
        </p:nvGraphicFramePr>
        <p:xfrm>
          <a:off x="0" y="365760"/>
          <a:ext cx="12192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778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50903"/>
              </p:ext>
            </p:extLst>
          </p:nvPr>
        </p:nvGraphicFramePr>
        <p:xfrm>
          <a:off x="0" y="365760"/>
          <a:ext cx="12192000" cy="19877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91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03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13457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1785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42840"/>
              </p:ext>
            </p:extLst>
          </p:nvPr>
        </p:nvGraphicFramePr>
        <p:xfrm>
          <a:off x="0" y="365760"/>
          <a:ext cx="12192000" cy="3176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Почему не делать </a:t>
                      </a:r>
                      <a:r>
                        <a:rPr lang="en-US" baseline="0" dirty="0"/>
                        <a:t>IO </a:t>
                      </a:r>
                      <a:r>
                        <a:rPr lang="ru-RU" baseline="0" dirty="0"/>
                        <a:t>сразу в вызове </a:t>
                      </a:r>
                      <a:r>
                        <a:rPr lang="en-US" baseline="0" dirty="0"/>
                        <a:t>write()?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91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8513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29526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Почему не делать </a:t>
                      </a:r>
                      <a:r>
                        <a:rPr lang="en-US" baseline="0" dirty="0"/>
                        <a:t>IO </a:t>
                      </a:r>
                      <a:r>
                        <a:rPr lang="ru-RU" baseline="0" dirty="0"/>
                        <a:t>сразу в вызове </a:t>
                      </a:r>
                      <a:r>
                        <a:rPr lang="en-US" baseline="0" dirty="0"/>
                        <a:t>write()?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Более длинные </a:t>
                      </a:r>
                      <a:r>
                        <a:rPr lang="en-US" baseline="0" dirty="0"/>
                        <a:t>IO-</a:t>
                      </a:r>
                      <a:r>
                        <a:rPr lang="ru-RU" baseline="0" dirty="0"/>
                        <a:t>запросы к блочному устройству,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Delayed allocation,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Есть и проблемы: как ограничить время исполнения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4668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0966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6211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5375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7064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87905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следить за использованием областей и перезаписывать только те, которые не используются.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2090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64216"/>
              </p:ext>
            </p:extLst>
          </p:nvPr>
        </p:nvGraphicFramePr>
        <p:xfrm>
          <a:off x="0" y="365760"/>
          <a:ext cx="12192000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6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7068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8080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&lt;-- </a:t>
                      </a:r>
                      <a:r>
                        <a:rPr lang="ru-RU" baseline="0" dirty="0"/>
                        <a:t>файл будет расти бесконечно? как удалять старые данные?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1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101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81542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&lt;-- </a:t>
                      </a:r>
                      <a:r>
                        <a:rPr lang="ru-RU" baseline="0" dirty="0"/>
                        <a:t>файл будет расти бесконечно? как удалять старые данные?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POSIX API </a:t>
                      </a:r>
                      <a:r>
                        <a:rPr lang="ru-RU" baseline="0" dirty="0"/>
                        <a:t>поддерживает операцию «заменить часть файла нулями». ФС вроде </a:t>
                      </a:r>
                      <a:r>
                        <a:rPr lang="en-US" baseline="0" dirty="0" err="1"/>
                        <a:t>ext</a:t>
                      </a:r>
                      <a:r>
                        <a:rPr lang="en-US" baseline="0" dirty="0"/>
                        <a:t>*, </a:t>
                      </a:r>
                      <a:r>
                        <a:rPr lang="en-US" baseline="0" dirty="0" err="1"/>
                        <a:t>xfs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bsd</a:t>
                      </a:r>
                      <a:r>
                        <a:rPr lang="en-US" baseline="0" dirty="0"/>
                        <a:t> ffs </a:t>
                      </a:r>
                      <a:r>
                        <a:rPr lang="ru-RU" baseline="0" dirty="0"/>
                        <a:t>реализуют её эффективно и не хранят нули на диске.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Файлы с дырками называются </a:t>
                      </a:r>
                      <a:r>
                        <a:rPr lang="en-US" baseline="0" dirty="0"/>
                        <a:t>sparse files.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2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4068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22196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POSIX API </a:t>
                      </a:r>
                      <a:r>
                        <a:rPr lang="ru-RU" baseline="0" dirty="0"/>
                        <a:t>поддерживает операцию «заменить часть файла нулями». ФС вроде </a:t>
                      </a:r>
                      <a:r>
                        <a:rPr lang="en-US" baseline="0" dirty="0" err="1"/>
                        <a:t>ext</a:t>
                      </a:r>
                      <a:r>
                        <a:rPr lang="en-US" baseline="0" dirty="0"/>
                        <a:t>*, </a:t>
                      </a:r>
                      <a:r>
                        <a:rPr lang="en-US" baseline="0" dirty="0" err="1"/>
                        <a:t>xfs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bsd</a:t>
                      </a:r>
                      <a:r>
                        <a:rPr lang="en-US" baseline="0" dirty="0"/>
                        <a:t> ffs </a:t>
                      </a:r>
                      <a:r>
                        <a:rPr lang="ru-RU" baseline="0" dirty="0"/>
                        <a:t>реализуют её эффективно и не хранят нули на диске.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Файлы с дырками называются </a:t>
                      </a:r>
                      <a:r>
                        <a:rPr lang="en-US" baseline="0" dirty="0"/>
                        <a:t>sparse files.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См. также: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fallocate</a:t>
                      </a:r>
                      <a:r>
                        <a:rPr lang="en-US" baseline="0" dirty="0"/>
                        <a:t>(2),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logical &amp; physical size </a:t>
                      </a: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struct stat.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57161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86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38681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0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6475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6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89256"/>
              </p:ext>
            </p:extLst>
          </p:nvPr>
        </p:nvGraphicFramePr>
        <p:xfrm>
          <a:off x="0" y="365760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это будет взаимодействовать с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дырками в файлах, которым не соответствует ни один блок на устройстве, хранящем ФС?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truncate?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6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19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93143"/>
              </p:ext>
            </p:extLst>
          </p:nvPr>
        </p:nvGraphicFramePr>
        <p:xfrm>
          <a:off x="0" y="365760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это будет взаимодействовать с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дырками в файлах, которым не соответствует ни один блок на устройстве, хранящем ФС?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truncate?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64747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hlinkClick r:id="rId3"/>
                        </a:rPr>
                        <a:t>https://lwn.net/Articles/357767/</a:t>
                      </a:r>
                      <a:endParaRPr lang="en-GB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hlinkClick r:id="rId4"/>
                        </a:rPr>
                        <a:t>https://lwn.net/Articles/796000/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0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82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7598"/>
              </p:ext>
            </p:extLst>
          </p:nvPr>
        </p:nvGraphicFramePr>
        <p:xfrm>
          <a:off x="0" y="365760"/>
          <a:ext cx="12192000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aseline="0" dirty="0"/>
                        <a:t>Пусть у нас есть файловый сервер, которые предоставляет следующие операции: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прочесть данные из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дописать данные в конец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превратить часть файла в дырку.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для такого файлового сервера добавить возможность асинхронной репликации? Файл на реплике всегда должен быть в согласованном состоянии.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50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570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55">
                <a:tc gridSpan="2"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r>
                        <a:rPr lang="ru-RU" baseline="0" dirty="0"/>
                        <a:t>Пусть у нас есть файловый сервер, которые предоставляет следующие операции: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прочесть данные из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дописать данные в конец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превратить часть файла в дырку.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для такого файлового сервера добавить возможность асинхронной репликации? Файл на реплике всегда должен быть в согласованном состоянии.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 чём проблема: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Master replica</a:t>
                      </a:r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Slave replica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84219"/>
              </p:ext>
            </p:extLst>
          </p:nvPr>
        </p:nvGraphicFramePr>
        <p:xfrm>
          <a:off x="203200" y="4107443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44577" y="3732551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18546" y="3642590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93979"/>
              </p:ext>
            </p:extLst>
          </p:nvPr>
        </p:nvGraphicFramePr>
        <p:xfrm>
          <a:off x="6096000" y="4573389"/>
          <a:ext cx="27048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77322"/>
              </p:ext>
            </p:extLst>
          </p:nvPr>
        </p:nvGraphicFramePr>
        <p:xfrm>
          <a:off x="203200" y="5039335"/>
          <a:ext cx="5892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644577" y="4646855"/>
            <a:ext cx="4886793" cy="389844"/>
          </a:xfrm>
          <a:custGeom>
            <a:avLst/>
            <a:gdLst>
              <a:gd name="connsiteX0" fmla="*/ 3312826 w 3312826"/>
              <a:gd name="connsiteY0" fmla="*/ 359864 h 389844"/>
              <a:gd name="connsiteX1" fmla="*/ 1169233 w 3312826"/>
              <a:gd name="connsiteY1" fmla="*/ 100 h 389844"/>
              <a:gd name="connsiteX2" fmla="*/ 0 w 3312826"/>
              <a:gd name="connsiteY2" fmla="*/ 389844 h 38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2826" h="389844">
                <a:moveTo>
                  <a:pt x="3312826" y="359864"/>
                </a:moveTo>
                <a:cubicBezTo>
                  <a:pt x="2517098" y="177483"/>
                  <a:pt x="1721371" y="-4897"/>
                  <a:pt x="1169233" y="100"/>
                </a:cubicBezTo>
                <a:cubicBezTo>
                  <a:pt x="617095" y="5097"/>
                  <a:pt x="0" y="389844"/>
                  <a:pt x="0" y="38984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81862" y="4676935"/>
            <a:ext cx="1094282" cy="344774"/>
          </a:xfrm>
          <a:custGeom>
            <a:avLst/>
            <a:gdLst>
              <a:gd name="connsiteX0" fmla="*/ 1094282 w 1094282"/>
              <a:gd name="connsiteY0" fmla="*/ 344774 h 344774"/>
              <a:gd name="connsiteX1" fmla="*/ 524656 w 1094282"/>
              <a:gd name="connsiteY1" fmla="*/ 0 h 344774"/>
              <a:gd name="connsiteX2" fmla="*/ 0 w 1094282"/>
              <a:gd name="connsiteY2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344774">
                <a:moveTo>
                  <a:pt x="1094282" y="344774"/>
                </a:moveTo>
                <a:cubicBezTo>
                  <a:pt x="900659" y="172387"/>
                  <a:pt x="707036" y="0"/>
                  <a:pt x="524656" y="0"/>
                </a:cubicBezTo>
                <a:cubicBezTo>
                  <a:pt x="342276" y="0"/>
                  <a:pt x="0" y="344774"/>
                  <a:pt x="0" y="34477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6900"/>
              </p:ext>
            </p:extLst>
          </p:nvPr>
        </p:nvGraphicFramePr>
        <p:xfrm>
          <a:off x="6096000" y="5719525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6537377" y="5344633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11346" y="5254672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957810" y="3507698"/>
            <a:ext cx="164892" cy="2773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22702" y="4646855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79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73074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= open(“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file.txt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”, O_RDONLY);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mmap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(NULL, length, PROT_READ, MAP_PRIVATE,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, 0);</a:t>
                      </a:r>
                    </a:p>
                    <a:p>
                      <a:endParaRPr lang="en-US" baseline="0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/* work with @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as if it were an array */</a:t>
                      </a:r>
                    </a:p>
                    <a:p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(“%s\n”,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baseline="0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munmap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, length);</a:t>
                      </a:r>
                      <a:endParaRPr lang="ru-RU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  <a:ea typeface="Menlo" charset="0"/>
                          <a:cs typeface="Menlo" charset="0"/>
                        </a:rPr>
                        <a:t>Как это работает?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86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3716"/>
              </p:ext>
            </p:extLst>
          </p:nvPr>
        </p:nvGraphicFramePr>
        <p:xfrm>
          <a:off x="0" y="365760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55">
                <a:tc gridSpan="2"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endParaRPr lang="ru-RU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Master replica</a:t>
                      </a:r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Slave replica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Вывод: исполнять </a:t>
                      </a:r>
                      <a:r>
                        <a:rPr lang="en-US" baseline="0" dirty="0" err="1"/>
                        <a:t>punch_holes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сразу при получении запроса нельзя, их надо </a:t>
                      </a:r>
                      <a:r>
                        <a:rPr lang="ru-RU" baseline="0" dirty="0" err="1"/>
                        <a:t>журналировать</a:t>
                      </a:r>
                      <a:r>
                        <a:rPr lang="ru-RU" baseline="0" dirty="0"/>
                        <a:t> и исполнять позже.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Домашнее задание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придумайте механизм </a:t>
                      </a:r>
                      <a:r>
                        <a:rPr lang="ru-RU" baseline="0" dirty="0" err="1"/>
                        <a:t>журналирования</a:t>
                      </a:r>
                      <a:r>
                        <a:rPr lang="ru-RU" baseline="0" dirty="0"/>
                        <a:t> дырок для </a:t>
                      </a:r>
                      <a:r>
                        <a:rPr lang="en-US" baseline="0" dirty="0"/>
                        <a:t>master-slave </a:t>
                      </a:r>
                      <a:r>
                        <a:rPr lang="ru-RU" baseline="0" dirty="0"/>
                        <a:t>репликации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31807"/>
              </p:ext>
            </p:extLst>
          </p:nvPr>
        </p:nvGraphicFramePr>
        <p:xfrm>
          <a:off x="203200" y="1893051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44577" y="1518159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18546" y="1428198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92350"/>
              </p:ext>
            </p:extLst>
          </p:nvPr>
        </p:nvGraphicFramePr>
        <p:xfrm>
          <a:off x="6096000" y="2358997"/>
          <a:ext cx="27048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5411"/>
              </p:ext>
            </p:extLst>
          </p:nvPr>
        </p:nvGraphicFramePr>
        <p:xfrm>
          <a:off x="203200" y="2824943"/>
          <a:ext cx="5892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644577" y="2432463"/>
            <a:ext cx="4886793" cy="389844"/>
          </a:xfrm>
          <a:custGeom>
            <a:avLst/>
            <a:gdLst>
              <a:gd name="connsiteX0" fmla="*/ 3312826 w 3312826"/>
              <a:gd name="connsiteY0" fmla="*/ 359864 h 389844"/>
              <a:gd name="connsiteX1" fmla="*/ 1169233 w 3312826"/>
              <a:gd name="connsiteY1" fmla="*/ 100 h 389844"/>
              <a:gd name="connsiteX2" fmla="*/ 0 w 3312826"/>
              <a:gd name="connsiteY2" fmla="*/ 389844 h 38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2826" h="389844">
                <a:moveTo>
                  <a:pt x="3312826" y="359864"/>
                </a:moveTo>
                <a:cubicBezTo>
                  <a:pt x="2517098" y="177483"/>
                  <a:pt x="1721371" y="-4897"/>
                  <a:pt x="1169233" y="100"/>
                </a:cubicBezTo>
                <a:cubicBezTo>
                  <a:pt x="617095" y="5097"/>
                  <a:pt x="0" y="389844"/>
                  <a:pt x="0" y="38984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81862" y="2462543"/>
            <a:ext cx="1094282" cy="344774"/>
          </a:xfrm>
          <a:custGeom>
            <a:avLst/>
            <a:gdLst>
              <a:gd name="connsiteX0" fmla="*/ 1094282 w 1094282"/>
              <a:gd name="connsiteY0" fmla="*/ 344774 h 344774"/>
              <a:gd name="connsiteX1" fmla="*/ 524656 w 1094282"/>
              <a:gd name="connsiteY1" fmla="*/ 0 h 344774"/>
              <a:gd name="connsiteX2" fmla="*/ 0 w 1094282"/>
              <a:gd name="connsiteY2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344774">
                <a:moveTo>
                  <a:pt x="1094282" y="344774"/>
                </a:moveTo>
                <a:cubicBezTo>
                  <a:pt x="900659" y="172387"/>
                  <a:pt x="707036" y="0"/>
                  <a:pt x="524656" y="0"/>
                </a:cubicBezTo>
                <a:cubicBezTo>
                  <a:pt x="342276" y="0"/>
                  <a:pt x="0" y="344774"/>
                  <a:pt x="0" y="34477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68889"/>
              </p:ext>
            </p:extLst>
          </p:nvPr>
        </p:nvGraphicFramePr>
        <p:xfrm>
          <a:off x="6096000" y="3505133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6537377" y="3130241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11346" y="3040280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957810" y="1293306"/>
            <a:ext cx="164892" cy="2773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22702" y="2432463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1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9591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06066"/>
              </p:ext>
            </p:extLst>
          </p:nvPr>
        </p:nvGraphicFramePr>
        <p:xfrm>
          <a:off x="-2" y="365761"/>
          <a:ext cx="12192002" cy="4416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2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816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2" y="365761"/>
          <a:ext cx="12192002" cy="47697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71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0227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3647"/>
              </p:ext>
            </p:extLst>
          </p:nvPr>
        </p:nvGraphicFramePr>
        <p:xfrm>
          <a:off x="-2" y="365761"/>
          <a:ext cx="12192002" cy="48917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0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626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4827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Будет ли оно работать эффективно?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53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9329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58055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516914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2089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95470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A5A72FA-51CE-9E48-B4DE-1B7DE027739B}"/>
              </a:ext>
            </a:extLst>
          </p:cNvPr>
          <p:cNvGraphicFramePr>
            <a:graphicFrameLocks noGrp="1"/>
          </p:cNvGraphicFramePr>
          <p:nvPr/>
        </p:nvGraphicFramePr>
        <p:xfrm>
          <a:off x="2550434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A134AC-875A-9340-B522-B7C9162F9AB7}"/>
              </a:ext>
            </a:extLst>
          </p:cNvPr>
          <p:cNvGraphicFramePr>
            <a:graphicFrameLocks noGrp="1"/>
          </p:cNvGraphicFramePr>
          <p:nvPr/>
        </p:nvGraphicFramePr>
        <p:xfrm>
          <a:off x="4132470" y="48842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EAA00AB-410F-594C-B2A4-A3B5E0421445}"/>
              </a:ext>
            </a:extLst>
          </p:cNvPr>
          <p:cNvGraphicFramePr>
            <a:graphicFrameLocks noGrp="1"/>
          </p:cNvGraphicFramePr>
          <p:nvPr/>
        </p:nvGraphicFramePr>
        <p:xfrm>
          <a:off x="5777205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47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12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541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6476602" y="342900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14420"/>
            <a:ext cx="4996486" cy="718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1393F3-D64A-3D43-999D-83853EA62CD5}"/>
              </a:ext>
            </a:extLst>
          </p:cNvPr>
          <p:cNvGraphicFramePr>
            <a:graphicFrameLocks noGrp="1"/>
          </p:cNvGraphicFramePr>
          <p:nvPr/>
        </p:nvGraphicFramePr>
        <p:xfrm>
          <a:off x="11366774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74248-3C79-EE40-AE3D-FA835CCB5D80}"/>
              </a:ext>
            </a:extLst>
          </p:cNvPr>
          <p:cNvCxnSpPr>
            <a:endCxn id="36" idx="1"/>
          </p:cNvCxnSpPr>
          <p:nvPr/>
        </p:nvCxnSpPr>
        <p:spPr>
          <a:xfrm>
            <a:off x="6684882" y="3614420"/>
            <a:ext cx="4681892" cy="71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CC14E2-BCE1-6A47-9C11-CFAC483B44A3}"/>
              </a:ext>
            </a:extLst>
          </p:cNvPr>
          <p:cNvCxnSpPr/>
          <p:nvPr/>
        </p:nvCxnSpPr>
        <p:spPr>
          <a:xfrm>
            <a:off x="11575054" y="4327648"/>
            <a:ext cx="616946" cy="11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B8F100A-B260-B045-A2B5-743DBEC655CB}"/>
              </a:ext>
            </a:extLst>
          </p:cNvPr>
          <p:cNvGraphicFramePr>
            <a:graphicFrameLocks noGrp="1"/>
          </p:cNvGraphicFramePr>
          <p:nvPr/>
        </p:nvGraphicFramePr>
        <p:xfrm>
          <a:off x="6684882" y="3411083"/>
          <a:ext cx="5507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1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268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777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17584"/>
              </p:ext>
            </p:extLst>
          </p:nvPr>
        </p:nvGraphicFramePr>
        <p:xfrm>
          <a:off x="0" y="365761"/>
          <a:ext cx="12192000" cy="5400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Улучшение: запросы на чтение надо отправлять в таком количестве, чтобы у диска всегда была непустая очередь команд. Первая команда всё равно увидит задержку на отправку запроса и получение ответа, но для последующих этой задержки не будет.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0348BCF-999A-D44C-A773-FE62BD97364E}"/>
              </a:ext>
            </a:extLst>
          </p:cNvPr>
          <p:cNvGraphicFramePr>
            <a:graphicFrameLocks noGrp="1"/>
          </p:cNvGraphicFramePr>
          <p:nvPr/>
        </p:nvGraphicFramePr>
        <p:xfrm>
          <a:off x="2558816" y="3422344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092CBEC-D4FD-9444-8A89-1DC39AB678CB}"/>
              </a:ext>
            </a:extLst>
          </p:cNvPr>
          <p:cNvGraphicFramePr>
            <a:graphicFrameLocks noGrp="1"/>
          </p:cNvGraphicFramePr>
          <p:nvPr/>
        </p:nvGraphicFramePr>
        <p:xfrm>
          <a:off x="3342388" y="342511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8ABCE27-913F-F84C-B0E9-07EF78B3CDF3}"/>
              </a:ext>
            </a:extLst>
          </p:cNvPr>
          <p:cNvGraphicFramePr>
            <a:graphicFrameLocks noGrp="1"/>
          </p:cNvGraphicFramePr>
          <p:nvPr/>
        </p:nvGraphicFramePr>
        <p:xfrm>
          <a:off x="4119689" y="3422867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6B37C-8D4F-A441-AA12-5B3682A9B9B8}"/>
              </a:ext>
            </a:extLst>
          </p:cNvPr>
          <p:cNvCxnSpPr/>
          <p:nvPr/>
        </p:nvCxnSpPr>
        <p:spPr>
          <a:xfrm flipV="1">
            <a:off x="1480116" y="3616579"/>
            <a:ext cx="458853" cy="716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F74B20-18E9-4C49-BB1D-9EC29B345BE6}"/>
              </a:ext>
            </a:extLst>
          </p:cNvPr>
          <p:cNvCxnSpPr>
            <a:cxnSpLocks/>
          </p:cNvCxnSpPr>
          <p:nvPr/>
        </p:nvCxnSpPr>
        <p:spPr>
          <a:xfrm flipV="1">
            <a:off x="1478105" y="3627305"/>
            <a:ext cx="658049" cy="70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A31138-6051-9046-899F-F2D5BAD26494}"/>
              </a:ext>
            </a:extLst>
          </p:cNvPr>
          <p:cNvCxnSpPr>
            <a:cxnSpLocks/>
          </p:cNvCxnSpPr>
          <p:nvPr/>
        </p:nvCxnSpPr>
        <p:spPr>
          <a:xfrm flipV="1">
            <a:off x="1478406" y="3659920"/>
            <a:ext cx="827641" cy="691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5B38F43-881C-104B-BCAB-9F84273A6ACF}"/>
              </a:ext>
            </a:extLst>
          </p:cNvPr>
          <p:cNvGraphicFramePr>
            <a:graphicFrameLocks noGrp="1"/>
          </p:cNvGraphicFramePr>
          <p:nvPr/>
        </p:nvGraphicFramePr>
        <p:xfrm>
          <a:off x="4164854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1A31D25-3C4D-A04A-A44D-B25C54F3A6AD}"/>
              </a:ext>
            </a:extLst>
          </p:cNvPr>
          <p:cNvGraphicFramePr>
            <a:graphicFrameLocks noGrp="1"/>
          </p:cNvGraphicFramePr>
          <p:nvPr/>
        </p:nvGraphicFramePr>
        <p:xfrm>
          <a:off x="3655602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28B7-0F9A-6E40-B848-77577B802FE7}"/>
              </a:ext>
            </a:extLst>
          </p:cNvPr>
          <p:cNvCxnSpPr>
            <a:endCxn id="45" idx="1"/>
          </p:cNvCxnSpPr>
          <p:nvPr/>
        </p:nvCxnSpPr>
        <p:spPr>
          <a:xfrm>
            <a:off x="3354630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523DAE-168D-6A49-B116-906FC6E57608}"/>
              </a:ext>
            </a:extLst>
          </p:cNvPr>
          <p:cNvCxnSpPr/>
          <p:nvPr/>
        </p:nvCxnSpPr>
        <p:spPr>
          <a:xfrm>
            <a:off x="3863882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3365376-172E-CF4A-944A-90CD597E4B2D}"/>
              </a:ext>
            </a:extLst>
          </p:cNvPr>
          <p:cNvGraphicFramePr>
            <a:graphicFrameLocks noGrp="1"/>
          </p:cNvGraphicFramePr>
          <p:nvPr/>
        </p:nvGraphicFramePr>
        <p:xfrm>
          <a:off x="4949508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0DACC13-79F9-8449-812D-2BC10AF08592}"/>
              </a:ext>
            </a:extLst>
          </p:cNvPr>
          <p:cNvGraphicFramePr>
            <a:graphicFrameLocks noGrp="1"/>
          </p:cNvGraphicFramePr>
          <p:nvPr/>
        </p:nvGraphicFramePr>
        <p:xfrm>
          <a:off x="4440256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E4A77A-10CD-7C4F-9D1F-643C940F2950}"/>
              </a:ext>
            </a:extLst>
          </p:cNvPr>
          <p:cNvCxnSpPr>
            <a:endCxn id="49" idx="1"/>
          </p:cNvCxnSpPr>
          <p:nvPr/>
        </p:nvCxnSpPr>
        <p:spPr>
          <a:xfrm>
            <a:off x="4139284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F5717B-0509-A24F-80E4-D757D6D5D33C}"/>
              </a:ext>
            </a:extLst>
          </p:cNvPr>
          <p:cNvCxnSpPr/>
          <p:nvPr/>
        </p:nvCxnSpPr>
        <p:spPr>
          <a:xfrm>
            <a:off x="4648536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1E63FB-905E-1F47-95DB-E472611B81CA}"/>
              </a:ext>
            </a:extLst>
          </p:cNvPr>
          <p:cNvCxnSpPr>
            <a:cxnSpLocks/>
          </p:cNvCxnSpPr>
          <p:nvPr/>
        </p:nvCxnSpPr>
        <p:spPr>
          <a:xfrm flipV="1">
            <a:off x="3064737" y="3616579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2CD7E3-E843-8E44-B39F-EB8EEE3E2017}"/>
              </a:ext>
            </a:extLst>
          </p:cNvPr>
          <p:cNvCxnSpPr>
            <a:cxnSpLocks/>
          </p:cNvCxnSpPr>
          <p:nvPr/>
        </p:nvCxnSpPr>
        <p:spPr>
          <a:xfrm flipV="1">
            <a:off x="3856706" y="3613325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1BB69D-6AB7-EF45-9A3D-6B7BF8A035BB}"/>
              </a:ext>
            </a:extLst>
          </p:cNvPr>
          <p:cNvCxnSpPr>
            <a:cxnSpLocks/>
          </p:cNvCxnSpPr>
          <p:nvPr/>
        </p:nvCxnSpPr>
        <p:spPr>
          <a:xfrm flipV="1">
            <a:off x="4636437" y="3604411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438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31266"/>
              </p:ext>
            </p:extLst>
          </p:nvPr>
        </p:nvGraphicFramePr>
        <p:xfrm>
          <a:off x="0" y="365762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1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304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09952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зачем это надо?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Процессы не имеют доступа к физической памяти.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baseline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Вместо этого, ОС предоставляют процессам линейное адресное пространство,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которое может произвольно отображаться на физическую память.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Задачи, которые решает введение виртуального</a:t>
                      </a:r>
                      <a:r>
                        <a:rPr lang="ru-RU" baseline="0" dirty="0"/>
                        <a:t> адресного пространства:</a:t>
                      </a: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Возможность предоставить каждому процессу единообразное</a:t>
                      </a:r>
                      <a:r>
                        <a:rPr lang="ru-RU" baseline="0" dirty="0"/>
                        <a:t> адресное пространство: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процесс просто считает, что ему доступны все адреса в диапазоне </a:t>
                      </a:r>
                      <a:r>
                        <a:rPr lang="en-US" baseline="0" dirty="0"/>
                        <a:t>[0, MAX_ADDR),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Изоляция процессов,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прозрачно разделять часть памяти между процессами (</a:t>
                      </a:r>
                      <a:r>
                        <a:rPr lang="en-US" baseline="0" dirty="0"/>
                        <a:t>shared libraries, text segments, 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«незаметно» для процесса заполнять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выгружать его части из памяти</a:t>
                      </a:r>
                      <a:r>
                        <a:rPr lang="en-US" baseline="0" dirty="0"/>
                        <a:t>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memory-mapped files, swapping.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36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9105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34508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Дополнительное чтение: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Google, “The QUIC Transport Protocol”, </a:t>
                      </a:r>
                      <a:r>
                        <a:rPr lang="en-US" baseline="0" dirty="0">
                          <a:hlinkClick r:id="rId3"/>
                        </a:rPr>
                        <a:t>https://research.google.com/pubs/archive/46403.pdf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Daniel Bernstein, “HTTP 2 explained”, </a:t>
                      </a:r>
                      <a:r>
                        <a:rPr lang="en-US" baseline="0" dirty="0">
                          <a:hlinkClick r:id="rId4"/>
                        </a:rPr>
                        <a:t>https://legacy.gitbook.com/book/bagder/http2-explained/details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0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30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3045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10743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Приложение помещает в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операций, которые надо исполнить, продвигает </a:t>
                      </a:r>
                      <a:r>
                        <a:rPr lang="en-US" dirty="0"/>
                        <a:t>sq tail </a:t>
                      </a:r>
                      <a:r>
                        <a:rPr lang="ru-RU" dirty="0"/>
                        <a:t>и просит ядро исполнить </a:t>
                      </a:r>
                      <a:r>
                        <a:rPr lang="en-US" dirty="0"/>
                        <a:t>IO.</a:t>
                      </a:r>
                      <a:r>
                        <a:rPr lang="ru-RU" dirty="0"/>
                        <a:t> Ядро по мере обработки запросов продвигает </a:t>
                      </a:r>
                      <a:r>
                        <a:rPr lang="en-US" dirty="0"/>
                        <a:t>sq head.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завершается, ядро сохраняет добавляет запись в </a:t>
                      </a:r>
                      <a:r>
                        <a:rPr lang="en-US" dirty="0"/>
                        <a:t>completion queue </a:t>
                      </a:r>
                      <a:r>
                        <a:rPr lang="ru-RU" dirty="0"/>
                        <a:t>и продвигает </a:t>
                      </a:r>
                      <a:r>
                        <a:rPr lang="en-US" dirty="0" err="1"/>
                        <a:t>cq</a:t>
                      </a:r>
                      <a:r>
                        <a:rPr lang="en-US" dirty="0"/>
                        <a:t> tail.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1A73B9-173B-C942-8CFF-CB9521BA52F9}"/>
              </a:ext>
            </a:extLst>
          </p:cNvPr>
          <p:cNvSpPr txBox="1"/>
          <p:nvPr/>
        </p:nvSpPr>
        <p:spPr>
          <a:xfrm>
            <a:off x="1828181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7DEA0-8061-E74B-A04E-314D08C568E0}"/>
              </a:ext>
            </a:extLst>
          </p:cNvPr>
          <p:cNvSpPr txBox="1"/>
          <p:nvPr/>
        </p:nvSpPr>
        <p:spPr>
          <a:xfrm>
            <a:off x="4408736" y="2235945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30247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14A7241-284E-A148-AFEE-9F5B9105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57954"/>
              </p:ext>
            </p:extLst>
          </p:nvPr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21F7D56-6C9B-9145-A6A0-B47F0A5A0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39063"/>
              </p:ext>
            </p:extLst>
          </p:nvPr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B6FFE-2DBB-CA4F-81DF-B6B912BF770A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AA458-F6B4-FA49-B6A1-5B29272C82C5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C6D65-7AAF-6E4C-9CAB-9D9C46E136E9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40BBF-A8A1-9044-B0AC-98AB7935E687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94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707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985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Приложение помещает в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операций, которые надо исполнить, продвигает </a:t>
                      </a:r>
                      <a:r>
                        <a:rPr lang="en-US" dirty="0"/>
                        <a:t>sq tail </a:t>
                      </a:r>
                      <a:r>
                        <a:rPr lang="ru-RU" dirty="0"/>
                        <a:t>и просит ядро исполнить </a:t>
                      </a:r>
                      <a:r>
                        <a:rPr lang="en-US" dirty="0"/>
                        <a:t>IO.</a:t>
                      </a:r>
                      <a:r>
                        <a:rPr lang="ru-RU" dirty="0"/>
                        <a:t> Ядро по мере обработки запросов продвигает </a:t>
                      </a:r>
                      <a:r>
                        <a:rPr lang="en-US" dirty="0"/>
                        <a:t>sq head.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завершается, ядро сохраняет добавляет запись в </a:t>
                      </a:r>
                      <a:r>
                        <a:rPr lang="en-US" dirty="0"/>
                        <a:t>completion queue </a:t>
                      </a:r>
                      <a:r>
                        <a:rPr lang="ru-RU" dirty="0"/>
                        <a:t>и продвигает </a:t>
                      </a:r>
                      <a:r>
                        <a:rPr lang="en-US" dirty="0" err="1"/>
                        <a:t>cq</a:t>
                      </a:r>
                      <a:r>
                        <a:rPr lang="en-US" dirty="0"/>
                        <a:t> tail.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Вопрос</a:t>
                      </a:r>
                      <a:r>
                        <a:rPr lang="ru-RU" dirty="0"/>
                        <a:t>: в </a:t>
                      </a:r>
                      <a:r>
                        <a:rPr lang="en-US" dirty="0" err="1"/>
                        <a:t>pread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pwrite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и прочие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было бы добавить аналог параметра </a:t>
                      </a:r>
                      <a:r>
                        <a:rPr lang="en-US" dirty="0" err="1"/>
                        <a:t>lpOverlapped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из </a:t>
                      </a:r>
                      <a:r>
                        <a:rPr lang="en-US" dirty="0"/>
                        <a:t>Windows API. </a:t>
                      </a:r>
                      <a:r>
                        <a:rPr lang="ru-RU" dirty="0"/>
                        <a:t>Чем лучше схема с кольцевыми буферами?</a:t>
                      </a:r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Вопрос</a:t>
                      </a:r>
                      <a:r>
                        <a:rPr lang="ru-RU" dirty="0"/>
                        <a:t>: что будет, если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операция, стоящая в голове </a:t>
                      </a:r>
                      <a:r>
                        <a:rPr lang="en-US" dirty="0"/>
                        <a:t>submission queue, </a:t>
                      </a:r>
                      <a:r>
                        <a:rPr lang="ru-RU" dirty="0"/>
                        <a:t>будет исполняться дольше всех остальных?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1A73B9-173B-C942-8CFF-CB9521BA52F9}"/>
              </a:ext>
            </a:extLst>
          </p:cNvPr>
          <p:cNvSpPr txBox="1"/>
          <p:nvPr/>
        </p:nvSpPr>
        <p:spPr>
          <a:xfrm>
            <a:off x="1828181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7DEA0-8061-E74B-A04E-314D08C568E0}"/>
              </a:ext>
            </a:extLst>
          </p:cNvPr>
          <p:cNvSpPr txBox="1"/>
          <p:nvPr/>
        </p:nvSpPr>
        <p:spPr>
          <a:xfrm>
            <a:off x="4408736" y="2235945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30247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14A7241-284E-A148-AFEE-9F5B9105AFDF}"/>
              </a:ext>
            </a:extLst>
          </p:cNvPr>
          <p:cNvGraphicFramePr>
            <a:graphicFrameLocks noGrp="1"/>
          </p:cNvGraphicFramePr>
          <p:nvPr/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21F7D56-6C9B-9145-A6A0-B47F0A5A0DB8}"/>
              </a:ext>
            </a:extLst>
          </p:cNvPr>
          <p:cNvGraphicFramePr>
            <a:graphicFrameLocks noGrp="1"/>
          </p:cNvGraphicFramePr>
          <p:nvPr/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B6FFE-2DBB-CA4F-81DF-B6B912BF770A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AA458-F6B4-FA49-B6A1-5B29272C82C5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C6D65-7AAF-6E4C-9CAB-9D9C46E136E9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40BBF-A8A1-9044-B0AC-98AB7935E687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2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8334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83401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бы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состояла именно из запросов на ввод-вывод, ядро могло бы продвигать </a:t>
                      </a:r>
                      <a:r>
                        <a:rPr lang="en-US" dirty="0"/>
                        <a:t>sq head </a:t>
                      </a:r>
                      <a:r>
                        <a:rPr lang="ru-RU" dirty="0"/>
                        <a:t>только когда завершится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 из головы списка. Это приводило бы к </a:t>
                      </a:r>
                      <a:r>
                        <a:rPr lang="en-US" dirty="0"/>
                        <a:t>head-of-line blocking.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30988C-4A06-2F4C-9C0D-A6C7A0F1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74457"/>
              </p:ext>
            </p:extLst>
          </p:nvPr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B3B7B92-2321-EC4F-844D-0E44D155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84897"/>
              </p:ext>
            </p:extLst>
          </p:nvPr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5FE26-E102-E747-BE4E-8A54CEC8F5B2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3293-A421-3943-AF26-125E5F4E7A4B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17C59-F97A-ED45-8598-9C5A26F01164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D22B0-7D84-1A47-AD3E-05BE25CC31BF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0247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24549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502B40E-4DAE-4E41-96A2-771B6FDE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54792"/>
              </p:ext>
            </p:extLst>
          </p:nvPr>
        </p:nvGraphicFramePr>
        <p:xfrm>
          <a:off x="1033346" y="3316189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43733941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587704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9951442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57668848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(entries)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B85C-F4B5-624F-A29D-C39BB67331BB}"/>
              </a:ext>
            </a:extLst>
          </p:cNvPr>
          <p:cNvCxnSpPr>
            <a:cxnSpLocks/>
          </p:cNvCxnSpPr>
          <p:nvPr/>
        </p:nvCxnSpPr>
        <p:spPr>
          <a:xfrm flipH="1">
            <a:off x="2074127" y="1816543"/>
            <a:ext cx="557562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57090-76B6-A341-9E8F-ACEA0869AC33}"/>
              </a:ext>
            </a:extLst>
          </p:cNvPr>
          <p:cNvCxnSpPr>
            <a:cxnSpLocks/>
          </p:cNvCxnSpPr>
          <p:nvPr/>
        </p:nvCxnSpPr>
        <p:spPr>
          <a:xfrm flipH="1">
            <a:off x="1379644" y="1816543"/>
            <a:ext cx="184275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72A19-E1F9-404E-83F4-1A3916ADA8D6}"/>
              </a:ext>
            </a:extLst>
          </p:cNvPr>
          <p:cNvCxnSpPr>
            <a:cxnSpLocks/>
          </p:cNvCxnSpPr>
          <p:nvPr/>
        </p:nvCxnSpPr>
        <p:spPr>
          <a:xfrm flipH="1">
            <a:off x="3865732" y="1816543"/>
            <a:ext cx="20481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92BC74-89C7-EB4A-A373-8B990817985F}"/>
              </a:ext>
            </a:extLst>
          </p:cNvPr>
          <p:cNvCxnSpPr>
            <a:cxnSpLocks/>
          </p:cNvCxnSpPr>
          <p:nvPr/>
        </p:nvCxnSpPr>
        <p:spPr>
          <a:xfrm>
            <a:off x="4498580" y="1816542"/>
            <a:ext cx="64213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294ED5-720C-A742-BC17-E71A4EA9B5B0}"/>
              </a:ext>
            </a:extLst>
          </p:cNvPr>
          <p:cNvSpPr txBox="1"/>
          <p:nvPr/>
        </p:nvSpPr>
        <p:spPr>
          <a:xfrm>
            <a:off x="1360475" y="1838729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6DE3D-72F4-354C-8B7F-9875F292721A}"/>
              </a:ext>
            </a:extLst>
          </p:cNvPr>
          <p:cNvSpPr txBox="1"/>
          <p:nvPr/>
        </p:nvSpPr>
        <p:spPr>
          <a:xfrm>
            <a:off x="4785434" y="1816541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</p:spTree>
    <p:extLst>
      <p:ext uri="{BB962C8B-B14F-4D97-AF65-F5344CB8AC3E}">
        <p14:creationId xmlns:p14="http://schemas.microsoft.com/office/powerpoint/2010/main" val="4172550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996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53710"/>
              </p:ext>
            </p:extLst>
          </p:nvPr>
        </p:nvGraphicFramePr>
        <p:xfrm>
          <a:off x="0" y="365762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Домашнее задание: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hlinkClick r:id="rId3"/>
                        </a:rPr>
                        <a:t>https://lwn.net/Articles/776703/</a:t>
                      </a:r>
                      <a:r>
                        <a:rPr lang="ru-RU" dirty="0">
                          <a:hlinkClick r:id="rId3"/>
                        </a:rPr>
                        <a:t>,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Изучите </a:t>
                      </a:r>
                      <a:r>
                        <a:rPr lang="en-US" dirty="0"/>
                        <a:t>API </a:t>
                      </a:r>
                      <a:r>
                        <a:rPr lang="en-US" dirty="0" err="1"/>
                        <a:t>liburing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https://github.com/axboe/liburing</a:t>
                      </a:r>
                      <a:r>
                        <a:rPr lang="en-US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Напишите </a:t>
                      </a:r>
                      <a:r>
                        <a:rPr lang="en-US" dirty="0"/>
                        <a:t>cp, </a:t>
                      </a:r>
                      <a:r>
                        <a:rPr lang="ru-RU" dirty="0"/>
                        <a:t>который работает следующим образом: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испустить 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 последовательных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запросов на чтение, </a:t>
                      </a:r>
                      <a:r>
                        <a:rPr lang="en-US" dirty="0"/>
                        <a:t>N = 4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N = 8, </a:t>
                      </a:r>
                      <a:r>
                        <a:rPr lang="ru-RU" dirty="0"/>
                        <a:t>длина запроса – </a:t>
                      </a:r>
                      <a:r>
                        <a:rPr lang="en-US" dirty="0"/>
                        <a:t>256K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512K,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когда исполнится чтение №0, испустить запрос на запись и ещё один запрос на чтение,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когда исполнится чтение №1, ….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и т.д.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9264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30988C-4A06-2F4C-9C0D-A6C7A0F1AF56}"/>
              </a:ext>
            </a:extLst>
          </p:cNvPr>
          <p:cNvGraphicFramePr>
            <a:graphicFrameLocks noGrp="1"/>
          </p:cNvGraphicFramePr>
          <p:nvPr/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B3B7B92-2321-EC4F-844D-0E44D155AC3D}"/>
              </a:ext>
            </a:extLst>
          </p:cNvPr>
          <p:cNvGraphicFramePr>
            <a:graphicFrameLocks noGrp="1"/>
          </p:cNvGraphicFramePr>
          <p:nvPr/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5FE26-E102-E747-BE4E-8A54CEC8F5B2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3293-A421-3943-AF26-125E5F4E7A4B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17C59-F97A-ED45-8598-9C5A26F01164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D22B0-7D84-1A47-AD3E-05BE25CC31BF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0247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24549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502B40E-4DAE-4E41-96A2-771B6FDE0286}"/>
              </a:ext>
            </a:extLst>
          </p:cNvPr>
          <p:cNvGraphicFramePr>
            <a:graphicFrameLocks noGrp="1"/>
          </p:cNvGraphicFramePr>
          <p:nvPr/>
        </p:nvGraphicFramePr>
        <p:xfrm>
          <a:off x="1033346" y="3316189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43733941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587704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9951442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57668848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(entries)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B85C-F4B5-624F-A29D-C39BB67331BB}"/>
              </a:ext>
            </a:extLst>
          </p:cNvPr>
          <p:cNvCxnSpPr>
            <a:cxnSpLocks/>
          </p:cNvCxnSpPr>
          <p:nvPr/>
        </p:nvCxnSpPr>
        <p:spPr>
          <a:xfrm flipH="1">
            <a:off x="2074127" y="1816543"/>
            <a:ext cx="557562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57090-76B6-A341-9E8F-ACEA0869AC33}"/>
              </a:ext>
            </a:extLst>
          </p:cNvPr>
          <p:cNvCxnSpPr>
            <a:cxnSpLocks/>
          </p:cNvCxnSpPr>
          <p:nvPr/>
        </p:nvCxnSpPr>
        <p:spPr>
          <a:xfrm flipH="1">
            <a:off x="1379644" y="1816543"/>
            <a:ext cx="184275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72A19-E1F9-404E-83F4-1A3916ADA8D6}"/>
              </a:ext>
            </a:extLst>
          </p:cNvPr>
          <p:cNvCxnSpPr>
            <a:cxnSpLocks/>
          </p:cNvCxnSpPr>
          <p:nvPr/>
        </p:nvCxnSpPr>
        <p:spPr>
          <a:xfrm flipH="1">
            <a:off x="3865732" y="1816543"/>
            <a:ext cx="20481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92BC74-89C7-EB4A-A373-8B990817985F}"/>
              </a:ext>
            </a:extLst>
          </p:cNvPr>
          <p:cNvCxnSpPr>
            <a:cxnSpLocks/>
          </p:cNvCxnSpPr>
          <p:nvPr/>
        </p:nvCxnSpPr>
        <p:spPr>
          <a:xfrm>
            <a:off x="4498580" y="1816542"/>
            <a:ext cx="64213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294ED5-720C-A742-BC17-E71A4EA9B5B0}"/>
              </a:ext>
            </a:extLst>
          </p:cNvPr>
          <p:cNvSpPr txBox="1"/>
          <p:nvPr/>
        </p:nvSpPr>
        <p:spPr>
          <a:xfrm>
            <a:off x="1360475" y="1838729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6DE3D-72F4-354C-8B7F-9875F292721A}"/>
              </a:ext>
            </a:extLst>
          </p:cNvPr>
          <p:cNvSpPr txBox="1"/>
          <p:nvPr/>
        </p:nvSpPr>
        <p:spPr>
          <a:xfrm>
            <a:off x="4785434" y="1816541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</p:spTree>
    <p:extLst>
      <p:ext uri="{BB962C8B-B14F-4D97-AF65-F5344CB8AC3E}">
        <p14:creationId xmlns:p14="http://schemas.microsoft.com/office/powerpoint/2010/main" val="136752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345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1670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</a:t>
                      </a:r>
                      <a:r>
                        <a:rPr lang="en-US" baseline="0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Таблицы разрешается</a:t>
                      </a:r>
                      <a:r>
                        <a:rPr lang="ru-RU" baseline="0" dirty="0"/>
                        <a:t> заполнять частично, чтобы не тратить много памяти.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Поиск по таблицам требует много обращений</a:t>
                      </a:r>
                      <a:r>
                        <a:rPr lang="ru-RU" baseline="0" dirty="0"/>
                        <a:t> к памяти, поэтому результаты преобразований адресов </a:t>
                      </a:r>
                      <a:r>
                        <a:rPr lang="ru-RU" baseline="0" dirty="0" err="1"/>
                        <a:t>кешируются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TLB (Translation Look-aside Buffer)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62"/>
              </p:ext>
            </p:extLst>
          </p:nvPr>
        </p:nvGraphicFramePr>
        <p:xfrm>
          <a:off x="566757" y="1039155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ru-RU" dirty="0"/>
                        <a:t>Виртуальный адрес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0240"/>
              </p:ext>
            </p:extLst>
          </p:nvPr>
        </p:nvGraphicFramePr>
        <p:xfrm>
          <a:off x="1172684" y="2129824"/>
          <a:ext cx="1901022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</a:t>
                      </a:r>
                      <a:r>
                        <a:rPr lang="ru-RU" baseline="0" dirty="0"/>
                        <a:t> страниц первого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61012" y="1780835"/>
            <a:ext cx="511672" cy="1579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56774"/>
              </p:ext>
            </p:extLst>
          </p:nvPr>
        </p:nvGraphicFramePr>
        <p:xfrm>
          <a:off x="4246390" y="3055422"/>
          <a:ext cx="2045325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 страниц</a:t>
                      </a:r>
                      <a:r>
                        <a:rPr lang="ru-RU" baseline="0" dirty="0"/>
                        <a:t> второго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073706" y="3360145"/>
            <a:ext cx="117268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02767" y="1780835"/>
            <a:ext cx="843623" cy="28661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91715" y="4618591"/>
            <a:ext cx="51381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4412"/>
              </p:ext>
            </p:extLst>
          </p:nvPr>
        </p:nvGraphicFramePr>
        <p:xfrm>
          <a:off x="9852721" y="2570490"/>
          <a:ext cx="1370767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Страница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8306718" y="2743200"/>
            <a:ext cx="1496849" cy="110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09679" y="1780835"/>
            <a:ext cx="1743042" cy="21166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048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2544"/>
              </p:ext>
            </p:extLst>
          </p:nvPr>
        </p:nvGraphicFramePr>
        <p:xfrm>
          <a:off x="0" y="365760"/>
          <a:ext cx="12192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ОС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операционной системы память процесса представляется как набор </a:t>
                      </a:r>
                      <a:r>
                        <a:rPr lang="en-US" baseline="0" dirty="0"/>
                        <a:t>VMA (Virtual Memory Area).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Каждая </a:t>
                      </a:r>
                      <a:r>
                        <a:rPr lang="en-US" baseline="0" dirty="0"/>
                        <a:t>VMA </a:t>
                      </a:r>
                      <a:r>
                        <a:rPr lang="ru-RU" baseline="0" dirty="0"/>
                        <a:t>указывает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диапазон адресов,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права доступа (и флаги вроде </a:t>
                      </a:r>
                      <a:r>
                        <a:rPr lang="en-US" baseline="0" dirty="0"/>
                        <a:t>copy-on-write),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правило, как подгружать страницы из данной </a:t>
                      </a:r>
                      <a:r>
                        <a:rPr lang="en-US" baseline="0" dirty="0"/>
                        <a:t>VMA.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4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2448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1381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0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707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5175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Ответ: никак.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До недавнего времени ошибки при отложенной записи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можно было легко потерять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3"/>
                        </a:rPr>
                        <a:t>https://lwn.net/Articles/718734/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4"/>
                        </a:rPr>
                        <a:t>http://stackoverflow.com/q/42434872/398670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6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1535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04507"/>
              </p:ext>
            </p:extLst>
          </p:nvPr>
        </p:nvGraphicFramePr>
        <p:xfrm>
          <a:off x="0" y="365760"/>
          <a:ext cx="12192000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Вернёмся к </a:t>
                      </a:r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80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3819</Words>
  <Application>Microsoft Macintosh PowerPoint</Application>
  <PresentationFormat>Widescreen</PresentationFormat>
  <Paragraphs>774</Paragraphs>
  <Slides>44</Slides>
  <Notes>44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102</cp:revision>
  <cp:lastPrinted>2017-10-02T09:22:54Z</cp:lastPrinted>
  <dcterms:created xsi:type="dcterms:W3CDTF">2016-09-20T13:25:15Z</dcterms:created>
  <dcterms:modified xsi:type="dcterms:W3CDTF">2022-09-26T05:44:32Z</dcterms:modified>
</cp:coreProperties>
</file>