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0" r:id="rId2"/>
    <p:sldId id="357" r:id="rId3"/>
    <p:sldId id="350" r:id="rId4"/>
    <p:sldId id="351" r:id="rId5"/>
    <p:sldId id="341" r:id="rId6"/>
    <p:sldId id="353" r:id="rId7"/>
    <p:sldId id="354" r:id="rId8"/>
    <p:sldId id="355" r:id="rId9"/>
    <p:sldId id="356" r:id="rId10"/>
    <p:sldId id="358" r:id="rId11"/>
    <p:sldId id="352" r:id="rId12"/>
    <p:sldId id="336" r:id="rId13"/>
    <p:sldId id="359" r:id="rId14"/>
    <p:sldId id="360" r:id="rId15"/>
    <p:sldId id="361" r:id="rId16"/>
    <p:sldId id="362" r:id="rId17"/>
    <p:sldId id="364" r:id="rId18"/>
    <p:sldId id="363" r:id="rId19"/>
    <p:sldId id="342" r:id="rId20"/>
    <p:sldId id="365" r:id="rId21"/>
    <p:sldId id="366" r:id="rId22"/>
    <p:sldId id="367" r:id="rId23"/>
    <p:sldId id="368" r:id="rId24"/>
    <p:sldId id="369" r:id="rId25"/>
    <p:sldId id="370" r:id="rId26"/>
    <p:sldId id="343" r:id="rId27"/>
    <p:sldId id="372" r:id="rId28"/>
    <p:sldId id="373" r:id="rId29"/>
    <p:sldId id="379" r:id="rId30"/>
    <p:sldId id="375" r:id="rId31"/>
    <p:sldId id="376" r:id="rId32"/>
    <p:sldId id="377" r:id="rId33"/>
    <p:sldId id="378" r:id="rId34"/>
    <p:sldId id="380" r:id="rId35"/>
    <p:sldId id="310" r:id="rId36"/>
    <p:sldId id="349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3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561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8345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0407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35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572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9394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993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00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359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45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5070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407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8322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381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739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907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45412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669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7962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149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43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9527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3872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43369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5097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48873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2314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8880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22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392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522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D22-5B9D-A34C-BB7A-13430035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FCD0-D5D3-6544-B0F2-C3DB9DB0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44E4-8EDC-944E-A601-91150F0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C57B-1EEC-4D4C-9A7D-2B8F98F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331-8B23-6E44-A8F7-AAD59D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2DB-7085-F54C-89D7-62B3BEE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60B-7D9A-F546-982B-A3769D0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FE7-7CDF-3047-B5F3-9337A03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BBC8-87C2-7140-A526-C1113B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A4CF-78AE-4243-8FC1-2E03BFD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48E4-8224-EE46-8792-7C93570D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D4A26-F07B-9C40-9276-2829FC5D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961-D9FE-684D-9043-9A76C9B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DF5-788B-2649-8960-0417477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A819-E862-A243-A987-61EF3E8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066-12CC-0244-AEC1-135F955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2310-524E-A74C-A490-23D01377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B75-8D31-4048-8DC4-C06C68C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0B6B-26A9-1A47-8CD6-CF90A60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DD5-0431-2A48-8CFE-0B05AA0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211-618F-0D4A-A6F9-B1DA47A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D42C-197F-2B47-A874-7F2454DA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93F-7ACC-0144-9EB8-717FAF2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8744-9ABE-984D-BEC9-7BC5F0D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9A-A8EA-1D49-95D9-D5E5BE0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48-624D-A547-8282-8FD0CD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926-9E14-2044-98CF-5D495BA6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B32F-E614-0C43-A684-46FE4B1B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5108-3320-CB41-B891-DBC559A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E0C3-06AF-2D43-930C-6FA49D2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2BCA-79DD-644C-B3FA-EB4D5D5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E31-0BB2-7A49-BAAE-D4BB9D2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5513-8694-074D-BA5A-E4A14485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70F8-3E7F-EE46-B335-61205A49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DE060-9BAD-5B40-8466-B79079FD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3333-AD47-2149-B94B-AAE161D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ADEAC-8E0F-8544-ABFE-B69D630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7F43-CB09-7B41-92D9-8855F5E1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5360-EC41-2D45-B8CB-91E04F2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C79-5BE0-194A-9836-EBDC26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5702-A71B-974B-863F-FA9A071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0BA0-FB36-ED48-A1A3-B4295A2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0F702-DCE1-2A4E-A805-195CD58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0C4-1DD8-ED48-AC06-D0800C0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BA7C-5C75-9F47-9E4E-245AA26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34D7-F160-C740-9891-354DC09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C53-3F20-084F-8570-49E0941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E95-DFC8-164C-A111-26E2750F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72BD-EA0F-164D-BBE7-A45642C6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B7BC-8595-2445-842E-504A59AA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2DA2-A40D-D74D-8E91-ECD2C92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69A3-B28D-B548-A505-F8828B9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911-D75E-3346-8B61-956A8591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51A7-FE4D-8840-B341-814EB403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0E54-115D-7F48-A3EA-4A96B782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A73-EBE4-3148-A6AE-3D52AD4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BE0-DF32-7B4D-917B-C083407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B1CC-20E7-864A-86FD-FE6BB5D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2627-EA61-5844-B005-E666F01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7A14-AC39-2C4B-8647-456E453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D816-3C90-C94C-A6C1-021BD7B1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523-645E-8146-A7D8-DE0D540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ECF0-E141-2A4C-A0DF-CCAFD8EA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ubeyko.com/development/FileSystems/NTFS/ntfsdoc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683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9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8587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75496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MFT Entry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NTFS </a:t>
                      </a:r>
                      <a:r>
                        <a:rPr lang="ru-RU" dirty="0"/>
                        <a:t>файл – это что-то вроде записи в таблице в БД. Атрибуты соответствуют колонкам таблицы.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Атрибуты регулярных файлов: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$STANDARD_INFORMATION (</a:t>
                      </a:r>
                      <a:r>
                        <a:rPr lang="ru-RU" dirty="0"/>
                        <a:t>даты создания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модификации, флаги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системный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сжатый</a:t>
                      </a:r>
                      <a:r>
                        <a:rPr lang="en-US" dirty="0"/>
                        <a:t>”,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</a:t>
                      </a:r>
                      <a:r>
                        <a:rPr lang="ru-RU" dirty="0"/>
                        <a:t>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$SECURITY_DESCRIPTOR,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Данные.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4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0661"/>
              </p:ext>
            </p:extLst>
          </p:nvPr>
        </p:nvGraphicFramePr>
        <p:xfrm>
          <a:off x="194873" y="1176675"/>
          <a:ext cx="11782270" cy="739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941188362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42695095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3375708290"/>
                    </a:ext>
                  </a:extLst>
                </a:gridCol>
              </a:tblGrid>
              <a:tr h="739211">
                <a:tc>
                  <a:txBody>
                    <a:bodyPr/>
                    <a:lstStyle/>
                    <a:p>
                      <a:r>
                        <a:rPr lang="en-US" dirty="0"/>
                        <a:t>MFT Entry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214857" y="2006157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88036" y="1912314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334994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619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49048"/>
              </p:ext>
            </p:extLst>
          </p:nvPr>
        </p:nvGraphicFramePr>
        <p:xfrm>
          <a:off x="1" y="365760"/>
          <a:ext cx="12192000" cy="6065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3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2704726091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val="214166067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Атрибуты файлов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6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ATTRIB {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ATTR_TYPE type;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size;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non_res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name_off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flags;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id;</a:t>
                      </a:r>
                    </a:p>
                    <a:p>
                      <a:endParaRPr lang="en-GB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union {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ATTR_RESIDENT res;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ATTR_NONRESIDENT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nres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ATTR_RESIDENT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flags;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res;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ATTR_NONRESIDENT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svcn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evcn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c_unit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res1[5];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600" dirty="0"/>
                    </a:p>
                    <a:p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5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Короткие атрибуты, значения которых умещаются в </a:t>
                      </a:r>
                      <a:r>
                        <a:rPr lang="en-US" sz="1800" dirty="0"/>
                        <a:t>MFT Entry.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Обязательно </a:t>
                      </a:r>
                      <a:r>
                        <a:rPr lang="ru-RU" sz="1800" dirty="0" err="1"/>
                        <a:t>резидентны</a:t>
                      </a:r>
                      <a:r>
                        <a:rPr lang="en-US" sz="1800" dirty="0"/>
                        <a:t> Standard Information </a:t>
                      </a:r>
                      <a:r>
                        <a:rPr lang="ru-RU" sz="1800" dirty="0"/>
                        <a:t>и имена файла.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dirty="0"/>
                        <a:t>Runlist – </a:t>
                      </a:r>
                      <a:r>
                        <a:rPr lang="ru-RU" sz="1800" dirty="0"/>
                        <a:t>список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, которые составляют значение атрибута.</a:t>
                      </a:r>
                      <a:endParaRPr lang="en-R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732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111121-1D50-CB43-8852-D9385525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15196"/>
              </p:ext>
            </p:extLst>
          </p:nvPr>
        </p:nvGraphicFramePr>
        <p:xfrm>
          <a:off x="1603963" y="945877"/>
          <a:ext cx="89840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8057">
                  <a:extLst>
                    <a:ext uri="{9D8B030D-6E8A-4147-A177-3AD203B41FA5}">
                      <a16:colId xmlns:a16="http://schemas.microsoft.com/office/drawing/2014/main" val="12918047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ATTR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атрибута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атрибута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 err="1"/>
                        <a:t>runlist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4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113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78859"/>
              </p:ext>
            </p:extLst>
          </p:nvPr>
        </p:nvGraphicFramePr>
        <p:xfrm>
          <a:off x="0" y="365762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Runlists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описывает, как </a:t>
                      </a:r>
                      <a:r>
                        <a:rPr lang="en-US" baseline="0" dirty="0"/>
                        <a:t>VCN, Virtual Cluster Number (</a:t>
                      </a:r>
                      <a:r>
                        <a:rPr lang="ru-RU" baseline="0" dirty="0"/>
                        <a:t>номера кластеров внутри значения атрибута), сопоставляются </a:t>
                      </a:r>
                      <a:r>
                        <a:rPr lang="en-US" baseline="0" dirty="0"/>
                        <a:t>LCN, Logical Cluster Number (</a:t>
                      </a:r>
                      <a:r>
                        <a:rPr lang="ru-RU" baseline="0" dirty="0"/>
                        <a:t>номерам кластеров на диске).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несжатого файла представляет собой массив записей переменной длины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размеры указаны в элементах из 4 битов):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baseline="0" dirty="0"/>
                        <a:t>Номера </a:t>
                      </a:r>
                      <a:r>
                        <a:rPr lang="en-US" baseline="0" dirty="0"/>
                        <a:t>VCN, </a:t>
                      </a:r>
                      <a:r>
                        <a:rPr lang="ru-RU" baseline="0" dirty="0"/>
                        <a:t>которые описывает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й элемент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вычисляются неявно: элементы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описывают примыкающие друг к другу части файла.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Номер </a:t>
                      </a:r>
                      <a:r>
                        <a:rPr lang="en-US" baseline="0" dirty="0"/>
                        <a:t>LCN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 </a:t>
                      </a:r>
                      <a:r>
                        <a:rPr lang="ru-RU" baseline="0" dirty="0"/>
                        <a:t>получается как последний </a:t>
                      </a:r>
                      <a:r>
                        <a:rPr lang="en-US" baseline="0" dirty="0"/>
                        <a:t>LCN, </a:t>
                      </a:r>
                      <a:r>
                        <a:rPr lang="ru-RU" baseline="0" dirty="0"/>
                        <a:t>использованный 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[i-1]</a:t>
                      </a:r>
                      <a:r>
                        <a:rPr lang="ru-RU" baseline="0" dirty="0"/>
                        <a:t>, плюс </a:t>
                      </a:r>
                      <a:r>
                        <a:rPr lang="en-US" baseline="0" dirty="0"/>
                        <a:t>delta LCN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625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464DD8-979A-1C41-B35F-10A8D967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8621"/>
              </p:ext>
            </p:extLst>
          </p:nvPr>
        </p:nvGraphicFramePr>
        <p:xfrm>
          <a:off x="2409501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445E25-995F-8C40-9860-83EE7B7D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80997"/>
              </p:ext>
            </p:extLst>
          </p:nvPr>
        </p:nvGraphicFramePr>
        <p:xfrm>
          <a:off x="5594337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C1D03A-3BFA-D547-9D9B-E45AFA79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14792"/>
              </p:ext>
            </p:extLst>
          </p:nvPr>
        </p:nvGraphicFramePr>
        <p:xfrm>
          <a:off x="8779173" y="2241278"/>
          <a:ext cx="84380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56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4764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9984"/>
              </p:ext>
            </p:extLst>
          </p:nvPr>
        </p:nvGraphicFramePr>
        <p:xfrm>
          <a:off x="0" y="365762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Runlists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описывает, как </a:t>
                      </a:r>
                      <a:r>
                        <a:rPr lang="en-US" baseline="0" dirty="0"/>
                        <a:t>VCN, Virtual Cluster Number (</a:t>
                      </a:r>
                      <a:r>
                        <a:rPr lang="ru-RU" baseline="0" dirty="0"/>
                        <a:t>номера кластеров внутри значения атрибута), сопоставляются </a:t>
                      </a:r>
                      <a:r>
                        <a:rPr lang="en-US" baseline="0" dirty="0"/>
                        <a:t>LCN, Logical Cluster Number (</a:t>
                      </a:r>
                      <a:r>
                        <a:rPr lang="ru-RU" baseline="0" dirty="0"/>
                        <a:t>номерам кластеров на диске).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несжатого файла представляет собой массив записей переменной длины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размеры указаны в элементах из 4 битов):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baseline="0" dirty="0"/>
                        <a:t>Номера </a:t>
                      </a:r>
                      <a:r>
                        <a:rPr lang="en-US" baseline="0" dirty="0"/>
                        <a:t>VCN, </a:t>
                      </a:r>
                      <a:r>
                        <a:rPr lang="ru-RU" baseline="0" dirty="0"/>
                        <a:t>которые описывает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й элемент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вычисляются неявно: элементы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описывают примыкающие друг к другу части файла.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Номер </a:t>
                      </a:r>
                      <a:r>
                        <a:rPr lang="en-US" baseline="0" dirty="0"/>
                        <a:t>LCN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 </a:t>
                      </a:r>
                      <a:r>
                        <a:rPr lang="ru-RU" baseline="0" dirty="0"/>
                        <a:t>получается как последний </a:t>
                      </a:r>
                      <a:r>
                        <a:rPr lang="en-US" baseline="0" dirty="0"/>
                        <a:t>LCN, </a:t>
                      </a:r>
                      <a:r>
                        <a:rPr lang="ru-RU" baseline="0" dirty="0"/>
                        <a:t>использованный 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[i-1]</a:t>
                      </a:r>
                      <a:r>
                        <a:rPr lang="ru-RU" baseline="0" dirty="0"/>
                        <a:t>, плюс </a:t>
                      </a:r>
                      <a:r>
                        <a:rPr lang="en-US" baseline="0" dirty="0"/>
                        <a:t>delta LCN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Диапазону </a:t>
                      </a:r>
                      <a:r>
                        <a:rPr lang="en-US" baseline="0" dirty="0"/>
                        <a:t>VCN </a:t>
                      </a:r>
                      <a:r>
                        <a:rPr lang="ru-RU" baseline="0" dirty="0"/>
                        <a:t>могут не соответствовать никакие </a:t>
                      </a:r>
                      <a:r>
                        <a:rPr lang="en-US" baseline="0" dirty="0"/>
                        <a:t>LCN</a:t>
                      </a:r>
                      <a:r>
                        <a:rPr lang="ru-RU" baseline="0" dirty="0"/>
                        <a:t>: получается </a:t>
                      </a:r>
                      <a:r>
                        <a:rPr lang="en-US" baseline="0" dirty="0"/>
                        <a:t>sparse file.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625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464DD8-979A-1C41-B35F-10A8D9673D60}"/>
              </a:ext>
            </a:extLst>
          </p:cNvPr>
          <p:cNvGraphicFramePr>
            <a:graphicFrameLocks noGrp="1"/>
          </p:cNvGraphicFramePr>
          <p:nvPr/>
        </p:nvGraphicFramePr>
        <p:xfrm>
          <a:off x="2409501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445E25-995F-8C40-9860-83EE7B7D4A0B}"/>
              </a:ext>
            </a:extLst>
          </p:cNvPr>
          <p:cNvGraphicFramePr>
            <a:graphicFrameLocks noGrp="1"/>
          </p:cNvGraphicFramePr>
          <p:nvPr/>
        </p:nvGraphicFramePr>
        <p:xfrm>
          <a:off x="5594337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C1D03A-3BFA-D547-9D9B-E45AFA79BDBF}"/>
              </a:ext>
            </a:extLst>
          </p:cNvPr>
          <p:cNvGraphicFramePr>
            <a:graphicFrameLocks noGrp="1"/>
          </p:cNvGraphicFramePr>
          <p:nvPr/>
        </p:nvGraphicFramePr>
        <p:xfrm>
          <a:off x="8779173" y="2241278"/>
          <a:ext cx="84380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42011A-82DB-4A47-9566-92C7C267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9067"/>
              </p:ext>
            </p:extLst>
          </p:nvPr>
        </p:nvGraphicFramePr>
        <p:xfrm>
          <a:off x="1212396" y="4848314"/>
          <a:ext cx="97672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33">
                  <a:extLst>
                    <a:ext uri="{9D8B030D-6E8A-4147-A177-3AD203B41FA5}">
                      <a16:colId xmlns:a16="http://schemas.microsoft.com/office/drawing/2014/main" val="990812893"/>
                    </a:ext>
                  </a:extLst>
                </a:gridCol>
                <a:gridCol w="1369509">
                  <a:extLst>
                    <a:ext uri="{9D8B030D-6E8A-4147-A177-3AD203B41FA5}">
                      <a16:colId xmlns:a16="http://schemas.microsoft.com/office/drawing/2014/main" val="379957026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29110450"/>
                    </a:ext>
                  </a:extLst>
                </a:gridCol>
                <a:gridCol w="4920343">
                  <a:extLst>
                    <a:ext uri="{9D8B030D-6E8A-4147-A177-3AD203B41FA5}">
                      <a16:colId xmlns:a16="http://schemas.microsoft.com/office/drawing/2014/main" val="637272131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F,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runlist</a:t>
                      </a:r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2^31 –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Екстент</a:t>
                      </a:r>
                      <a:r>
                        <a:rPr lang="ru-RU" dirty="0"/>
                        <a:t> начинается в кластере</a:t>
                      </a:r>
                      <a:r>
                        <a:rPr lang="en-US" dirty="0"/>
                        <a:t> 2^31 - 123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597739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runlist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(empty)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Sparse 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6245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runlist</a:t>
                      </a:r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Екстент</a:t>
                      </a:r>
                      <a:r>
                        <a:rPr lang="ru-RU" dirty="0"/>
                        <a:t> начинается в кластере</a:t>
                      </a:r>
                      <a:r>
                        <a:rPr lang="en-US" dirty="0"/>
                        <a:t> 2^31 - 123 + 2^15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4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1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38906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7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678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16889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ATTR_STD_INFO5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// 0x00: File creation file.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// 0x08: File modification time.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// 0x10: Last time any attribute was modified.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// 0x18: File last access time.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FILE_ATTRIBUTE fa; // 0x20: Standard DOS attributes &amp; more.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max_ver_num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// 0x24: Maximum Number of Versions.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ver_num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// 0x28: Version Number.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class_id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// Win2k and later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owner_id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// 0x30: Owner Id of the user owning the file.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security_id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// 0x34: The Security Id is a key in the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$SII Index and $SDS.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quota_charge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// 0x38: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// 0x40: Last Update Sequence Number of the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file. This is a direct index into the file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$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UsnJrnl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 If zero, the USN Journal 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disabled.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585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69268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ATTR_FILE_NAME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MFT_REF home;    // 0x00: MFT record for directory.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NTFS_DUP_INFO dup;// 0x08: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0x40: File name length in words.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type;                // 0x41: File name type.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name[];          // 0x42: File name.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8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635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62274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ATTR_FILE_NAME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MFT_REF home;    // 0x00: MFT record for directory.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NTFS_DUP_INFO dup;// 0x08: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0x40: File name length in words.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type;                // 0x41: File name type.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name[];          // 0x42: File name.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Тип файловых имён, по существу, задаёт пространство имён: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FILE_NAME_POSIX,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FILE_NAME_UNICODE,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FILE_NAME_DOS.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У файлов на </a:t>
                      </a:r>
                      <a:r>
                        <a:rPr lang="en-US" sz="1800" dirty="0"/>
                        <a:t>NTFS </a:t>
                      </a:r>
                      <a:r>
                        <a:rPr lang="ru-RU" sz="1800" dirty="0"/>
                        <a:t>есть как минимум 2 имени: </a:t>
                      </a:r>
                      <a:r>
                        <a:rPr lang="en-US" sz="1800" dirty="0"/>
                        <a:t>UNICODE</a:t>
                      </a:r>
                      <a:r>
                        <a:rPr lang="ru-RU" sz="1800" dirty="0"/>
                        <a:t>-имя и </a:t>
                      </a:r>
                      <a:r>
                        <a:rPr lang="en-US" sz="1800" dirty="0"/>
                        <a:t>DOS-</a:t>
                      </a:r>
                      <a:r>
                        <a:rPr lang="ru-RU" sz="1800" dirty="0"/>
                        <a:t>имя, сокращённое до 8.3.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Файлы могут иметь дополнительные имена, если на них есть </a:t>
                      </a:r>
                      <a:r>
                        <a:rPr lang="en-US" sz="1800" dirty="0" err="1"/>
                        <a:t>hardlinks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3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1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8954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94789"/>
              </p:ext>
            </p:extLst>
          </p:nvPr>
        </p:nvGraphicFramePr>
        <p:xfrm>
          <a:off x="0" y="365762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OBJECT_ID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BirthVolumeId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BirthObjectId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Уникальные идентификаторы файлов были добавлены для того, чтобы ярлыки на рабочем столе не ломались при переименовании или перемещении файлов.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338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69394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NTFS </a:t>
                      </a: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B-</a:t>
                      </a:r>
                      <a:r>
                        <a:rPr lang="ru-RU" sz="1800" dirty="0"/>
                        <a:t>дерево со списком файлов, индексированных по некоторому их атрибуту.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Каталог </a:t>
                      </a:r>
                      <a:r>
                        <a:rPr lang="en-US" sz="1800" dirty="0"/>
                        <a:t>– </a:t>
                      </a:r>
                      <a:r>
                        <a:rPr lang="ru-RU" sz="1800" dirty="0"/>
                        <a:t>это файл, состоящий из следующих атрибутов: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$SECURITY_DESCRIPTOR,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$INDEX_ROOT,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$INDEX_ALLOCATION,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$BITMAP.</a:t>
                      </a:r>
                      <a:endParaRPr lang="ru-RU" sz="1800" b="1" dirty="0"/>
                    </a:p>
                    <a:p>
                      <a:endParaRPr lang="ru-RU" sz="1800" dirty="0"/>
                    </a:p>
                    <a:p>
                      <a:r>
                        <a:rPr lang="ru-RU" sz="1800" dirty="0"/>
                        <a:t>Если индекс построен по атрибуту </a:t>
                      </a:r>
                      <a:r>
                        <a:rPr lang="en-US" sz="1800" dirty="0"/>
                        <a:t>$NAME, </a:t>
                      </a:r>
                      <a:r>
                        <a:rPr lang="ru-RU" sz="1800" dirty="0"/>
                        <a:t>то получаем каталог в смысле </a:t>
                      </a:r>
                      <a:r>
                        <a:rPr lang="en-US" sz="1800" dirty="0"/>
                        <a:t>ext2.</a:t>
                      </a:r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Индекс по атрибуту </a:t>
                      </a:r>
                      <a:r>
                        <a:rPr lang="en-US" sz="1800" dirty="0"/>
                        <a:t>$ID – </a:t>
                      </a:r>
                      <a:r>
                        <a:rPr lang="ru-RU" sz="1800" dirty="0"/>
                        <a:t>это список файлов, которым присвоен уникальный идентификатор. Идентификатор присваивается файлу при создании на него ярлыка. Тогда файл можно переименовывать, а ярлыки продолжат на них ссылаться.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865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39443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NTFS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9048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72">
                  <a:extLst>
                    <a:ext uri="{9D8B030D-6E8A-4147-A177-3AD203B41FA5}">
                      <a16:colId xmlns:a16="http://schemas.microsoft.com/office/drawing/2014/main" val="3475520765"/>
                    </a:ext>
                  </a:extLst>
                </a:gridCol>
                <a:gridCol w="14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br>
                        <a:rPr lang="en-US" dirty="0"/>
                      </a:br>
                      <a:r>
                        <a:rPr lang="en-US" dirty="0"/>
                        <a:t>Parameters</a:t>
                      </a:r>
                      <a:br>
                        <a:rPr lang="en-US" dirty="0"/>
                      </a:b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br>
                        <a:rPr lang="en-US" dirty="0"/>
                      </a:br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br>
                        <a:rPr lang="en-US" dirty="0"/>
                      </a:br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15586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3953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4246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r>
                        <a:rPr lang="ru-RU" sz="1800" dirty="0"/>
                        <a:t>Как быть с файлами, состоящими из большого числа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 (фрагментированными или дырявыми)? Их </a:t>
                      </a:r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может не поместиться в одну </a:t>
                      </a:r>
                      <a:r>
                        <a:rPr lang="en-US" sz="1800" dirty="0"/>
                        <a:t>MFT Entry.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5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93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5491"/>
              </p:ext>
            </p:extLst>
          </p:nvPr>
        </p:nvGraphicFramePr>
        <p:xfrm>
          <a:off x="0" y="365762"/>
          <a:ext cx="12192000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171">
                  <a:extLst>
                    <a:ext uri="{9D8B030D-6E8A-4147-A177-3AD203B41FA5}">
                      <a16:colId xmlns:a16="http://schemas.microsoft.com/office/drawing/2014/main" val="150527533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r>
                        <a:rPr lang="ru-RU" sz="1800" dirty="0"/>
                        <a:t>Как быть с файлами, состоящими из большого числа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 (фрагментированными или дырявыми)? Их </a:t>
                      </a:r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может не поместиться в одну </a:t>
                      </a:r>
                      <a:r>
                        <a:rPr lang="en-US" sz="1800" dirty="0"/>
                        <a:t>MFT Entry.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Файл может описываться многими </a:t>
                      </a:r>
                      <a:r>
                        <a:rPr lang="en-US" sz="1800" dirty="0"/>
                        <a:t>MFT Entry.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Файл может иметь атрибут </a:t>
                      </a:r>
                      <a:r>
                        <a:rPr lang="en-US" sz="1800" dirty="0"/>
                        <a:t>$ATTRIBUTE_LIST</a:t>
                      </a:r>
                      <a:r>
                        <a:rPr lang="ru-RU" sz="1800" dirty="0"/>
                        <a:t> (возможно, нерезидентный!)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значение которого – это массив из</a:t>
                      </a:r>
                    </a:p>
                    <a:p>
                      <a:endParaRPr lang="ru-RU" sz="1800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ATTR_LIST_ENTRY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ATTR_TYPE type;    // 0x00: The type of attribute.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size;            // 0x04: The size of this record.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0x06: The length of attribute name.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0x07: The offset to attribute name.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// 0x08: Starting VCN of this attribute.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MFT_REF ref;     // 0x10: MFT record number with attribute.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id;              // 0x18: struct ATTRIB ID.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name[];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Элементы массива перечисляют атрибуты файла и указывают, в каких </a:t>
                      </a:r>
                      <a:r>
                        <a:rPr lang="en-US" sz="1800" dirty="0"/>
                        <a:t>MFT Entry </a:t>
                      </a:r>
                      <a:r>
                        <a:rPr lang="ru-RU" sz="1800" dirty="0"/>
                        <a:t>выделено место для их хранения.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2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3171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78593"/>
              </p:ext>
            </p:extLst>
          </p:nvPr>
        </p:nvGraphicFramePr>
        <p:xfrm>
          <a:off x="0" y="365762"/>
          <a:ext cx="12192000" cy="469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171">
                  <a:extLst>
                    <a:ext uri="{9D8B030D-6E8A-4147-A177-3AD203B41FA5}">
                      <a16:colId xmlns:a16="http://schemas.microsoft.com/office/drawing/2014/main" val="150527533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r>
                        <a:rPr lang="ru-RU" sz="1800" dirty="0"/>
                        <a:t>Как быть с файлами, состоящими из большого числа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 (фрагментированными или дырявыми)? Их </a:t>
                      </a:r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может не поместиться в одну </a:t>
                      </a:r>
                      <a:r>
                        <a:rPr lang="en-US" sz="1800" dirty="0"/>
                        <a:t>MFT Entry.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Файл может описываться многими </a:t>
                      </a:r>
                      <a:r>
                        <a:rPr lang="en-US" sz="1800" dirty="0"/>
                        <a:t>MFT Entry.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Атрибут файла может повторяться. Тогда его значение получается как конкатенация значений повторяющихся атрибутов.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ATTR_NONRESIDENT {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svcn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// 0x10: Starting VCN of this segment.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evcn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// 0x18: End VCN of this segment.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c_unit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res1[5];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6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нерезидентного атрибута начинает отсчитывать </a:t>
                      </a:r>
                      <a:r>
                        <a:rPr lang="en-US" sz="1800" dirty="0"/>
                        <a:t>VCN </a:t>
                      </a:r>
                      <a:r>
                        <a:rPr lang="ru-RU" sz="1800" dirty="0"/>
                        <a:t>от </a:t>
                      </a:r>
                      <a:r>
                        <a:rPr lang="en-US" sz="1800" dirty="0"/>
                        <a:t>SVCN </a:t>
                      </a:r>
                      <a:r>
                        <a:rPr lang="ru-RU" sz="1800" dirty="0"/>
                        <a:t>атрибута</a:t>
                      </a:r>
                      <a:r>
                        <a:rPr lang="en-US" sz="1800" dirty="0"/>
                        <a:t> (Start VCN).</a:t>
                      </a:r>
                      <a:endParaRPr lang="ru-RU" sz="1800" dirty="0"/>
                    </a:p>
                    <a:p>
                      <a:r>
                        <a:rPr lang="ru-RU" sz="1800" dirty="0"/>
                        <a:t>Это позволяет склеивать </a:t>
                      </a:r>
                      <a:r>
                        <a:rPr lang="en-US" sz="1800" dirty="0" err="1"/>
                        <a:t>runlists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из повторяющихся атрибутов.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2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3251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77021"/>
              </p:ext>
            </p:extLst>
          </p:nvPr>
        </p:nvGraphicFramePr>
        <p:xfrm>
          <a:off x="0" y="365762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</a:t>
                      </a:r>
                      <a:r>
                        <a:rPr lang="en-US" sz="2400" dirty="0"/>
                        <a:t>: </a:t>
                      </a:r>
                      <a:r>
                        <a:rPr lang="ru-RU" sz="2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913BC-23AA-314B-9064-5FA52644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43317"/>
              </p:ext>
            </p:extLst>
          </p:nvPr>
        </p:nvGraphicFramePr>
        <p:xfrm>
          <a:off x="484257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$ATTRIBUTE_LIST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D3B74E-51D7-A249-AD68-7C76B16E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45037"/>
              </p:ext>
            </p:extLst>
          </p:nvPr>
        </p:nvGraphicFramePr>
        <p:xfrm>
          <a:off x="484256" y="3832946"/>
          <a:ext cx="189971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list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entry#0,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entry#1,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3B959-71BF-4E43-A95E-64C2B161976B}"/>
              </a:ext>
            </a:extLst>
          </p:cNvPr>
          <p:cNvCxnSpPr>
            <a:cxnSpLocks/>
          </p:cNvCxnSpPr>
          <p:nvPr/>
        </p:nvCxnSpPr>
        <p:spPr>
          <a:xfrm>
            <a:off x="892629" y="2506890"/>
            <a:ext cx="0" cy="1326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88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</a:t>
                      </a:r>
                      <a:r>
                        <a:rPr lang="en-US" sz="2400" dirty="0"/>
                        <a:t>: </a:t>
                      </a:r>
                      <a:r>
                        <a:rPr lang="ru-RU" sz="2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913BC-23AA-314B-9064-5FA526441713}"/>
              </a:ext>
            </a:extLst>
          </p:cNvPr>
          <p:cNvGraphicFramePr>
            <a:graphicFrameLocks noGrp="1"/>
          </p:cNvGraphicFramePr>
          <p:nvPr/>
        </p:nvGraphicFramePr>
        <p:xfrm>
          <a:off x="484257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$ATTRIBUTE_LIST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B5F39-C527-B149-8FD3-D6885CAE632F}"/>
              </a:ext>
            </a:extLst>
          </p:cNvPr>
          <p:cNvGraphicFramePr>
            <a:graphicFrameLocks noGrp="1"/>
          </p:cNvGraphicFramePr>
          <p:nvPr/>
        </p:nvGraphicFramePr>
        <p:xfrm>
          <a:off x="3858828" y="1501050"/>
          <a:ext cx="312979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$STANDARD_INFORMATION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$SECURITY_DESCRIPTOR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(UNICODE)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(DOS)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B4090-B990-8149-AD09-A9E101920011}"/>
              </a:ext>
            </a:extLst>
          </p:cNvPr>
          <p:cNvGraphicFramePr>
            <a:graphicFrameLocks noGrp="1"/>
          </p:cNvGraphicFramePr>
          <p:nvPr/>
        </p:nvGraphicFramePr>
        <p:xfrm>
          <a:off x="7233399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4FCBD2-C011-9C40-957D-9346ABAB4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34372"/>
              </p:ext>
            </p:extLst>
          </p:nvPr>
        </p:nvGraphicFramePr>
        <p:xfrm>
          <a:off x="10607970" y="1501050"/>
          <a:ext cx="10179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211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D3B74E-51D7-A249-AD68-7C76B16E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17936"/>
              </p:ext>
            </p:extLst>
          </p:nvPr>
        </p:nvGraphicFramePr>
        <p:xfrm>
          <a:off x="484256" y="3832946"/>
          <a:ext cx="21283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list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entry#0,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entry#1,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3BD3A0D-C51E-0C49-A283-A798333CE1D1}"/>
              </a:ext>
            </a:extLst>
          </p:cNvPr>
          <p:cNvCxnSpPr>
            <a:cxnSpLocks/>
          </p:cNvCxnSpPr>
          <p:nvPr/>
        </p:nvCxnSpPr>
        <p:spPr>
          <a:xfrm flipV="1">
            <a:off x="2612570" y="2046516"/>
            <a:ext cx="4620829" cy="2895598"/>
          </a:xfrm>
          <a:prstGeom prst="bentConnector3">
            <a:avLst>
              <a:gd name="adj1" fmla="val 968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10F6D-5390-5942-B8A5-41C54C324DBF}"/>
              </a:ext>
            </a:extLst>
          </p:cNvPr>
          <p:cNvCxnSpPr>
            <a:cxnSpLocks/>
          </p:cNvCxnSpPr>
          <p:nvPr/>
        </p:nvCxnSpPr>
        <p:spPr>
          <a:xfrm flipV="1">
            <a:off x="2612570" y="2308774"/>
            <a:ext cx="1246258" cy="2350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3B959-71BF-4E43-A95E-64C2B161976B}"/>
              </a:ext>
            </a:extLst>
          </p:cNvPr>
          <p:cNvCxnSpPr>
            <a:cxnSpLocks/>
          </p:cNvCxnSpPr>
          <p:nvPr/>
        </p:nvCxnSpPr>
        <p:spPr>
          <a:xfrm>
            <a:off x="892629" y="2506890"/>
            <a:ext cx="0" cy="1326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CEB0345-CD3E-F64E-B846-0E9127F63645}"/>
              </a:ext>
            </a:extLst>
          </p:cNvPr>
          <p:cNvCxnSpPr>
            <a:cxnSpLocks/>
          </p:cNvCxnSpPr>
          <p:nvPr/>
        </p:nvCxnSpPr>
        <p:spPr>
          <a:xfrm flipV="1">
            <a:off x="2612570" y="2046516"/>
            <a:ext cx="7995400" cy="2982684"/>
          </a:xfrm>
          <a:prstGeom prst="bentConnector3">
            <a:avLst>
              <a:gd name="adj1" fmla="val 9819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0E92A7-A84A-D643-B9A3-AEAFA2B05E26}"/>
              </a:ext>
            </a:extLst>
          </p:cNvPr>
          <p:cNvCxnSpPr>
            <a:cxnSpLocks/>
          </p:cNvCxnSpPr>
          <p:nvPr/>
        </p:nvCxnSpPr>
        <p:spPr>
          <a:xfrm flipV="1">
            <a:off x="2612570" y="2038306"/>
            <a:ext cx="1246258" cy="2350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3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506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</a:t>
                      </a:r>
                      <a:r>
                        <a:rPr lang="en-US" sz="2400" dirty="0"/>
                        <a:t>: </a:t>
                      </a:r>
                      <a:r>
                        <a:rPr lang="ru-RU" sz="2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913BC-23AA-314B-9064-5FA526441713}"/>
              </a:ext>
            </a:extLst>
          </p:cNvPr>
          <p:cNvGraphicFramePr>
            <a:graphicFrameLocks noGrp="1"/>
          </p:cNvGraphicFramePr>
          <p:nvPr/>
        </p:nvGraphicFramePr>
        <p:xfrm>
          <a:off x="484257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$ATTRIBUTE_LIST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B5F39-C527-B149-8FD3-D6885CAE632F}"/>
              </a:ext>
            </a:extLst>
          </p:cNvPr>
          <p:cNvGraphicFramePr>
            <a:graphicFrameLocks noGrp="1"/>
          </p:cNvGraphicFramePr>
          <p:nvPr/>
        </p:nvGraphicFramePr>
        <p:xfrm>
          <a:off x="3858828" y="1501050"/>
          <a:ext cx="312979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$STANDARD_INFORMATION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$SECURITY_DESCRIPTOR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(UNICODE)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(DOS)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B4090-B990-8149-AD09-A9E101920011}"/>
              </a:ext>
            </a:extLst>
          </p:cNvPr>
          <p:cNvGraphicFramePr>
            <a:graphicFrameLocks noGrp="1"/>
          </p:cNvGraphicFramePr>
          <p:nvPr/>
        </p:nvGraphicFramePr>
        <p:xfrm>
          <a:off x="7233399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4FCBD2-C011-9C40-957D-9346ABAB4F64}"/>
              </a:ext>
            </a:extLst>
          </p:cNvPr>
          <p:cNvGraphicFramePr>
            <a:graphicFrameLocks noGrp="1"/>
          </p:cNvGraphicFramePr>
          <p:nvPr/>
        </p:nvGraphicFramePr>
        <p:xfrm>
          <a:off x="10607970" y="1501050"/>
          <a:ext cx="10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D3B74E-51D7-A249-AD68-7C76B16E022F}"/>
              </a:ext>
            </a:extLst>
          </p:cNvPr>
          <p:cNvGraphicFramePr>
            <a:graphicFrameLocks noGrp="1"/>
          </p:cNvGraphicFramePr>
          <p:nvPr/>
        </p:nvGraphicFramePr>
        <p:xfrm>
          <a:off x="484256" y="3832946"/>
          <a:ext cx="189971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list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entry#0,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entry#1,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3BD3A0D-C51E-0C49-A283-A798333CE1D1}"/>
              </a:ext>
            </a:extLst>
          </p:cNvPr>
          <p:cNvCxnSpPr>
            <a:cxnSpLocks/>
          </p:cNvCxnSpPr>
          <p:nvPr/>
        </p:nvCxnSpPr>
        <p:spPr>
          <a:xfrm flipV="1">
            <a:off x="2383971" y="2046515"/>
            <a:ext cx="4849428" cy="2895599"/>
          </a:xfrm>
          <a:prstGeom prst="bentConnector3">
            <a:avLst>
              <a:gd name="adj1" fmla="val 973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6C9F5-559A-454A-86ED-0F454CDCFF9F}"/>
              </a:ext>
            </a:extLst>
          </p:cNvPr>
          <p:cNvCxnSpPr>
            <a:cxnSpLocks/>
          </p:cNvCxnSpPr>
          <p:nvPr/>
        </p:nvCxnSpPr>
        <p:spPr>
          <a:xfrm flipV="1">
            <a:off x="2383971" y="2046515"/>
            <a:ext cx="1474857" cy="2304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10F6D-5390-5942-B8A5-41C54C324DBF}"/>
              </a:ext>
            </a:extLst>
          </p:cNvPr>
          <p:cNvCxnSpPr>
            <a:cxnSpLocks/>
          </p:cNvCxnSpPr>
          <p:nvPr/>
        </p:nvCxnSpPr>
        <p:spPr>
          <a:xfrm flipV="1">
            <a:off x="2383971" y="2308773"/>
            <a:ext cx="1474857" cy="2304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3B959-71BF-4E43-A95E-64C2B161976B}"/>
              </a:ext>
            </a:extLst>
          </p:cNvPr>
          <p:cNvCxnSpPr>
            <a:cxnSpLocks/>
          </p:cNvCxnSpPr>
          <p:nvPr/>
        </p:nvCxnSpPr>
        <p:spPr>
          <a:xfrm>
            <a:off x="892629" y="2506890"/>
            <a:ext cx="0" cy="1326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C3C98FE-7021-EC41-8D50-0F681457AD28}"/>
              </a:ext>
            </a:extLst>
          </p:cNvPr>
          <p:cNvGraphicFramePr>
            <a:graphicFrameLocks noGrp="1"/>
          </p:cNvGraphicFramePr>
          <p:nvPr/>
        </p:nvGraphicFramePr>
        <p:xfrm>
          <a:off x="3858828" y="5371599"/>
          <a:ext cx="27758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2672166105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2374135654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17142675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832223951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901367849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4041377632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153806126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345307480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563609421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 clusters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8829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5806B53-9CF8-364F-BF37-AEADEA47A264}"/>
              </a:ext>
            </a:extLst>
          </p:cNvPr>
          <p:cNvGraphicFramePr>
            <a:graphicFrameLocks noGrp="1"/>
          </p:cNvGraphicFramePr>
          <p:nvPr/>
        </p:nvGraphicFramePr>
        <p:xfrm>
          <a:off x="7233399" y="5371599"/>
          <a:ext cx="27758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2672166105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2374135654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17142675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832223951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901367849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4041377632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153806126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345307480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563609421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 clusters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882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E9E3A6-37C0-8440-9706-34FCC26A1B38}"/>
              </a:ext>
            </a:extLst>
          </p:cNvPr>
          <p:cNvCxnSpPr/>
          <p:nvPr/>
        </p:nvCxnSpPr>
        <p:spPr>
          <a:xfrm>
            <a:off x="4288971" y="3604170"/>
            <a:ext cx="0" cy="176742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598F27-A555-3E46-AF28-E091F47BC644}"/>
              </a:ext>
            </a:extLst>
          </p:cNvPr>
          <p:cNvCxnSpPr/>
          <p:nvPr/>
        </p:nvCxnSpPr>
        <p:spPr>
          <a:xfrm>
            <a:off x="7652657" y="2506890"/>
            <a:ext cx="0" cy="28647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933FFA-76BA-8747-8284-9E64106D7B19}"/>
              </a:ext>
            </a:extLst>
          </p:cNvPr>
          <p:cNvCxnSpPr>
            <a:cxnSpLocks/>
          </p:cNvCxnSpPr>
          <p:nvPr/>
        </p:nvCxnSpPr>
        <p:spPr>
          <a:xfrm>
            <a:off x="10853057" y="1866810"/>
            <a:ext cx="0" cy="3504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CEB0345-CD3E-F64E-B846-0E9127F6364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83971" y="1683930"/>
            <a:ext cx="8223999" cy="3347625"/>
          </a:xfrm>
          <a:prstGeom prst="bentConnector3">
            <a:avLst>
              <a:gd name="adj1" fmla="val 981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14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6373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в </a:t>
                      </a:r>
                      <a:r>
                        <a:rPr lang="en-US" sz="2400" dirty="0"/>
                        <a:t>NTFS: </a:t>
                      </a:r>
                      <a:r>
                        <a:rPr lang="ru-RU" sz="2400" dirty="0"/>
                        <a:t>отличия от </a:t>
                      </a:r>
                      <a:r>
                        <a:rPr lang="en-US" sz="2400" dirty="0"/>
                        <a:t>POSIX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Имена файлов для разных пространств имён.</a:t>
                      </a:r>
                      <a:endParaRPr lang="en-US" sz="1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Имена файлов в пространстве имён </a:t>
                      </a:r>
                      <a:r>
                        <a:rPr lang="en-US" sz="1800" dirty="0"/>
                        <a:t>“Unicode” </a:t>
                      </a:r>
                      <a:r>
                        <a:rPr lang="ru-RU" sz="1800" dirty="0"/>
                        <a:t>имеют </a:t>
                      </a:r>
                      <a:r>
                        <a:rPr lang="en-US" sz="1800" b="1" dirty="0"/>
                        <a:t>case-preserving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семантику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т.е. </a:t>
                      </a:r>
                      <a:r>
                        <a:rPr lang="ru-RU" dirty="0"/>
                        <a:t>имена файлов сохраняются так, как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их передали приложения, но поиск файла при открытии делается без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учёта строчных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прописных букв.</a:t>
                      </a:r>
                      <a:endParaRPr lang="ru-RU" sz="1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Каталоги могут группировать файлы по произвольному атрибуту, допускающему сравнение.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Множественные потоки данных: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OpenFile</a:t>
                      </a:r>
                      <a:r>
                        <a:rPr lang="en-US" sz="1800" dirty="0"/>
                        <a:t>(“</a:t>
                      </a:r>
                      <a:r>
                        <a:rPr lang="en-US" sz="1800" dirty="0" err="1"/>
                        <a:t>file.txt</a:t>
                      </a:r>
                      <a:r>
                        <a:rPr lang="en-US" sz="1800" dirty="0"/>
                        <a:t>”) </a:t>
                      </a:r>
                      <a:r>
                        <a:rPr lang="ru-RU" sz="1800" dirty="0"/>
                        <a:t>открывает неименованный </a:t>
                      </a:r>
                      <a:r>
                        <a:rPr lang="en-US" sz="1800" dirty="0"/>
                        <a:t>$DATA,</a:t>
                      </a:r>
                      <a:endParaRPr lang="ru-RU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OpenFile</a:t>
                      </a:r>
                      <a:r>
                        <a:rPr lang="en-US" sz="1800" dirty="0"/>
                        <a:t>(“</a:t>
                      </a:r>
                      <a:r>
                        <a:rPr lang="en-US" sz="1800" dirty="0" err="1"/>
                        <a:t>file.txt:alt</a:t>
                      </a:r>
                      <a:r>
                        <a:rPr lang="en-US" sz="1800" dirty="0"/>
                        <a:t>”) </a:t>
                      </a:r>
                      <a:r>
                        <a:rPr lang="ru-RU" sz="1800" dirty="0"/>
                        <a:t>открывает </a:t>
                      </a:r>
                      <a:r>
                        <a:rPr lang="en-US" sz="1800" dirty="0"/>
                        <a:t>$DATA </a:t>
                      </a:r>
                      <a:r>
                        <a:rPr lang="ru-RU" sz="1800" dirty="0"/>
                        <a:t>с именем </a:t>
                      </a:r>
                      <a:r>
                        <a:rPr lang="en-US" sz="1800" dirty="0"/>
                        <a:t>“alt”.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6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028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37857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9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712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7246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$MFT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Описывает область на диске, которую занимает </a:t>
            </a:r>
            <a:r>
              <a:rPr lang="en-US" dirty="0"/>
              <a:t>MFT. </a:t>
            </a:r>
            <a:r>
              <a:rPr lang="ru-RU" dirty="0"/>
              <a:t>Нужно для того, чтобы менять размер </a:t>
            </a:r>
            <a:r>
              <a:rPr lang="en-US" dirty="0"/>
              <a:t>MFT </a:t>
            </a:r>
            <a:r>
              <a:rPr lang="ru-RU" dirty="0"/>
              <a:t>при увеличении ФС или при заполнении её пользовательскими данными.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3691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861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80245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Содержит атрибуты </a:t>
            </a:r>
            <a:r>
              <a:rPr lang="en-US" dirty="0"/>
              <a:t>$VOLUME_NAME </a:t>
            </a:r>
            <a:r>
              <a:rPr lang="ru-RU" dirty="0"/>
              <a:t>и </a:t>
            </a:r>
            <a:r>
              <a:rPr lang="en-US" dirty="0"/>
              <a:t>$VOLUME_INFORMATION</a:t>
            </a:r>
            <a:r>
              <a:rPr lang="ru-RU" dirty="0"/>
              <a:t>: имя раздела и версию </a:t>
            </a:r>
            <a:r>
              <a:rPr lang="en-US" dirty="0"/>
              <a:t>NTFS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VOLUME_INFO {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res1;    // 0x00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major_ver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  // 0x08: NTFS major version number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minor_ver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  // 0x09: NTFS minor version number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flags;   // 0x0A: Volume flags, see VOLUME_FLAG_XXX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VOLUME_FLAG_DIRTY           cpu_to_le16(0x0001)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VOLUME_FLAG_RESIZE_LOG_FILE cpu_to_le16(0x0002)</a:t>
            </a:r>
            <a:endParaRPr lang="en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513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80997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NTFS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Boot Parameters Block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/>
                        <a:t>superblock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Он указывает, где на диске отыскать начало </a:t>
                      </a:r>
                      <a:r>
                        <a:rPr lang="en-US" dirty="0"/>
                        <a:t>MFT.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MFT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table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Каждая запись в </a:t>
                      </a:r>
                      <a:r>
                        <a:rPr lang="en-US" dirty="0"/>
                        <a:t>MFT </a:t>
                      </a:r>
                      <a:r>
                        <a:rPr lang="ru-RU" dirty="0"/>
                        <a:t>описывает один файл*.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More metadata – </a:t>
                      </a:r>
                      <a:r>
                        <a:rPr lang="ru-RU" dirty="0"/>
                        <a:t>это область, хранящая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MFT Mirror (</a:t>
                      </a:r>
                      <a:r>
                        <a:rPr lang="ru-RU" dirty="0"/>
                        <a:t>копию первых четырёх записей в </a:t>
                      </a:r>
                      <a:r>
                        <a:rPr lang="en-US" dirty="0"/>
                        <a:t>MFT),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Журнал.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421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758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72">
                  <a:extLst>
                    <a:ext uri="{9D8B030D-6E8A-4147-A177-3AD203B41FA5}">
                      <a16:colId xmlns:a16="http://schemas.microsoft.com/office/drawing/2014/main" val="3475520765"/>
                    </a:ext>
                  </a:extLst>
                </a:gridCol>
                <a:gridCol w="14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br>
                        <a:rPr lang="en-US" dirty="0"/>
                      </a:br>
                      <a:r>
                        <a:rPr lang="en-US" dirty="0"/>
                        <a:t>Parameters</a:t>
                      </a:r>
                      <a:br>
                        <a:rPr lang="en-US" dirty="0"/>
                      </a:b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br>
                        <a:rPr lang="en-US" dirty="0"/>
                      </a:br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br>
                        <a:rPr lang="en-US" dirty="0"/>
                      </a:br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49F6E-B4E8-9442-AAEE-A10D6169FD54}"/>
              </a:ext>
            </a:extLst>
          </p:cNvPr>
          <p:cNvSpPr txBox="1"/>
          <p:nvPr/>
        </p:nvSpPr>
        <p:spPr>
          <a:xfrm>
            <a:off x="0" y="6163272"/>
            <a:ext cx="103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Иногда файл может занимать несколько записей в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MFT (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обсудим потом).</a:t>
            </a:r>
            <a:endParaRPr lang="en-RU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54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75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28318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.</a:t>
                      </a:r>
                      <a:r>
                        <a:rPr lang="ru-RU" sz="1800" b="1" dirty="0"/>
                        <a:t> </a:t>
                      </a:r>
                      <a:r>
                        <a:rPr lang="en-US" sz="1800" b="1" dirty="0"/>
                        <a:t>&lt;---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Корневой каталог раздела.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62633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383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53835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Битовая маска занятых и свободных кластеров. Аналог </a:t>
            </a:r>
            <a:r>
              <a:rPr lang="en-US" dirty="0"/>
              <a:t>block bitmap </a:t>
            </a:r>
            <a:r>
              <a:rPr lang="ru-RU" dirty="0"/>
              <a:t>в </a:t>
            </a:r>
            <a:r>
              <a:rPr lang="en-US" dirty="0"/>
              <a:t>ext2.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2822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9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6846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Описывает область на диске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BPB.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9306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1847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12754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</a:t>
                      </a:r>
                      <a:r>
                        <a:rPr lang="en-US" sz="1800" b="1" dirty="0" err="1"/>
                        <a:t>UpCase</a:t>
                      </a:r>
                      <a:r>
                        <a:rPr lang="en-US" sz="1800" b="1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NTFS – </a:t>
            </a:r>
            <a:r>
              <a:rPr lang="ru-RU" dirty="0"/>
              <a:t>это </a:t>
            </a:r>
            <a:r>
              <a:rPr lang="en-US" b="1" dirty="0"/>
              <a:t>case-preserving</a:t>
            </a:r>
            <a:r>
              <a:rPr lang="en-US" dirty="0"/>
              <a:t> </a:t>
            </a:r>
            <a:r>
              <a:rPr lang="ru-RU" dirty="0"/>
              <a:t>ФС, т.е. имена файлов сохраняются так, как</a:t>
            </a:r>
            <a:br>
              <a:rPr lang="ru-RU" dirty="0"/>
            </a:br>
            <a:r>
              <a:rPr lang="ru-RU" dirty="0"/>
              <a:t>их передали приложения, но поиск файла при открытии делается без</a:t>
            </a:r>
            <a:br>
              <a:rPr lang="ru-RU" dirty="0"/>
            </a:br>
            <a:r>
              <a:rPr lang="ru-RU" dirty="0"/>
              <a:t>учёта строчных</a:t>
            </a:r>
            <a:r>
              <a:rPr lang="en-US" dirty="0"/>
              <a:t>/</a:t>
            </a:r>
            <a:r>
              <a:rPr lang="ru-RU" dirty="0"/>
              <a:t>прописных букв.</a:t>
            </a:r>
          </a:p>
          <a:p>
            <a:endParaRPr lang="ru-RU" dirty="0"/>
          </a:p>
          <a:p>
            <a:r>
              <a:rPr lang="ru-RU" dirty="0"/>
              <a:t>Это проблема, т.к. правила преобразования регистра букв зависят не только от языка и региона, но и от версии </a:t>
            </a:r>
            <a:r>
              <a:rPr lang="en-US" dirty="0"/>
              <a:t>Unicode. NTFS-</a:t>
            </a:r>
            <a:r>
              <a:rPr lang="ru-RU" dirty="0"/>
              <a:t>разделы хранят правила преобразования символов, которые были актуальны при создании раздела.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0699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6750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70388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 точек монтирования. В отличие от </a:t>
            </a:r>
            <a:r>
              <a:rPr lang="en-US" dirty="0"/>
              <a:t>Linux </a:t>
            </a:r>
            <a:r>
              <a:rPr lang="ru-RU" dirty="0"/>
              <a:t>или </a:t>
            </a:r>
            <a:r>
              <a:rPr lang="en-US" dirty="0"/>
              <a:t>BSD, </a:t>
            </a:r>
            <a:r>
              <a:rPr lang="ru-RU" dirty="0"/>
              <a:t>точки монтирования существуют не в </a:t>
            </a:r>
            <a:r>
              <a:rPr lang="en-US" dirty="0"/>
              <a:t>runtime, </a:t>
            </a:r>
            <a:r>
              <a:rPr lang="ru-RU" dirty="0"/>
              <a:t>а постоянно сохраняются на диске.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Особые типы </a:t>
            </a:r>
            <a:r>
              <a:rPr lang="en-US" dirty="0"/>
              <a:t>reparse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Junction point (</a:t>
            </a:r>
            <a:r>
              <a:rPr lang="ru-RU" dirty="0"/>
              <a:t>аналог </a:t>
            </a:r>
            <a:r>
              <a:rPr lang="en-US" dirty="0"/>
              <a:t>mount </a:t>
            </a:r>
            <a:r>
              <a:rPr lang="ru-RU" dirty="0"/>
              <a:t>или </a:t>
            </a:r>
            <a:r>
              <a:rPr lang="en-US" dirty="0"/>
              <a:t>bind-mount, &gt;= win2k),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Символические ссылки </a:t>
            </a:r>
            <a:r>
              <a:rPr lang="en-US" dirty="0"/>
              <a:t>(&gt;= vista),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OneDrive.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25498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9002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96973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/>
                        <a:t>Дополнительное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https://dubeyko.com/development/FileSystems/NTFS/ntfsdoc.pdf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src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linux</a:t>
                      </a:r>
                      <a:r>
                        <a:rPr lang="en-US" sz="1800" dirty="0"/>
                        <a:t>/fs/ntfs3/*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2303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2921"/>
              </p:ext>
            </p:extLst>
          </p:nvPr>
        </p:nvGraphicFramePr>
        <p:xfrm>
          <a:off x="0" y="382238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Разберитесь с </a:t>
                      </a:r>
                      <a:r>
                        <a:rPr lang="en-US" sz="1800" dirty="0"/>
                        <a:t>API </a:t>
                      </a:r>
                      <a:r>
                        <a:rPr lang="ru-RU" sz="1800" dirty="0"/>
                        <a:t>библиотеки </a:t>
                      </a:r>
                      <a:r>
                        <a:rPr lang="en-US" sz="1800" dirty="0"/>
                        <a:t>ntfs-3g</a:t>
                      </a:r>
                      <a:r>
                        <a:rPr lang="ru-RU" sz="1800" dirty="0"/>
                        <a:t> и напишите программу, которая по образу диска строит список занятых секторов на нём, притом сопоставляет каждому сектору файл, который его использует.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Создайте раздел с </a:t>
                      </a:r>
                      <a:r>
                        <a:rPr lang="en-US" baseline="0" dirty="0"/>
                        <a:t>NTFS,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Раздайте его по </a:t>
                      </a:r>
                      <a:r>
                        <a:rPr lang="en-US" baseline="0" dirty="0"/>
                        <a:t>iSCSI,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Подключите этот раздел только на чтение в</a:t>
                      </a:r>
                      <a:r>
                        <a:rPr lang="en-US" baseline="0" dirty="0"/>
                        <a:t> VM </a:t>
                      </a:r>
                      <a:r>
                        <a:rPr lang="ru-RU" baseline="0" dirty="0"/>
                        <a:t>с </a:t>
                      </a:r>
                      <a:r>
                        <a:rPr lang="en-US" baseline="0" dirty="0"/>
                        <a:t>Windows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Запишите </a:t>
                      </a:r>
                      <a:r>
                        <a:rPr lang="en-US" baseline="0" dirty="0"/>
                        <a:t>iSCSI-</a:t>
                      </a:r>
                      <a:r>
                        <a:rPr lang="ru-RU" baseline="0" dirty="0"/>
                        <a:t>сессию с помощью </a:t>
                      </a:r>
                      <a:r>
                        <a:rPr lang="en-US" baseline="0" dirty="0" err="1"/>
                        <a:t>tcpdump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Прочтите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несколько файлов с этого раздела,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Используя список из задачи 1, по дампу </a:t>
                      </a:r>
                      <a:r>
                        <a:rPr lang="en-US" baseline="0" dirty="0"/>
                        <a:t>iSCSI-</a:t>
                      </a:r>
                      <a:r>
                        <a:rPr lang="ru-RU" baseline="0" dirty="0"/>
                        <a:t>сессии восстановите список файлов, которые читала </a:t>
                      </a:r>
                      <a:r>
                        <a:rPr lang="en-US" baseline="0" dirty="0"/>
                        <a:t>VM.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951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72453"/>
              </p:ext>
            </p:extLst>
          </p:nvPr>
        </p:nvGraphicFramePr>
        <p:xfrm>
          <a:off x="0" y="365761"/>
          <a:ext cx="12192000" cy="539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NTFS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Boot Parameters Block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/>
                        <a:t>superblock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Он указывает, где на диске отыскать начало </a:t>
                      </a:r>
                      <a:r>
                        <a:rPr lang="en-US" dirty="0"/>
                        <a:t>MFT.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MFT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table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Каждая запись в </a:t>
                      </a:r>
                      <a:r>
                        <a:rPr lang="en-US" dirty="0"/>
                        <a:t>MFT </a:t>
                      </a:r>
                      <a:r>
                        <a:rPr lang="ru-RU" dirty="0"/>
                        <a:t>описывает один файл*.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More metadata – </a:t>
                      </a:r>
                      <a:r>
                        <a:rPr lang="ru-RU" dirty="0"/>
                        <a:t>это область, хранящая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MFT Mirror (</a:t>
                      </a:r>
                      <a:r>
                        <a:rPr lang="ru-RU" dirty="0"/>
                        <a:t>копию первых четырёх записей в </a:t>
                      </a:r>
                      <a:r>
                        <a:rPr lang="en-US" dirty="0"/>
                        <a:t>MFT),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Журнал.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42145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Можно ли увеличить размер </a:t>
                      </a:r>
                      <a:r>
                        <a:rPr lang="en-US" dirty="0"/>
                        <a:t>MFT, </a:t>
                      </a:r>
                      <a:r>
                        <a:rPr lang="ru-RU" dirty="0"/>
                        <a:t>если надо увеличить раздел с </a:t>
                      </a:r>
                      <a:r>
                        <a:rPr lang="en-US" dirty="0"/>
                        <a:t>NTFS?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Где аналог </a:t>
                      </a:r>
                      <a:r>
                        <a:rPr lang="en-US" dirty="0"/>
                        <a:t>block bitmap?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556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98348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72">
                  <a:extLst>
                    <a:ext uri="{9D8B030D-6E8A-4147-A177-3AD203B41FA5}">
                      <a16:colId xmlns:a16="http://schemas.microsoft.com/office/drawing/2014/main" val="3475520765"/>
                    </a:ext>
                  </a:extLst>
                </a:gridCol>
                <a:gridCol w="14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br>
                        <a:rPr lang="en-US" dirty="0"/>
                      </a:br>
                      <a:r>
                        <a:rPr lang="en-US" dirty="0"/>
                        <a:t>Parameters</a:t>
                      </a:r>
                      <a:br>
                        <a:rPr lang="en-US" dirty="0"/>
                      </a:b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br>
                        <a:rPr lang="en-US" dirty="0"/>
                      </a:br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br>
                        <a:rPr lang="en-US" dirty="0"/>
                      </a:br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49F6E-B4E8-9442-AAEE-A10D6169FD54}"/>
              </a:ext>
            </a:extLst>
          </p:cNvPr>
          <p:cNvSpPr txBox="1"/>
          <p:nvPr/>
        </p:nvSpPr>
        <p:spPr>
          <a:xfrm>
            <a:off x="0" y="6163272"/>
            <a:ext cx="103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Иногда файл может занимать несколько записей в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MFT (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обсудим потом).</a:t>
            </a:r>
            <a:endParaRPr lang="en-RU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122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04155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E5133-3B87-6A40-A1C0-612D22AB7E97}"/>
              </a:ext>
            </a:extLst>
          </p:cNvPr>
          <p:cNvSpPr txBox="1"/>
          <p:nvPr/>
        </p:nvSpPr>
        <p:spPr>
          <a:xfrm>
            <a:off x="0" y="5091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BPB </a:t>
            </a:r>
            <a:r>
              <a:rPr lang="ru-RU" dirty="0"/>
              <a:t>содержит: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</a:t>
            </a:r>
            <a:r>
              <a:rPr lang="ru-RU" dirty="0"/>
              <a:t>для проверки того, что раздел действительно является разделом с </a:t>
            </a:r>
            <a:r>
              <a:rPr lang="en-US" dirty="0"/>
              <a:t>NTFS,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8898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25D37-EFFC-D748-B3E2-0A3B709E6B7E}"/>
              </a:ext>
            </a:extLst>
          </p:cNvPr>
          <p:cNvSpPr txBox="1"/>
          <p:nvPr/>
        </p:nvSpPr>
        <p:spPr>
          <a:xfrm>
            <a:off x="0" y="50915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BPB </a:t>
            </a:r>
            <a:r>
              <a:rPr lang="ru-RU" dirty="0"/>
              <a:t>содержит: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</a:t>
            </a:r>
            <a:r>
              <a:rPr lang="ru-RU" dirty="0"/>
              <a:t>для проверки того, что раздел действительно является разделом с </a:t>
            </a:r>
            <a:r>
              <a:rPr lang="en-US" dirty="0"/>
              <a:t>NTFS,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Информацию о размере раздела и основных структур ФС,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088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3683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7709E-366A-E544-9FF1-79A8847188E2}"/>
              </a:ext>
            </a:extLst>
          </p:cNvPr>
          <p:cNvSpPr txBox="1"/>
          <p:nvPr/>
        </p:nvSpPr>
        <p:spPr>
          <a:xfrm>
            <a:off x="0" y="50915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BPB </a:t>
            </a:r>
            <a:r>
              <a:rPr lang="ru-RU" dirty="0"/>
              <a:t>содержит: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</a:t>
            </a:r>
            <a:r>
              <a:rPr lang="ru-RU" dirty="0"/>
              <a:t>для проверки того, что раздел действительно является разделом с </a:t>
            </a:r>
            <a:r>
              <a:rPr lang="en-US" dirty="0"/>
              <a:t>NTFS,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Информацию о размере раздела и основных структур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</a:t>
            </a:r>
            <a:r>
              <a:rPr lang="en-US" dirty="0"/>
              <a:t>MFT </a:t>
            </a:r>
            <a:r>
              <a:rPr lang="ru-RU" dirty="0"/>
              <a:t>и </a:t>
            </a:r>
            <a:r>
              <a:rPr lang="en-US" dirty="0"/>
              <a:t>MFT Mirror.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632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843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7709E-366A-E544-9FF1-79A8847188E2}"/>
              </a:ext>
            </a:extLst>
          </p:cNvPr>
          <p:cNvSpPr txBox="1"/>
          <p:nvPr/>
        </p:nvSpPr>
        <p:spPr>
          <a:xfrm>
            <a:off x="0" y="50915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узнать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версию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размер </a:t>
            </a:r>
            <a:r>
              <a:rPr lang="en-US" dirty="0"/>
              <a:t>MFT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08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674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72286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MFT Entry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NTFS </a:t>
                      </a:r>
                      <a:r>
                        <a:rPr lang="ru-RU" dirty="0"/>
                        <a:t>файл – это что-то вроде записи в таблице в БД. Атрибуты соответствуют колонкам таблицы.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4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66511"/>
              </p:ext>
            </p:extLst>
          </p:nvPr>
        </p:nvGraphicFramePr>
        <p:xfrm>
          <a:off x="194873" y="1176675"/>
          <a:ext cx="11782270" cy="739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941188362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42695095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3375708290"/>
                    </a:ext>
                  </a:extLst>
                </a:gridCol>
              </a:tblGrid>
              <a:tr h="739211">
                <a:tc>
                  <a:txBody>
                    <a:bodyPr/>
                    <a:lstStyle/>
                    <a:p>
                      <a:r>
                        <a:rPr lang="en-US" dirty="0"/>
                        <a:t>MFT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214857" y="2006157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88036" y="1912314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60792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4402</Words>
  <Application>Microsoft Macintosh PowerPoint</Application>
  <PresentationFormat>Widescreen</PresentationFormat>
  <Paragraphs>858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21</cp:revision>
  <dcterms:created xsi:type="dcterms:W3CDTF">2018-10-07T12:55:46Z</dcterms:created>
  <dcterms:modified xsi:type="dcterms:W3CDTF">2022-10-17T07:20:04Z</dcterms:modified>
</cp:coreProperties>
</file>