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80" r:id="rId3"/>
    <p:sldId id="311" r:id="rId4"/>
    <p:sldId id="317" r:id="rId5"/>
    <p:sldId id="316" r:id="rId6"/>
    <p:sldId id="318" r:id="rId7"/>
    <p:sldId id="321" r:id="rId8"/>
    <p:sldId id="320" r:id="rId9"/>
    <p:sldId id="319" r:id="rId10"/>
    <p:sldId id="323" r:id="rId11"/>
    <p:sldId id="322" r:id="rId12"/>
    <p:sldId id="324" r:id="rId13"/>
    <p:sldId id="325" r:id="rId14"/>
    <p:sldId id="315" r:id="rId15"/>
    <p:sldId id="347" r:id="rId16"/>
    <p:sldId id="328" r:id="rId17"/>
    <p:sldId id="349" r:id="rId18"/>
    <p:sldId id="327" r:id="rId19"/>
    <p:sldId id="330" r:id="rId20"/>
    <p:sldId id="314" r:id="rId21"/>
    <p:sldId id="331" r:id="rId22"/>
    <p:sldId id="332" r:id="rId23"/>
    <p:sldId id="333" r:id="rId24"/>
    <p:sldId id="334" r:id="rId25"/>
    <p:sldId id="335" r:id="rId26"/>
    <p:sldId id="313" r:id="rId27"/>
    <p:sldId id="312" r:id="rId28"/>
    <p:sldId id="338" r:id="rId29"/>
    <p:sldId id="337" r:id="rId30"/>
    <p:sldId id="348" r:id="rId31"/>
    <p:sldId id="339" r:id="rId32"/>
    <p:sldId id="342" r:id="rId33"/>
    <p:sldId id="343" r:id="rId34"/>
    <p:sldId id="340" r:id="rId35"/>
    <p:sldId id="350" r:id="rId36"/>
    <p:sldId id="336" r:id="rId37"/>
    <p:sldId id="345" r:id="rId38"/>
    <p:sldId id="346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910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1961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4662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8637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4719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14555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170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8992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32013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4160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16276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09447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49147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33060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08473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93095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134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5407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5712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23159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872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73957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15686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0832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10798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80153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68504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54734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5513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3289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1733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0420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73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2028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2929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ece.cmu.edu/~ganger/papers/mckusick99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457667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6495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0162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3125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42816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7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6450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19610"/>
              </p:ext>
            </p:extLst>
          </p:nvPr>
        </p:nvGraphicFramePr>
        <p:xfrm>
          <a:off x="0" y="365760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</a:t>
                      </a:r>
                      <a:r>
                        <a:rPr lang="en-US" baseline="0" dirty="0"/>
                        <a:t>,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Тут выключилось питание</a:t>
                      </a: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ru-RU" baseline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436605" y="2286000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436604" y="2885279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6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7872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94011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</a:t>
                      </a:r>
                      <a:r>
                        <a:rPr lang="en-US" baseline="0" dirty="0"/>
                        <a:t>,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Тут выключилось питание</a:t>
                      </a: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ru-RU" baseline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В итоге имеем:</a:t>
                      </a:r>
                      <a:endParaRPr lang="en-US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Блок и </a:t>
                      </a:r>
                      <a:r>
                        <a:rPr lang="en-US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отмечены как занятые</a:t>
                      </a:r>
                      <a:r>
                        <a:rPr lang="en-US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Счётчики свободных блоков и </a:t>
                      </a:r>
                      <a:r>
                        <a:rPr lang="en-US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уменьшены,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Файла нет.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436605" y="2286000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436604" y="2885279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0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6371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90741"/>
              </p:ext>
            </p:extLst>
          </p:nvPr>
        </p:nvGraphicFramePr>
        <p:xfrm>
          <a:off x="0" y="365761"/>
          <a:ext cx="12192000" cy="1280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8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6043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47146"/>
              </p:ext>
            </p:extLst>
          </p:nvPr>
        </p:nvGraphicFramePr>
        <p:xfrm>
          <a:off x="-11017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Упорядочивание: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r>
                        <a:rPr lang="ru-RU" sz="1800" dirty="0"/>
                        <a:t>Если приложение делает изменения в файле </a:t>
                      </a:r>
                      <a:r>
                        <a:rPr lang="en-US" sz="1800" dirty="0"/>
                        <a:t>Y </a:t>
                      </a:r>
                      <a:r>
                        <a:rPr lang="ru-RU" sz="1800" dirty="0"/>
                        <a:t>после </a:t>
                      </a:r>
                      <a:r>
                        <a:rPr lang="en-US" sz="1800" dirty="0" err="1"/>
                        <a:t>fsync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на файл </a:t>
                      </a:r>
                      <a:r>
                        <a:rPr lang="en-US" sz="1800" dirty="0"/>
                        <a:t>X </a:t>
                      </a:r>
                      <a:r>
                        <a:rPr lang="ru-RU" sz="1800" dirty="0"/>
                        <a:t>или изменения метаданных </a:t>
                      </a:r>
                      <a:r>
                        <a:rPr lang="en-US" sz="1800" dirty="0"/>
                        <a:t>X, </a:t>
                      </a:r>
                      <a:r>
                        <a:rPr lang="ru-RU" sz="1800" dirty="0"/>
                        <a:t>то после падения изменения в </a:t>
                      </a:r>
                      <a:r>
                        <a:rPr lang="en-US" sz="1800" dirty="0"/>
                        <a:t>Y </a:t>
                      </a:r>
                      <a:r>
                        <a:rPr lang="ru-RU" sz="1800" dirty="0"/>
                        <a:t>должны быть видны только если были применены изменения в </a:t>
                      </a:r>
                      <a:r>
                        <a:rPr lang="en-US" sz="1800" dirty="0"/>
                        <a:t>X.</a:t>
                      </a:r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None/>
                      </a:pPr>
                      <a:r>
                        <a:rPr lang="ru-RU" sz="1800" b="1" dirty="0"/>
                        <a:t>Пример: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PostgreSQL, git </a:t>
                      </a:r>
                      <a:r>
                        <a:rPr lang="ru-RU" sz="1800" dirty="0"/>
                        <a:t>и многие другие хранят данные в нескольких файлах, в которых есть ссылки друг на друга. Файл, на который указывает ссылка, создаётся до ссылки. После падения это свойство должно сохраниться.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0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300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99556"/>
              </p:ext>
            </p:extLst>
          </p:nvPr>
        </p:nvGraphicFramePr>
        <p:xfrm>
          <a:off x="0" y="365761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r>
                        <a:rPr lang="ru-RU" sz="1800" dirty="0"/>
                        <a:t>Если при создании файла изменения сделать видимыми в таком порядке:</a:t>
                      </a:r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13637"/>
              </p:ext>
            </p:extLst>
          </p:nvPr>
        </p:nvGraphicFramePr>
        <p:xfrm>
          <a:off x="343243" y="2584208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(7)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25658"/>
              </p:ext>
            </p:extLst>
          </p:nvPr>
        </p:nvGraphicFramePr>
        <p:xfrm>
          <a:off x="3424195" y="3699096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(4, 6)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5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143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79845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r>
                        <a:rPr lang="ru-RU" sz="1800" dirty="0"/>
                        <a:t>Если при создании файла изменения сделать видимыми в таком порядке:</a:t>
                      </a:r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Теоретически, упорядочивания</a:t>
                      </a:r>
                      <a:r>
                        <a:rPr lang="ru-RU" sz="1800" baseline="0" dirty="0"/>
                        <a:t> можно добиться, если писать блоки в нужном порядке, и каждый раз делать </a:t>
                      </a:r>
                      <a:r>
                        <a:rPr lang="en-US" sz="1800" baseline="0" dirty="0" err="1"/>
                        <a:t>fsync</a:t>
                      </a:r>
                      <a:r>
                        <a:rPr lang="en-US" sz="1800" baseline="0" dirty="0"/>
                        <a:t>() </a:t>
                      </a:r>
                      <a:r>
                        <a:rPr lang="ru-RU" sz="1800" baseline="0" dirty="0"/>
                        <a:t>после записи. Но так будет слишком медленно.</a:t>
                      </a:r>
                      <a:endParaRPr lang="en-US" sz="1800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b="1" baseline="0" dirty="0"/>
                        <a:t>См. также:</a:t>
                      </a:r>
                      <a:r>
                        <a:rPr lang="ru-RU" sz="1800" baseline="0" dirty="0"/>
                        <a:t> </a:t>
                      </a:r>
                      <a:r>
                        <a:rPr lang="en-GB" sz="1800" baseline="0" dirty="0"/>
                        <a:t>Soft Updates: A Technique for Eliminating Most Synchronous Writes in the Fast Filesystem,</a:t>
                      </a:r>
                      <a:br>
                        <a:rPr lang="en-GB" sz="1800" baseline="0" dirty="0"/>
                      </a:br>
                      <a:r>
                        <a:rPr lang="en-GB" sz="1800" baseline="0" dirty="0">
                          <a:hlinkClick r:id="rId3"/>
                        </a:rPr>
                        <a:t>https://users.ece.cmu.edu/~ganger/papers/mckusick99.pdf</a:t>
                      </a:r>
                      <a:endParaRPr lang="en-GB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13516"/>
              </p:ext>
            </p:extLst>
          </p:nvPr>
        </p:nvGraphicFramePr>
        <p:xfrm>
          <a:off x="343243" y="2584208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/>
                      </a:br>
                      <a:r>
                        <a:rPr lang="en-US" sz="2400" baseline="0">
                          <a:solidFill>
                            <a:srgbClr val="00B050"/>
                          </a:solidFill>
                        </a:rPr>
                        <a:t>(7)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24195" y="3699096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(4, 6)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13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5497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04657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baseline="0" dirty="0"/>
                        <a:t>Реализация: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Записываем блоки, подлежащие изменению, в журнал,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/>
                        <a:t>fsync</a:t>
                      </a:r>
                      <a:r>
                        <a:rPr lang="en-US" sz="1800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Асинхронно меняем состояние диска</a:t>
                      </a:r>
                      <a:r>
                        <a:rPr lang="en-US" sz="1800" baseline="0" dirty="0"/>
                        <a:t>.</a:t>
                      </a:r>
                      <a:endParaRPr lang="ru-RU" sz="18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Когда закончили изменять состояние</a:t>
                      </a:r>
                      <a:br>
                        <a:rPr lang="ru-RU" sz="1800" baseline="0" dirty="0"/>
                      </a:br>
                      <a:r>
                        <a:rPr lang="ru-RU" sz="1800" baseline="0" dirty="0"/>
                        <a:t>диска, делаем запись в журнале о том,</a:t>
                      </a:r>
                      <a:br>
                        <a:rPr lang="ru-RU" sz="1800" baseline="0" dirty="0"/>
                      </a:br>
                      <a:r>
                        <a:rPr lang="ru-RU" sz="1800" baseline="0" dirty="0"/>
                        <a:t>что транзакция применена.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90060"/>
              </p:ext>
            </p:extLst>
          </p:nvPr>
        </p:nvGraphicFramePr>
        <p:xfrm>
          <a:off x="4308389" y="2270761"/>
          <a:ext cx="77518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00">
                <a:tc>
                  <a:txBody>
                    <a:bodyPr/>
                    <a:lstStyle/>
                    <a:p>
                      <a:r>
                        <a:rPr lang="ru-RU" dirty="0"/>
                        <a:t>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Содержимое диска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26149"/>
              </p:ext>
            </p:extLst>
          </p:nvPr>
        </p:nvGraphicFramePr>
        <p:xfrm>
          <a:off x="4420973" y="2773681"/>
          <a:ext cx="353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6052"/>
              </p:ext>
            </p:extLst>
          </p:nvPr>
        </p:nvGraphicFramePr>
        <p:xfrm>
          <a:off x="8268042" y="2773681"/>
          <a:ext cx="36438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61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4379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32388"/>
              </p:ext>
            </p:extLst>
          </p:nvPr>
        </p:nvGraphicFramePr>
        <p:xfrm>
          <a:off x="0" y="365761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baseline="0" dirty="0"/>
                        <a:t>Реализация: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Записываем блоки, подлежащие изменению, в журнал,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/>
                        <a:t>fsync</a:t>
                      </a:r>
                      <a:r>
                        <a:rPr lang="en-US" sz="1800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Асинхронно меняем состояние диска</a:t>
                      </a:r>
                      <a:r>
                        <a:rPr lang="en-US" sz="1800" baseline="0" dirty="0"/>
                        <a:t>.</a:t>
                      </a:r>
                      <a:endParaRPr lang="ru-RU" sz="18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Когда закончили изменять состояние</a:t>
                      </a:r>
                      <a:br>
                        <a:rPr lang="ru-RU" sz="1800" baseline="0" dirty="0"/>
                      </a:br>
                      <a:r>
                        <a:rPr lang="ru-RU" sz="1800" baseline="0" dirty="0"/>
                        <a:t>диска, делаем запись в журнале о том,</a:t>
                      </a:r>
                      <a:br>
                        <a:rPr lang="ru-RU" sz="1800" baseline="0" dirty="0"/>
                      </a:br>
                      <a:r>
                        <a:rPr lang="ru-RU" sz="1800" baseline="0" dirty="0"/>
                        <a:t>что транзакция применена.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baseline="0" dirty="0"/>
                        <a:t>Если при обновлении диска произошёл сбой (отключение питания или падение ОС), то при следующем монтировании ФС мы можем применить изменения, написанные в журнале, и доделать изменения, которые не применили из-за падения.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baseline="0" dirty="0"/>
                        <a:t>Эта процедура называется </a:t>
                      </a:r>
                      <a:r>
                        <a:rPr lang="en-US" sz="1800" b="1" baseline="0" dirty="0"/>
                        <a:t>crash recovery</a:t>
                      </a:r>
                      <a:r>
                        <a:rPr lang="en-US" sz="18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90060"/>
              </p:ext>
            </p:extLst>
          </p:nvPr>
        </p:nvGraphicFramePr>
        <p:xfrm>
          <a:off x="4308389" y="2270761"/>
          <a:ext cx="77518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00">
                <a:tc>
                  <a:txBody>
                    <a:bodyPr/>
                    <a:lstStyle/>
                    <a:p>
                      <a:r>
                        <a:rPr lang="ru-RU" dirty="0"/>
                        <a:t>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Содержимое диска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26149"/>
              </p:ext>
            </p:extLst>
          </p:nvPr>
        </p:nvGraphicFramePr>
        <p:xfrm>
          <a:off x="4420973" y="2773681"/>
          <a:ext cx="353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6052"/>
              </p:ext>
            </p:extLst>
          </p:nvPr>
        </p:nvGraphicFramePr>
        <p:xfrm>
          <a:off x="8268042" y="2773681"/>
          <a:ext cx="36438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24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2169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30092"/>
              </p:ext>
            </p:extLst>
          </p:nvPr>
        </p:nvGraphicFramePr>
        <p:xfrm>
          <a:off x="0" y="365762"/>
          <a:ext cx="12192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Журналирование, предложенное</a:t>
                      </a:r>
                      <a:r>
                        <a:rPr lang="ru-RU" baseline="0" dirty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8254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89417"/>
              </p:ext>
            </p:extLst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0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3421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08005"/>
              </p:ext>
            </p:extLst>
          </p:nvPr>
        </p:nvGraphicFramePr>
        <p:xfrm>
          <a:off x="0" y="365762"/>
          <a:ext cx="12192000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Журналирование, предложенное</a:t>
                      </a:r>
                      <a:r>
                        <a:rPr lang="ru-RU" baseline="0" dirty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Это не так плохо для скорости: запись в журнал последовательная.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Но всё равно хочется журналировать поменьше данных.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38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9587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36668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Журналирование, предложенное</a:t>
                      </a:r>
                      <a:r>
                        <a:rPr lang="ru-RU" baseline="0" dirty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Это не так плохо для скорости: запись в журнал последовательная.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Но всё равно хочется журналировать поменьше данных.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Идея: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Будем журналировать</a:t>
                      </a:r>
                      <a:r>
                        <a:rPr lang="ru-RU" baseline="0" dirty="0"/>
                        <a:t> только метаданные ФС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В результате, после </a:t>
                      </a:r>
                      <a:r>
                        <a:rPr lang="en-US" baseline="0" dirty="0"/>
                        <a:t>crash recovery </a:t>
                      </a:r>
                      <a:r>
                        <a:rPr lang="ru-RU" baseline="0" dirty="0"/>
                        <a:t>мы будем получать неразломанную ФС: без потерянных блоков и инод, без </a:t>
                      </a:r>
                      <a:r>
                        <a:rPr lang="en-US" baseline="0" dirty="0" err="1"/>
                        <a:t>dir_entry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ведущих в никуда, </a:t>
                      </a:r>
                      <a:r>
                        <a:rPr lang="en-US" baseline="0" dirty="0"/>
                        <a:t>etc.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Но: ФС не предоставляет </a:t>
                      </a:r>
                      <a:r>
                        <a:rPr lang="ru-RU" b="1" baseline="0" dirty="0"/>
                        <a:t>никаких</a:t>
                      </a:r>
                      <a:r>
                        <a:rPr lang="ru-RU" baseline="0" dirty="0"/>
                        <a:t> гарантий о том, что будет с пользовательскими данными.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3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5991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43981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пример добавления данных в конец файла на </a:t>
                      </a:r>
                      <a:r>
                        <a:rPr lang="en-US" dirty="0"/>
                        <a:t>XFS.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Найдёт свободный нулевой блок,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Зажурналирует обновление </a:t>
                      </a:r>
                      <a:r>
                        <a:rPr lang="en-US" dirty="0"/>
                        <a:t>block bitmap</a:t>
                      </a:r>
                      <a:r>
                        <a:rPr lang="ru-RU" dirty="0"/>
                        <a:t>,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и </a:t>
                      </a:r>
                      <a:r>
                        <a:rPr lang="en-US" dirty="0"/>
                        <a:t>extent</a:t>
                      </a:r>
                      <a:r>
                        <a:rPr lang="en-US" baseline="0" dirty="0"/>
                        <a:t> tree,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Даст</a:t>
                      </a:r>
                      <a:r>
                        <a:rPr lang="ru-RU" baseline="0" dirty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76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9960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45505"/>
              </p:ext>
            </p:extLst>
          </p:nvPr>
        </p:nvGraphicFramePr>
        <p:xfrm>
          <a:off x="0" y="365762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пример добавления данных в конец файла на </a:t>
                      </a:r>
                      <a:r>
                        <a:rPr lang="en-US" dirty="0"/>
                        <a:t>XFS.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Найдёт свободный нулевой блок,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Зажурналирует обновление </a:t>
                      </a:r>
                      <a:r>
                        <a:rPr lang="en-US" dirty="0"/>
                        <a:t>block bitmap</a:t>
                      </a:r>
                      <a:r>
                        <a:rPr lang="ru-RU" dirty="0"/>
                        <a:t>,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и </a:t>
                      </a:r>
                      <a:r>
                        <a:rPr lang="en-US" dirty="0"/>
                        <a:t>extent</a:t>
                      </a:r>
                      <a:r>
                        <a:rPr lang="en-US" baseline="0" dirty="0"/>
                        <a:t> tree,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Даст</a:t>
                      </a:r>
                      <a:r>
                        <a:rPr lang="ru-RU" baseline="0" dirty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Получится подросший</a:t>
                      </a:r>
                      <a:r>
                        <a:rPr lang="ru-RU" baseline="0" dirty="0"/>
                        <a:t> в размере файл, в хвосте которого будет мусор.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93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0360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80517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пример добавления данных в конец файла на </a:t>
                      </a:r>
                      <a:r>
                        <a:rPr lang="en-US" dirty="0"/>
                        <a:t>XFS.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Найдёт свободные нулевые блоки,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Зажурналирует обновление </a:t>
                      </a:r>
                      <a:r>
                        <a:rPr lang="en-US" dirty="0"/>
                        <a:t>block bitmap</a:t>
                      </a:r>
                      <a:r>
                        <a:rPr lang="ru-RU" dirty="0"/>
                        <a:t>,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и </a:t>
                      </a:r>
                      <a:r>
                        <a:rPr lang="en-US" dirty="0"/>
                        <a:t>extent</a:t>
                      </a:r>
                      <a:r>
                        <a:rPr lang="en-US" baseline="0" dirty="0"/>
                        <a:t> tree,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Даст</a:t>
                      </a:r>
                      <a:r>
                        <a:rPr lang="ru-RU" baseline="0" dirty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Получится подросший</a:t>
                      </a:r>
                      <a:r>
                        <a:rPr lang="ru-RU" baseline="0" dirty="0"/>
                        <a:t> в размере файл, в хвосте которого будет мусор.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Ещё причина выбрать такое поведение: ошибки отложенного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hlinkClick r:id="rId3"/>
                        </a:rPr>
                        <a:t>https://lwn.net/Articles/457667/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16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5779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62173"/>
              </p:ext>
            </p:extLst>
          </p:nvPr>
        </p:nvGraphicFramePr>
        <p:xfrm>
          <a:off x="0" y="365762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Checkpointing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Журнал ФС имеет ограниченную длину,</a:t>
                      </a:r>
                      <a:r>
                        <a:rPr lang="ru-RU" baseline="0" dirty="0"/>
                        <a:t> его надо чистить.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Для этого служит процедура </a:t>
                      </a:r>
                      <a:r>
                        <a:rPr lang="en-US" baseline="0" dirty="0" err="1"/>
                        <a:t>checkpointing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Записать на диск группу транзакций,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Продвинуть указатель на голову журнала (</a:t>
                      </a:r>
                      <a:r>
                        <a:rPr lang="en-US" baseline="0" dirty="0"/>
                        <a:t>reclaim journal space).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Запись может проводиться по таймеру или при накоплении достаточного числа транзакций в журнале.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876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408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5501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 способа хранения</a:t>
                      </a:r>
                      <a:r>
                        <a:rPr lang="ru-RU" sz="2400" baseline="0" dirty="0"/>
                        <a:t> журнала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Ring buffer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нескольких файлах</a:t>
                      </a:r>
                    </a:p>
                    <a:p>
                      <a:r>
                        <a:rPr lang="ru-RU" dirty="0"/>
                        <a:t>(не</a:t>
                      </a:r>
                      <a:r>
                        <a:rPr lang="ru-RU" baseline="0" dirty="0"/>
                        <a:t> для журнала ФС, а для журналов приложений)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достижении конца журнала начинаем писать с начала. Важно следить за тем, чтобы не перетереть</a:t>
                      </a:r>
                      <a:r>
                        <a:rPr lang="ru-RU" baseline="0" dirty="0"/>
                        <a:t> транзакции, которые ещё не закоммичены.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</a:t>
                      </a:r>
                      <a:r>
                        <a:rPr lang="ru-RU" baseline="0" dirty="0"/>
                        <a:t> переполнении одного файла начинаем писать следующий по номеру.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По мере коммита транзакций удаляем старые журналы.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80528"/>
              </p:ext>
            </p:extLst>
          </p:nvPr>
        </p:nvGraphicFramePr>
        <p:xfrm>
          <a:off x="384433" y="2316433"/>
          <a:ext cx="46324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563"/>
              </p:ext>
            </p:extLst>
          </p:nvPr>
        </p:nvGraphicFramePr>
        <p:xfrm>
          <a:off x="112583" y="1597662"/>
          <a:ext cx="2152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 head pointer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334530" y="1968502"/>
            <a:ext cx="1515762" cy="347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07214"/>
              </p:ext>
            </p:extLst>
          </p:nvPr>
        </p:nvGraphicFramePr>
        <p:xfrm>
          <a:off x="6351377" y="1760173"/>
          <a:ext cx="567861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1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journal.0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8460260" y="2173849"/>
            <a:ext cx="1136822" cy="285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716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6376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6649"/>
              </p:ext>
            </p:extLst>
          </p:nvPr>
        </p:nvGraphicFramePr>
        <p:xfrm>
          <a:off x="0" y="365762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 способа хранения</a:t>
                      </a:r>
                      <a:r>
                        <a:rPr lang="ru-RU" sz="2400" baseline="0" dirty="0"/>
                        <a:t> журнала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Ring buffer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нескольких файлах</a:t>
                      </a:r>
                    </a:p>
                    <a:p>
                      <a:r>
                        <a:rPr lang="ru-RU" dirty="0"/>
                        <a:t>(не</a:t>
                      </a:r>
                      <a:r>
                        <a:rPr lang="ru-RU" baseline="0" dirty="0"/>
                        <a:t> для журнала ФС, а для журналов приложений)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достижении конца журнала начинаем писать с начала. Важно следить за тем, чтобы не перетереть</a:t>
                      </a:r>
                      <a:r>
                        <a:rPr lang="ru-RU" baseline="0" dirty="0"/>
                        <a:t> транзакции, которые ещё не закоммичены.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</a:t>
                      </a:r>
                      <a:r>
                        <a:rPr lang="ru-RU" baseline="0" dirty="0"/>
                        <a:t> переполнении одного файла начинаем писать следующий по номеру.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По мере коммита транзакций удаляем старые журналы.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Примечание: полезно не просто дописывать в конец файла, а резервировать место в файле журнала, чтобы</a:t>
                      </a:r>
                      <a:r>
                        <a:rPr lang="ru-RU" baseline="0" dirty="0"/>
                        <a:t> использовать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вместо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en-US" baseline="30000" dirty="0"/>
                        <a:t>*</a:t>
                      </a:r>
                      <a:r>
                        <a:rPr lang="en-US" baseline="0" dirty="0"/>
                        <a:t>.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Почему</a:t>
                      </a: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500" i="1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fallocate</a:t>
                      </a: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 +</a:t>
                      </a:r>
                      <a:r>
                        <a:rPr lang="ru-RU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500" i="1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fdatasync</a:t>
                      </a: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 </a:t>
                      </a:r>
                      <a:r>
                        <a:rPr lang="ru-RU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может быть в несколько раз быстрее </a:t>
                      </a:r>
                      <a:r>
                        <a:rPr lang="en-US" sz="1500" i="1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fsync</a:t>
                      </a: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()?</a:t>
                      </a:r>
                      <a:endParaRPr lang="en-US" sz="15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80528"/>
              </p:ext>
            </p:extLst>
          </p:nvPr>
        </p:nvGraphicFramePr>
        <p:xfrm>
          <a:off x="384433" y="2316433"/>
          <a:ext cx="46324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563"/>
              </p:ext>
            </p:extLst>
          </p:nvPr>
        </p:nvGraphicFramePr>
        <p:xfrm>
          <a:off x="112583" y="1597662"/>
          <a:ext cx="2152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 head pointer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334530" y="1968502"/>
            <a:ext cx="1515762" cy="347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69820"/>
              </p:ext>
            </p:extLst>
          </p:nvPr>
        </p:nvGraphicFramePr>
        <p:xfrm>
          <a:off x="6351377" y="1760173"/>
          <a:ext cx="567861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1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journal.0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8460260" y="2173849"/>
            <a:ext cx="1136822" cy="285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362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0518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5419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37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72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8068"/>
              </p:ext>
            </p:extLst>
          </p:nvPr>
        </p:nvGraphicFramePr>
        <p:xfrm>
          <a:off x="0" y="365761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/>
                        <a:t>Журналирование</a:t>
                      </a:r>
                      <a:r>
                        <a:rPr lang="ru-RU" dirty="0"/>
                        <a:t> логических изменений имеет плюс: размер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ext4 </a:t>
                      </a:r>
                      <a:r>
                        <a:rPr lang="ru-RU" dirty="0"/>
                        <a:t>равен </a:t>
                      </a:r>
                      <a:r>
                        <a:rPr lang="en-US" dirty="0"/>
                        <a:t>256b, </a:t>
                      </a:r>
                      <a:r>
                        <a:rPr lang="ru-RU" dirty="0"/>
                        <a:t>а если </a:t>
                      </a:r>
                      <a:r>
                        <a:rPr lang="ru-RU" dirty="0" err="1"/>
                        <a:t>журналировать</a:t>
                      </a:r>
                      <a:r>
                        <a:rPr lang="ru-RU" dirty="0"/>
                        <a:t> изменения </a:t>
                      </a:r>
                      <a:r>
                        <a:rPr lang="ru-RU" b="1" dirty="0"/>
                        <a:t>блоков</a:t>
                      </a:r>
                      <a:r>
                        <a:rPr lang="ru-RU" dirty="0"/>
                        <a:t>, то минимальная запись в журнале займёт 8</a:t>
                      </a:r>
                      <a:r>
                        <a:rPr lang="en-US" dirty="0"/>
                        <a:t>k (</a:t>
                      </a:r>
                      <a:r>
                        <a:rPr lang="ru-RU" dirty="0"/>
                        <a:t>типичный размер блока)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34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1897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68481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684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6598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76854"/>
              </p:ext>
            </p:extLst>
          </p:nvPr>
        </p:nvGraphicFramePr>
        <p:xfrm>
          <a:off x="0" y="365761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Что</a:t>
                      </a:r>
                      <a:r>
                        <a:rPr lang="ru-RU" baseline="0" dirty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45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8638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90422"/>
              </p:ext>
            </p:extLst>
          </p:nvPr>
        </p:nvGraphicFramePr>
        <p:xfrm>
          <a:off x="0" y="365761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Что</a:t>
                      </a:r>
                      <a:r>
                        <a:rPr lang="ru-RU" baseline="0" dirty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Дважды проиграть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транзакции в общем случае нельзя:</a:t>
                      </a:r>
                      <a:br>
                        <a:rPr lang="ru-RU" dirty="0"/>
                      </a:br>
                      <a:r>
                        <a:rPr lang="ru-RU" dirty="0"/>
                        <a:t>как повторить </a:t>
                      </a:r>
                      <a:r>
                        <a:rPr lang="en-US" dirty="0"/>
                        <a:t>rename(“a”, “b”)?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89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1165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42650"/>
              </p:ext>
            </p:extLst>
          </p:nvPr>
        </p:nvGraphicFramePr>
        <p:xfrm>
          <a:off x="0" y="365761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Что</a:t>
                      </a:r>
                      <a:r>
                        <a:rPr lang="ru-RU" baseline="0" dirty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Дважды проиграть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транзакции в общем случае нельзя:</a:t>
                      </a:r>
                      <a:br>
                        <a:rPr lang="ru-RU" dirty="0"/>
                      </a:br>
                      <a:r>
                        <a:rPr lang="ru-RU" dirty="0"/>
                        <a:t>как повторить </a:t>
                      </a:r>
                      <a:r>
                        <a:rPr lang="en-US" dirty="0"/>
                        <a:t>rename(“a”, “b”)?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Операции</a:t>
                      </a:r>
                      <a:r>
                        <a:rPr lang="en-US" dirty="0"/>
                        <a:t> “</a:t>
                      </a:r>
                      <a:r>
                        <a:rPr lang="ru-RU" dirty="0"/>
                        <a:t>записать такое-то содержимое поверх блока с номером </a:t>
                      </a:r>
                      <a:r>
                        <a:rPr lang="en-US" dirty="0"/>
                        <a:t>N”</a:t>
                      </a:r>
                      <a:r>
                        <a:rPr lang="ru-RU" baseline="0" dirty="0"/>
                        <a:t> </a:t>
                      </a:r>
                      <a:r>
                        <a:rPr lang="ru-RU" b="1" baseline="0" dirty="0"/>
                        <a:t>идемпотентны</a:t>
                      </a:r>
                      <a:r>
                        <a:rPr lang="ru-RU" baseline="0" dirty="0"/>
                        <a:t>: их можно повторять много раз с тем же эффектом, который даёт однократное повторение.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414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3702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74241"/>
              </p:ext>
            </p:extLst>
          </p:nvPr>
        </p:nvGraphicFramePr>
        <p:xfrm>
          <a:off x="0" y="365761"/>
          <a:ext cx="12192000" cy="5308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Case study: </a:t>
                      </a:r>
                      <a:r>
                        <a:rPr lang="ru-RU" sz="2400" dirty="0"/>
                        <a:t>идемпотентность</a:t>
                      </a:r>
                      <a:r>
                        <a:rPr lang="ru-RU" sz="2400" baseline="0" dirty="0"/>
                        <a:t> операций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протокол </a:t>
                      </a:r>
                      <a:r>
                        <a:rPr lang="en-US" dirty="0"/>
                        <a:t>Acronis </a:t>
                      </a:r>
                      <a:r>
                        <a:rPr lang="ru-RU" dirty="0"/>
                        <a:t>для общения со </a:t>
                      </a:r>
                      <a:r>
                        <a:rPr lang="ru-RU" dirty="0" err="1"/>
                        <a:t>стораджем</a:t>
                      </a:r>
                      <a:r>
                        <a:rPr lang="ru-RU" dirty="0"/>
                        <a:t> для </a:t>
                      </a:r>
                      <a:r>
                        <a:rPr lang="ru-RU" dirty="0" err="1"/>
                        <a:t>бекапов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Open:      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lock_level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           -&gt;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lock_id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Read:      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lock_id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offset, size) -&gt; data,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Append:    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lock_id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data)         -&gt; (),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PunchHole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(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lock_id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hole)         -&gt; (),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Close:     (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lock_id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                         -&gt; (),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Rename:    (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file_name_src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file_name_dst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    -&gt; (),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SwapFiles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(file_path_0, file_path_1)         -&gt; ().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Возможные значения </a:t>
                      </a:r>
                      <a:r>
                        <a:rPr lang="en-US" baseline="0" dirty="0" err="1"/>
                        <a:t>lock_id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Shared,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Normal (</a:t>
                      </a:r>
                      <a:r>
                        <a:rPr lang="ru-RU" baseline="0" dirty="0"/>
                        <a:t>может быть только 1, разрешает другие </a:t>
                      </a:r>
                      <a:r>
                        <a:rPr lang="en-US" baseline="0" dirty="0"/>
                        <a:t>shared</a:t>
                      </a:r>
                      <a:r>
                        <a:rPr lang="ru-RU" baseline="0" dirty="0"/>
                        <a:t>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Exclusive (</a:t>
                      </a:r>
                      <a:r>
                        <a:rPr lang="ru-RU" baseline="0" dirty="0"/>
                        <a:t>может быть только 1, запрещает любые другие блокировки).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Какие тут есть проблемы? Подсказка: запросы передаются по сети.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Ответ: </a:t>
                      </a:r>
                      <a:r>
                        <a:rPr lang="en-US" baseline="0" dirty="0"/>
                        <a:t>open, close, rename </a:t>
                      </a:r>
                      <a:r>
                        <a:rPr lang="ru-RU" baseline="0" dirty="0"/>
                        <a:t>не идемпотентны и требуют, чтобы сетевые соединения никогда не рвались.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5949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05164"/>
              </p:ext>
            </p:extLst>
          </p:nvPr>
        </p:nvGraphicFramePr>
        <p:xfrm>
          <a:off x="0" y="365761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Case study: </a:t>
                      </a:r>
                      <a:r>
                        <a:rPr lang="ru-RU" sz="2400" dirty="0"/>
                        <a:t>идемпотентность</a:t>
                      </a:r>
                      <a:r>
                        <a:rPr lang="ru-RU" sz="2400" baseline="0" dirty="0"/>
                        <a:t> операций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</a:t>
                      </a:r>
                      <a:r>
                        <a:rPr lang="en-US" dirty="0"/>
                        <a:t>API </a:t>
                      </a:r>
                      <a:r>
                        <a:rPr lang="ru-RU" dirty="0"/>
                        <a:t>для создания </a:t>
                      </a:r>
                      <a:r>
                        <a:rPr lang="en-US" dirty="0"/>
                        <a:t>VM</a:t>
                      </a:r>
                      <a:r>
                        <a:rPr lang="ru-RU" dirty="0"/>
                        <a:t>, который предоставляет </a:t>
                      </a:r>
                      <a:r>
                        <a:rPr lang="en-US" dirty="0"/>
                        <a:t>Amazon EC2:</a:t>
                      </a:r>
                    </a:p>
                    <a:p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RunInstancesInput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struct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ClientToken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*string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BlockDeviceMappings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[]*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BlockDeviceMapping</a:t>
                      </a:r>
                      <a:endParaRPr lang="en-GB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CpuOptions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*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CpuOptionsRequest</a:t>
                      </a:r>
                      <a:endParaRPr lang="en-GB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ImageId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*string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  <a:cs typeface="Consolas" panose="020B0609020204030204" pitchFamily="49" charset="0"/>
                        </a:rPr>
                        <a:t>Параметр </a:t>
                      </a:r>
                      <a:r>
                        <a:rPr lang="en-US" sz="1800" dirty="0" err="1">
                          <a:latin typeface="+mn-lt"/>
                          <a:cs typeface="Consolas" panose="020B0609020204030204" pitchFamily="49" charset="0"/>
                        </a:rPr>
                        <a:t>ClientToken</a:t>
                      </a:r>
                      <a:r>
                        <a:rPr lang="en-US" sz="1800" dirty="0">
                          <a:latin typeface="+mn-lt"/>
                          <a:cs typeface="Consolas" panose="020B0609020204030204" pitchFamily="49" charset="0"/>
                        </a:rPr>
                        <a:t> – </a:t>
                      </a:r>
                      <a:r>
                        <a:rPr lang="ru-RU" sz="1800" dirty="0">
                          <a:latin typeface="+mn-lt"/>
                          <a:cs typeface="Consolas" panose="020B0609020204030204" pitchFamily="49" charset="0"/>
                        </a:rPr>
                        <a:t>это случайная строчка, которую создаёт клиент. Если сервис получает два запроса с одинаковым </a:t>
                      </a:r>
                      <a:r>
                        <a:rPr lang="en-US" sz="1800" dirty="0" err="1">
                          <a:latin typeface="+mn-lt"/>
                          <a:cs typeface="Consolas" panose="020B0609020204030204" pitchFamily="49" charset="0"/>
                        </a:rPr>
                        <a:t>ClientToken</a:t>
                      </a:r>
                      <a:r>
                        <a:rPr lang="en-US" sz="1800" dirty="0"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ru-RU" sz="1800" dirty="0">
                          <a:latin typeface="+mn-lt"/>
                          <a:cs typeface="Consolas" panose="020B0609020204030204" pitchFamily="49" charset="0"/>
                        </a:rPr>
                        <a:t>то он знает, что это – </a:t>
                      </a:r>
                      <a:r>
                        <a:rPr lang="en-US" sz="1800" dirty="0">
                          <a:latin typeface="+mn-lt"/>
                          <a:cs typeface="Consolas" panose="020B0609020204030204" pitchFamily="49" charset="0"/>
                        </a:rPr>
                        <a:t>retry.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80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6112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15308"/>
              </p:ext>
            </p:extLst>
          </p:nvPr>
        </p:nvGraphicFramePr>
        <p:xfrm>
          <a:off x="0" y="365762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475">
                <a:tc>
                  <a:txBody>
                    <a:bodyPr/>
                    <a:lstStyle/>
                    <a:p>
                      <a:r>
                        <a:rPr lang="ru-RU" sz="2400" dirty="0"/>
                        <a:t>Защита от неатомарности записи в журнал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29">
                <a:tc>
                  <a:txBody>
                    <a:bodyPr/>
                    <a:lstStyle/>
                    <a:p>
                      <a:r>
                        <a:rPr lang="ru-RU" dirty="0"/>
                        <a:t>Проблема: запись на диск более</a:t>
                      </a:r>
                      <a:r>
                        <a:rPr lang="ru-RU" baseline="0" dirty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90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7165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829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47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Защита от неатомарности записи в журнал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29">
                <a:tc gridSpan="2">
                  <a:txBody>
                    <a:bodyPr/>
                    <a:lstStyle/>
                    <a:p>
                      <a:r>
                        <a:rPr lang="ru-RU" dirty="0"/>
                        <a:t>Проблема: запись на диск более</a:t>
                      </a:r>
                      <a:r>
                        <a:rPr lang="ru-RU" baseline="0" dirty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29">
                <a:tc>
                  <a:txBody>
                    <a:bodyPr/>
                    <a:lstStyle/>
                    <a:p>
                      <a:r>
                        <a:rPr lang="en-US" dirty="0"/>
                        <a:t>ext4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Каждая запись в журнале имеет следующий формат: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После выписывания содержимого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транзакции</a:t>
                      </a:r>
                      <a:r>
                        <a:rPr lang="ru-RU" baseline="0" dirty="0"/>
                        <a:t> в журнал делаем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затем пишем </a:t>
                      </a:r>
                      <a:r>
                        <a:rPr lang="en-US" baseline="0" dirty="0"/>
                        <a:t>footer.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Если у транзакции нет </a:t>
                      </a:r>
                      <a:r>
                        <a:rPr lang="en-US" baseline="0" dirty="0"/>
                        <a:t>footer-</a:t>
                      </a:r>
                      <a:r>
                        <a:rPr lang="ru-RU" baseline="0" dirty="0"/>
                        <a:t>блока или не сошлась контрольная сумма, то считаем, что эту транзакцию мы полностью не выписали на диск, т.е. мы дошли до конца журнала.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48443"/>
              </p:ext>
            </p:extLst>
          </p:nvPr>
        </p:nvGraphicFramePr>
        <p:xfrm>
          <a:off x="293816" y="2709445"/>
          <a:ext cx="453355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magic,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len</a:t>
                      </a:r>
                      <a:r>
                        <a:rPr lang="en-US" baseline="30000" dirty="0"/>
                        <a:t>*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csum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content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60411" y="6217922"/>
            <a:ext cx="712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bg2">
                    <a:lumMod val="50000"/>
                  </a:schemeClr>
                </a:solidFill>
              </a:rPr>
              <a:t>В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ext4</a:t>
            </a:r>
            <a:r>
              <a:rPr lang="ru-RU" sz="1600" i="1" dirty="0">
                <a:solidFill>
                  <a:schemeClr val="bg2">
                    <a:lumMod val="50000"/>
                  </a:schemeClr>
                </a:solidFill>
              </a:rPr>
              <a:t> этого поля в журнале нет; надеются на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magic number </a:t>
            </a:r>
            <a:r>
              <a:rPr lang="ru-RU" sz="1600" i="1" dirty="0">
                <a:solidFill>
                  <a:schemeClr val="bg2">
                    <a:lumMod val="50000"/>
                  </a:schemeClr>
                </a:solidFill>
              </a:rPr>
              <a:t>из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footer block.</a:t>
            </a:r>
            <a:endParaRPr lang="ru-RU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66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181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54084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47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Защита от неатомарности записи в журнал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29">
                <a:tc gridSpan="2">
                  <a:txBody>
                    <a:bodyPr/>
                    <a:lstStyle/>
                    <a:p>
                      <a:r>
                        <a:rPr lang="ru-RU" dirty="0"/>
                        <a:t>Проблема: запись на диск более</a:t>
                      </a:r>
                      <a:r>
                        <a:rPr lang="ru-RU" baseline="0" dirty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29">
                <a:tc>
                  <a:txBody>
                    <a:bodyPr/>
                    <a:lstStyle/>
                    <a:p>
                      <a:r>
                        <a:rPr lang="en-US" dirty="0"/>
                        <a:t>ext4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Каждая запись в журнале имеет следующий формат: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После выписывания содержимого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транзакции</a:t>
                      </a:r>
                      <a:r>
                        <a:rPr lang="ru-RU" baseline="0" dirty="0"/>
                        <a:t> в журнал делаем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затем пишем </a:t>
                      </a:r>
                      <a:r>
                        <a:rPr lang="en-US" baseline="0" dirty="0"/>
                        <a:t>footer.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Если у транзакции нет </a:t>
                      </a:r>
                      <a:r>
                        <a:rPr lang="en-US" baseline="0" dirty="0"/>
                        <a:t>footer-</a:t>
                      </a:r>
                      <a:r>
                        <a:rPr lang="ru-RU" baseline="0" dirty="0"/>
                        <a:t>блока или не сошлась контрольная сумма, то считаем, что эту транзакцию мы полностью не выписали на диск, т.е. мы дошли до конца журнала.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XFS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журнал пишутся секторы, которые надо модифицировать. Сектор</a:t>
                      </a:r>
                      <a:r>
                        <a:rPr lang="ru-RU" baseline="0" dirty="0"/>
                        <a:t> начинается со счётчика числа </a:t>
                      </a:r>
                      <a:r>
                        <a:rPr lang="ru-RU" baseline="0" dirty="0" err="1"/>
                        <a:t>монтирований</a:t>
                      </a:r>
                      <a:r>
                        <a:rPr lang="ru-RU" baseline="0" dirty="0"/>
                        <a:t> ФС:</a:t>
                      </a:r>
                      <a:endParaRPr lang="en-US" baseline="0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Запись сектора </a:t>
                      </a:r>
                      <a:r>
                        <a:rPr lang="ru-RU" dirty="0" err="1"/>
                        <a:t>атомарна</a:t>
                      </a:r>
                      <a:r>
                        <a:rPr lang="en-US" dirty="0"/>
                        <a:t>**</a:t>
                      </a:r>
                      <a:r>
                        <a:rPr lang="ru-RU" dirty="0"/>
                        <a:t>, поэтому место обрыва журнала</a:t>
                      </a:r>
                      <a:r>
                        <a:rPr lang="ru-RU" baseline="0" dirty="0"/>
                        <a:t> однозначно определяется однозначно как место немонотонности счётчика.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Транзакция имеет вид: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сектор с заголовком и головами остальных секторов,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секторы, изменённые в транзакции.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i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 https://</a:t>
                      </a:r>
                      <a:r>
                        <a:rPr lang="en-US" sz="1500" i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plus.google.com</a:t>
                      </a:r>
                      <a:r>
                        <a:rPr lang="en-US" sz="1500" i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/101761226576930717211/posts/Pctq7kk1dLL</a:t>
                      </a:r>
                      <a:endParaRPr lang="ru-RU" sz="15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48443"/>
              </p:ext>
            </p:extLst>
          </p:nvPr>
        </p:nvGraphicFramePr>
        <p:xfrm>
          <a:off x="293816" y="2709445"/>
          <a:ext cx="453355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magic,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len</a:t>
                      </a:r>
                      <a:r>
                        <a:rPr lang="en-US" baseline="30000" dirty="0"/>
                        <a:t>*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csum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content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47414"/>
              </p:ext>
            </p:extLst>
          </p:nvPr>
        </p:nvGraphicFramePr>
        <p:xfrm>
          <a:off x="6203092" y="2709445"/>
          <a:ext cx="5530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000000"/>
                          </a:highlight>
                        </a:rPr>
                        <a:t>8</a:t>
                      </a:r>
                      <a:r>
                        <a:rPr lang="en-US" b="1" dirty="0">
                          <a:highlight>
                            <a:srgbClr val="000000"/>
                          </a:highlight>
                        </a:rPr>
                        <a:t>;</a:t>
                      </a:r>
                      <a:r>
                        <a:rPr lang="en-US" dirty="0"/>
                        <a:t> sector1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000000"/>
                          </a:highlight>
                        </a:rPr>
                        <a:t>8</a:t>
                      </a:r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;</a:t>
                      </a:r>
                      <a:r>
                        <a:rPr lang="en-US" dirty="0"/>
                        <a:t> sector2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000000"/>
                          </a:highlight>
                        </a:rPr>
                        <a:t>7</a:t>
                      </a:r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;</a:t>
                      </a:r>
                      <a:r>
                        <a:rPr lang="en-US" dirty="0"/>
                        <a:t> sector0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60411" y="6217922"/>
            <a:ext cx="6692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ru-RU" sz="1500" i="1" dirty="0">
                <a:solidFill>
                  <a:schemeClr val="bg2">
                    <a:lumMod val="50000"/>
                  </a:schemeClr>
                </a:solidFill>
              </a:rPr>
              <a:t>В 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</a:rPr>
              <a:t>ext4</a:t>
            </a:r>
            <a:r>
              <a:rPr lang="ru-RU" sz="1500" i="1" dirty="0">
                <a:solidFill>
                  <a:schemeClr val="bg2">
                    <a:lumMod val="50000"/>
                  </a:schemeClr>
                </a:solidFill>
              </a:rPr>
              <a:t> этого поля в журнале нет; надеются на 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</a:rPr>
              <a:t>magic number </a:t>
            </a:r>
            <a:r>
              <a:rPr lang="ru-RU" sz="1500" i="1" dirty="0">
                <a:solidFill>
                  <a:schemeClr val="bg2">
                    <a:lumMod val="50000"/>
                  </a:schemeClr>
                </a:solidFill>
              </a:rPr>
              <a:t>из 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</a:rPr>
              <a:t>footer block.</a:t>
            </a:r>
            <a:endParaRPr lang="ru-RU" sz="15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2445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24648"/>
              </p:ext>
            </p:extLst>
          </p:nvPr>
        </p:nvGraphicFramePr>
        <p:xfrm>
          <a:off x="0" y="365760"/>
          <a:ext cx="12192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4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0129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91303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Отыскать незанятую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файла,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82488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7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82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5026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Отыскать свободный блок для содержимого файла,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03520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80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9544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283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Пометить найденные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и блок как используемые,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51305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24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5251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7791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Заполнить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файла.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21805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4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4365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3288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95134"/>
              </p:ext>
            </p:extLst>
          </p:nvPr>
        </p:nvGraphicFramePr>
        <p:xfrm>
          <a:off x="10610336" y="4547148"/>
          <a:ext cx="455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0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4712</TotalTime>
  <Words>3617</Words>
  <Application>Microsoft Macintosh PowerPoint</Application>
  <PresentationFormat>Widescreen</PresentationFormat>
  <Paragraphs>669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124</cp:revision>
  <cp:lastPrinted>2017-11-13T09:07:42Z</cp:lastPrinted>
  <dcterms:created xsi:type="dcterms:W3CDTF">2016-09-20T13:25:15Z</dcterms:created>
  <dcterms:modified xsi:type="dcterms:W3CDTF">2022-10-10T05:12:57Z</dcterms:modified>
</cp:coreProperties>
</file>