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80" r:id="rId2"/>
    <p:sldId id="379" r:id="rId3"/>
    <p:sldId id="380" r:id="rId4"/>
    <p:sldId id="381" r:id="rId5"/>
    <p:sldId id="382" r:id="rId6"/>
    <p:sldId id="383" r:id="rId7"/>
    <p:sldId id="384" r:id="rId8"/>
    <p:sldId id="385" r:id="rId9"/>
    <p:sldId id="367" r:id="rId10"/>
    <p:sldId id="371" r:id="rId11"/>
    <p:sldId id="372" r:id="rId12"/>
    <p:sldId id="370" r:id="rId13"/>
    <p:sldId id="388" r:id="rId14"/>
    <p:sldId id="373" r:id="rId15"/>
    <p:sldId id="374" r:id="rId16"/>
    <p:sldId id="375" r:id="rId17"/>
    <p:sldId id="376" r:id="rId18"/>
    <p:sldId id="377" r:id="rId19"/>
    <p:sldId id="378" r:id="rId20"/>
    <p:sldId id="386" r:id="rId21"/>
    <p:sldId id="389" r:id="rId22"/>
    <p:sldId id="390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6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D5F6C-FBA3-9241-B8B2-B12256CD9D3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F89DA-C364-414E-9E90-B378A0DD4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93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31555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22454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64353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9335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12883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80608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70868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7692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58313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14832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5640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41361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62022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904065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47236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22800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31747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21711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09904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47468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63524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6182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8B0D-1299-1345-A30B-1857D4DE1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48B5D-364A-8648-8928-4C4D316C9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A342B-FFEA-BA4F-BEBE-5E56B8F4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DA1A0-C66A-5348-89CD-CD30BDB9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9F359-1EA3-4547-BF5B-286717C0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96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A1CA-E796-864F-9271-CC880067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0E8-49E0-A149-A67C-D949A4DA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A9985-17AB-8748-97F0-04653C45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45521-B5E5-4947-BB4C-191D84EE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060A5-83B8-4546-B1D4-66FE5DD1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96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4EAF8-4387-2D43-AF4A-74503BC10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23753-FC68-D248-8904-E23BC29B4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C7150-F9C2-644C-8139-3B8F40BB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AE80-8B12-5047-979E-7FDF61D1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AFA76-9B0E-AB47-B950-5BF4350C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43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1E21-4864-6640-B867-15AAED45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22536-1CDA-0148-B7D1-651CD5A2C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5ABC-14B2-CE44-A94B-18E4CE4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DF685-8DBC-AC4B-A122-681AE135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14341-08A9-6045-966C-C56584B5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9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D268-3616-5E48-8F6E-E96E9FFB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12548-4D2D-4145-A91E-49D60CB04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8B397-4B92-A34B-8382-2AF135EA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B3F8A-28B1-DE4F-9FE1-87D47327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7E6BF-329D-014B-B63C-C78D7C31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76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C196-1340-B14D-B787-A76584FC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DA08-BDCA-1544-BE66-CC6680000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00126-B4F4-C242-A64A-C3F18B467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2BEAD-A957-9F4B-BE49-663062C1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2C27-6BD6-FF49-AD22-30C0999F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6BC29-FC8A-234F-AE5F-3969A1B2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53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159B-AE28-6744-914F-42138148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4C10B-1193-7146-B4FE-ABB29B338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26A6-B336-8947-A73B-C7C1E31E9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52638-71DB-014D-B4EA-A7921C6EF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5A7C3-E874-4C48-8A35-79DA8734A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76977-EEEC-7941-8206-92555C0B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D3DF5-11D3-714C-983A-19D9BA27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6631B-52F7-914F-BEC0-70CF68F4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37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AD90-6FC0-4749-9E7D-2FB789FC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3FD29-26D9-6046-AE05-2A1D5627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06E7D-F7C3-564B-B904-A4674985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79AF9-21F4-2045-B4AC-610CFE3E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2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FF948-605A-1945-B16D-E0149405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F4CCD-0EA0-7144-A6CC-162375A2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D3156-C553-E14E-B265-34163DAA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84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4CD7-2D8B-AB43-91A2-12DE4BC9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18F12-F17E-1645-BC30-926C09933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F30E8-753B-5E40-89A4-56A98C887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948F9-12A0-1941-8EB2-767468D6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45862-7981-2842-B225-117E6995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A161B-778F-194C-9D3B-735C883C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15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DD6D-DA6E-FD4E-933F-5CCAF979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A4554-3F64-0842-881E-E0F5E5CED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3A05F-B1C9-E642-964B-76A659C9E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51549-6E34-F445-841B-5F8DABF5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D1D78-63C8-1D40-902E-919C581D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3AB7E-CE7B-1347-85BC-4563A7C4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75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DEB25-3024-C44C-9776-2D9E7974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D4DF6-748D-8244-BC34-C29479BC4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7711D-2CCE-0340-AD42-A663861BB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1E46B-A091-1A41-AEA5-9119026F30D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F266B-1F2C-B54B-86AD-6B602B585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3534B-7C02-5D4E-B304-1C6C26285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login/articles/login_oct15_05_bender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cs.umass.edu/~ramesh/Site/PUBLICATIONS_files/MRS01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seweb.ucsd.edu/~gmporter/classes/fa17/cse124/post/schedule/p74-dean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seweb.ucsd.edu/~gmporter/classes/fa17/cse124/post/schedule/p74-dean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47946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402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Напоминание:</a:t>
                          </a:r>
                          <a:r>
                            <a:rPr lang="ru-RU" sz="2400" baseline="0" dirty="0"/>
                            <a:t> </a:t>
                          </a:r>
                          <a:r>
                            <a:rPr lang="en-US" sz="2400" baseline="0" dirty="0"/>
                            <a:t>B-</a:t>
                          </a:r>
                          <a:r>
                            <a:rPr lang="ru-RU" sz="2400" baseline="0" dirty="0"/>
                            <a:t>деревья, </a:t>
                          </a:r>
                          <a:r>
                            <a:rPr lang="en-US" sz="2400" baseline="0" dirty="0"/>
                            <a:t>LSM-</a:t>
                          </a:r>
                          <a:r>
                            <a:rPr lang="ru-RU" sz="2400" baseline="0" dirty="0"/>
                            <a:t>деревья,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dirty="0"/>
                            <a:t>Бинарные деревья поиска</a:t>
                          </a:r>
                          <a:r>
                            <a:rPr lang="en-US" dirty="0"/>
                            <a:t>.</a:t>
                          </a:r>
                          <a:br>
                            <a:rPr lang="en-US" dirty="0"/>
                          </a:br>
                          <a:r>
                            <a:rPr lang="ru-RU" dirty="0"/>
                            <a:t>Каждый</a:t>
                          </a:r>
                          <a:r>
                            <a:rPr lang="ru-RU" baseline="0" dirty="0"/>
                            <a:t> узел содержит один ключ и имеет только двух потомков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имеют большую глубину,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dirty="0"/>
                            <a:t>- генерируют</a:t>
                          </a:r>
                          <a:r>
                            <a:rPr lang="ru-RU" baseline="0" dirty="0"/>
                            <a:t> много случайного ввода-вывода.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endParaRPr lang="ru-RU" baseline="0" dirty="0"/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деревья</a:t>
                          </a:r>
                          <a:r>
                            <a:rPr lang="en-US" baseline="0" dirty="0"/>
                            <a:t>.</a:t>
                          </a:r>
                          <a:br>
                            <a:rPr lang="en-US" baseline="0" dirty="0"/>
                          </a:br>
                          <a:r>
                            <a:rPr lang="ru-RU" baseline="0" dirty="0"/>
                            <a:t>Каждый узел </a:t>
                          </a:r>
                          <a:r>
                            <a:rPr lang="mr-IN" baseline="0" dirty="0"/>
                            <a:t>–</a:t>
                          </a:r>
                          <a:r>
                            <a:rPr lang="ru-RU" baseline="0" dirty="0"/>
                            <a:t> блок на диске. В нём умещается несколько пар ключ-значение.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меньше глубина по сравнению с бинарным деревом,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чтение одного узла линейное и даёт сразу много пар ключ-значение,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узлы дерева заполнятся не полностью,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удаление создаёт мусор и уменьшает долю полезного занятого места.</a:t>
                          </a: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2321176"/>
                  </p:ext>
                </p:extLst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67" r="-100" b="-1162667"/>
                          </a:stretch>
                        </a:blipFill>
                      </a:tcPr>
                    </a:tc>
                  </a:tr>
                  <a:tr h="530352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dirty="0" smtClean="0"/>
                            <a:t>Бинарные деревья поиска</a:t>
                          </a:r>
                          <a:r>
                            <a:rPr lang="en-US" dirty="0" smtClean="0"/>
                            <a:t>.</a:t>
                          </a:r>
                          <a:br>
                            <a:rPr lang="en-US" dirty="0" smtClean="0"/>
                          </a:br>
                          <a:r>
                            <a:rPr lang="ru-RU" dirty="0" smtClean="0"/>
                            <a:t>Каждый</a:t>
                          </a:r>
                          <a:r>
                            <a:rPr lang="ru-RU" baseline="0" dirty="0" smtClean="0"/>
                            <a:t> узел содержит один ключ и имеет только двух потомков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имеют большую глубину,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dirty="0" smtClean="0"/>
                            <a:t>- генерируют</a:t>
                          </a:r>
                          <a:r>
                            <a:rPr lang="ru-RU" baseline="0" dirty="0" smtClean="0"/>
                            <a:t> много случайного ввода-вывода.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endParaRPr lang="ru-RU" baseline="0" dirty="0" smtClean="0"/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en-US" baseline="0" dirty="0" smtClean="0"/>
                            <a:t>B-</a:t>
                          </a:r>
                          <a:r>
                            <a:rPr lang="ru-RU" baseline="0" dirty="0" smtClean="0"/>
                            <a:t>деревья</a:t>
                          </a:r>
                          <a:r>
                            <a:rPr lang="en-US" baseline="0" dirty="0" smtClean="0"/>
                            <a:t>.</a:t>
                          </a:r>
                          <a:br>
                            <a:rPr lang="en-US" baseline="0" dirty="0" smtClean="0"/>
                          </a:br>
                          <a:r>
                            <a:rPr lang="ru-RU" baseline="0" dirty="0" smtClean="0"/>
                            <a:t>Каждый узел </a:t>
                          </a:r>
                          <a:r>
                            <a:rPr lang="mr-IN" baseline="0" dirty="0" smtClean="0"/>
                            <a:t>–</a:t>
                          </a:r>
                          <a:r>
                            <a:rPr lang="ru-RU" baseline="0" dirty="0" smtClean="0"/>
                            <a:t> блок на диске. В нём умещается несколько пар ключ-значение.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+ меньше глубина по сравнению с бинарным деревом,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+ чтение одного узла линейное и даёт сразу много пар ключ-значение,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узлы дерева заполнятся не полностью,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удаление создаёт мусор и уменьшает долю полезного занятого места.</a:t>
                          </a: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295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9169122"/>
                  </p:ext>
                </p:extLst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Напоминание:</a:t>
                          </a:r>
                          <a:r>
                            <a:rPr lang="ru-RU" sz="2400" baseline="0" dirty="0"/>
                            <a:t> </a:t>
                          </a:r>
                          <a:r>
                            <a:rPr lang="en-US" sz="2400" baseline="0" dirty="0"/>
                            <a:t>B-</a:t>
                          </a:r>
                          <a:r>
                            <a:rPr lang="ru-RU" sz="2400" baseline="0" dirty="0"/>
                            <a:t>деревья, </a:t>
                          </a:r>
                          <a:r>
                            <a:rPr lang="en-US" sz="2400" baseline="0" dirty="0"/>
                            <a:t>LSM-</a:t>
                          </a:r>
                          <a:r>
                            <a:rPr lang="ru-RU" sz="2400" baseline="0" dirty="0"/>
                            <a:t>деревья,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деревья</a:t>
                          </a:r>
                          <a:r>
                            <a:rPr lang="en-US" baseline="0" dirty="0"/>
                            <a:t>.</a:t>
                          </a:r>
                          <a:br>
                            <a:rPr lang="en-US" baseline="0" dirty="0"/>
                          </a:br>
                          <a:r>
                            <a:rPr lang="ru-RU" baseline="0" dirty="0"/>
                            <a:t>Каждый узел </a:t>
                          </a:r>
                          <a:r>
                            <a:rPr lang="mr-IN" baseline="0" dirty="0"/>
                            <a:t>–</a:t>
                          </a:r>
                          <a:r>
                            <a:rPr lang="ru-RU" baseline="0" dirty="0"/>
                            <a:t> блок на диске. В нём умещается несколько пар ключ-значение.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меньше глубина по сравнению с бинарным деревом,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чтение одного узла линейное и даёт сразу много пар ключ-значение,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узлы дерева заполнятся не полностью,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удаление создаёт мусор и уменьшает долю полезного занятого места.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/>
                        </a:p>
                        <a:p>
                          <a:pPr marL="285750" lvl="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LSM-</a:t>
                          </a:r>
                          <a:r>
                            <a:rPr lang="ru-RU" baseline="0" dirty="0"/>
                            <a:t>деревья</a:t>
                          </a:r>
                          <a:r>
                            <a:rPr lang="en-US" baseline="0" dirty="0"/>
                            <a:t>.</a:t>
                          </a:r>
                          <a:br>
                            <a:rPr lang="en-US" baseline="0" dirty="0"/>
                          </a:br>
                          <a:r>
                            <a:rPr lang="ru-RU" baseline="0" dirty="0"/>
                            <a:t>Иерархия полностью заполненных </a:t>
                          </a: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деревьев.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+ </a:t>
                          </a:r>
                          <a:r>
                            <a:rPr lang="ru-RU" baseline="0" dirty="0"/>
                            <a:t>нет незанятого места в узлах,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как следствие, у узлов больше потомков (больше </a:t>
                          </a:r>
                          <a:r>
                            <a:rPr lang="en-US" baseline="0" dirty="0"/>
                            <a:t>fan-out factor</a:t>
                          </a:r>
                          <a:r>
                            <a:rPr lang="ru-RU" baseline="0" dirty="0"/>
                            <a:t>),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большее число потомков у узлов влечёт меньшую глубину дерева,</a:t>
                          </a: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поиск требует поиска в нескольких деревьях или применения фильтра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сильно неравномерное распределение времен вставок элементов,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</a:t>
                          </a:r>
                          <a:r>
                            <a:rPr lang="en-US" baseline="0" dirty="0"/>
                            <a:t>write amplification: </a:t>
                          </a:r>
                          <a:r>
                            <a:rPr lang="ru-RU" baseline="0" dirty="0"/>
                            <a:t>вставка элемента может привести к переписыванию многих деревьев.</a:t>
                          </a: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9169122"/>
                  </p:ext>
                </p:extLst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8333" b="-116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0352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деревья</a:t>
                          </a:r>
                          <a:r>
                            <a:rPr lang="en-US" baseline="0" dirty="0"/>
                            <a:t>.</a:t>
                          </a:r>
                          <a:br>
                            <a:rPr lang="en-US" baseline="0" dirty="0"/>
                          </a:br>
                          <a:r>
                            <a:rPr lang="ru-RU" baseline="0" dirty="0"/>
                            <a:t>Каждый узел </a:t>
                          </a:r>
                          <a:r>
                            <a:rPr lang="mr-IN" baseline="0" dirty="0"/>
                            <a:t>–</a:t>
                          </a:r>
                          <a:r>
                            <a:rPr lang="ru-RU" baseline="0" dirty="0"/>
                            <a:t> блок на диске. В нём умещается несколько пар ключ-значение.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меньше глубина по сравнению с бинарным деревом,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чтение одного узла линейное и даёт сразу много пар ключ-значение,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узлы дерева заполнятся не полностью,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удаление создаёт мусор и уменьшает долю полезного занятого места.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/>
                        </a:p>
                        <a:p>
                          <a:pPr marL="285750" lvl="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LSM-</a:t>
                          </a:r>
                          <a:r>
                            <a:rPr lang="ru-RU" baseline="0" dirty="0"/>
                            <a:t>деревья</a:t>
                          </a:r>
                          <a:r>
                            <a:rPr lang="en-US" baseline="0" dirty="0"/>
                            <a:t>.</a:t>
                          </a:r>
                          <a:br>
                            <a:rPr lang="en-US" baseline="0" dirty="0"/>
                          </a:br>
                          <a:r>
                            <a:rPr lang="ru-RU" baseline="0" dirty="0"/>
                            <a:t>Иерархия полностью заполненных </a:t>
                          </a: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деревьев.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+ </a:t>
                          </a:r>
                          <a:r>
                            <a:rPr lang="ru-RU" baseline="0" dirty="0"/>
                            <a:t>нет незанятого места в узлах,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как следствие, у узлов больше потомков (больше </a:t>
                          </a:r>
                          <a:r>
                            <a:rPr lang="en-US" baseline="0" dirty="0"/>
                            <a:t>fan-out factor</a:t>
                          </a:r>
                          <a:r>
                            <a:rPr lang="ru-RU" baseline="0" dirty="0"/>
                            <a:t>),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большее число потомков у узлов влечёт меньшую глубину дерева,</a:t>
                          </a: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поиск требует поиска в нескольких деревьях или применения фильтра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сильно неравномерное распределение времен вставок элементов,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</a:t>
                          </a:r>
                          <a:r>
                            <a:rPr lang="en-US" baseline="0" dirty="0"/>
                            <a:t>write amplification: </a:t>
                          </a:r>
                          <a:r>
                            <a:rPr lang="ru-RU" baseline="0" dirty="0"/>
                            <a:t>вставка элемента может привести к переписыванию многих деревьев.</a:t>
                          </a: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0532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98462"/>
                  </p:ext>
                </p:extLst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Напоминание:</a:t>
                          </a:r>
                          <a:r>
                            <a:rPr lang="ru-RU" sz="2400" baseline="0" dirty="0"/>
                            <a:t> </a:t>
                          </a:r>
                          <a:r>
                            <a:rPr lang="en-US" sz="2400" baseline="0" dirty="0"/>
                            <a:t>B-</a:t>
                          </a:r>
                          <a:r>
                            <a:rPr lang="ru-RU" sz="2400" baseline="0" dirty="0"/>
                            <a:t>деревья, </a:t>
                          </a:r>
                          <a:r>
                            <a:rPr lang="en-US" sz="2400" baseline="0" dirty="0"/>
                            <a:t>LSM-</a:t>
                          </a:r>
                          <a:r>
                            <a:rPr lang="ru-RU" sz="2400" baseline="0" dirty="0"/>
                            <a:t>деревья,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lvl="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LSM-</a:t>
                          </a:r>
                          <a:r>
                            <a:rPr lang="ru-RU" baseline="0" dirty="0"/>
                            <a:t>деревья</a:t>
                          </a:r>
                          <a:r>
                            <a:rPr lang="en-US" baseline="0" dirty="0"/>
                            <a:t>.</a:t>
                          </a:r>
                          <a:br>
                            <a:rPr lang="en-US" baseline="0" dirty="0"/>
                          </a:br>
                          <a:r>
                            <a:rPr lang="ru-RU" baseline="0" dirty="0"/>
                            <a:t>Иерархия полностью заполненных </a:t>
                          </a: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деревьев.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+ </a:t>
                          </a:r>
                          <a:r>
                            <a:rPr lang="ru-RU" baseline="0" dirty="0"/>
                            <a:t>нет незанятого места в узлах,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как следствие, у узлов больше потомков (больше </a:t>
                          </a:r>
                          <a:r>
                            <a:rPr lang="en-US" baseline="0" dirty="0"/>
                            <a:t>fan-out factor</a:t>
                          </a:r>
                          <a:r>
                            <a:rPr lang="ru-RU" baseline="0" dirty="0"/>
                            <a:t>),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большее число потомков у узлов влечёт меньшую глубину дерева,</a:t>
                          </a:r>
                          <a:endParaRPr lang="en-US" baseline="0" dirty="0"/>
                        </a:p>
                        <a:p>
                          <a:pPr marL="742950" marR="0" lvl="1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ru-RU" baseline="0" dirty="0"/>
                            <a:t>- поиск требует поиска в нескольких деревьях или применения фильтра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сильно неравномерное распределение времен вставок элементов,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</a:t>
                          </a:r>
                          <a:r>
                            <a:rPr lang="en-US" baseline="0" dirty="0"/>
                            <a:t>write amplification: </a:t>
                          </a:r>
                          <a:r>
                            <a:rPr lang="ru-RU" baseline="0" dirty="0"/>
                            <a:t>вставка элемента может привести к переписыванию многих деревьев.</a:t>
                          </a: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285750" lvl="0" indent="-285750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 baseline="0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1800" b="1" i="1" baseline="0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aseline="0" dirty="0"/>
                            <a:t>-</a:t>
                          </a:r>
                          <a:r>
                            <a:rPr lang="ru-RU" baseline="0" dirty="0"/>
                            <a:t>деревья.</a:t>
                          </a:r>
                          <a:br>
                            <a:rPr lang="ru-RU" baseline="0" dirty="0"/>
                          </a:br>
                          <a:r>
                            <a:rPr lang="ru-RU" baseline="0" dirty="0"/>
                            <a:t>Одно </a:t>
                          </a: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дерево, где в каждом узле, помимо пар ключ-значение, есть журнал изменений в поддереве.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вставки делаются только в журнал,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запись в журнал на диске линейная и делается только в один блок,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при переполнении журнала части его выталкиваются в журналы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только наиболее изменённых потомков,</a:t>
                          </a:r>
                          <a:br>
                            <a:rPr lang="ru-RU" baseline="0" dirty="0"/>
                          </a:br>
                          <a:r>
                            <a:rPr lang="ru-RU" baseline="0" dirty="0"/>
                            <a:t>поэтому переписывается сильно меньшая часть дерева, чем случае </a:t>
                          </a:r>
                          <a:r>
                            <a:rPr lang="en-US" baseline="0" dirty="0"/>
                            <a:t>B-tree </a:t>
                          </a:r>
                          <a:r>
                            <a:rPr lang="ru-RU" baseline="0" dirty="0"/>
                            <a:t>или </a:t>
                          </a:r>
                          <a:r>
                            <a:rPr lang="en-US" baseline="0" dirty="0"/>
                            <a:t>LSM-tree</a:t>
                          </a:r>
                          <a:r>
                            <a:rPr lang="ru-RU" baseline="0" dirty="0"/>
                            <a:t>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+ </a:t>
                          </a:r>
                          <a:r>
                            <a:rPr lang="ru-RU" baseline="0" dirty="0"/>
                            <a:t>поддерживает </a:t>
                          </a:r>
                          <a:r>
                            <a:rPr lang="en-US" baseline="0" dirty="0"/>
                            <a:t>range queries </a:t>
                          </a:r>
                          <a:r>
                            <a:rPr lang="mr-IN" baseline="0" dirty="0"/>
                            <a:t>–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запросы на получение значений, соответствующих ключам из диапазона.</a:t>
                          </a: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98462"/>
                  </p:ext>
                </p:extLst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8333" b="-116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035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9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8186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26682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099218"/>
              </p:ext>
            </p:extLst>
          </p:nvPr>
        </p:nvGraphicFramePr>
        <p:xfrm>
          <a:off x="0" y="365761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67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9057">
                  <a:extLst>
                    <a:ext uri="{9D8B030D-6E8A-4147-A177-3AD203B41FA5}">
                      <a16:colId xmlns:a16="http://schemas.microsoft.com/office/drawing/2014/main" val="7646331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Read, write, and space amplification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В рассмотренных сегодня конструкциях получалось улучшить один или два параметра за счёт остальных: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B-</a:t>
                      </a:r>
                      <a:r>
                        <a:rPr lang="ru-RU" baseline="0" dirty="0"/>
                        <a:t>дерево имеет лучшее время поиска, чем </a:t>
                      </a:r>
                      <a:r>
                        <a:rPr lang="en-US" baseline="0" dirty="0" err="1"/>
                        <a:t>rb</a:t>
                      </a:r>
                      <a:r>
                        <a:rPr lang="en-US" baseline="0" dirty="0"/>
                        <a:t>-</a:t>
                      </a:r>
                      <a:r>
                        <a:rPr lang="ru-RU" baseline="0" dirty="0"/>
                        <a:t>дерево (если говорить о хранении на диске, а не в памяти), но занимает больше места на диске из-за не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полностью заполненных узлов,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LSM-</a:t>
                      </a:r>
                      <a:r>
                        <a:rPr lang="ru-RU" baseline="0" dirty="0"/>
                        <a:t>дерево обеспечивает гораздо более быстрые вставки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типичном случае, чем </a:t>
                      </a:r>
                      <a:r>
                        <a:rPr lang="en-US" baseline="0" dirty="0"/>
                        <a:t>B-</a:t>
                      </a:r>
                      <a:r>
                        <a:rPr lang="ru-RU" baseline="0" dirty="0"/>
                        <a:t>дерево, но асимптотика поиска в нём хуже,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Чтобы исправить асимптотику поиска в </a:t>
                      </a:r>
                      <a:r>
                        <a:rPr lang="en-US" baseline="0" dirty="0"/>
                        <a:t>LSM-</a:t>
                      </a:r>
                      <a:r>
                        <a:rPr lang="ru-RU" baseline="0" dirty="0"/>
                        <a:t>дереве, мы добавили фильтры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 и потеряли немного места и ресурсов </a:t>
                      </a:r>
                      <a:r>
                        <a:rPr lang="en-US" baseline="0" dirty="0"/>
                        <a:t>CPU,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Сжатие данных в дереве может существенно уменьшать его размер на диске за счёт времени вставки и поиска,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Увеличение размеров узлов </a:t>
                      </a:r>
                      <a:r>
                        <a:rPr lang="en-US" baseline="0" dirty="0"/>
                        <a:t>B-</a:t>
                      </a:r>
                      <a:r>
                        <a:rPr lang="ru-RU" baseline="0" dirty="0"/>
                        <a:t>дерева улучшает время поиска за счёт большего использования места и больших затрат при вставках.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663172-C53C-9444-A844-C4D138E220D1}"/>
              </a:ext>
            </a:extLst>
          </p:cNvPr>
          <p:cNvSpPr txBox="1"/>
          <p:nvPr/>
        </p:nvSpPr>
        <p:spPr>
          <a:xfrm>
            <a:off x="1941000" y="2502766"/>
            <a:ext cx="23284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Основной вид</a:t>
            </a:r>
            <a:br>
              <a:rPr lang="ru-RU" dirty="0"/>
            </a:br>
            <a:r>
              <a:rPr lang="ru-RU" dirty="0"/>
              <a:t>доступа к структуре</a:t>
            </a:r>
            <a:br>
              <a:rPr lang="ru-RU" dirty="0"/>
            </a:br>
            <a:r>
              <a:rPr lang="ru-RU" dirty="0"/>
              <a:t>данных и узкое место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FB0EB-3D54-AD4A-AF77-AC6578AC32D4}"/>
              </a:ext>
            </a:extLst>
          </p:cNvPr>
          <p:cNvSpPr txBox="1"/>
          <p:nvPr/>
        </p:nvSpPr>
        <p:spPr>
          <a:xfrm>
            <a:off x="130628" y="924087"/>
            <a:ext cx="27021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Чтения:</a:t>
            </a:r>
            <a:br>
              <a:rPr lang="ru-RU" dirty="0"/>
            </a:br>
            <a:r>
              <a:rPr lang="ru-RU" dirty="0"/>
              <a:t>индексы в виде деревьев</a:t>
            </a:r>
            <a:br>
              <a:rPr lang="ru-RU" dirty="0"/>
            </a:br>
            <a:r>
              <a:rPr lang="ru-RU" dirty="0"/>
              <a:t>малой глубины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51E922-6BD3-3D46-9065-F49FEB6A5240}"/>
              </a:ext>
            </a:extLst>
          </p:cNvPr>
          <p:cNvSpPr txBox="1"/>
          <p:nvPr/>
        </p:nvSpPr>
        <p:spPr>
          <a:xfrm>
            <a:off x="4106851" y="924087"/>
            <a:ext cx="24332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ru-RU" dirty="0"/>
              <a:t>Вставки и обновления:</a:t>
            </a:r>
            <a:br>
              <a:rPr lang="ru-RU" dirty="0"/>
            </a:br>
            <a:r>
              <a:rPr lang="ru-RU" dirty="0" err="1"/>
              <a:t>журналирование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4D8AB8-F104-7A47-841A-1CB8E8251532}"/>
              </a:ext>
            </a:extLst>
          </p:cNvPr>
          <p:cNvSpPr txBox="1"/>
          <p:nvPr/>
        </p:nvSpPr>
        <p:spPr>
          <a:xfrm>
            <a:off x="886995" y="4081445"/>
            <a:ext cx="44364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Пропускная способность памяти:</a:t>
            </a:r>
            <a:br>
              <a:rPr lang="ru-RU" dirty="0"/>
            </a:br>
            <a:r>
              <a:rPr lang="ru-RU" dirty="0"/>
              <a:t>сжатие и вероятностные структуры данных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B872E3-1C61-D547-9EC5-7B33F5B1C29E}"/>
              </a:ext>
            </a:extLst>
          </p:cNvPr>
          <p:cNvCxnSpPr>
            <a:endCxn id="4" idx="2"/>
          </p:cNvCxnSpPr>
          <p:nvPr/>
        </p:nvCxnSpPr>
        <p:spPr>
          <a:xfrm flipH="1" flipV="1">
            <a:off x="1481703" y="1847417"/>
            <a:ext cx="1631611" cy="655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37EC7C-FBDB-D04F-9027-FF63C415503C}"/>
              </a:ext>
            </a:extLst>
          </p:cNvPr>
          <p:cNvCxnSpPr>
            <a:endCxn id="7" idx="2"/>
          </p:cNvCxnSpPr>
          <p:nvPr/>
        </p:nvCxnSpPr>
        <p:spPr>
          <a:xfrm flipV="1">
            <a:off x="3113314" y="1570418"/>
            <a:ext cx="2210152" cy="932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2F71D8-0300-7640-A088-5492439BA985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3105230" y="3426096"/>
            <a:ext cx="1" cy="655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61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14241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Напоминание: </a:t>
                      </a:r>
                      <a:r>
                        <a:rPr lang="en-US" sz="2400" dirty="0"/>
                        <a:t>Bloom filters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Поиск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</a:t>
                      </a:r>
                      <a:r>
                        <a:rPr lang="en-US" baseline="0" dirty="0"/>
                        <a:t>LSM-</a:t>
                      </a:r>
                      <a:r>
                        <a:rPr lang="ru-RU" baseline="0" dirty="0"/>
                        <a:t>дереве приходится реализовывать как несколько поисков по его составляющим разных уровней.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Можно избежать поиска во многих деревьях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</a:t>
                      </a:r>
                      <a:r>
                        <a:rPr lang="ru-RU" baseline="0" dirty="0"/>
                        <a:t>, если научиться быстро определять, что искомого ключа в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не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содержится.  Это делает фильтр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, вероятностная структура данных, которая по множеству и ключу может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выдавать ответы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элемента в множестве нет,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элемент в множестве может присутствовать.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Конструкция фильтра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: пусть имеется битовый массив длиной </a:t>
                      </a:r>
                      <a:r>
                        <a:rPr lang="en-US" b="1" baseline="0" dirty="0"/>
                        <a:t>m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</a:t>
                      </a:r>
                      <a:r>
                        <a:rPr lang="en-US" b="1" baseline="0" dirty="0"/>
                        <a:t>k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независимых хеш-функций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/>
                        <a:t>f</a:t>
                      </a:r>
                      <a:r>
                        <a:rPr lang="en-US" b="1" baseline="-25000" dirty="0"/>
                        <a:t>i</a:t>
                      </a:r>
                      <a:r>
                        <a:rPr lang="ru-RU" baseline="0" dirty="0"/>
                        <a:t>, принимающих значения в диапазоне </a:t>
                      </a:r>
                      <a:r>
                        <a:rPr lang="en-US" baseline="0" dirty="0"/>
                        <a:t>[0, m-1).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При вставке элемента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/>
                        <a:t>x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установим в 1 биты, стоящие на местах </a:t>
                      </a:r>
                      <a:r>
                        <a:rPr lang="en-US" baseline="0" dirty="0"/>
                        <a:t>f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(x), f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(x), </a:t>
                      </a:r>
                      <a:r>
                        <a:rPr lang="mr-IN" baseline="0" dirty="0"/>
                        <a:t>…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baseline="0" dirty="0"/>
                        <a:t>(x),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Для проверки отсутствия элемента </a:t>
                      </a:r>
                      <a:r>
                        <a:rPr lang="en-US" b="1" baseline="0" dirty="0"/>
                        <a:t>y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проверим,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установлены ли биты на позициях</a:t>
                      </a:r>
                      <a:r>
                        <a:rPr lang="en-US" baseline="0" dirty="0"/>
                        <a:t> f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(y), f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(y), </a:t>
                      </a:r>
                      <a:r>
                        <a:rPr lang="mr-IN" baseline="0" dirty="0"/>
                        <a:t>…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f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baseline="0" dirty="0"/>
                        <a:t>(y).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Фильтр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 полезен в ситуациях, когда надо быстро определить, что элемент в множество не входит, чтобы избежать дорогостоящего поиска по множеству.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84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31198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828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Power</a:t>
                      </a:r>
                      <a:r>
                        <a:rPr lang="en-US" sz="2400" baseline="0" dirty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Зачем в фильтре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 использовать несколько независимых </a:t>
                      </a:r>
                      <a:r>
                        <a:rPr lang="ru-RU" baseline="0" dirty="0" err="1"/>
                        <a:t>хешей</a:t>
                      </a:r>
                      <a:r>
                        <a:rPr lang="ru-RU" baseline="0" dirty="0"/>
                        <a:t>?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454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34043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2830044"/>
                  </p:ext>
                </p:extLst>
              </p:nvPr>
            </p:nvGraphicFramePr>
            <p:xfrm>
              <a:off x="0" y="365761"/>
              <a:ext cx="12192000" cy="2037144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Power</a:t>
                          </a:r>
                          <a:r>
                            <a:rPr lang="en-US" sz="2400" baseline="0" dirty="0"/>
                            <a:t> of two choices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ru-RU" baseline="0" dirty="0"/>
                            <a:t>Зачем в фильтре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 использовать несколько независимых </a:t>
                          </a:r>
                          <a:r>
                            <a:rPr lang="ru-RU" baseline="0" dirty="0" err="1"/>
                            <a:t>хешей</a:t>
                          </a:r>
                          <a:r>
                            <a:rPr lang="ru-RU" baseline="0" dirty="0"/>
                            <a:t>?</a:t>
                          </a:r>
                          <a:endParaRPr lang="en-US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1" baseline="0" dirty="0"/>
                            <a:t>Факт</a:t>
                          </a:r>
                          <a:r>
                            <a:rPr lang="en-US" b="1" baseline="0" dirty="0"/>
                            <a:t> 1</a:t>
                          </a:r>
                          <a:r>
                            <a:rPr lang="ru-RU" b="1" baseline="0" dirty="0"/>
                            <a:t>:</a:t>
                          </a:r>
                          <a:r>
                            <a:rPr lang="ru-RU" baseline="0" dirty="0"/>
                            <a:t> Пусть дана хеш-таблица</a:t>
                          </a:r>
                          <a:r>
                            <a:rPr lang="en-US" baseline="0" dirty="0"/>
                            <a:t>, </a:t>
                          </a:r>
                          <a:r>
                            <a:rPr lang="ru-RU" baseline="0" dirty="0"/>
                            <a:t>где элементы размещаются по </a:t>
                          </a:r>
                          <a:r>
                            <a:rPr lang="ru-RU" baseline="0" dirty="0" err="1"/>
                            <a:t>хешу</a:t>
                          </a:r>
                          <a:r>
                            <a:rPr lang="ru-RU" baseline="0" dirty="0"/>
                            <a:t> в </a:t>
                          </a:r>
                          <a:r>
                            <a:rPr lang="en-US" baseline="0" dirty="0"/>
                            <a:t>N </a:t>
                          </a:r>
                          <a:r>
                            <a:rPr lang="ru-RU" baseline="0" dirty="0"/>
                            <a:t>списков. Вставим в неё </a:t>
                          </a:r>
                          <a:r>
                            <a:rPr lang="en-US" baseline="0" dirty="0"/>
                            <a:t>N </a:t>
                          </a:r>
                          <a:r>
                            <a:rPr lang="ru-RU" baseline="0" dirty="0"/>
                            <a:t>случайных элементов. Какова будет длина максимально заполненного списка?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С вероятностью </a:t>
                          </a:r>
                          <a:r>
                            <a:rPr lang="en-US" baseline="0" dirty="0"/>
                            <a:t>&gt;= 1 </a:t>
                          </a:r>
                          <a:r>
                            <a:rPr lang="mr-IN" baseline="0" dirty="0"/>
                            <a:t>–</a:t>
                          </a:r>
                          <a:r>
                            <a:rPr lang="en-US" baseline="0" dirty="0"/>
                            <a:t> O(1/N) </a:t>
                          </a:r>
                          <a:r>
                            <a:rPr lang="ru-RU" baseline="0" dirty="0"/>
                            <a:t>она будет равна</a:t>
                          </a:r>
                        </a:p>
                        <a:p>
                          <a:pPr marL="0" indent="0" algn="ctr">
                            <a:buFont typeface="Arial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baseline="0" smtClean="0"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e>
                                    </m:func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baseline="0" smtClean="0"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baseline="0" smtClean="0">
                                                <a:latin typeface="Cambria Math" charset="0"/>
                                              </a:rPr>
                                              <m:t>𝑁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den>
                                </m:f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+ </m:t>
                                </m:r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𝑂</m:t>
                                </m:r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2830044"/>
                  </p:ext>
                </p:extLst>
              </p:nvPr>
            </p:nvGraphicFramePr>
            <p:xfrm>
              <a:off x="0" y="365761"/>
              <a:ext cx="12192000" cy="2037144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Power</a:t>
                          </a:r>
                          <a:r>
                            <a:rPr lang="en-US" sz="2400" baseline="0" dirty="0"/>
                            <a:t> of two choices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ru-RU" baseline="0" dirty="0"/>
                            <a:t>Зачем в фильтре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 использовать несколько независимых </a:t>
                          </a:r>
                          <a:r>
                            <a:rPr lang="ru-RU" baseline="0" dirty="0" err="1"/>
                            <a:t>хешей</a:t>
                          </a:r>
                          <a:r>
                            <a:rPr lang="ru-RU" baseline="0" dirty="0"/>
                            <a:t>?</a:t>
                          </a:r>
                          <a:endParaRPr lang="en-US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0910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72917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00911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61718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4274342"/>
                  </p:ext>
                </p:extLst>
              </p:nvPr>
            </p:nvGraphicFramePr>
            <p:xfrm>
              <a:off x="0" y="365761"/>
              <a:ext cx="12192000" cy="4983608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Power</a:t>
                          </a:r>
                          <a:r>
                            <a:rPr lang="en-US" sz="2400" baseline="0" dirty="0"/>
                            <a:t> of two choices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ru-RU" baseline="0" dirty="0"/>
                            <a:t>Зачем в фильтре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 использовать несколько независимых </a:t>
                          </a:r>
                          <a:r>
                            <a:rPr lang="ru-RU" baseline="0" dirty="0" err="1"/>
                            <a:t>хешей</a:t>
                          </a:r>
                          <a:r>
                            <a:rPr lang="ru-RU" baseline="0" dirty="0"/>
                            <a:t>?</a:t>
                          </a:r>
                          <a:endParaRPr lang="en-US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1" baseline="0" dirty="0"/>
                            <a:t>Факт</a:t>
                          </a:r>
                          <a:r>
                            <a:rPr lang="en-US" b="1" baseline="0" dirty="0"/>
                            <a:t> 1</a:t>
                          </a:r>
                          <a:r>
                            <a:rPr lang="ru-RU" b="1" baseline="0" dirty="0"/>
                            <a:t>:</a:t>
                          </a:r>
                          <a:r>
                            <a:rPr lang="ru-RU" baseline="0" dirty="0"/>
                            <a:t> Пусть дана хеш-таблица</a:t>
                          </a:r>
                          <a:r>
                            <a:rPr lang="en-US" baseline="0" dirty="0"/>
                            <a:t>, </a:t>
                          </a:r>
                          <a:r>
                            <a:rPr lang="ru-RU" baseline="0" dirty="0"/>
                            <a:t>где элементы размещаются по </a:t>
                          </a:r>
                          <a:r>
                            <a:rPr lang="ru-RU" baseline="0" dirty="0" err="1"/>
                            <a:t>хешу</a:t>
                          </a:r>
                          <a:r>
                            <a:rPr lang="ru-RU" baseline="0" dirty="0"/>
                            <a:t> в </a:t>
                          </a:r>
                          <a:r>
                            <a:rPr lang="en-US" baseline="0" dirty="0"/>
                            <a:t>N </a:t>
                          </a:r>
                          <a:r>
                            <a:rPr lang="ru-RU" baseline="0" dirty="0"/>
                            <a:t>списков. Вставим в неё </a:t>
                          </a:r>
                          <a:r>
                            <a:rPr lang="en-US" baseline="0" dirty="0"/>
                            <a:t>N </a:t>
                          </a:r>
                          <a:r>
                            <a:rPr lang="ru-RU" baseline="0" dirty="0"/>
                            <a:t>случайных элементов. Какова будет длина максимально заполненного списка?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С вероятностью </a:t>
                          </a:r>
                          <a:r>
                            <a:rPr lang="en-US" baseline="0" dirty="0"/>
                            <a:t>&gt;= 1 </a:t>
                          </a:r>
                          <a:r>
                            <a:rPr lang="mr-IN" baseline="0" dirty="0"/>
                            <a:t>–</a:t>
                          </a:r>
                          <a:r>
                            <a:rPr lang="en-US" baseline="0" dirty="0"/>
                            <a:t> O(1/N) </a:t>
                          </a:r>
                          <a:r>
                            <a:rPr lang="ru-RU" baseline="0" dirty="0"/>
                            <a:t>она будет равна</a:t>
                          </a:r>
                        </a:p>
                        <a:p>
                          <a:pPr marL="0" indent="0" algn="ctr">
                            <a:buFont typeface="Arial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baseline="0" smtClean="0"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e>
                                    </m:func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baseline="0" smtClean="0"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baseline="0" smtClean="0">
                                                <a:latin typeface="Cambria Math" charset="0"/>
                                              </a:rPr>
                                              <m:t>𝑁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den>
                                </m:f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+ </m:t>
                                </m:r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𝑂</m:t>
                                </m:r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charset="0"/>
                            <a:buNone/>
                          </a:pPr>
                          <a:r>
                            <a:rPr lang="ru-RU" b="1" baseline="0" dirty="0"/>
                            <a:t>Факт 2</a:t>
                          </a:r>
                          <a:r>
                            <a:rPr lang="ru-RU" baseline="0" dirty="0"/>
                            <a:t>: Пусть дана хеш-таблица, где элементы размещаются в </a:t>
                          </a:r>
                          <a:r>
                            <a:rPr lang="en-US" baseline="0" dirty="0"/>
                            <a:t>N </a:t>
                          </a:r>
                          <a:r>
                            <a:rPr lang="ru-RU" baseline="0" dirty="0"/>
                            <a:t>списков, но правило размещения таково: при вставке элемента посчитаем для него </a:t>
                          </a:r>
                          <a:r>
                            <a:rPr lang="en-US" baseline="0" dirty="0"/>
                            <a:t>d </a:t>
                          </a:r>
                          <a:r>
                            <a:rPr lang="ru-RU" baseline="0" dirty="0"/>
                            <a:t>независимых </a:t>
                          </a:r>
                          <a:r>
                            <a:rPr lang="ru-RU" baseline="0" dirty="0" err="1"/>
                            <a:t>хешей</a:t>
                          </a:r>
                          <a:r>
                            <a:rPr lang="ru-RU" baseline="0" dirty="0"/>
                            <a:t> и выберем самый короткий список, соответствующий одному из полученных </a:t>
                          </a:r>
                          <a:r>
                            <a:rPr lang="ru-RU" baseline="0" dirty="0" err="1"/>
                            <a:t>хешей</a:t>
                          </a:r>
                          <a:r>
                            <a:rPr lang="ru-RU" baseline="0" dirty="0"/>
                            <a:t>.</a:t>
                          </a:r>
                          <a:br>
                            <a:rPr lang="en-US" baseline="0" dirty="0"/>
                          </a:br>
                          <a:br>
                            <a:rPr lang="en-US" baseline="0" dirty="0"/>
                          </a:br>
                          <a:r>
                            <a:rPr lang="ru-RU" baseline="0" dirty="0"/>
                            <a:t>Вставим </a:t>
                          </a:r>
                          <a:r>
                            <a:rPr lang="en-US" baseline="0" dirty="0"/>
                            <a:t>N </a:t>
                          </a:r>
                          <a:r>
                            <a:rPr lang="ru-RU" baseline="0" dirty="0"/>
                            <a:t>случайных элементов в такую хеш-таблицу. Какова будет длина максимально заполненного списка на этот раз?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С вероятностью </a:t>
                          </a:r>
                          <a:r>
                            <a:rPr lang="en-US" baseline="0" dirty="0"/>
                            <a:t>&gt;= 1 - O(1/N)</a:t>
                          </a:r>
                          <a:r>
                            <a:rPr lang="ru-RU" baseline="0" dirty="0"/>
                            <a:t> она составит</a:t>
                          </a:r>
                          <a:endParaRPr lang="en-US" baseline="0" dirty="0"/>
                        </a:p>
                        <a:p>
                          <a:pPr marL="0" indent="0" algn="ctr">
                            <a:buFont typeface="Arial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baseline="0" smtClean="0"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baseline="0" smtClean="0">
                                                <a:latin typeface="Cambria Math" charset="0"/>
                                              </a:rPr>
                                              <m:t>𝑁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baseline="0" smtClean="0">
                                            <a:latin typeface="Cambria Math" charset="0"/>
                                          </a:rPr>
                                          <m:t>𝑑</m:t>
                                        </m:r>
                                      </m:e>
                                    </m:func>
                                  </m:den>
                                </m:f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+ </m:t>
                                </m:r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𝑂</m:t>
                                </m:r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charset="0"/>
                            <a:buNone/>
                          </a:pPr>
                          <a:r>
                            <a:rPr lang="ru-RU" baseline="0" dirty="0"/>
                            <a:t>Использование двух хеш-функций вместо одной улучшает асимптотику длины наиболее занятого списка.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Использование большего числа только уменьшает константу в </a:t>
                          </a:r>
                          <a:r>
                            <a:rPr lang="en-US" baseline="0" dirty="0"/>
                            <a:t>O().</a:t>
                          </a: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4274342"/>
                  </p:ext>
                </p:extLst>
              </p:nvPr>
            </p:nvGraphicFramePr>
            <p:xfrm>
              <a:off x="0" y="365761"/>
              <a:ext cx="12192000" cy="4983608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Power</a:t>
                          </a:r>
                          <a:r>
                            <a:rPr lang="en-US" sz="2400" baseline="0" dirty="0"/>
                            <a:t> of two choices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ru-RU" baseline="0" dirty="0"/>
                            <a:t>Зачем в фильтре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 использовать несколько независимых </a:t>
                          </a:r>
                          <a:r>
                            <a:rPr lang="ru-RU" baseline="0" dirty="0" err="1"/>
                            <a:t>хешей</a:t>
                          </a:r>
                          <a:r>
                            <a:rPr lang="ru-RU" baseline="0" dirty="0"/>
                            <a:t>?</a:t>
                          </a:r>
                          <a:endParaRPr lang="en-US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0910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71875" b="-2489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0638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90659" b="-313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charset="0"/>
                            <a:buNone/>
                          </a:pPr>
                          <a:r>
                            <a:rPr lang="ru-RU" baseline="0" dirty="0"/>
                            <a:t>Использование двух хеш-функций вместо одной улучшает асимптотику длины наиболее занятого списка.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Использование большего числа только уменьшает константу в </a:t>
                          </a:r>
                          <a:r>
                            <a:rPr lang="en-US" baseline="0" dirty="0"/>
                            <a:t>O().</a:t>
                          </a: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5930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27590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1645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Power</a:t>
                      </a:r>
                      <a:r>
                        <a:rPr lang="en-US" sz="2400" baseline="0" dirty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Применения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хеш-таблицы,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фильтры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,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?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028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7098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517276"/>
              </p:ext>
            </p:extLst>
          </p:nvPr>
        </p:nvGraphicFramePr>
        <p:xfrm>
          <a:off x="0" y="365761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Power</a:t>
                      </a:r>
                      <a:r>
                        <a:rPr lang="en-US" sz="2400" baseline="0" dirty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Применения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хеш-таблицы,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фильтры </a:t>
                      </a:r>
                      <a:r>
                        <a:rPr lang="ru-RU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Блума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балансировка нагрузки в распределённых системах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уменьшение </a:t>
                      </a:r>
                      <a:r>
                        <a:rPr lang="en-US" baseline="0" dirty="0"/>
                        <a:t>tail latency </a:t>
                      </a:r>
                      <a:r>
                        <a:rPr lang="ru-RU" baseline="0" dirty="0"/>
                        <a:t>в распределённых системах</a:t>
                      </a:r>
                      <a:r>
                        <a:rPr lang="en-US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98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04845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4282265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/>
                            <a:t>-</a:t>
                          </a:r>
                          <a:r>
                            <a:rPr lang="ru-RU" b="0" dirty="0"/>
                            <a:t>деревья объединяют </a:t>
                          </a:r>
                          <a:r>
                            <a:rPr lang="en-US" b="0" dirty="0"/>
                            <a:t>B-</a:t>
                          </a:r>
                          <a:r>
                            <a:rPr lang="ru-RU" b="0" dirty="0"/>
                            <a:t>дерево</a:t>
                          </a:r>
                          <a:r>
                            <a:rPr lang="en-US" b="0" dirty="0"/>
                            <a:t> </a:t>
                          </a:r>
                          <a:r>
                            <a:rPr lang="ru-RU" b="0" baseline="0" dirty="0"/>
                            <a:t>и журнал.</a:t>
                          </a:r>
                          <a:endParaRPr lang="en-US" b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dirty="0"/>
                            <a:t>Как</a:t>
                          </a:r>
                          <a:r>
                            <a:rPr lang="ru-RU" baseline="0" dirty="0"/>
                            <a:t> и в </a:t>
                          </a: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деревьях, узлы являются достаточно длинными блоками, но теперь они разделяются на две части: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pivots (</a:t>
                          </a:r>
                          <a:r>
                            <a:rPr lang="ru-RU" baseline="0" dirty="0"/>
                            <a:t>пары ключ-значение с указателями на пользовательские данные или на другие узлы дерева),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commands (</a:t>
                          </a:r>
                          <a:r>
                            <a:rPr lang="ru-RU" baseline="0" dirty="0"/>
                            <a:t>журнал вставок и удалений).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aseline="0" dirty="0"/>
                            <a:t>Узлы длиной </a:t>
                          </a:r>
                          <a:r>
                            <a:rPr lang="en-US" baseline="0" dirty="0"/>
                            <a:t>B </a:t>
                          </a:r>
                          <a:r>
                            <a:rPr lang="ru-RU" baseline="0" dirty="0"/>
                            <a:t>байт делятся в пропорции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байт на </a:t>
                          </a:r>
                          <a:r>
                            <a:rPr lang="en-US" dirty="0"/>
                            <a:t>pivots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и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lang="en-US" b="0" i="1" baseline="0" smtClean="0">
                                  <a:latin typeface="Cambria Math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байт на </a:t>
                          </a:r>
                          <a:r>
                            <a:rPr lang="en-US" dirty="0"/>
                            <a:t>commands.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:endParaRPr lang="en-US" sz="1600" dirty="0">
                            <a:hlinkClick r:id="rId3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:endParaRPr lang="en-US" sz="1600" dirty="0">
                            <a:hlinkClick r:id="rId3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:endParaRPr lang="en-US" sz="1600" dirty="0">
                            <a:hlinkClick r:id="rId3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:endParaRPr lang="en-US" sz="1600" dirty="0">
                            <a:hlinkClick r:id="rId3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:endParaRPr lang="en-US" sz="1600" dirty="0">
                            <a:hlinkClick r:id="rId3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:endParaRPr lang="en-US" sz="1600" dirty="0">
                            <a:hlinkClick r:id="rId3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hlinkClick r:id="rId3"/>
                            </a:rPr>
                            <a:t>https://www.usenix.org/system/files/login/articles/login_oct15_05_bender.pdf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4282265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t="-8333" b="-104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5488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515" t="-10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BC5F5-3CBB-3C43-ACE9-142DD19D0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494763"/>
              </p:ext>
            </p:extLst>
          </p:nvPr>
        </p:nvGraphicFramePr>
        <p:xfrm>
          <a:off x="1672772" y="915609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4B87A2-6BF6-334D-B575-78F25403D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91241"/>
              </p:ext>
            </p:extLst>
          </p:nvPr>
        </p:nvGraphicFramePr>
        <p:xfrm>
          <a:off x="246743" y="1993294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77A714-9D80-3B43-A7C9-3FA938573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404316"/>
              </p:ext>
            </p:extLst>
          </p:nvPr>
        </p:nvGraphicFramePr>
        <p:xfrm>
          <a:off x="1672772" y="1977535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616A28-EA0B-5040-9804-9D852BF9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714123"/>
              </p:ext>
            </p:extLst>
          </p:nvPr>
        </p:nvGraphicFramePr>
        <p:xfrm>
          <a:off x="3621314" y="1955763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574764-423C-3D4F-ADFF-3EB0A75A1936}"/>
              </a:ext>
            </a:extLst>
          </p:cNvPr>
          <p:cNvSpPr txBox="1"/>
          <p:nvPr/>
        </p:nvSpPr>
        <p:spPr>
          <a:xfrm>
            <a:off x="3095891" y="214193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ru-RU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538589-9133-BF42-A664-05590C14C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557649"/>
              </p:ext>
            </p:extLst>
          </p:nvPr>
        </p:nvGraphicFramePr>
        <p:xfrm>
          <a:off x="246743" y="3425578"/>
          <a:ext cx="12554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312065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7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876C95-A1ED-FD46-89C3-471D0885A468}"/>
              </a:ext>
            </a:extLst>
          </p:cNvPr>
          <p:cNvCxnSpPr>
            <a:endCxn id="7" idx="0"/>
          </p:cNvCxnSpPr>
          <p:nvPr/>
        </p:nvCxnSpPr>
        <p:spPr>
          <a:xfrm flipH="1">
            <a:off x="874486" y="1657289"/>
            <a:ext cx="798286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AF3A44-9089-C54B-9ED7-27E17CF0AA32}"/>
              </a:ext>
            </a:extLst>
          </p:cNvPr>
          <p:cNvCxnSpPr>
            <a:endCxn id="8" idx="0"/>
          </p:cNvCxnSpPr>
          <p:nvPr/>
        </p:nvCxnSpPr>
        <p:spPr>
          <a:xfrm>
            <a:off x="2300515" y="1657289"/>
            <a:ext cx="0" cy="32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DCF2CF-9BD5-E24F-9347-6F929858C999}"/>
              </a:ext>
            </a:extLst>
          </p:cNvPr>
          <p:cNvCxnSpPr/>
          <p:nvPr/>
        </p:nvCxnSpPr>
        <p:spPr>
          <a:xfrm>
            <a:off x="2481943" y="1657289"/>
            <a:ext cx="613948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50A883-5FE5-5140-9869-F8E784436BEE}"/>
              </a:ext>
            </a:extLst>
          </p:cNvPr>
          <p:cNvCxnSpPr/>
          <p:nvPr/>
        </p:nvCxnSpPr>
        <p:spPr>
          <a:xfrm>
            <a:off x="2705101" y="1649410"/>
            <a:ext cx="640443" cy="35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4633B1-D72D-9743-A4D8-5E3695848B4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28258" y="1665168"/>
            <a:ext cx="1320799" cy="29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827C7F-CD48-0943-8AEE-57210ACBD30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74486" y="2734974"/>
            <a:ext cx="0" cy="690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4232A4-8AD0-1746-BBF8-7B95F2C11B55}"/>
              </a:ext>
            </a:extLst>
          </p:cNvPr>
          <p:cNvCxnSpPr>
            <a:cxnSpLocks/>
          </p:cNvCxnSpPr>
          <p:nvPr/>
        </p:nvCxnSpPr>
        <p:spPr>
          <a:xfrm>
            <a:off x="874486" y="2734974"/>
            <a:ext cx="890814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E74FE-7A86-BB4C-AB69-0E3D761C5FA5}"/>
              </a:ext>
            </a:extLst>
          </p:cNvPr>
          <p:cNvCxnSpPr>
            <a:cxnSpLocks/>
          </p:cNvCxnSpPr>
          <p:nvPr/>
        </p:nvCxnSpPr>
        <p:spPr>
          <a:xfrm>
            <a:off x="874486" y="2719215"/>
            <a:ext cx="1255486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2F302C-5C3C-CA40-9EE6-2D6DAC43FC4E}"/>
              </a:ext>
            </a:extLst>
          </p:cNvPr>
          <p:cNvSpPr txBox="1"/>
          <p:nvPr/>
        </p:nvSpPr>
        <p:spPr>
          <a:xfrm>
            <a:off x="2042271" y="289561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03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97542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25695"/>
              </p:ext>
            </p:extLst>
          </p:nvPr>
        </p:nvGraphicFramePr>
        <p:xfrm>
          <a:off x="0" y="365761"/>
          <a:ext cx="12192000" cy="4577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Power</a:t>
                      </a:r>
                      <a:r>
                        <a:rPr lang="en-US" sz="2400" baseline="0" dirty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Применения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хеш-таблицы,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фильтры </a:t>
                      </a:r>
                      <a:r>
                        <a:rPr lang="ru-RU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Блума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балансировка нагрузки в распределённых системах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уменьшение 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tail latency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в распределённых системах</a:t>
                      </a:r>
                      <a:r>
                        <a:rPr lang="ru-RU" baseline="0" dirty="0"/>
                        <a:t>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="1" baseline="0" dirty="0"/>
                        <a:t>Пример:</a:t>
                      </a:r>
                      <a:r>
                        <a:rPr lang="ru-RU" baseline="0" dirty="0"/>
                        <a:t> если есть несколько </a:t>
                      </a:r>
                      <a:r>
                        <a:rPr lang="en-US" baseline="0" dirty="0"/>
                        <a:t>HTTP-</a:t>
                      </a:r>
                      <a:r>
                        <a:rPr lang="ru-RU" baseline="0" dirty="0"/>
                        <a:t>серверов, с которых можно скачать файл, то можно очень просто распределить нагрузку между ними: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выбрать два случайных сервера,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отправить обоим один и тот же запрос,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с того, кто первым начнёт слать ответ, скачать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у более медленного отменить запрос.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="1" baseline="0" dirty="0"/>
                        <a:t>Проблема:</a:t>
                      </a:r>
                      <a:r>
                        <a:rPr lang="ru-RU" baseline="0" dirty="0"/>
                        <a:t> удвоение числа запросов (не считая запросов на отмену).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baseline="0" dirty="0">
                          <a:hlinkClick r:id="rId3"/>
                        </a:rPr>
                        <a:t>https://people.cs.umass.edu/~ramesh/Site/PUBLICATIONS_files/MRS01.pdf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761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4605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98095"/>
              </p:ext>
            </p:extLst>
          </p:nvPr>
        </p:nvGraphicFramePr>
        <p:xfrm>
          <a:off x="0" y="365761"/>
          <a:ext cx="12192000" cy="3205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Power</a:t>
                      </a:r>
                      <a:r>
                        <a:rPr lang="en-US" sz="2400" baseline="0" dirty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Применения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хеш-таблицы,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фильтры </a:t>
                      </a:r>
                      <a:r>
                        <a:rPr lang="ru-RU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Блума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балансировка нагрузки в распределённых системах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уменьшение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tail latency 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в распределённых системах.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="1" baseline="0" dirty="0"/>
                        <a:t>Вопрос:</a:t>
                      </a:r>
                      <a:r>
                        <a:rPr lang="en-US" b="0" baseline="0" dirty="0"/>
                        <a:t> </a:t>
                      </a:r>
                      <a:r>
                        <a:rPr lang="ru-RU" b="0" baseline="0" dirty="0"/>
                        <a:t>пусть у нас есть </a:t>
                      </a:r>
                      <a:r>
                        <a:rPr lang="en-US" b="0" baseline="0" dirty="0"/>
                        <a:t>N </a:t>
                      </a:r>
                      <a:r>
                        <a:rPr lang="ru-RU" b="0" baseline="0" dirty="0"/>
                        <a:t>одинаковых серверов, которые </a:t>
                      </a:r>
                      <a:r>
                        <a:rPr lang="en-US" b="0" baseline="0" dirty="0"/>
                        <a:t>99% </a:t>
                      </a:r>
                      <a:r>
                        <a:rPr lang="ru-RU" b="0" baseline="0" dirty="0"/>
                        <a:t>запросов обрабатывают </a:t>
                      </a:r>
                      <a:r>
                        <a:rPr lang="en-US" b="0" baseline="0" dirty="0"/>
                        <a:t>&lt; </a:t>
                      </a:r>
                      <a:r>
                        <a:rPr lang="ru-RU" b="0" baseline="0" dirty="0"/>
                        <a:t>10</a:t>
                      </a:r>
                      <a:r>
                        <a:rPr lang="en-US" b="0" baseline="0" dirty="0" err="1"/>
                        <a:t>ms</a:t>
                      </a:r>
                      <a:r>
                        <a:rPr lang="en-US" b="0" baseline="0" dirty="0"/>
                        <a:t>, </a:t>
                      </a:r>
                      <a:r>
                        <a:rPr lang="ru-RU" b="0" baseline="0" dirty="0"/>
                        <a:t>а 1% запросов (случайных) обрабатывают 1</a:t>
                      </a:r>
                      <a:r>
                        <a:rPr lang="en-US" b="0" baseline="0" dirty="0"/>
                        <a:t>s. </a:t>
                      </a:r>
                      <a:r>
                        <a:rPr lang="ru-RU" b="0" baseline="0" dirty="0"/>
                        <a:t>Если для построения ответа пользователю требуется получить ответ от 10 серверов, то какая доля пользовательских запросов будет обработана за </a:t>
                      </a:r>
                      <a:r>
                        <a:rPr lang="en-US" b="0" baseline="0" dirty="0"/>
                        <a:t>10ms?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baseline="0" dirty="0">
                          <a:hlinkClick r:id="rId3"/>
                        </a:rPr>
                        <a:t>http://cseweb.ucsd.edu/~gmporter</a:t>
                      </a:r>
                      <a:r>
                        <a:rPr lang="en-US" baseline="0">
                          <a:hlinkClick r:id="rId3"/>
                        </a:rPr>
                        <a:t>/classes/fa17/cse124/post/schedule/p74-dean.pdf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0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28590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764770"/>
              </p:ext>
            </p:extLst>
          </p:nvPr>
        </p:nvGraphicFramePr>
        <p:xfrm>
          <a:off x="0" y="365761"/>
          <a:ext cx="12192000" cy="3479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Power</a:t>
                      </a:r>
                      <a:r>
                        <a:rPr lang="en-US" sz="2400" baseline="0" dirty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Применения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хеш-таблицы,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фильтры </a:t>
                      </a:r>
                      <a:r>
                        <a:rPr lang="ru-RU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Блума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балансировка нагрузки в распределённых системах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уменьшение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tail latency 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в распределённых системах.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="1" baseline="0" dirty="0"/>
                        <a:t>Идея:</a:t>
                      </a:r>
                      <a:r>
                        <a:rPr lang="en-US" b="0" baseline="0" dirty="0"/>
                        <a:t> </a:t>
                      </a:r>
                      <a:r>
                        <a:rPr lang="ru-RU" b="0" baseline="0" dirty="0"/>
                        <a:t>послать запрос одному серверу и, если время ответа превысило </a:t>
                      </a:r>
                      <a:r>
                        <a:rPr lang="en-US" b="0" baseline="0" dirty="0"/>
                        <a:t>90-</a:t>
                      </a:r>
                      <a:r>
                        <a:rPr lang="ru-RU" b="0" baseline="0" dirty="0"/>
                        <a:t>й (95-й) </a:t>
                      </a:r>
                      <a:r>
                        <a:rPr lang="ru-RU" b="0" baseline="0" dirty="0" err="1"/>
                        <a:t>персентиль</a:t>
                      </a:r>
                      <a:r>
                        <a:rPr lang="ru-RU" b="0" baseline="0" dirty="0"/>
                        <a:t>, то </a:t>
                      </a:r>
                      <a:r>
                        <a:rPr lang="ru-RU" b="0" baseline="0" dirty="0" err="1"/>
                        <a:t>перепослать</a:t>
                      </a:r>
                      <a:r>
                        <a:rPr lang="ru-RU" b="0" baseline="0" dirty="0"/>
                        <a:t> запрос уже другому серверу.</a:t>
                      </a:r>
                      <a:endParaRPr lang="en-US" b="0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="0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="0" baseline="0" dirty="0"/>
                        <a:t>Заодно это решает проблему удвоением числа запросов при наивном применении </a:t>
                      </a:r>
                      <a:r>
                        <a:rPr lang="en-US" b="0" baseline="0" dirty="0"/>
                        <a:t>power of two choices.</a:t>
                      </a:r>
                      <a:endParaRPr lang="ru-RU" b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baseline="0" dirty="0">
                          <a:hlinkClick r:id="rId3"/>
                        </a:rPr>
                        <a:t>http://cseweb.ucsd.edu/~gmporter/classes/fa17/cse124/post/schedule/p74-dean.pdf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99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56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2714405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dirty="0"/>
                            <a:t>Вставки</a:t>
                          </a:r>
                          <a:r>
                            <a:rPr lang="ru-RU" baseline="0" dirty="0"/>
                            <a:t> и удаления добавляются только в журнал корневого узла,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При переполнении журнала в корне он выталкивается в журналы дочерних узлов, причём выталкиваются только модификации наиболее изменённых поддеревьев.</a:t>
                          </a:r>
                          <a:endParaRPr lang="en-US" baseline="0" dirty="0"/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В частности, число изменений, которые выталкиваются в поддерево, не меньше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 / 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ru-RU" sz="1800" b="0" i="0" u="none" strike="noStrike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≈</m:t>
                                  </m:r>
                                  <m:r>
                                    <a:rPr lang="en-US" sz="1800" b="0" i="1" u="none" strike="noStrike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1 − </m:t>
                                  </m:r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baseline="0" dirty="0"/>
                            <a:t>.</a:t>
                          </a:r>
                          <a:r>
                            <a:rPr lang="ru-RU" b="0" baseline="0" dirty="0"/>
                            <a:t> Таким образом, амортизированное время вставки составляет</a:t>
                          </a: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lang="en-US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fName>
                                        <m:e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b="0" baseline="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2714405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8333" b="-104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5488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515" t="-10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BC5F5-3CBB-3C43-ACE9-142DD19D0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62714"/>
              </p:ext>
            </p:extLst>
          </p:nvPr>
        </p:nvGraphicFramePr>
        <p:xfrm>
          <a:off x="1672772" y="915609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495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  <a:gridCol w="418496">
                  <a:extLst>
                    <a:ext uri="{9D8B030D-6E8A-4147-A177-3AD203B41FA5}">
                      <a16:colId xmlns:a16="http://schemas.microsoft.com/office/drawing/2014/main" val="3004910639"/>
                    </a:ext>
                  </a:extLst>
                </a:gridCol>
                <a:gridCol w="418495">
                  <a:extLst>
                    <a:ext uri="{9D8B030D-6E8A-4147-A177-3AD203B41FA5}">
                      <a16:colId xmlns:a16="http://schemas.microsoft.com/office/drawing/2014/main" val="412606734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4B87A2-6BF6-334D-B575-78F25403D403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1993294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77A714-9D80-3B43-A7C9-3FA93857301E}"/>
              </a:ext>
            </a:extLst>
          </p:cNvPr>
          <p:cNvGraphicFramePr>
            <a:graphicFrameLocks noGrp="1"/>
          </p:cNvGraphicFramePr>
          <p:nvPr/>
        </p:nvGraphicFramePr>
        <p:xfrm>
          <a:off x="1672772" y="1977535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616A28-EA0B-5040-9804-9D852BF9C7F7}"/>
              </a:ext>
            </a:extLst>
          </p:cNvPr>
          <p:cNvGraphicFramePr>
            <a:graphicFrameLocks noGrp="1"/>
          </p:cNvGraphicFramePr>
          <p:nvPr/>
        </p:nvGraphicFramePr>
        <p:xfrm>
          <a:off x="3621314" y="1955763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574764-423C-3D4F-ADFF-3EB0A75A1936}"/>
              </a:ext>
            </a:extLst>
          </p:cNvPr>
          <p:cNvSpPr txBox="1"/>
          <p:nvPr/>
        </p:nvSpPr>
        <p:spPr>
          <a:xfrm>
            <a:off x="3095891" y="214193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ru-RU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538589-9133-BF42-A664-05590C14C1D1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3425578"/>
          <a:ext cx="12554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312065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7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876C95-A1ED-FD46-89C3-471D0885A468}"/>
              </a:ext>
            </a:extLst>
          </p:cNvPr>
          <p:cNvCxnSpPr>
            <a:endCxn id="7" idx="0"/>
          </p:cNvCxnSpPr>
          <p:nvPr/>
        </p:nvCxnSpPr>
        <p:spPr>
          <a:xfrm flipH="1">
            <a:off x="874486" y="1657289"/>
            <a:ext cx="798286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AF3A44-9089-C54B-9ED7-27E17CF0AA32}"/>
              </a:ext>
            </a:extLst>
          </p:cNvPr>
          <p:cNvCxnSpPr>
            <a:endCxn id="8" idx="0"/>
          </p:cNvCxnSpPr>
          <p:nvPr/>
        </p:nvCxnSpPr>
        <p:spPr>
          <a:xfrm>
            <a:off x="2300515" y="1657289"/>
            <a:ext cx="0" cy="32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DCF2CF-9BD5-E24F-9347-6F929858C999}"/>
              </a:ext>
            </a:extLst>
          </p:cNvPr>
          <p:cNvCxnSpPr/>
          <p:nvPr/>
        </p:nvCxnSpPr>
        <p:spPr>
          <a:xfrm>
            <a:off x="2481943" y="1657289"/>
            <a:ext cx="613948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50A883-5FE5-5140-9869-F8E784436BEE}"/>
              </a:ext>
            </a:extLst>
          </p:cNvPr>
          <p:cNvCxnSpPr/>
          <p:nvPr/>
        </p:nvCxnSpPr>
        <p:spPr>
          <a:xfrm>
            <a:off x="2705101" y="1649410"/>
            <a:ext cx="640443" cy="35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4633B1-D72D-9743-A4D8-5E3695848B4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28258" y="1665168"/>
            <a:ext cx="1320799" cy="29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827C7F-CD48-0943-8AEE-57210ACBD30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74486" y="2734974"/>
            <a:ext cx="0" cy="690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4232A4-8AD0-1746-BBF8-7B95F2C11B55}"/>
              </a:ext>
            </a:extLst>
          </p:cNvPr>
          <p:cNvCxnSpPr>
            <a:cxnSpLocks/>
          </p:cNvCxnSpPr>
          <p:nvPr/>
        </p:nvCxnSpPr>
        <p:spPr>
          <a:xfrm>
            <a:off x="874486" y="2734974"/>
            <a:ext cx="890814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E74FE-7A86-BB4C-AB69-0E3D761C5FA5}"/>
              </a:ext>
            </a:extLst>
          </p:cNvPr>
          <p:cNvCxnSpPr>
            <a:cxnSpLocks/>
          </p:cNvCxnSpPr>
          <p:nvPr/>
        </p:nvCxnSpPr>
        <p:spPr>
          <a:xfrm>
            <a:off x="874486" y="2719215"/>
            <a:ext cx="1255486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2F302C-5C3C-CA40-9EE6-2D6DAC43FC4E}"/>
              </a:ext>
            </a:extLst>
          </p:cNvPr>
          <p:cNvSpPr txBox="1"/>
          <p:nvPr/>
        </p:nvSpPr>
        <p:spPr>
          <a:xfrm>
            <a:off x="2042271" y="289561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3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36007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2596662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У журнала есть ещё преимущества: записи в нём можно трактовать не как добавления элементов, а как команды, произвольно модифицирующие поддеревья.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ru-RU" b="0" baseline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Примеры:</a:t>
                          </a:r>
                          <a:endParaRPr lang="en-US" b="0" baseline="0" dirty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/>
                            <a:t>update,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 err="1"/>
                            <a:t>upsert</a:t>
                          </a:r>
                          <a:r>
                            <a:rPr lang="en-US" b="0" baseline="0" dirty="0"/>
                            <a:t> (</a:t>
                          </a:r>
                          <a:r>
                            <a:rPr lang="en-US" b="0" baseline="0" dirty="0" err="1"/>
                            <a:t>UPdate</a:t>
                          </a:r>
                          <a:r>
                            <a:rPr lang="en-US" b="0" baseline="0" dirty="0"/>
                            <a:t> or </a:t>
                          </a:r>
                          <a:r>
                            <a:rPr lang="en-US" b="0" baseline="0" dirty="0" err="1"/>
                            <a:t>inSERT</a:t>
                          </a:r>
                          <a:r>
                            <a:rPr lang="en-US" b="0" baseline="0" dirty="0"/>
                            <a:t>),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/>
                            <a:t>range delete.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b="0" baseline="0" dirty="0"/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ru-RU" b="0" baseline="0" dirty="0"/>
                            <a:t>Как следствие, для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b="0" baseline="0" dirty="0"/>
                            <a:t>-деревьев возможна эффективная реализация операции </a:t>
                          </a:r>
                          <a:r>
                            <a:rPr lang="en-US" b="0" baseline="0" dirty="0"/>
                            <a:t>“range query” (</a:t>
                          </a:r>
                          <a:r>
                            <a:rPr lang="ru-RU" b="0" baseline="0" dirty="0"/>
                            <a:t>получить все элементы множества, попадающие в указанный диапазон).</a:t>
                          </a:r>
                          <a:endParaRPr lang="en-US" b="0" baseline="0" dirty="0"/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en-US" b="0" baseline="0" dirty="0"/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ru-RU" b="0" baseline="0" dirty="0"/>
                            <a:t>Какая сложность этой операции у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b="0" baseline="0" dirty="0"/>
                            <a:t>-дерева и у </a:t>
                          </a:r>
                          <a:r>
                            <a:rPr lang="en-US" b="0" baseline="0" dirty="0"/>
                            <a:t>LSM-</a:t>
                          </a:r>
                          <a:r>
                            <a:rPr lang="ru-RU" b="0" baseline="0" dirty="0"/>
                            <a:t>дерева?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2596662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8333" b="-104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5488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515" t="-10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BC5F5-3CBB-3C43-ACE9-142DD19D0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206641"/>
              </p:ext>
            </p:extLst>
          </p:nvPr>
        </p:nvGraphicFramePr>
        <p:xfrm>
          <a:off x="1672772" y="915609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495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  <a:gridCol w="418496">
                  <a:extLst>
                    <a:ext uri="{9D8B030D-6E8A-4147-A177-3AD203B41FA5}">
                      <a16:colId xmlns:a16="http://schemas.microsoft.com/office/drawing/2014/main" val="3004910639"/>
                    </a:ext>
                  </a:extLst>
                </a:gridCol>
                <a:gridCol w="418495">
                  <a:extLst>
                    <a:ext uri="{9D8B030D-6E8A-4147-A177-3AD203B41FA5}">
                      <a16:colId xmlns:a16="http://schemas.microsoft.com/office/drawing/2014/main" val="412606734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4B87A2-6BF6-334D-B575-78F25403D403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1993294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77A714-9D80-3B43-A7C9-3FA93857301E}"/>
              </a:ext>
            </a:extLst>
          </p:cNvPr>
          <p:cNvGraphicFramePr>
            <a:graphicFrameLocks noGrp="1"/>
          </p:cNvGraphicFramePr>
          <p:nvPr/>
        </p:nvGraphicFramePr>
        <p:xfrm>
          <a:off x="1672772" y="1977535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616A28-EA0B-5040-9804-9D852BF9C7F7}"/>
              </a:ext>
            </a:extLst>
          </p:cNvPr>
          <p:cNvGraphicFramePr>
            <a:graphicFrameLocks noGrp="1"/>
          </p:cNvGraphicFramePr>
          <p:nvPr/>
        </p:nvGraphicFramePr>
        <p:xfrm>
          <a:off x="3621314" y="1955763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574764-423C-3D4F-ADFF-3EB0A75A1936}"/>
              </a:ext>
            </a:extLst>
          </p:cNvPr>
          <p:cNvSpPr txBox="1"/>
          <p:nvPr/>
        </p:nvSpPr>
        <p:spPr>
          <a:xfrm>
            <a:off x="3095891" y="214193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ru-RU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538589-9133-BF42-A664-05590C14C1D1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3425578"/>
          <a:ext cx="12554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312065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7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876C95-A1ED-FD46-89C3-471D0885A468}"/>
              </a:ext>
            </a:extLst>
          </p:cNvPr>
          <p:cNvCxnSpPr>
            <a:endCxn id="7" idx="0"/>
          </p:cNvCxnSpPr>
          <p:nvPr/>
        </p:nvCxnSpPr>
        <p:spPr>
          <a:xfrm flipH="1">
            <a:off x="874486" y="1657289"/>
            <a:ext cx="798286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AF3A44-9089-C54B-9ED7-27E17CF0AA32}"/>
              </a:ext>
            </a:extLst>
          </p:cNvPr>
          <p:cNvCxnSpPr>
            <a:endCxn id="8" idx="0"/>
          </p:cNvCxnSpPr>
          <p:nvPr/>
        </p:nvCxnSpPr>
        <p:spPr>
          <a:xfrm>
            <a:off x="2300515" y="1657289"/>
            <a:ext cx="0" cy="32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DCF2CF-9BD5-E24F-9347-6F929858C999}"/>
              </a:ext>
            </a:extLst>
          </p:cNvPr>
          <p:cNvCxnSpPr/>
          <p:nvPr/>
        </p:nvCxnSpPr>
        <p:spPr>
          <a:xfrm>
            <a:off x="2481943" y="1657289"/>
            <a:ext cx="613948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50A883-5FE5-5140-9869-F8E784436BEE}"/>
              </a:ext>
            </a:extLst>
          </p:cNvPr>
          <p:cNvCxnSpPr/>
          <p:nvPr/>
        </p:nvCxnSpPr>
        <p:spPr>
          <a:xfrm>
            <a:off x="2705101" y="1649410"/>
            <a:ext cx="640443" cy="35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4633B1-D72D-9743-A4D8-5E3695848B4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28258" y="1665168"/>
            <a:ext cx="1320799" cy="29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827C7F-CD48-0943-8AEE-57210ACBD30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74486" y="2734974"/>
            <a:ext cx="0" cy="690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4232A4-8AD0-1746-BBF8-7B95F2C11B55}"/>
              </a:ext>
            </a:extLst>
          </p:cNvPr>
          <p:cNvCxnSpPr>
            <a:cxnSpLocks/>
          </p:cNvCxnSpPr>
          <p:nvPr/>
        </p:nvCxnSpPr>
        <p:spPr>
          <a:xfrm>
            <a:off x="874486" y="2734974"/>
            <a:ext cx="890814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E74FE-7A86-BB4C-AB69-0E3D761C5FA5}"/>
              </a:ext>
            </a:extLst>
          </p:cNvPr>
          <p:cNvCxnSpPr>
            <a:cxnSpLocks/>
          </p:cNvCxnSpPr>
          <p:nvPr/>
        </p:nvCxnSpPr>
        <p:spPr>
          <a:xfrm>
            <a:off x="874486" y="2719215"/>
            <a:ext cx="1255486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2F302C-5C3C-CA40-9EE6-2D6DAC43FC4E}"/>
              </a:ext>
            </a:extLst>
          </p:cNvPr>
          <p:cNvSpPr txBox="1"/>
          <p:nvPr/>
        </p:nvSpPr>
        <p:spPr>
          <a:xfrm>
            <a:off x="2042271" y="289561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47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97215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3667647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dirty="0"/>
                            <a:t>Преимущества такой реализации: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dirty="0"/>
                            <a:t>Нет</a:t>
                          </a:r>
                          <a:r>
                            <a:rPr lang="ru-RU" baseline="0" dirty="0"/>
                            <a:t> необходимости поиска во многих деревьях или построения фильтров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,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Журнал изменений расположен в корневом узле, в котором происходит </a:t>
                          </a:r>
                          <a:r>
                            <a:rPr lang="ru-RU" baseline="0" dirty="0" err="1"/>
                            <a:t>бОльшая</a:t>
                          </a:r>
                          <a:r>
                            <a:rPr lang="ru-RU" baseline="0" dirty="0"/>
                            <a:t> часть изменений, всегда в </a:t>
                          </a:r>
                          <a:r>
                            <a:rPr lang="ru-RU" baseline="0" dirty="0" err="1"/>
                            <a:t>кеше</a:t>
                          </a:r>
                          <a:r>
                            <a:rPr lang="ru-RU" baseline="0" dirty="0"/>
                            <a:t>,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При расщеплении журнала изменений генерируется меньше </a:t>
                          </a:r>
                          <a:r>
                            <a:rPr lang="en-US" baseline="0" dirty="0"/>
                            <a:t>IO, </a:t>
                          </a:r>
                          <a:r>
                            <a:rPr lang="ru-RU" baseline="0" dirty="0"/>
                            <a:t>чем при слиянии компонент </a:t>
                          </a:r>
                          <a:r>
                            <a:rPr lang="en-US" baseline="0" dirty="0"/>
                            <a:t>LSM-</a:t>
                          </a:r>
                          <a:r>
                            <a:rPr lang="ru-RU" baseline="0" dirty="0"/>
                            <a:t>дерева,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Размер узлов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деревьев можно делать много</a:t>
                          </a:r>
                          <a:r>
                            <a:rPr lang="ru-RU" baseline="0" dirty="0"/>
                            <a:t> больше, чем у </a:t>
                          </a: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деревьев, что уменьшает их глубину.</a:t>
                          </a:r>
                          <a:endParaRPr lang="ru-RU" b="0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3667647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8333" b="-104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5488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515" t="-10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BC5F5-3CBB-3C43-ACE9-142DD19D098F}"/>
              </a:ext>
            </a:extLst>
          </p:cNvPr>
          <p:cNvGraphicFramePr>
            <a:graphicFrameLocks noGrp="1"/>
          </p:cNvGraphicFramePr>
          <p:nvPr/>
        </p:nvGraphicFramePr>
        <p:xfrm>
          <a:off x="1672772" y="915609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495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  <a:gridCol w="418496">
                  <a:extLst>
                    <a:ext uri="{9D8B030D-6E8A-4147-A177-3AD203B41FA5}">
                      <a16:colId xmlns:a16="http://schemas.microsoft.com/office/drawing/2014/main" val="3004910639"/>
                    </a:ext>
                  </a:extLst>
                </a:gridCol>
                <a:gridCol w="418495">
                  <a:extLst>
                    <a:ext uri="{9D8B030D-6E8A-4147-A177-3AD203B41FA5}">
                      <a16:colId xmlns:a16="http://schemas.microsoft.com/office/drawing/2014/main" val="412606734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4B87A2-6BF6-334D-B575-78F25403D403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1993294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77A714-9D80-3B43-A7C9-3FA93857301E}"/>
              </a:ext>
            </a:extLst>
          </p:cNvPr>
          <p:cNvGraphicFramePr>
            <a:graphicFrameLocks noGrp="1"/>
          </p:cNvGraphicFramePr>
          <p:nvPr/>
        </p:nvGraphicFramePr>
        <p:xfrm>
          <a:off x="1672772" y="1977535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616A28-EA0B-5040-9804-9D852BF9C7F7}"/>
              </a:ext>
            </a:extLst>
          </p:cNvPr>
          <p:cNvGraphicFramePr>
            <a:graphicFrameLocks noGrp="1"/>
          </p:cNvGraphicFramePr>
          <p:nvPr/>
        </p:nvGraphicFramePr>
        <p:xfrm>
          <a:off x="3621314" y="1955763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574764-423C-3D4F-ADFF-3EB0A75A1936}"/>
              </a:ext>
            </a:extLst>
          </p:cNvPr>
          <p:cNvSpPr txBox="1"/>
          <p:nvPr/>
        </p:nvSpPr>
        <p:spPr>
          <a:xfrm>
            <a:off x="3095891" y="214193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ru-RU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538589-9133-BF42-A664-05590C14C1D1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3425578"/>
          <a:ext cx="12554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312065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7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876C95-A1ED-FD46-89C3-471D0885A468}"/>
              </a:ext>
            </a:extLst>
          </p:cNvPr>
          <p:cNvCxnSpPr>
            <a:endCxn id="7" idx="0"/>
          </p:cNvCxnSpPr>
          <p:nvPr/>
        </p:nvCxnSpPr>
        <p:spPr>
          <a:xfrm flipH="1">
            <a:off x="874486" y="1657289"/>
            <a:ext cx="798286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AF3A44-9089-C54B-9ED7-27E17CF0AA32}"/>
              </a:ext>
            </a:extLst>
          </p:cNvPr>
          <p:cNvCxnSpPr>
            <a:endCxn id="8" idx="0"/>
          </p:cNvCxnSpPr>
          <p:nvPr/>
        </p:nvCxnSpPr>
        <p:spPr>
          <a:xfrm>
            <a:off x="2300515" y="1657289"/>
            <a:ext cx="0" cy="32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DCF2CF-9BD5-E24F-9347-6F929858C999}"/>
              </a:ext>
            </a:extLst>
          </p:cNvPr>
          <p:cNvCxnSpPr/>
          <p:nvPr/>
        </p:nvCxnSpPr>
        <p:spPr>
          <a:xfrm>
            <a:off x="2481943" y="1657289"/>
            <a:ext cx="613948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50A883-5FE5-5140-9869-F8E784436BEE}"/>
              </a:ext>
            </a:extLst>
          </p:cNvPr>
          <p:cNvCxnSpPr/>
          <p:nvPr/>
        </p:nvCxnSpPr>
        <p:spPr>
          <a:xfrm>
            <a:off x="2705101" y="1649410"/>
            <a:ext cx="640443" cy="35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4633B1-D72D-9743-A4D8-5E3695848B4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28258" y="1665168"/>
            <a:ext cx="1320799" cy="29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827C7F-CD48-0943-8AEE-57210ACBD30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74486" y="2734974"/>
            <a:ext cx="0" cy="690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4232A4-8AD0-1746-BBF8-7B95F2C11B55}"/>
              </a:ext>
            </a:extLst>
          </p:cNvPr>
          <p:cNvCxnSpPr>
            <a:cxnSpLocks/>
          </p:cNvCxnSpPr>
          <p:nvPr/>
        </p:nvCxnSpPr>
        <p:spPr>
          <a:xfrm>
            <a:off x="874486" y="2734974"/>
            <a:ext cx="890814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E74FE-7A86-BB4C-AB69-0E3D761C5FA5}"/>
              </a:ext>
            </a:extLst>
          </p:cNvPr>
          <p:cNvCxnSpPr>
            <a:cxnSpLocks/>
          </p:cNvCxnSpPr>
          <p:nvPr/>
        </p:nvCxnSpPr>
        <p:spPr>
          <a:xfrm>
            <a:off x="874486" y="2719215"/>
            <a:ext cx="1255486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2F302C-5C3C-CA40-9EE6-2D6DAC43FC4E}"/>
              </a:ext>
            </a:extLst>
          </p:cNvPr>
          <p:cNvSpPr txBox="1"/>
          <p:nvPr/>
        </p:nvSpPr>
        <p:spPr>
          <a:xfrm>
            <a:off x="2042271" y="289561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225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18674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40507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r>
                            <a:rPr lang="en-US" sz="2400" dirty="0"/>
                            <a:t>: </a:t>
                          </a:r>
                          <a:r>
                            <a:rPr lang="ru-RU" sz="2400" dirty="0" err="1"/>
                            <a:t>журналирование</a:t>
                          </a:r>
                          <a:r>
                            <a:rPr lang="ru-RU" sz="2400" baseline="0" dirty="0"/>
                            <a:t> и </a:t>
                          </a:r>
                          <a:r>
                            <a:rPr lang="en-US" sz="2400" baseline="0" dirty="0"/>
                            <a:t>tree checkpointing</a:t>
                          </a:r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Файловые системы вроде </a:t>
                          </a:r>
                          <a:r>
                            <a:rPr lang="en-US" b="0" baseline="0" dirty="0"/>
                            <a:t>ext4 </a:t>
                          </a:r>
                          <a:r>
                            <a:rPr lang="ru-RU" b="0" baseline="0" dirty="0"/>
                            <a:t>и </a:t>
                          </a:r>
                          <a:r>
                            <a:rPr lang="en-US" b="0" baseline="0" dirty="0"/>
                            <a:t>XFS </a:t>
                          </a:r>
                          <a:r>
                            <a:rPr lang="ru-RU" b="0" baseline="0" dirty="0"/>
                            <a:t>ведут журнал физических изменений. Это много проще журнала логических изменений ФС, поскольку все операции в нём идемпотентны.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ru-RU" b="0" baseline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Что пишется в журнал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дерева: логические или физические изменения?</a:t>
                          </a: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40507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8333" b="-104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5488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515" t="-10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BC5F5-3CBB-3C43-ACE9-142DD19D098F}"/>
              </a:ext>
            </a:extLst>
          </p:cNvPr>
          <p:cNvGraphicFramePr>
            <a:graphicFrameLocks noGrp="1"/>
          </p:cNvGraphicFramePr>
          <p:nvPr/>
        </p:nvGraphicFramePr>
        <p:xfrm>
          <a:off x="1672772" y="915609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495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  <a:gridCol w="418496">
                  <a:extLst>
                    <a:ext uri="{9D8B030D-6E8A-4147-A177-3AD203B41FA5}">
                      <a16:colId xmlns:a16="http://schemas.microsoft.com/office/drawing/2014/main" val="3004910639"/>
                    </a:ext>
                  </a:extLst>
                </a:gridCol>
                <a:gridCol w="418495">
                  <a:extLst>
                    <a:ext uri="{9D8B030D-6E8A-4147-A177-3AD203B41FA5}">
                      <a16:colId xmlns:a16="http://schemas.microsoft.com/office/drawing/2014/main" val="412606734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4B87A2-6BF6-334D-B575-78F25403D403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1993294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77A714-9D80-3B43-A7C9-3FA93857301E}"/>
              </a:ext>
            </a:extLst>
          </p:cNvPr>
          <p:cNvGraphicFramePr>
            <a:graphicFrameLocks noGrp="1"/>
          </p:cNvGraphicFramePr>
          <p:nvPr/>
        </p:nvGraphicFramePr>
        <p:xfrm>
          <a:off x="1672772" y="1977535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616A28-EA0B-5040-9804-9D852BF9C7F7}"/>
              </a:ext>
            </a:extLst>
          </p:cNvPr>
          <p:cNvGraphicFramePr>
            <a:graphicFrameLocks noGrp="1"/>
          </p:cNvGraphicFramePr>
          <p:nvPr/>
        </p:nvGraphicFramePr>
        <p:xfrm>
          <a:off x="3621314" y="1955763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574764-423C-3D4F-ADFF-3EB0A75A1936}"/>
              </a:ext>
            </a:extLst>
          </p:cNvPr>
          <p:cNvSpPr txBox="1"/>
          <p:nvPr/>
        </p:nvSpPr>
        <p:spPr>
          <a:xfrm>
            <a:off x="3095891" y="214193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ru-RU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538589-9133-BF42-A664-05590C14C1D1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3425578"/>
          <a:ext cx="12554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312065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7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876C95-A1ED-FD46-89C3-471D0885A468}"/>
              </a:ext>
            </a:extLst>
          </p:cNvPr>
          <p:cNvCxnSpPr>
            <a:endCxn id="7" idx="0"/>
          </p:cNvCxnSpPr>
          <p:nvPr/>
        </p:nvCxnSpPr>
        <p:spPr>
          <a:xfrm flipH="1">
            <a:off x="874486" y="1657289"/>
            <a:ext cx="798286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AF3A44-9089-C54B-9ED7-27E17CF0AA32}"/>
              </a:ext>
            </a:extLst>
          </p:cNvPr>
          <p:cNvCxnSpPr>
            <a:endCxn id="8" idx="0"/>
          </p:cNvCxnSpPr>
          <p:nvPr/>
        </p:nvCxnSpPr>
        <p:spPr>
          <a:xfrm>
            <a:off x="2300515" y="1657289"/>
            <a:ext cx="0" cy="32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DCF2CF-9BD5-E24F-9347-6F929858C999}"/>
              </a:ext>
            </a:extLst>
          </p:cNvPr>
          <p:cNvCxnSpPr/>
          <p:nvPr/>
        </p:nvCxnSpPr>
        <p:spPr>
          <a:xfrm>
            <a:off x="2481943" y="1657289"/>
            <a:ext cx="613948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50A883-5FE5-5140-9869-F8E784436BEE}"/>
              </a:ext>
            </a:extLst>
          </p:cNvPr>
          <p:cNvCxnSpPr/>
          <p:nvPr/>
        </p:nvCxnSpPr>
        <p:spPr>
          <a:xfrm>
            <a:off x="2705101" y="1649410"/>
            <a:ext cx="640443" cy="35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4633B1-D72D-9743-A4D8-5E3695848B4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28258" y="1665168"/>
            <a:ext cx="1320799" cy="29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827C7F-CD48-0943-8AEE-57210ACBD30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74486" y="2734974"/>
            <a:ext cx="0" cy="690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4232A4-8AD0-1746-BBF8-7B95F2C11B55}"/>
              </a:ext>
            </a:extLst>
          </p:cNvPr>
          <p:cNvCxnSpPr>
            <a:cxnSpLocks/>
          </p:cNvCxnSpPr>
          <p:nvPr/>
        </p:nvCxnSpPr>
        <p:spPr>
          <a:xfrm>
            <a:off x="874486" y="2734974"/>
            <a:ext cx="890814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E74FE-7A86-BB4C-AB69-0E3D761C5FA5}"/>
              </a:ext>
            </a:extLst>
          </p:cNvPr>
          <p:cNvCxnSpPr>
            <a:cxnSpLocks/>
          </p:cNvCxnSpPr>
          <p:nvPr/>
        </p:nvCxnSpPr>
        <p:spPr>
          <a:xfrm>
            <a:off x="874486" y="2719215"/>
            <a:ext cx="1255486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2F302C-5C3C-CA40-9EE6-2D6DAC43FC4E}"/>
              </a:ext>
            </a:extLst>
          </p:cNvPr>
          <p:cNvSpPr txBox="1"/>
          <p:nvPr/>
        </p:nvSpPr>
        <p:spPr>
          <a:xfrm>
            <a:off x="2042271" y="289561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96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71893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2410059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r>
                            <a:rPr lang="en-US" sz="2400" dirty="0"/>
                            <a:t>: </a:t>
                          </a:r>
                          <a:r>
                            <a:rPr lang="ru-RU" sz="2400" dirty="0" err="1"/>
                            <a:t>журналирование</a:t>
                          </a:r>
                          <a:r>
                            <a:rPr lang="ru-RU" sz="2400" baseline="0" dirty="0"/>
                            <a:t> и </a:t>
                          </a:r>
                          <a:r>
                            <a:rPr lang="en-US" sz="2400" baseline="0" dirty="0"/>
                            <a:t>tree checkpointing</a:t>
                          </a:r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Файловые системы вроде </a:t>
                          </a:r>
                          <a:r>
                            <a:rPr lang="en-US" b="0" baseline="0" dirty="0"/>
                            <a:t>ext4 </a:t>
                          </a:r>
                          <a:r>
                            <a:rPr lang="ru-RU" b="0" baseline="0" dirty="0"/>
                            <a:t>и </a:t>
                          </a:r>
                          <a:r>
                            <a:rPr lang="en-US" b="0" baseline="0" dirty="0"/>
                            <a:t>XFS </a:t>
                          </a:r>
                          <a:r>
                            <a:rPr lang="ru-RU" b="0" baseline="0" dirty="0"/>
                            <a:t>ведут журнал физических изменений. Это много проще журнала логических изменений ФС, поскольку все операции в нём идемпотентны.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ru-RU" b="0" baseline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А в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дереве</a:t>
                          </a:r>
                          <a:r>
                            <a:rPr lang="en-US" dirty="0"/>
                            <a:t> </a:t>
                          </a:r>
                          <a:r>
                            <a:rPr lang="ru-RU" dirty="0" err="1"/>
                            <a:t>журналируются</a:t>
                          </a:r>
                          <a:r>
                            <a:rPr lang="ru-RU" dirty="0"/>
                            <a:t>, наоборот,</a:t>
                          </a:r>
                          <a:r>
                            <a:rPr lang="ru-RU" baseline="0" dirty="0"/>
                            <a:t> логические изменения.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ru-RU" b="0" baseline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В чём разница? Как делать </a:t>
                          </a:r>
                          <a:r>
                            <a:rPr lang="en-US" b="0" baseline="0" dirty="0"/>
                            <a:t>crash recovery </a:t>
                          </a:r>
                          <a:r>
                            <a:rPr lang="ru-RU" b="0" baseline="0" dirty="0"/>
                            <a:t>для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дерева</a:t>
                          </a:r>
                          <a:r>
                            <a:rPr lang="ru-RU" baseline="0" dirty="0"/>
                            <a:t> и не получить проблем с </a:t>
                          </a:r>
                          <a:r>
                            <a:rPr lang="ru-RU" baseline="0" dirty="0" err="1"/>
                            <a:t>неидемпотентностью</a:t>
                          </a:r>
                          <a:r>
                            <a:rPr lang="ru-RU" baseline="0" dirty="0"/>
                            <a:t>?</a:t>
                          </a:r>
                          <a:endParaRPr lang="ru-RU" b="0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2410059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8333" b="-104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5488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515" t="-10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BC5F5-3CBB-3C43-ACE9-142DD19D098F}"/>
              </a:ext>
            </a:extLst>
          </p:cNvPr>
          <p:cNvGraphicFramePr>
            <a:graphicFrameLocks noGrp="1"/>
          </p:cNvGraphicFramePr>
          <p:nvPr/>
        </p:nvGraphicFramePr>
        <p:xfrm>
          <a:off x="1672772" y="915609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495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  <a:gridCol w="418496">
                  <a:extLst>
                    <a:ext uri="{9D8B030D-6E8A-4147-A177-3AD203B41FA5}">
                      <a16:colId xmlns:a16="http://schemas.microsoft.com/office/drawing/2014/main" val="3004910639"/>
                    </a:ext>
                  </a:extLst>
                </a:gridCol>
                <a:gridCol w="418495">
                  <a:extLst>
                    <a:ext uri="{9D8B030D-6E8A-4147-A177-3AD203B41FA5}">
                      <a16:colId xmlns:a16="http://schemas.microsoft.com/office/drawing/2014/main" val="412606734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4B87A2-6BF6-334D-B575-78F25403D403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1993294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77A714-9D80-3B43-A7C9-3FA93857301E}"/>
              </a:ext>
            </a:extLst>
          </p:cNvPr>
          <p:cNvGraphicFramePr>
            <a:graphicFrameLocks noGrp="1"/>
          </p:cNvGraphicFramePr>
          <p:nvPr/>
        </p:nvGraphicFramePr>
        <p:xfrm>
          <a:off x="1672772" y="1977535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616A28-EA0B-5040-9804-9D852BF9C7F7}"/>
              </a:ext>
            </a:extLst>
          </p:cNvPr>
          <p:cNvGraphicFramePr>
            <a:graphicFrameLocks noGrp="1"/>
          </p:cNvGraphicFramePr>
          <p:nvPr/>
        </p:nvGraphicFramePr>
        <p:xfrm>
          <a:off x="3621314" y="1955763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574764-423C-3D4F-ADFF-3EB0A75A1936}"/>
              </a:ext>
            </a:extLst>
          </p:cNvPr>
          <p:cNvSpPr txBox="1"/>
          <p:nvPr/>
        </p:nvSpPr>
        <p:spPr>
          <a:xfrm>
            <a:off x="3095891" y="214193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ru-RU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538589-9133-BF42-A664-05590C14C1D1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3425578"/>
          <a:ext cx="12554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312065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7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876C95-A1ED-FD46-89C3-471D0885A468}"/>
              </a:ext>
            </a:extLst>
          </p:cNvPr>
          <p:cNvCxnSpPr>
            <a:endCxn id="7" idx="0"/>
          </p:cNvCxnSpPr>
          <p:nvPr/>
        </p:nvCxnSpPr>
        <p:spPr>
          <a:xfrm flipH="1">
            <a:off x="874486" y="1657289"/>
            <a:ext cx="798286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AF3A44-9089-C54B-9ED7-27E17CF0AA32}"/>
              </a:ext>
            </a:extLst>
          </p:cNvPr>
          <p:cNvCxnSpPr>
            <a:endCxn id="8" idx="0"/>
          </p:cNvCxnSpPr>
          <p:nvPr/>
        </p:nvCxnSpPr>
        <p:spPr>
          <a:xfrm>
            <a:off x="2300515" y="1657289"/>
            <a:ext cx="0" cy="32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DCF2CF-9BD5-E24F-9347-6F929858C999}"/>
              </a:ext>
            </a:extLst>
          </p:cNvPr>
          <p:cNvCxnSpPr/>
          <p:nvPr/>
        </p:nvCxnSpPr>
        <p:spPr>
          <a:xfrm>
            <a:off x="2481943" y="1657289"/>
            <a:ext cx="613948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50A883-5FE5-5140-9869-F8E784436BEE}"/>
              </a:ext>
            </a:extLst>
          </p:cNvPr>
          <p:cNvCxnSpPr/>
          <p:nvPr/>
        </p:nvCxnSpPr>
        <p:spPr>
          <a:xfrm>
            <a:off x="2705101" y="1649410"/>
            <a:ext cx="640443" cy="35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4633B1-D72D-9743-A4D8-5E3695848B4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28258" y="1665168"/>
            <a:ext cx="1320799" cy="29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827C7F-CD48-0943-8AEE-57210ACBD30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74486" y="2734974"/>
            <a:ext cx="0" cy="690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4232A4-8AD0-1746-BBF8-7B95F2C11B55}"/>
              </a:ext>
            </a:extLst>
          </p:cNvPr>
          <p:cNvCxnSpPr>
            <a:cxnSpLocks/>
          </p:cNvCxnSpPr>
          <p:nvPr/>
        </p:nvCxnSpPr>
        <p:spPr>
          <a:xfrm>
            <a:off x="874486" y="2734974"/>
            <a:ext cx="890814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E74FE-7A86-BB4C-AB69-0E3D761C5FA5}"/>
              </a:ext>
            </a:extLst>
          </p:cNvPr>
          <p:cNvCxnSpPr>
            <a:cxnSpLocks/>
          </p:cNvCxnSpPr>
          <p:nvPr/>
        </p:nvCxnSpPr>
        <p:spPr>
          <a:xfrm>
            <a:off x="874486" y="2719215"/>
            <a:ext cx="1255486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2F302C-5C3C-CA40-9EE6-2D6DAC43FC4E}"/>
              </a:ext>
            </a:extLst>
          </p:cNvPr>
          <p:cNvSpPr txBox="1"/>
          <p:nvPr/>
        </p:nvSpPr>
        <p:spPr>
          <a:xfrm>
            <a:off x="2042271" y="289561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91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7605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779601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r>
                            <a:rPr lang="en-US" sz="2400" dirty="0"/>
                            <a:t>: </a:t>
                          </a:r>
                          <a:r>
                            <a:rPr lang="ru-RU" sz="2400" dirty="0" err="1"/>
                            <a:t>журналирование</a:t>
                          </a:r>
                          <a:r>
                            <a:rPr lang="ru-RU" sz="2400" baseline="0" dirty="0"/>
                            <a:t> и </a:t>
                          </a:r>
                          <a:r>
                            <a:rPr lang="en-US" sz="2400" baseline="0" dirty="0"/>
                            <a:t>tree checkpointing</a:t>
                          </a:r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Файловые системы вроде </a:t>
                          </a:r>
                          <a:r>
                            <a:rPr lang="en-US" b="0" baseline="0" dirty="0"/>
                            <a:t>ext4 </a:t>
                          </a:r>
                          <a:r>
                            <a:rPr lang="ru-RU" b="0" baseline="0" dirty="0"/>
                            <a:t>и </a:t>
                          </a:r>
                          <a:r>
                            <a:rPr lang="en-US" b="0" baseline="0" dirty="0"/>
                            <a:t>XFS </a:t>
                          </a:r>
                          <a:r>
                            <a:rPr lang="ru-RU" b="0" baseline="0" dirty="0"/>
                            <a:t>ведут журнал физических изменений. Это много проще журнала логических изменений ФС, поскольку все операции в нём идемпотентны.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ru-RU" b="0" baseline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А в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дереве</a:t>
                          </a:r>
                          <a:r>
                            <a:rPr lang="en-US" dirty="0"/>
                            <a:t> </a:t>
                          </a:r>
                          <a:r>
                            <a:rPr lang="ru-RU" dirty="0" err="1"/>
                            <a:t>журналируются</a:t>
                          </a:r>
                          <a:r>
                            <a:rPr lang="ru-RU" dirty="0"/>
                            <a:t>, наоборот,</a:t>
                          </a:r>
                          <a:r>
                            <a:rPr lang="ru-RU" baseline="0" dirty="0"/>
                            <a:t> логические изменения.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ru-RU" b="0" baseline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В чём разница? Как делать </a:t>
                          </a:r>
                          <a:r>
                            <a:rPr lang="en-US" b="0" baseline="0" dirty="0"/>
                            <a:t>crash recovery </a:t>
                          </a:r>
                          <a:r>
                            <a:rPr lang="ru-RU" b="0" baseline="0" dirty="0"/>
                            <a:t>для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дерева</a:t>
                          </a:r>
                          <a:r>
                            <a:rPr lang="ru-RU" baseline="0" dirty="0"/>
                            <a:t> и не получить проблем с </a:t>
                          </a:r>
                          <a:r>
                            <a:rPr lang="ru-RU" baseline="0" dirty="0" err="1"/>
                            <a:t>неидемпотентностью</a:t>
                          </a:r>
                          <a:r>
                            <a:rPr lang="ru-RU" baseline="0" dirty="0"/>
                            <a:t>?</a:t>
                          </a:r>
                          <a:endParaRPr lang="en-US" baseline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b="0" baseline="0" dirty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ru-RU" b="0" baseline="0" dirty="0"/>
                            <a:t>Ссылка на корневой узел хранится в </a:t>
                          </a:r>
                          <a:r>
                            <a:rPr lang="ru-RU" b="0" baseline="0" dirty="0" err="1"/>
                            <a:t>суперблоке</a:t>
                          </a:r>
                          <a:r>
                            <a:rPr lang="ru-RU" b="0" baseline="0" dirty="0"/>
                            <a:t> дерева.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/>
                            <a:t>Crash recovery </a:t>
                          </a:r>
                          <a:r>
                            <a:rPr lang="ru-RU" b="0" baseline="0" dirty="0"/>
                            <a:t>не меняет узлы дерева, а только выписывает изменённые.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ru-RU" b="0" baseline="0" dirty="0"/>
                            <a:t>Когда изменения полностью выписаны, обновляется указатель на корень в </a:t>
                          </a:r>
                          <a:r>
                            <a:rPr lang="ru-RU" b="0" baseline="0" dirty="0" err="1"/>
                            <a:t>суперблоке</a:t>
                          </a:r>
                          <a:r>
                            <a:rPr lang="ru-RU" b="0" baseline="0" dirty="0"/>
                            <a:t>.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ru-RU" b="0" baseline="0" dirty="0"/>
                            <a:t>Если </a:t>
                          </a:r>
                          <a:r>
                            <a:rPr lang="en-US" b="0" baseline="0" dirty="0"/>
                            <a:t>crash recovery </a:t>
                          </a:r>
                          <a:r>
                            <a:rPr lang="ru-RU" b="0" baseline="0" dirty="0"/>
                            <a:t>выполняется второй раз, то эта она начинается со старого </a:t>
                          </a:r>
                          <a:r>
                            <a:rPr lang="ru-RU" b="0" baseline="0" dirty="0" err="1"/>
                            <a:t>суперблока</a:t>
                          </a:r>
                          <a:r>
                            <a:rPr lang="en-US" b="0" baseline="0" dirty="0"/>
                            <a:t>, </a:t>
                          </a:r>
                          <a:r>
                            <a:rPr lang="ru-RU" b="0" baseline="0" dirty="0"/>
                            <a:t>т.е. с того же дерева, что и прерванная, поэтому никакая запись в журнале не применяется дважды.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779601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8333" b="-106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5488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515" t="-10372" b="-15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BC5F5-3CBB-3C43-ACE9-142DD19D098F}"/>
              </a:ext>
            </a:extLst>
          </p:cNvPr>
          <p:cNvGraphicFramePr>
            <a:graphicFrameLocks noGrp="1"/>
          </p:cNvGraphicFramePr>
          <p:nvPr/>
        </p:nvGraphicFramePr>
        <p:xfrm>
          <a:off x="1672772" y="915609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495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  <a:gridCol w="418496">
                  <a:extLst>
                    <a:ext uri="{9D8B030D-6E8A-4147-A177-3AD203B41FA5}">
                      <a16:colId xmlns:a16="http://schemas.microsoft.com/office/drawing/2014/main" val="3004910639"/>
                    </a:ext>
                  </a:extLst>
                </a:gridCol>
                <a:gridCol w="418495">
                  <a:extLst>
                    <a:ext uri="{9D8B030D-6E8A-4147-A177-3AD203B41FA5}">
                      <a16:colId xmlns:a16="http://schemas.microsoft.com/office/drawing/2014/main" val="412606734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4B87A2-6BF6-334D-B575-78F25403D403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1993294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77A714-9D80-3B43-A7C9-3FA93857301E}"/>
              </a:ext>
            </a:extLst>
          </p:cNvPr>
          <p:cNvGraphicFramePr>
            <a:graphicFrameLocks noGrp="1"/>
          </p:cNvGraphicFramePr>
          <p:nvPr/>
        </p:nvGraphicFramePr>
        <p:xfrm>
          <a:off x="1672772" y="1977535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616A28-EA0B-5040-9804-9D852BF9C7F7}"/>
              </a:ext>
            </a:extLst>
          </p:cNvPr>
          <p:cNvGraphicFramePr>
            <a:graphicFrameLocks noGrp="1"/>
          </p:cNvGraphicFramePr>
          <p:nvPr/>
        </p:nvGraphicFramePr>
        <p:xfrm>
          <a:off x="3621314" y="1955763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574764-423C-3D4F-ADFF-3EB0A75A1936}"/>
              </a:ext>
            </a:extLst>
          </p:cNvPr>
          <p:cNvSpPr txBox="1"/>
          <p:nvPr/>
        </p:nvSpPr>
        <p:spPr>
          <a:xfrm>
            <a:off x="3095891" y="214193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ru-RU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538589-9133-BF42-A664-05590C14C1D1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3425578"/>
          <a:ext cx="12554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312065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7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876C95-A1ED-FD46-89C3-471D0885A468}"/>
              </a:ext>
            </a:extLst>
          </p:cNvPr>
          <p:cNvCxnSpPr>
            <a:endCxn id="7" idx="0"/>
          </p:cNvCxnSpPr>
          <p:nvPr/>
        </p:nvCxnSpPr>
        <p:spPr>
          <a:xfrm flipH="1">
            <a:off x="874486" y="1657289"/>
            <a:ext cx="798286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AF3A44-9089-C54B-9ED7-27E17CF0AA32}"/>
              </a:ext>
            </a:extLst>
          </p:cNvPr>
          <p:cNvCxnSpPr>
            <a:endCxn id="8" idx="0"/>
          </p:cNvCxnSpPr>
          <p:nvPr/>
        </p:nvCxnSpPr>
        <p:spPr>
          <a:xfrm>
            <a:off x="2300515" y="1657289"/>
            <a:ext cx="0" cy="32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DCF2CF-9BD5-E24F-9347-6F929858C999}"/>
              </a:ext>
            </a:extLst>
          </p:cNvPr>
          <p:cNvCxnSpPr/>
          <p:nvPr/>
        </p:nvCxnSpPr>
        <p:spPr>
          <a:xfrm>
            <a:off x="2481943" y="1657289"/>
            <a:ext cx="613948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50A883-5FE5-5140-9869-F8E784436BEE}"/>
              </a:ext>
            </a:extLst>
          </p:cNvPr>
          <p:cNvCxnSpPr/>
          <p:nvPr/>
        </p:nvCxnSpPr>
        <p:spPr>
          <a:xfrm>
            <a:off x="2705101" y="1649410"/>
            <a:ext cx="640443" cy="35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4633B1-D72D-9743-A4D8-5E3695848B4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28258" y="1665168"/>
            <a:ext cx="1320799" cy="29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827C7F-CD48-0943-8AEE-57210ACBD30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74486" y="2734974"/>
            <a:ext cx="0" cy="690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4232A4-8AD0-1746-BBF8-7B95F2C11B55}"/>
              </a:ext>
            </a:extLst>
          </p:cNvPr>
          <p:cNvCxnSpPr>
            <a:cxnSpLocks/>
          </p:cNvCxnSpPr>
          <p:nvPr/>
        </p:nvCxnSpPr>
        <p:spPr>
          <a:xfrm>
            <a:off x="874486" y="2734974"/>
            <a:ext cx="890814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E74FE-7A86-BB4C-AB69-0E3D761C5FA5}"/>
              </a:ext>
            </a:extLst>
          </p:cNvPr>
          <p:cNvCxnSpPr>
            <a:cxnSpLocks/>
          </p:cNvCxnSpPr>
          <p:nvPr/>
        </p:nvCxnSpPr>
        <p:spPr>
          <a:xfrm>
            <a:off x="874486" y="2719215"/>
            <a:ext cx="1255486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2F302C-5C3C-CA40-9EE6-2D6DAC43FC4E}"/>
              </a:ext>
            </a:extLst>
          </p:cNvPr>
          <p:cNvSpPr txBox="1"/>
          <p:nvPr/>
        </p:nvSpPr>
        <p:spPr>
          <a:xfrm>
            <a:off x="2042271" y="289561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634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Напоминание:</a:t>
                          </a:r>
                          <a:r>
                            <a:rPr lang="ru-RU" sz="2400" baseline="0" dirty="0"/>
                            <a:t> </a:t>
                          </a:r>
                          <a:r>
                            <a:rPr lang="en-US" sz="2400" baseline="0" dirty="0"/>
                            <a:t>B-</a:t>
                          </a:r>
                          <a:r>
                            <a:rPr lang="ru-RU" sz="2400" baseline="0" dirty="0"/>
                            <a:t>деревья, </a:t>
                          </a:r>
                          <a:r>
                            <a:rPr lang="en-US" sz="2400" baseline="0" dirty="0"/>
                            <a:t>LSM-</a:t>
                          </a:r>
                          <a:r>
                            <a:rPr lang="ru-RU" sz="2400" baseline="0" dirty="0"/>
                            <a:t>деревья,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dirty="0"/>
                            <a:t>Бинарные деревья поиска</a:t>
                          </a:r>
                          <a:r>
                            <a:rPr lang="en-US" dirty="0"/>
                            <a:t>.</a:t>
                          </a:r>
                          <a:br>
                            <a:rPr lang="en-US" dirty="0"/>
                          </a:br>
                          <a:r>
                            <a:rPr lang="ru-RU" dirty="0"/>
                            <a:t>Каждый</a:t>
                          </a:r>
                          <a:r>
                            <a:rPr lang="ru-RU" baseline="0" dirty="0"/>
                            <a:t> узел содержит один ключ и имеет только двух потомков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имеют большую глубину,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dirty="0"/>
                            <a:t>- генерируют</a:t>
                          </a:r>
                          <a:r>
                            <a:rPr lang="ru-RU" baseline="0" dirty="0"/>
                            <a:t> много случайного ввода-вывода.</a:t>
                          </a: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187710"/>
                  </p:ext>
                </p:extLst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67" r="-100" b="-1162667"/>
                          </a:stretch>
                        </a:blipFill>
                      </a:tcPr>
                    </a:tc>
                  </a:tr>
                  <a:tr h="530352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dirty="0" smtClean="0"/>
                            <a:t>Бинарные деревья поиска</a:t>
                          </a:r>
                          <a:r>
                            <a:rPr lang="en-US" dirty="0" smtClean="0"/>
                            <a:t>.</a:t>
                          </a:r>
                          <a:br>
                            <a:rPr lang="en-US" dirty="0" smtClean="0"/>
                          </a:br>
                          <a:r>
                            <a:rPr lang="ru-RU" dirty="0" smtClean="0"/>
                            <a:t>Каждый</a:t>
                          </a:r>
                          <a:r>
                            <a:rPr lang="ru-RU" baseline="0" dirty="0" smtClean="0"/>
                            <a:t> узел содержит один ключ и имеет только двух потомков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имеют большую глубину,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dirty="0" smtClean="0"/>
                            <a:t>- генерируют</a:t>
                          </a:r>
                          <a:r>
                            <a:rPr lang="ru-RU" baseline="0" dirty="0" smtClean="0"/>
                            <a:t> много случайного ввода-вывода.</a:t>
                          </a: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8355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2198</Words>
  <Application>Microsoft Macintosh PowerPoint</Application>
  <PresentationFormat>Widescreen</PresentationFormat>
  <Paragraphs>461</Paragraphs>
  <Slides>22</Slides>
  <Notes>22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Dominique Lefevre</cp:lastModifiedBy>
  <cp:revision>15</cp:revision>
  <dcterms:created xsi:type="dcterms:W3CDTF">2018-11-11T15:04:57Z</dcterms:created>
  <dcterms:modified xsi:type="dcterms:W3CDTF">2022-10-30T11:01:40Z</dcterms:modified>
</cp:coreProperties>
</file>