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handoutMasterIdLst>
    <p:handoutMasterId r:id="rId44"/>
  </p:handoutMasterIdLst>
  <p:sldIdLst>
    <p:sldId id="280" r:id="rId3"/>
    <p:sldId id="358" r:id="rId4"/>
    <p:sldId id="369" r:id="rId5"/>
    <p:sldId id="370" r:id="rId6"/>
    <p:sldId id="374" r:id="rId7"/>
    <p:sldId id="375" r:id="rId8"/>
    <p:sldId id="377" r:id="rId9"/>
    <p:sldId id="378" r:id="rId10"/>
    <p:sldId id="389" r:id="rId11"/>
    <p:sldId id="379" r:id="rId12"/>
    <p:sldId id="380" r:id="rId13"/>
    <p:sldId id="381" r:id="rId14"/>
    <p:sldId id="341" r:id="rId15"/>
    <p:sldId id="383" r:id="rId16"/>
    <p:sldId id="388" r:id="rId17"/>
    <p:sldId id="384" r:id="rId18"/>
    <p:sldId id="385" r:id="rId19"/>
    <p:sldId id="386" r:id="rId20"/>
    <p:sldId id="406" r:id="rId21"/>
    <p:sldId id="407" r:id="rId22"/>
    <p:sldId id="410" r:id="rId23"/>
    <p:sldId id="409" r:id="rId24"/>
    <p:sldId id="408" r:id="rId25"/>
    <p:sldId id="387" r:id="rId26"/>
    <p:sldId id="391" r:id="rId27"/>
    <p:sldId id="405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37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1954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4263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5358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6371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3941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1080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4276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66744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8782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21855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585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94474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75989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3656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11766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9522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688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4856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3948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319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76911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2935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12530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60721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63994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2612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27814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80151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25322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47528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909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6053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0975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2862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6430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8554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061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2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pubs/archive/46403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458625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umbia.edu/~ruigu/papers/socc18-final100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28405"/>
              </p:ext>
            </p:extLst>
          </p:nvPr>
        </p:nvGraphicFramePr>
        <p:xfrm>
          <a:off x="0" y="365761"/>
          <a:ext cx="12192000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пример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r0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01283-207F-0D42-83C6-E51B7678448C}"/>
              </a:ext>
            </a:extLst>
          </p:cNvPr>
          <p:cNvSpPr txBox="1"/>
          <p:nvPr/>
        </p:nvSpPr>
        <p:spPr>
          <a:xfrm>
            <a:off x="1" y="3098494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38.936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s#1412709.r#6998305: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0x4c44d78350,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send 16 at offset 0x4c44d78350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39.191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s#1412709.r#6998305: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39.757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s#1412709.r#6998344: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0x4c44d78360, length = 944}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send 944 at offset 0x4c44d78360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39.757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s#1412709.r#6998344: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40.242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s#1412709.r#6998358: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0x4c44d7e360,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send 16 at offset 0x4c44d7e360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40.361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s#1412709.r#6998358: completed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1F76B4-BE68-8B4D-B88D-16BC5916E76C}"/>
              </a:ext>
            </a:extLst>
          </p:cNvPr>
          <p:cNvSpPr/>
          <p:nvPr/>
        </p:nvSpPr>
        <p:spPr>
          <a:xfrm>
            <a:off x="3734718" y="3922005"/>
            <a:ext cx="3040656" cy="37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570ms </a:t>
            </a:r>
            <a:r>
              <a:rPr lang="ru-RU" dirty="0"/>
              <a:t>потрачены впустую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139799-9CE2-1B4A-8328-2E6686745530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699133" y="3822853"/>
            <a:ext cx="1035585" cy="286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12A0C-477E-2D49-A564-552249EF5FB2}"/>
              </a:ext>
            </a:extLst>
          </p:cNvPr>
          <p:cNvCxnSpPr>
            <a:stCxn id="3" idx="1"/>
          </p:cNvCxnSpPr>
          <p:nvPr/>
        </p:nvCxnSpPr>
        <p:spPr>
          <a:xfrm flipH="1">
            <a:off x="2699133" y="4109292"/>
            <a:ext cx="1035585" cy="28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8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24046"/>
              </p:ext>
            </p:extLst>
          </p:nvPr>
        </p:nvGraphicFramePr>
        <p:xfrm>
          <a:off x="0" y="365761"/>
          <a:ext cx="12192000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пример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r0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01283-207F-0D42-83C6-E51B7678448C}"/>
              </a:ext>
            </a:extLst>
          </p:cNvPr>
          <p:cNvSpPr txBox="1"/>
          <p:nvPr/>
        </p:nvSpPr>
        <p:spPr>
          <a:xfrm>
            <a:off x="1" y="3098494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38.936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s#1412709.r#6998305: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0x4c44d78350,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send 16 at offset 0x4c44d78350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0x4c44d78360, length = 944}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send 944 at offset 0x4c44d78360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23:40:40.242 s#1412709.r#6998358: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0x4c44d7e360,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send 16 at offset 0x4c44d7e360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40.361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s#1412709.r#6998358: completed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1F76B4-BE68-8B4D-B88D-16BC5916E76C}"/>
              </a:ext>
            </a:extLst>
          </p:cNvPr>
          <p:cNvSpPr/>
          <p:nvPr/>
        </p:nvSpPr>
        <p:spPr>
          <a:xfrm>
            <a:off x="3734717" y="2996469"/>
            <a:ext cx="4307596" cy="3241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976 </a:t>
            </a:r>
            <a:r>
              <a:rPr lang="ru-RU" sz="2400" dirty="0"/>
              <a:t>байт мы скачали примерно за 1.4с</a:t>
            </a:r>
            <a:r>
              <a:rPr lang="en-US" sz="2400" dirty="0"/>
              <a:t>.</a:t>
            </a:r>
            <a:endParaRPr lang="ru-RU" sz="2400" dirty="0"/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С какой скоростью скачиваются архивы</a:t>
            </a:r>
            <a:br>
              <a:rPr lang="en-US" sz="2400" dirty="0"/>
            </a:br>
            <a:r>
              <a:rPr lang="ru-RU" sz="2400" dirty="0"/>
              <a:t>из </a:t>
            </a:r>
            <a:r>
              <a:rPr lang="en-US" sz="2400" dirty="0"/>
              <a:t>Acronis Data Cloud?</a:t>
            </a:r>
            <a:endParaRPr lang="ru-RU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139799-9CE2-1B4A-8328-2E6686745530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99135" y="3249976"/>
            <a:ext cx="1035582" cy="136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12A0C-477E-2D49-A564-552249EF5FB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699135" y="4617142"/>
            <a:ext cx="1035582" cy="1431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B7E37-3E5B-6546-9130-91EA899934A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42313" y="3249976"/>
            <a:ext cx="2908453" cy="136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6826A4-26F2-9F4C-BF4D-227EC0DF344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42313" y="4351664"/>
            <a:ext cx="2908453" cy="265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037B9C-4AD4-4E4E-AEF1-4521277B31E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042313" y="4617142"/>
            <a:ext cx="2908453" cy="90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0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2229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pipelining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 случае, когда последовательные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запросы независимы, простым решением будет </a:t>
                      </a:r>
                      <a:r>
                        <a:rPr lang="en-US" b="1" dirty="0"/>
                        <a:t>pipelining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запросов: приложение испускает запросы наперёд, чтобы очередь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у устройств никогда не была пустой.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Таким образом мы можем скрыть время, требуемое на отправку запросов.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0348BCF-999A-D44C-A773-FE62BD97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77551"/>
              </p:ext>
            </p:extLst>
          </p:nvPr>
        </p:nvGraphicFramePr>
        <p:xfrm>
          <a:off x="2558816" y="3422344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092CBEC-D4FD-9444-8A89-1DC39AB6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8021"/>
              </p:ext>
            </p:extLst>
          </p:nvPr>
        </p:nvGraphicFramePr>
        <p:xfrm>
          <a:off x="3342388" y="342511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8ABCE27-913F-F84C-B0E9-07EF78B3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62608"/>
              </p:ext>
            </p:extLst>
          </p:nvPr>
        </p:nvGraphicFramePr>
        <p:xfrm>
          <a:off x="4119689" y="3422867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6B37C-8D4F-A441-AA12-5B3682A9B9B8}"/>
              </a:ext>
            </a:extLst>
          </p:cNvPr>
          <p:cNvCxnSpPr/>
          <p:nvPr/>
        </p:nvCxnSpPr>
        <p:spPr>
          <a:xfrm flipV="1">
            <a:off x="1480116" y="3616579"/>
            <a:ext cx="458853" cy="716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F74B20-18E9-4C49-BB1D-9EC29B345BE6}"/>
              </a:ext>
            </a:extLst>
          </p:cNvPr>
          <p:cNvCxnSpPr>
            <a:cxnSpLocks/>
          </p:cNvCxnSpPr>
          <p:nvPr/>
        </p:nvCxnSpPr>
        <p:spPr>
          <a:xfrm flipV="1">
            <a:off x="1478105" y="3627305"/>
            <a:ext cx="658049" cy="70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A31138-6051-9046-899F-F2D5BAD26494}"/>
              </a:ext>
            </a:extLst>
          </p:cNvPr>
          <p:cNvCxnSpPr>
            <a:cxnSpLocks/>
          </p:cNvCxnSpPr>
          <p:nvPr/>
        </p:nvCxnSpPr>
        <p:spPr>
          <a:xfrm flipV="1">
            <a:off x="1478406" y="3659920"/>
            <a:ext cx="827641" cy="691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5B38F43-881C-104B-BCAB-9F84273A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37917"/>
              </p:ext>
            </p:extLst>
          </p:nvPr>
        </p:nvGraphicFramePr>
        <p:xfrm>
          <a:off x="4164854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1A31D25-3C4D-A04A-A44D-B25C54F3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40918"/>
              </p:ext>
            </p:extLst>
          </p:nvPr>
        </p:nvGraphicFramePr>
        <p:xfrm>
          <a:off x="3655602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28B7-0F9A-6E40-B848-77577B802FE7}"/>
              </a:ext>
            </a:extLst>
          </p:cNvPr>
          <p:cNvCxnSpPr>
            <a:endCxn id="45" idx="1"/>
          </p:cNvCxnSpPr>
          <p:nvPr/>
        </p:nvCxnSpPr>
        <p:spPr>
          <a:xfrm>
            <a:off x="3354630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523DAE-168D-6A49-B116-906FC6E57608}"/>
              </a:ext>
            </a:extLst>
          </p:cNvPr>
          <p:cNvCxnSpPr/>
          <p:nvPr/>
        </p:nvCxnSpPr>
        <p:spPr>
          <a:xfrm>
            <a:off x="3863882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3365376-172E-CF4A-944A-90CD597E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15255"/>
              </p:ext>
            </p:extLst>
          </p:nvPr>
        </p:nvGraphicFramePr>
        <p:xfrm>
          <a:off x="4949508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0DACC13-79F9-8449-812D-2BC10AF08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95718"/>
              </p:ext>
            </p:extLst>
          </p:nvPr>
        </p:nvGraphicFramePr>
        <p:xfrm>
          <a:off x="4440256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E4A77A-10CD-7C4F-9D1F-643C940F2950}"/>
              </a:ext>
            </a:extLst>
          </p:cNvPr>
          <p:cNvCxnSpPr>
            <a:endCxn id="49" idx="1"/>
          </p:cNvCxnSpPr>
          <p:nvPr/>
        </p:nvCxnSpPr>
        <p:spPr>
          <a:xfrm>
            <a:off x="4139284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F5717B-0509-A24F-80E4-D757D6D5D33C}"/>
              </a:ext>
            </a:extLst>
          </p:cNvPr>
          <p:cNvCxnSpPr/>
          <p:nvPr/>
        </p:nvCxnSpPr>
        <p:spPr>
          <a:xfrm>
            <a:off x="4648536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1E63FB-905E-1F47-95DB-E472611B81CA}"/>
              </a:ext>
            </a:extLst>
          </p:cNvPr>
          <p:cNvCxnSpPr>
            <a:cxnSpLocks/>
          </p:cNvCxnSpPr>
          <p:nvPr/>
        </p:nvCxnSpPr>
        <p:spPr>
          <a:xfrm flipV="1">
            <a:off x="3064737" y="3616579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2CD7E3-E843-8E44-B39F-EB8EEE3E2017}"/>
              </a:ext>
            </a:extLst>
          </p:cNvPr>
          <p:cNvCxnSpPr>
            <a:cxnSpLocks/>
          </p:cNvCxnSpPr>
          <p:nvPr/>
        </p:nvCxnSpPr>
        <p:spPr>
          <a:xfrm flipV="1">
            <a:off x="3856706" y="3613325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1BB69D-6AB7-EF45-9A3D-6B7BF8A035BB}"/>
              </a:ext>
            </a:extLst>
          </p:cNvPr>
          <p:cNvCxnSpPr>
            <a:cxnSpLocks/>
          </p:cNvCxnSpPr>
          <p:nvPr/>
        </p:nvCxnSpPr>
        <p:spPr>
          <a:xfrm flipV="1">
            <a:off x="4636437" y="3604411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95635"/>
              </p:ext>
            </p:extLst>
          </p:nvPr>
        </p:nvGraphicFramePr>
        <p:xfrm>
          <a:off x="0" y="365761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head-of-line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head-of-line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33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3295B-47DC-D14B-B2D0-034088D187E2}"/>
              </a:ext>
            </a:extLst>
          </p:cNvPr>
          <p:cNvSpPr txBox="1"/>
          <p:nvPr/>
        </p:nvSpPr>
        <p:spPr>
          <a:xfrm>
            <a:off x="0" y="1881681"/>
            <a:ext cx="12192000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14:12:23.567 s#164034.r#66643120: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14:12:23.577 s#164034.r#66643125: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14:12:23.593 s#164034.r#66643145: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14:12:23.604 s#164034.r#66643147: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14:12:23.612 s#164034.r#66643147: send 0x3a08d000:524288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14:12:23.612 s#164034.r#66643147: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14:12:23.618 s#164034.r#66643154: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14:12:23.627 s#164034.r#66643158: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send 0x3a10d000:524288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14:12:23.634 s#164034.r#66643166: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send 0x3a18d000:524288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14:12:23.641 s#164034.r#66643168: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send 0x3a20d000:524288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send 0x3a28d000:524288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14:12:23.783 s#164034.r#66643120: send 0x39f0d000:524288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14:12:23.783 s#164034.r#66643120: completed</a:t>
            </a:r>
            <a:endParaRPr lang="ru-RU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5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head-of-line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33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3295B-47DC-D14B-B2D0-034088D187E2}"/>
              </a:ext>
            </a:extLst>
          </p:cNvPr>
          <p:cNvSpPr txBox="1"/>
          <p:nvPr/>
        </p:nvSpPr>
        <p:spPr>
          <a:xfrm>
            <a:off x="0" y="1881681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66643120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14:12:23.577 s#164034.r#66643125: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14:12:23.593 s#164034.r#66643145: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604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66643147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14:12:23.612 s#164034.r#66643147: send 0x3a08d000:524288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612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66643147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14:12:23.618 s#164034.r#66643154: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14:12:23.627 s#164034.r#66643158: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send 0x3a10d000:524288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14:12:23.634 s#164034.r#66643166: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send 0x3a18d000:524288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14:12:23.641 s#164034.r#66643168: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send 0x3a20d000:524288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send 0x3a28d000:524288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14:12:23.783 s#164034.r#66643120: send 0x39f0d000:524288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783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66643120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completed</a:t>
            </a:r>
            <a:endParaRPr lang="ru-RU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0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head-of-line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33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3295B-47DC-D14B-B2D0-034088D187E2}"/>
              </a:ext>
            </a:extLst>
          </p:cNvPr>
          <p:cNvSpPr txBox="1"/>
          <p:nvPr/>
        </p:nvSpPr>
        <p:spPr>
          <a:xfrm>
            <a:off x="0" y="1881681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66643120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14:12:23.577 s#164034.r#66643125: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0x39f8d000,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14:12:23.593 s#164034.r#66643145: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604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66643147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0x3a08d000,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14:12:23.612 s#164034.r#66643147: send 0x3a08d000:524288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612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66643147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14:12:23.618 s#164034.r#66643154: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14:12:23.627 s#164034.r#66643158: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0x3a18d000,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send 0x3a10d000:524288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14:12:23.632 s#164034.r#66643154: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14:12:23.634 s#164034.r#66643166: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0x3a20d000,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send 0x3a18d000:524288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14:12:23.636 s#164034.r#66643158: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14:12:23.641 s#164034.r#66643168: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{offset = 0x3a28d000, length = 524288}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send 0x3a20d000:524288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14:12:23.643 s#164034.r#66643166: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send 0x3a28d000:524288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14:12:23.649 s#164034.r#66643168: completed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14:12:23.783 s#164034.r#66643120: send 0x39f0d000:524288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06-09-18 14:12:23.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783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s#164034.r#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66643120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completed</a:t>
            </a:r>
            <a:endParaRPr lang="ru-RU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AC3DB-800B-CF40-A50A-05712BD9B966}"/>
              </a:ext>
            </a:extLst>
          </p:cNvPr>
          <p:cNvSpPr/>
          <p:nvPr/>
        </p:nvSpPr>
        <p:spPr>
          <a:xfrm>
            <a:off x="5912386" y="2567284"/>
            <a:ext cx="6279614" cy="287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Запрос </a:t>
            </a:r>
            <a:r>
              <a:rPr lang="en-US" dirty="0"/>
              <a:t>r#66643120 </a:t>
            </a:r>
            <a:r>
              <a:rPr lang="ru-RU" dirty="0"/>
              <a:t>попал на диск, занятый другим клиентом.</a:t>
            </a:r>
          </a:p>
          <a:p>
            <a:endParaRPr lang="ru-RU" dirty="0"/>
          </a:p>
          <a:p>
            <a:r>
              <a:rPr lang="ru-RU" dirty="0"/>
              <a:t>Запрос </a:t>
            </a:r>
            <a:r>
              <a:rPr lang="en-US" dirty="0"/>
              <a:t>r#66643147</a:t>
            </a:r>
            <a:r>
              <a:rPr lang="ru-RU" dirty="0"/>
              <a:t> исполнился с незанятого диска, но не имеет права отослать готовый ответ вперёд </a:t>
            </a:r>
            <a:r>
              <a:rPr lang="en-US" dirty="0"/>
              <a:t>r#66643120.</a:t>
            </a:r>
          </a:p>
          <a:p>
            <a:endParaRPr lang="en-US" dirty="0"/>
          </a:p>
          <a:p>
            <a:r>
              <a:rPr lang="ru-RU" dirty="0"/>
              <a:t>Из-за описанного поведения скорость </a:t>
            </a:r>
            <a:r>
              <a:rPr lang="en-US" dirty="0"/>
              <a:t>Acronis Disaster Recovery Service </a:t>
            </a:r>
            <a:r>
              <a:rPr lang="ru-RU" dirty="0"/>
              <a:t>отличается на порядок на нагруженном и ненагруженном </a:t>
            </a:r>
            <a:r>
              <a:rPr lang="ru-RU" dirty="0" err="1"/>
              <a:t>сторадж</a:t>
            </a:r>
            <a:r>
              <a:rPr lang="ru-RU" dirty="0"/>
              <a:t>-кластере.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776E6B-75A7-FE44-AF92-77CBE1005549}"/>
              </a:ext>
            </a:extLst>
          </p:cNvPr>
          <p:cNvCxnSpPr>
            <a:cxnSpLocks/>
          </p:cNvCxnSpPr>
          <p:nvPr/>
        </p:nvCxnSpPr>
        <p:spPr>
          <a:xfrm flipH="1" flipV="1">
            <a:off x="3966072" y="2060154"/>
            <a:ext cx="1946314" cy="1923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EC28B-B812-6641-BA29-C424EEB61B31}"/>
              </a:ext>
            </a:extLst>
          </p:cNvPr>
          <p:cNvCxnSpPr>
            <a:cxnSpLocks/>
          </p:cNvCxnSpPr>
          <p:nvPr/>
        </p:nvCxnSpPr>
        <p:spPr>
          <a:xfrm flipH="1" flipV="1">
            <a:off x="3966072" y="2633031"/>
            <a:ext cx="1946314" cy="1350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F9653-8A98-334B-8196-187D8808A4E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66072" y="3040655"/>
            <a:ext cx="1946314" cy="964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A1AC75-9603-E346-8C79-1C9197FB620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966072" y="4005339"/>
            <a:ext cx="1946314" cy="1954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8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74455"/>
              </p:ext>
            </p:extLst>
          </p:nvPr>
        </p:nvGraphicFramePr>
        <p:xfrm>
          <a:off x="0" y="365761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multiplexing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Избегать </a:t>
                      </a:r>
                      <a:r>
                        <a:rPr lang="en-US" dirty="0"/>
                        <a:t>head-of-line blocking </a:t>
                      </a:r>
                      <a:r>
                        <a:rPr lang="ru-RU" dirty="0"/>
                        <a:t>можно путём </a:t>
                      </a:r>
                      <a:r>
                        <a:rPr lang="ru-RU" b="1" dirty="0"/>
                        <a:t>мультиплексирования</a:t>
                      </a:r>
                      <a:r>
                        <a:rPr lang="ru-RU" b="0" dirty="0"/>
                        <a:t> запросов: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добавим к каждому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запросу уникальный номер,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сервер теперь может посылать ответы в любом порядке, снабдив их номерами.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5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04957"/>
              </p:ext>
            </p:extLst>
          </p:nvPr>
        </p:nvGraphicFramePr>
        <p:xfrm>
          <a:off x="0" y="365761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multiplexing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имеет следующую проблему: если первый запрос в очереди исполняется неожиданно долго, то все последующие должны его подождать. Даже если последующие запросы могут быть выполнены быстро, сервер должен отсылать ответы в порядке поступления запросов.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Избегать </a:t>
                      </a:r>
                      <a:r>
                        <a:rPr lang="en-US" dirty="0"/>
                        <a:t>head-of-line blocking </a:t>
                      </a:r>
                      <a:r>
                        <a:rPr lang="ru-RU" dirty="0"/>
                        <a:t>можно путём </a:t>
                      </a:r>
                      <a:r>
                        <a:rPr lang="ru-RU" b="1" dirty="0"/>
                        <a:t>мультиплексирования</a:t>
                      </a:r>
                      <a:r>
                        <a:rPr lang="ru-RU" b="0" dirty="0"/>
                        <a:t> запросов: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добавим к каждому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запросу уникальный номер,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сервер теперь может посылать ответы в любом порядке, снабдив их номерами.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Эта идея 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SCTP,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HTTP/2,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QUIC*.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4F0483-CD2D-9C43-8D02-C0A2B258808A}"/>
              </a:ext>
            </a:extLst>
          </p:cNvPr>
          <p:cNvSpPr txBox="1"/>
          <p:nvPr/>
        </p:nvSpPr>
        <p:spPr>
          <a:xfrm>
            <a:off x="0" y="6148513"/>
            <a:ext cx="1187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The QUIC Transport Protocol: Design and Internet-scale Deployment: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https://research.google.com/pubs/archive/46403.pdf</a:t>
            </a:r>
          </a:p>
        </p:txBody>
      </p:sp>
    </p:spTree>
    <p:extLst>
      <p:ext uri="{BB962C8B-B14F-4D97-AF65-F5344CB8AC3E}">
        <p14:creationId xmlns:p14="http://schemas.microsoft.com/office/powerpoint/2010/main" val="403398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41829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07980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951038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Взаимодействие </a:t>
                      </a:r>
                      <a:r>
                        <a:rPr lang="en-US" sz="2400" dirty="0"/>
                        <a:t>pipelining </a:t>
                      </a:r>
                      <a:r>
                        <a:rPr lang="ru-RU" sz="2400" dirty="0"/>
                        <a:t>и сети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Клиент, испустивший</a:t>
                      </a:r>
                      <a:br>
                        <a:rPr lang="en-US" dirty="0"/>
                      </a:br>
                      <a:r>
                        <a:rPr lang="ru-RU" dirty="0"/>
                        <a:t>множество запросов</a:t>
                      </a:r>
                      <a:br>
                        <a:rPr lang="ru-RU" dirty="0"/>
                      </a:br>
                      <a:r>
                        <a:rPr lang="ru-RU" dirty="0"/>
                        <a:t>по разным соединениям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Очередь запросов на сервере.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548659-4687-CE49-A59C-E73F7C8B5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24654"/>
              </p:ext>
            </p:extLst>
          </p:nvPr>
        </p:nvGraphicFramePr>
        <p:xfrm>
          <a:off x="0" y="2221895"/>
          <a:ext cx="293914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634">
                  <a:extLst>
                    <a:ext uri="{9D8B030D-6E8A-4147-A177-3AD203B41FA5}">
                      <a16:colId xmlns:a16="http://schemas.microsoft.com/office/drawing/2014/main" val="37292484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1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2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3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4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78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33415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72867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7287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B55116-0F21-2A43-A904-981217C7735A}"/>
              </a:ext>
            </a:extLst>
          </p:cNvPr>
          <p:cNvSpPr txBox="1"/>
          <p:nvPr/>
        </p:nvSpPr>
        <p:spPr>
          <a:xfrm>
            <a:off x="0" y="6194046"/>
            <a:ext cx="9441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Ensuring data reaches disk: https://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lwn.net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/Articles/457667/</a:t>
            </a:r>
            <a:endParaRPr lang="ru-RU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2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07980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951038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Взаимодействие </a:t>
                      </a:r>
                      <a:r>
                        <a:rPr lang="en-US" sz="2400" dirty="0"/>
                        <a:t>pipelining </a:t>
                      </a:r>
                      <a:r>
                        <a:rPr lang="ru-RU" sz="2400" dirty="0"/>
                        <a:t>и сети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Клиент, испустивший</a:t>
                      </a:r>
                      <a:br>
                        <a:rPr lang="en-US" dirty="0"/>
                      </a:br>
                      <a:r>
                        <a:rPr lang="ru-RU" dirty="0"/>
                        <a:t>множество запросов</a:t>
                      </a:r>
                      <a:br>
                        <a:rPr lang="ru-RU" dirty="0"/>
                      </a:br>
                      <a:r>
                        <a:rPr lang="ru-RU" dirty="0"/>
                        <a:t>по разным соединениям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Очередь запросов на сервере.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548659-4687-CE49-A59C-E73F7C8B5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26139"/>
              </p:ext>
            </p:extLst>
          </p:nvPr>
        </p:nvGraphicFramePr>
        <p:xfrm>
          <a:off x="0" y="2221895"/>
          <a:ext cx="293914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634">
                  <a:extLst>
                    <a:ext uri="{9D8B030D-6E8A-4147-A177-3AD203B41FA5}">
                      <a16:colId xmlns:a16="http://schemas.microsoft.com/office/drawing/2014/main" val="37292484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1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2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3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4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E1686B-DF1E-A242-AE38-AE8D2B33751A}"/>
              </a:ext>
            </a:extLst>
          </p:cNvPr>
          <p:cNvSpPr/>
          <p:nvPr/>
        </p:nvSpPr>
        <p:spPr>
          <a:xfrm>
            <a:off x="985160" y="4214870"/>
            <a:ext cx="3907972" cy="120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 точки зрения сети, соединения</a:t>
            </a:r>
            <a:r>
              <a:rPr lang="en-US" dirty="0"/>
              <a:t> – </a:t>
            </a:r>
            <a:r>
              <a:rPr lang="ru-RU" dirty="0"/>
              <a:t>это независимые потоки байтов и каждому надо дать равную долю канала.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5044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07980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951038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Взаимодействие </a:t>
                      </a:r>
                      <a:r>
                        <a:rPr lang="en-US" sz="2400" dirty="0"/>
                        <a:t>pipelining </a:t>
                      </a:r>
                      <a:r>
                        <a:rPr lang="ru-RU" sz="2400" dirty="0"/>
                        <a:t>и сети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Клиент, испустивший</a:t>
                      </a:r>
                      <a:br>
                        <a:rPr lang="en-US" dirty="0"/>
                      </a:br>
                      <a:r>
                        <a:rPr lang="ru-RU" dirty="0"/>
                        <a:t>множество запросов</a:t>
                      </a:r>
                      <a:br>
                        <a:rPr lang="ru-RU" dirty="0"/>
                      </a:br>
                      <a:r>
                        <a:rPr lang="ru-RU" dirty="0"/>
                        <a:t>по разным соединениям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Очередь запросов на сервере.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548659-4687-CE49-A59C-E73F7C8B560E}"/>
              </a:ext>
            </a:extLst>
          </p:cNvPr>
          <p:cNvGraphicFramePr>
            <a:graphicFrameLocks noGrp="1"/>
          </p:cNvGraphicFramePr>
          <p:nvPr/>
        </p:nvGraphicFramePr>
        <p:xfrm>
          <a:off x="0" y="2221895"/>
          <a:ext cx="293914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634">
                  <a:extLst>
                    <a:ext uri="{9D8B030D-6E8A-4147-A177-3AD203B41FA5}">
                      <a16:colId xmlns:a16="http://schemas.microsoft.com/office/drawing/2014/main" val="37292484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1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2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3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4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E1686B-DF1E-A242-AE38-AE8D2B33751A}"/>
              </a:ext>
            </a:extLst>
          </p:cNvPr>
          <p:cNvSpPr/>
          <p:nvPr/>
        </p:nvSpPr>
        <p:spPr>
          <a:xfrm>
            <a:off x="985160" y="4214870"/>
            <a:ext cx="3907972" cy="120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 точки зрения сети, соединения</a:t>
            </a:r>
            <a:r>
              <a:rPr lang="en-US" dirty="0"/>
              <a:t> – </a:t>
            </a:r>
            <a:r>
              <a:rPr lang="ru-RU" dirty="0"/>
              <a:t>это независимые потоки байтов и каждому надо дать равную долю канала.</a:t>
            </a:r>
            <a:endParaRPr lang="en-R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717B2E-83C8-F342-BC82-29F67EACAD05}"/>
              </a:ext>
            </a:extLst>
          </p:cNvPr>
          <p:cNvGraphicFramePr>
            <a:graphicFrameLocks noGrp="1"/>
          </p:cNvGraphicFramePr>
          <p:nvPr/>
        </p:nvGraphicFramePr>
        <p:xfrm>
          <a:off x="3156854" y="2778155"/>
          <a:ext cx="2939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20436012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47139468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522384799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135552641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01372724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336873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59934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0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2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07980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951038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Взаимодействие </a:t>
                      </a:r>
                      <a:r>
                        <a:rPr lang="en-US" sz="2400" dirty="0"/>
                        <a:t>pipelining </a:t>
                      </a:r>
                      <a:r>
                        <a:rPr lang="ru-RU" sz="2400" dirty="0"/>
                        <a:t>и сети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Клиент, испустивший</a:t>
                      </a:r>
                      <a:br>
                        <a:rPr lang="en-US" dirty="0"/>
                      </a:br>
                      <a:r>
                        <a:rPr lang="ru-RU" dirty="0"/>
                        <a:t>множество запросов</a:t>
                      </a:r>
                      <a:br>
                        <a:rPr lang="ru-RU" dirty="0"/>
                      </a:br>
                      <a:r>
                        <a:rPr lang="ru-RU" dirty="0"/>
                        <a:t>по разным соединениям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Очередь запросов на сервере.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548659-4687-CE49-A59C-E73F7C8B560E}"/>
              </a:ext>
            </a:extLst>
          </p:cNvPr>
          <p:cNvGraphicFramePr>
            <a:graphicFrameLocks noGrp="1"/>
          </p:cNvGraphicFramePr>
          <p:nvPr/>
        </p:nvGraphicFramePr>
        <p:xfrm>
          <a:off x="0" y="2221895"/>
          <a:ext cx="293914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634">
                  <a:extLst>
                    <a:ext uri="{9D8B030D-6E8A-4147-A177-3AD203B41FA5}">
                      <a16:colId xmlns:a16="http://schemas.microsoft.com/office/drawing/2014/main" val="37292484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1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2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3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4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E1686B-DF1E-A242-AE38-AE8D2B33751A}"/>
              </a:ext>
            </a:extLst>
          </p:cNvPr>
          <p:cNvSpPr/>
          <p:nvPr/>
        </p:nvSpPr>
        <p:spPr>
          <a:xfrm>
            <a:off x="985160" y="4214870"/>
            <a:ext cx="3907972" cy="120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 точки зрения сети, соединения</a:t>
            </a:r>
            <a:r>
              <a:rPr lang="en-US" dirty="0"/>
              <a:t> – </a:t>
            </a:r>
            <a:r>
              <a:rPr lang="ru-RU" dirty="0"/>
              <a:t>это независимые потоки байтов и каждому надо дать равную долю канала.</a:t>
            </a:r>
            <a:endParaRPr lang="en-R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717B2E-83C8-F342-BC82-29F67EACAD05}"/>
              </a:ext>
            </a:extLst>
          </p:cNvPr>
          <p:cNvGraphicFramePr>
            <a:graphicFrameLocks noGrp="1"/>
          </p:cNvGraphicFramePr>
          <p:nvPr/>
        </p:nvGraphicFramePr>
        <p:xfrm>
          <a:off x="3156854" y="2778155"/>
          <a:ext cx="2939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20436012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47139468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522384799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135552641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01372724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336873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59934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07805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73DFE15-2EE6-F649-9C11-A835D03E4E6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221895"/>
          <a:ext cx="1679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5BD962A-6357-8B40-888B-96443E38576A}"/>
              </a:ext>
            </a:extLst>
          </p:cNvPr>
          <p:cNvGraphicFramePr>
            <a:graphicFrameLocks noGrp="1"/>
          </p:cNvGraphicFramePr>
          <p:nvPr/>
        </p:nvGraphicFramePr>
        <p:xfrm>
          <a:off x="8195390" y="2221895"/>
          <a:ext cx="1679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BA354F-69A2-1F4B-82A4-E02C860F5225}"/>
              </a:ext>
            </a:extLst>
          </p:cNvPr>
          <p:cNvSpPr/>
          <p:nvPr/>
        </p:nvSpPr>
        <p:spPr>
          <a:xfrm>
            <a:off x="6095999" y="4210518"/>
            <a:ext cx="4071257" cy="95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Неполные запросы, например, в </a:t>
            </a:r>
            <a:r>
              <a:rPr lang="en-US" dirty="0" err="1"/>
              <a:t>gRPC</a:t>
            </a:r>
            <a:r>
              <a:rPr lang="en-US" dirty="0"/>
              <a:t>,</a:t>
            </a:r>
            <a:r>
              <a:rPr lang="ru-RU" dirty="0"/>
              <a:t> ещё нельзя исполнять, так как не все их аргументы известны.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4442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07980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951038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Взаимодействие </a:t>
                      </a:r>
                      <a:r>
                        <a:rPr lang="en-US" sz="2400" dirty="0"/>
                        <a:t>pipelining </a:t>
                      </a:r>
                      <a:r>
                        <a:rPr lang="ru-RU" sz="2400" dirty="0"/>
                        <a:t>и сети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Клиент, испустивший</a:t>
                      </a:r>
                      <a:br>
                        <a:rPr lang="en-US" dirty="0"/>
                      </a:br>
                      <a:r>
                        <a:rPr lang="ru-RU" dirty="0"/>
                        <a:t>множество запросов</a:t>
                      </a:r>
                      <a:br>
                        <a:rPr lang="ru-RU" dirty="0"/>
                      </a:br>
                      <a:r>
                        <a:rPr lang="ru-RU" dirty="0"/>
                        <a:t>по разным соединениям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Очередь запросов на сервере.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548659-4687-CE49-A59C-E73F7C8B560E}"/>
              </a:ext>
            </a:extLst>
          </p:cNvPr>
          <p:cNvGraphicFramePr>
            <a:graphicFrameLocks noGrp="1"/>
          </p:cNvGraphicFramePr>
          <p:nvPr/>
        </p:nvGraphicFramePr>
        <p:xfrm>
          <a:off x="0" y="2221895"/>
          <a:ext cx="293914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634">
                  <a:extLst>
                    <a:ext uri="{9D8B030D-6E8A-4147-A177-3AD203B41FA5}">
                      <a16:colId xmlns:a16="http://schemas.microsoft.com/office/drawing/2014/main" val="37292484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1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2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3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 4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E1686B-DF1E-A242-AE38-AE8D2B33751A}"/>
              </a:ext>
            </a:extLst>
          </p:cNvPr>
          <p:cNvSpPr/>
          <p:nvPr/>
        </p:nvSpPr>
        <p:spPr>
          <a:xfrm>
            <a:off x="985160" y="4214870"/>
            <a:ext cx="3907972" cy="120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 точки зрения сети, соединения</a:t>
            </a:r>
            <a:r>
              <a:rPr lang="en-US" dirty="0"/>
              <a:t> – </a:t>
            </a:r>
            <a:r>
              <a:rPr lang="ru-RU" dirty="0"/>
              <a:t>это независимые потоки байтов и каждому надо дать равную долю канала.</a:t>
            </a:r>
            <a:endParaRPr lang="en-R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717B2E-83C8-F342-BC82-29F67EACAD05}"/>
              </a:ext>
            </a:extLst>
          </p:cNvPr>
          <p:cNvGraphicFramePr>
            <a:graphicFrameLocks noGrp="1"/>
          </p:cNvGraphicFramePr>
          <p:nvPr/>
        </p:nvGraphicFramePr>
        <p:xfrm>
          <a:off x="3156854" y="2778155"/>
          <a:ext cx="2939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20436012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47139468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522384799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135552641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01372724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336873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59934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07805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73DFE15-2EE6-F649-9C11-A835D03E4E6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221895"/>
          <a:ext cx="1679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5BD962A-6357-8B40-888B-96443E38576A}"/>
              </a:ext>
            </a:extLst>
          </p:cNvPr>
          <p:cNvGraphicFramePr>
            <a:graphicFrameLocks noGrp="1"/>
          </p:cNvGraphicFramePr>
          <p:nvPr/>
        </p:nvGraphicFramePr>
        <p:xfrm>
          <a:off x="8195390" y="2221895"/>
          <a:ext cx="1679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4D4368C8-8E81-E84B-92E2-B643534CE6E9}"/>
              </a:ext>
            </a:extLst>
          </p:cNvPr>
          <p:cNvGraphicFramePr>
            <a:graphicFrameLocks noGrp="1"/>
          </p:cNvGraphicFramePr>
          <p:nvPr/>
        </p:nvGraphicFramePr>
        <p:xfrm>
          <a:off x="10294780" y="2221895"/>
          <a:ext cx="1679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9D93B2-D8BA-1244-9413-C780BEF71C8D}"/>
              </a:ext>
            </a:extLst>
          </p:cNvPr>
          <p:cNvSpPr/>
          <p:nvPr/>
        </p:nvSpPr>
        <p:spPr>
          <a:xfrm>
            <a:off x="8066320" y="4161616"/>
            <a:ext cx="3907972" cy="209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Сервер </a:t>
            </a:r>
            <a:r>
              <a:rPr lang="en-US" dirty="0"/>
              <a:t>”</a:t>
            </a:r>
            <a:r>
              <a:rPr lang="ru-RU" dirty="0"/>
              <a:t>получил</a:t>
            </a:r>
            <a:r>
              <a:rPr lang="en-US" dirty="0"/>
              <a:t>”</a:t>
            </a:r>
            <a:r>
              <a:rPr lang="ru-RU" dirty="0"/>
              <a:t> запрос только сейчас. По существу, он дожидался получения всех запросов перед тем, как начать исполнять первый.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Ситуация не сильно лучше, чем если бы был один большой запрос.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4449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07162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scheduling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96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91247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Время отклика и количество </a:t>
                      </a:r>
                      <a:r>
                        <a:rPr lang="en-US" dirty="0"/>
                        <a:t>IOPS</a:t>
                      </a:r>
                      <a:br>
                        <a:rPr lang="ru-RU" dirty="0"/>
                      </a:br>
                      <a:r>
                        <a:rPr lang="ru-RU" dirty="0"/>
                        <a:t>в зависимости от глубины очереди</a:t>
                      </a:r>
                      <a:br>
                        <a:rPr lang="ru-RU" dirty="0"/>
                      </a:br>
                      <a:r>
                        <a:rPr lang="ru-RU" dirty="0"/>
                        <a:t>запросов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2EF3AC8-8CFE-5848-93FF-6E1F5CFA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75" y="837282"/>
            <a:ext cx="7418025" cy="55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1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48421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Время отклика и количество </a:t>
                      </a:r>
                      <a:r>
                        <a:rPr lang="en-US" dirty="0"/>
                        <a:t>IOPS</a:t>
                      </a:r>
                      <a:br>
                        <a:rPr lang="ru-RU" dirty="0"/>
                      </a:br>
                      <a:r>
                        <a:rPr lang="ru-RU" dirty="0"/>
                        <a:t>в зависимости от глубины очереди</a:t>
                      </a:r>
                      <a:br>
                        <a:rPr lang="ru-RU" dirty="0"/>
                      </a:br>
                      <a:r>
                        <a:rPr lang="ru-RU" dirty="0"/>
                        <a:t>запросов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См. также: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Bufferbloat</a:t>
                      </a:r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3"/>
                        </a:rPr>
                        <a:t>https://lwn.net/Articles/458625/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Скорость </a:t>
                      </a:r>
                      <a:r>
                        <a:rPr lang="en-US" dirty="0"/>
                        <a:t>Google Cloud Storage</a:t>
                      </a:r>
                      <a:r>
                        <a:rPr lang="ru-RU" dirty="0"/>
                        <a:t> достигает</a:t>
                      </a:r>
                      <a:br>
                        <a:rPr lang="ru-RU" dirty="0"/>
                      </a:br>
                      <a:r>
                        <a:rPr lang="ru-RU" dirty="0"/>
                        <a:t>максимума при загрузке блоками по 16</a:t>
                      </a:r>
                      <a:r>
                        <a:rPr lang="en-US" dirty="0"/>
                        <a:t>M</a:t>
                      </a:r>
                      <a:r>
                        <a:rPr lang="ru-RU" dirty="0"/>
                        <a:t>;</a:t>
                      </a:r>
                      <a:br>
                        <a:rPr lang="ru-RU" dirty="0"/>
                      </a:br>
                      <a:r>
                        <a:rPr lang="ru-RU" dirty="0"/>
                        <a:t>после 64</a:t>
                      </a:r>
                      <a:r>
                        <a:rPr lang="en-US" dirty="0"/>
                        <a:t>M </a:t>
                      </a:r>
                      <a:r>
                        <a:rPr lang="ru-RU" dirty="0"/>
                        <a:t>дисперсия скорости растёт</a:t>
                      </a:r>
                      <a:br>
                        <a:rPr lang="ru-RU" dirty="0"/>
                      </a:br>
                      <a:r>
                        <a:rPr lang="ru-RU" dirty="0"/>
                        <a:t>скачкообразно.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2EF3AC8-8CFE-5848-93FF-6E1F5CFAE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975" y="837282"/>
            <a:ext cx="7418025" cy="55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0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6137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Время отклика и количество </a:t>
                      </a:r>
                      <a:r>
                        <a:rPr lang="en-US" dirty="0"/>
                        <a:t>IOPS</a:t>
                      </a:r>
                      <a:br>
                        <a:rPr lang="ru-RU" dirty="0"/>
                      </a:br>
                      <a:r>
                        <a:rPr lang="ru-RU" dirty="0"/>
                        <a:t>в зависимости от глубины очереди</a:t>
                      </a:r>
                      <a:br>
                        <a:rPr lang="ru-RU" dirty="0"/>
                      </a:br>
                      <a:r>
                        <a:rPr lang="ru-RU" dirty="0"/>
                        <a:t>запросов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Вывод: нет смысла испускать слишком</a:t>
                      </a:r>
                      <a:br>
                        <a:rPr lang="ru-RU" dirty="0"/>
                      </a:b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br>
                        <a:rPr lang="ru-RU" dirty="0"/>
                      </a:br>
                      <a:r>
                        <a:rPr lang="ru-RU" dirty="0"/>
                        <a:t>можно накапливать в очереди приложения</a:t>
                      </a:r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2EF3AC8-8CFE-5848-93FF-6E1F5CFA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75" y="837282"/>
            <a:ext cx="7418025" cy="55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3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27755"/>
              </p:ext>
            </p:extLst>
          </p:nvPr>
        </p:nvGraphicFramePr>
        <p:xfrm>
          <a:off x="0" y="365761"/>
          <a:ext cx="12192000" cy="591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См. также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“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ScyllaDB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userspace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disk IO scheduler”: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https://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www.scylladb.com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/2016/04/14/io-scheduler-1/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https://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www.scylladb.com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/2016/04/29/io-scheduler-2/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https://</a:t>
                      </a:r>
                      <a:r>
                        <a:rPr lang="en-US" sz="16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www.scylladb.com</a:t>
                      </a:r>
                      <a:r>
                        <a:rPr lang="en-US" sz="16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/2018/04/19/scylla-i-o-scheduler-3/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60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47859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время обработки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4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94661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2162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40417" y="1840259"/>
            <a:ext cx="2106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err="1"/>
              <a:t>Невыравненные</a:t>
            </a:r>
            <a:br>
              <a:rPr lang="ru-RU" dirty="0"/>
            </a:br>
            <a:r>
              <a:rPr lang="ru-RU" dirty="0"/>
              <a:t>обращения,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Кеширование</a:t>
            </a:r>
            <a:br>
              <a:rPr lang="ru-RU" dirty="0"/>
            </a:br>
            <a:r>
              <a:rPr lang="ru-RU" dirty="0"/>
              <a:t>горячих данных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Readahead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0160002" y="2061107"/>
            <a:ext cx="239921" cy="134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8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74678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время обработки запросов</a:t>
                      </a:r>
                      <a:r>
                        <a:rPr lang="ru-RU" dirty="0"/>
                        <a:t> плохой показатель для машин, которые разбивают обработку запросов на более мелкие и отправляют их подчинённым; он показывает, насколько загружены подчинённые машины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14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57273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время обработки запросов</a:t>
                      </a:r>
                      <a:r>
                        <a:rPr lang="en-US" strike="sngStrike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noStrike" dirty="0"/>
                        <a:t>загруженность </a:t>
                      </a:r>
                      <a:r>
                        <a:rPr lang="en-US" strike="noStrike" dirty="0"/>
                        <a:t>CPU </a:t>
                      </a:r>
                      <a:r>
                        <a:rPr lang="ru-RU" strike="noStrike" dirty="0"/>
                        <a:t>и</a:t>
                      </a:r>
                      <a:r>
                        <a:rPr lang="en-US" strike="noStrike" dirty="0"/>
                        <a:t> RAM,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24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67823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время обработки запросов</a:t>
                      </a:r>
                      <a:r>
                        <a:rPr lang="en-US" strike="sngStrike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загруженность </a:t>
                      </a:r>
                      <a:r>
                        <a:rPr lang="en-US" strike="sngStrike" dirty="0"/>
                        <a:t>CPU </a:t>
                      </a:r>
                      <a:r>
                        <a:rPr lang="ru-RU" strike="sngStrike" dirty="0"/>
                        <a:t>и</a:t>
                      </a:r>
                      <a:r>
                        <a:rPr lang="en-US" strike="sngStrike" dirty="0"/>
                        <a:t> RAM</a:t>
                      </a:r>
                      <a:r>
                        <a:rPr lang="ru-RU" strike="noStrike" dirty="0"/>
                        <a:t> если мы успеваем обрабатывать запросы за требуемое время, то нет разницы, загружен </a:t>
                      </a:r>
                      <a:r>
                        <a:rPr lang="en-US" strike="noStrike" dirty="0"/>
                        <a:t>CPU </a:t>
                      </a:r>
                      <a:r>
                        <a:rPr lang="ru-RU" strike="noStrike" dirty="0"/>
                        <a:t>на </a:t>
                      </a:r>
                      <a:r>
                        <a:rPr lang="en-US" strike="noStrike" dirty="0"/>
                        <a:t>50% </a:t>
                      </a:r>
                      <a:r>
                        <a:rPr lang="ru-RU" strike="noStrike" dirty="0"/>
                        <a:t>или на </a:t>
                      </a:r>
                      <a:r>
                        <a:rPr lang="en-US" strike="noStrike" dirty="0"/>
                        <a:t>80%; </a:t>
                      </a:r>
                      <a:r>
                        <a:rPr lang="ru-RU" strike="noStrike" dirty="0"/>
                        <a:t>можно использоваться только для планирования масштабирования системы</a:t>
                      </a:r>
                      <a:r>
                        <a:rPr lang="en-US" strike="noStrike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57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03175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queueing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Идея: нет смысла испускать слишком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много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запросов одновременно, их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накапливать в очереди приложения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Очереди в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не ухудшают время обработки запросов, но позволяют делать обработку, невозможную в ядре: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собирать статистику о том, сколько времени запрос проводит в каких очередях,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настраивать приоритеты запросов, пользуясь знанием об их природе,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отменять запросы, если они стали не нужны.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Какую статистику можно собирать: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время обработки запросов</a:t>
                      </a:r>
                      <a:r>
                        <a:rPr lang="en-US" strike="sngStrike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sngStrike" dirty="0"/>
                        <a:t>загруженность </a:t>
                      </a:r>
                      <a:r>
                        <a:rPr lang="en-US" strike="sngStrike" dirty="0"/>
                        <a:t>CPU </a:t>
                      </a:r>
                      <a:r>
                        <a:rPr lang="ru-RU" strike="sngStrike" dirty="0"/>
                        <a:t>и</a:t>
                      </a:r>
                      <a:r>
                        <a:rPr lang="en-US" strike="sngStrike" dirty="0"/>
                        <a:t> RAM,</a:t>
                      </a:r>
                      <a:endParaRPr lang="en-US" strike="noStrik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noStrike" dirty="0"/>
                        <a:t>длина очереди в байтах</a:t>
                      </a:r>
                      <a:r>
                        <a:rPr lang="en-US" strike="noStrike" dirty="0"/>
                        <a:t> </a:t>
                      </a:r>
                      <a:r>
                        <a:rPr lang="ru-RU" strike="noStrike" dirty="0"/>
                        <a:t>или других единицах «стоимости» запроса,</a:t>
                      </a:r>
                      <a:endParaRPr lang="en-US" strike="noStrik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trike="noStrike" dirty="0"/>
                        <a:t>время ожидания запросов в очереди</a:t>
                      </a:r>
                      <a:r>
                        <a:rPr lang="en-US" strike="noStrike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8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68009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en-US" sz="2400" dirty="0" err="1"/>
                        <a:t>CoDel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 </a:t>
                      </a:r>
                      <a:r>
                        <a:rPr lang="en-US" sz="2400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/>
                        <a:t>TCP </a:t>
                      </a:r>
                      <a:r>
                        <a:rPr lang="ru-RU" dirty="0"/>
                        <a:t>оказались полезными две идеи об управлении очередями: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Controlled Delay: </a:t>
                      </a:r>
                      <a:r>
                        <a:rPr lang="ru-RU" dirty="0"/>
                        <a:t>промежуточные узлы ограничивают время ожидания пакетов в очередях; как только время превышает некоторый порог, узел сигнализирует о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перегруженности линии </a:t>
                      </a:r>
                      <a:r>
                        <a:rPr lang="en-US" dirty="0"/>
                        <a:t>(TCP congestion),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Random Early Detection*: </a:t>
                      </a:r>
                      <a:r>
                        <a:rPr lang="ru-RU" dirty="0"/>
                        <a:t>промежуточные узлы сигнализируют о </a:t>
                      </a:r>
                      <a:r>
                        <a:rPr lang="en-US" dirty="0"/>
                        <a:t>congestion </a:t>
                      </a:r>
                      <a:r>
                        <a:rPr lang="ru-RU" dirty="0"/>
                        <a:t>незадолго </a:t>
                      </a:r>
                      <a:r>
                        <a:rPr lang="ru-RU" b="1" dirty="0"/>
                        <a:t>ДО</a:t>
                      </a:r>
                      <a:r>
                        <a:rPr lang="ru-RU" b="0" dirty="0"/>
                        <a:t> того, как истечёт время ожидания в очереди или длина очереди будет превышена; пакеты отбрасываются из случайно выбранных соединений и из случайно выбранных позиций.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7A33AD-FA85-334E-8EED-3D269589F848}"/>
              </a:ext>
            </a:extLst>
          </p:cNvPr>
          <p:cNvSpPr txBox="1"/>
          <p:nvPr/>
        </p:nvSpPr>
        <p:spPr>
          <a:xfrm>
            <a:off x="0" y="6153685"/>
            <a:ext cx="1200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См., однако,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“RED in different light”: http://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citeseerx.ist.psu.edu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viewdoc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summary?doi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=10.1.1.22.9406</a:t>
            </a:r>
            <a:endParaRPr lang="ru-RU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51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71150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/>
                        <a:t>TCP </a:t>
                      </a:r>
                      <a:r>
                        <a:rPr lang="ru-RU" dirty="0"/>
                        <a:t>отбрасывание пакетов на нагруженных линиях работает хорошо, заставляя обе стороны замедлять скорость отсылки пакетов.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Случайность выбора отбрасываемого пакета не представляет проблемы, поскольку одновременных потоков </a:t>
                      </a:r>
                      <a:r>
                        <a:rPr lang="en-US" dirty="0"/>
                        <a:t>TCP </a:t>
                      </a:r>
                      <a:r>
                        <a:rPr lang="ru-RU" dirty="0"/>
                        <a:t>обычно много.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Для распределённой системы случайное отбрасывание запросов – плохая затея: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Обычно для выполнения одного запроса к системе требуется разослать запросы на несколько подчинённых систем и собрать ответ из частей.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Если сервера </a:t>
                      </a:r>
                      <a:r>
                        <a:rPr lang="en-US" dirty="0"/>
                        <a:t>1, 2, ..., N-1 </a:t>
                      </a:r>
                      <a:r>
                        <a:rPr lang="ru-RU" dirty="0"/>
                        <a:t>выполнили свою работу, а сервер </a:t>
                      </a:r>
                      <a:r>
                        <a:rPr lang="en-US" dirty="0"/>
                        <a:t>N </a:t>
                      </a:r>
                      <a:r>
                        <a:rPr lang="ru-RU" dirty="0"/>
                        <a:t>отбросил запрос, то сервера с 1 по </a:t>
                      </a:r>
                      <a:r>
                        <a:rPr lang="en-US" dirty="0"/>
                        <a:t>N-1 </a:t>
                      </a:r>
                      <a:r>
                        <a:rPr lang="ru-RU" dirty="0"/>
                        <a:t>отработали впустую. Таким образом, случайное отбрасывание запросов в условиях перегруженности сервиса только ведёт к </a:t>
                      </a:r>
                      <a:r>
                        <a:rPr lang="ru-RU" dirty="0" err="1"/>
                        <a:t>бОльшей</a:t>
                      </a:r>
                      <a:r>
                        <a:rPr lang="ru-RU" dirty="0"/>
                        <a:t> перегрузке.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7957DD0-B100-ED41-80F6-150B1D2706CB}"/>
              </a:ext>
            </a:extLst>
          </p:cNvPr>
          <p:cNvSpPr/>
          <p:nvPr/>
        </p:nvSpPr>
        <p:spPr>
          <a:xfrm>
            <a:off x="5132942" y="2568583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server</a:t>
            </a:r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EAC9-F464-854E-9198-F906BC007FB0}"/>
              </a:ext>
            </a:extLst>
          </p:cNvPr>
          <p:cNvSpPr/>
          <p:nvPr/>
        </p:nvSpPr>
        <p:spPr>
          <a:xfrm>
            <a:off x="2085862" y="3723150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1</a:t>
            </a:r>
            <a:endParaRPr lang="ru-R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4DB9E6-F563-6248-B291-A678027F80F6}"/>
              </a:ext>
            </a:extLst>
          </p:cNvPr>
          <p:cNvSpPr/>
          <p:nvPr/>
        </p:nvSpPr>
        <p:spPr>
          <a:xfrm>
            <a:off x="4410420" y="3723150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2</a:t>
            </a:r>
            <a:endParaRPr lang="ru-R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F7FED0-EC42-5145-9AB5-3EE490C6A728}"/>
              </a:ext>
            </a:extLst>
          </p:cNvPr>
          <p:cNvSpPr/>
          <p:nvPr/>
        </p:nvSpPr>
        <p:spPr>
          <a:xfrm>
            <a:off x="8526138" y="3723150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N</a:t>
            </a:r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4D0F80-9E28-9E43-BBA9-B2666241C522}"/>
              </a:ext>
            </a:extLst>
          </p:cNvPr>
          <p:cNvSpPr/>
          <p:nvPr/>
        </p:nvSpPr>
        <p:spPr>
          <a:xfrm>
            <a:off x="7082928" y="3723150"/>
            <a:ext cx="696817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D14E6-EF67-2C41-9091-2D62ED274FD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048920" y="3020275"/>
            <a:ext cx="3047080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8B65FD-90F0-714F-A2D3-1A219875C6B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373478" y="3020275"/>
            <a:ext cx="722522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4804-9E8A-A342-AE0E-2FC4AE6C7BE0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096000" y="3020275"/>
            <a:ext cx="1335337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0AF58-4D02-0B48-A336-BAD8AF31C1C2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6096000" y="3020275"/>
            <a:ext cx="3393196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20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7796"/>
              </p:ext>
            </p:extLst>
          </p:nvPr>
        </p:nvGraphicFramePr>
        <p:xfrm>
          <a:off x="0" y="365761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Обычно для выполнения одного запроса к системе требуется разослать запросы на несколько подчинённых систем и собрать ответ из частей.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Если сервера </a:t>
                      </a:r>
                      <a:r>
                        <a:rPr lang="en-US" dirty="0"/>
                        <a:t>1, 2, ..., N-1 </a:t>
                      </a:r>
                      <a:r>
                        <a:rPr lang="ru-RU" dirty="0"/>
                        <a:t>выполнили свою работу, а сервер </a:t>
                      </a:r>
                      <a:r>
                        <a:rPr lang="en-US" dirty="0"/>
                        <a:t>N </a:t>
                      </a:r>
                      <a:r>
                        <a:rPr lang="ru-RU" dirty="0"/>
                        <a:t>отбросил запрос, то сервера с 1 по </a:t>
                      </a:r>
                      <a:r>
                        <a:rPr lang="en-US" dirty="0"/>
                        <a:t>N-1 </a:t>
                      </a:r>
                      <a:r>
                        <a:rPr lang="ru-RU" dirty="0"/>
                        <a:t>отработали впустую. Таким образом, случайное отбрасывание запросов в условиях перегруженности сервиса только ведёт к </a:t>
                      </a:r>
                      <a:r>
                        <a:rPr lang="ru-RU" dirty="0" err="1"/>
                        <a:t>бОльшей</a:t>
                      </a:r>
                      <a:r>
                        <a:rPr lang="ru-RU" dirty="0"/>
                        <a:t> перегрузке.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b="1" dirty="0"/>
                        <a:t>Напоминание</a:t>
                      </a:r>
                      <a:r>
                        <a:rPr lang="ru-RU" dirty="0"/>
                        <a:t>: мы уже видели похожую проблему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при обсуждении </a:t>
                      </a:r>
                      <a:r>
                        <a:rPr lang="en-US" b="1" dirty="0"/>
                        <a:t>tail latency</a:t>
                      </a:r>
                      <a:r>
                        <a:rPr lang="ru-RU" b="1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7957DD0-B100-ED41-80F6-150B1D2706CB}"/>
              </a:ext>
            </a:extLst>
          </p:cNvPr>
          <p:cNvSpPr/>
          <p:nvPr/>
        </p:nvSpPr>
        <p:spPr>
          <a:xfrm>
            <a:off x="5132942" y="1015205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server</a:t>
            </a:r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EAC9-F464-854E-9198-F906BC007FB0}"/>
              </a:ext>
            </a:extLst>
          </p:cNvPr>
          <p:cNvSpPr/>
          <p:nvPr/>
        </p:nvSpPr>
        <p:spPr>
          <a:xfrm>
            <a:off x="2085862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1</a:t>
            </a:r>
            <a:endParaRPr lang="ru-R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4DB9E6-F563-6248-B291-A678027F80F6}"/>
              </a:ext>
            </a:extLst>
          </p:cNvPr>
          <p:cNvSpPr/>
          <p:nvPr/>
        </p:nvSpPr>
        <p:spPr>
          <a:xfrm>
            <a:off x="4410420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2</a:t>
            </a:r>
            <a:endParaRPr lang="ru-R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F7FED0-EC42-5145-9AB5-3EE490C6A728}"/>
              </a:ext>
            </a:extLst>
          </p:cNvPr>
          <p:cNvSpPr/>
          <p:nvPr/>
        </p:nvSpPr>
        <p:spPr>
          <a:xfrm>
            <a:off x="8526138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N</a:t>
            </a:r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4D0F80-9E28-9E43-BBA9-B2666241C522}"/>
              </a:ext>
            </a:extLst>
          </p:cNvPr>
          <p:cNvSpPr/>
          <p:nvPr/>
        </p:nvSpPr>
        <p:spPr>
          <a:xfrm>
            <a:off x="7082928" y="2169772"/>
            <a:ext cx="696817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D14E6-EF67-2C41-9091-2D62ED274FD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048920" y="1466897"/>
            <a:ext cx="3047080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8B65FD-90F0-714F-A2D3-1A219875C6B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373478" y="1466897"/>
            <a:ext cx="722522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4804-9E8A-A342-AE0E-2FC4AE6C7BE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096000" y="1466897"/>
            <a:ext cx="1335337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0AF58-4D02-0B48-A336-BAD8AF31C1C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96000" y="1466897"/>
            <a:ext cx="3393196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88480"/>
              </p:ext>
            </p:extLst>
          </p:nvPr>
        </p:nvGraphicFramePr>
        <p:xfrm>
          <a:off x="0" y="365761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Обычно для выполнения одного запроса к системе требуется разослать запросы на несколько подчинённых систем и собрать ответ из частей.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Если сервера </a:t>
                      </a:r>
                      <a:r>
                        <a:rPr lang="en-US" dirty="0"/>
                        <a:t>1, 2, ..., N-1 </a:t>
                      </a:r>
                      <a:r>
                        <a:rPr lang="ru-RU" dirty="0"/>
                        <a:t>выполнили свою работу, а сервер </a:t>
                      </a:r>
                      <a:r>
                        <a:rPr lang="en-US" dirty="0"/>
                        <a:t>N </a:t>
                      </a:r>
                      <a:r>
                        <a:rPr lang="ru-RU" dirty="0"/>
                        <a:t>отбросил запрос, то сервера с 1 по </a:t>
                      </a:r>
                      <a:r>
                        <a:rPr lang="en-US" dirty="0"/>
                        <a:t>N-1 </a:t>
                      </a:r>
                      <a:r>
                        <a:rPr lang="ru-RU" dirty="0"/>
                        <a:t>отработали впустую. Таким образом, случайное отбрасывание запросов в условиях перегруженности сервиса только ведёт к </a:t>
                      </a:r>
                      <a:r>
                        <a:rPr lang="ru-RU" dirty="0" err="1"/>
                        <a:t>бОльшей</a:t>
                      </a:r>
                      <a:r>
                        <a:rPr lang="ru-RU" dirty="0"/>
                        <a:t> перегрузке.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b="1" dirty="0"/>
                        <a:t>Идея</a:t>
                      </a:r>
                      <a:r>
                        <a:rPr lang="en-US" b="1" dirty="0"/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запросы надо отбрасывать не случайным образом, а выделить менее важные, и отбрасывать уже их.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7957DD0-B100-ED41-80F6-150B1D2706CB}"/>
              </a:ext>
            </a:extLst>
          </p:cNvPr>
          <p:cNvSpPr/>
          <p:nvPr/>
        </p:nvSpPr>
        <p:spPr>
          <a:xfrm>
            <a:off x="5132942" y="1015205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server</a:t>
            </a:r>
            <a:endParaRPr lang="ru-R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EAC9-F464-854E-9198-F906BC007FB0}"/>
              </a:ext>
            </a:extLst>
          </p:cNvPr>
          <p:cNvSpPr/>
          <p:nvPr/>
        </p:nvSpPr>
        <p:spPr>
          <a:xfrm>
            <a:off x="2085862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1</a:t>
            </a:r>
            <a:endParaRPr lang="ru-R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4DB9E6-F563-6248-B291-A678027F80F6}"/>
              </a:ext>
            </a:extLst>
          </p:cNvPr>
          <p:cNvSpPr/>
          <p:nvPr/>
        </p:nvSpPr>
        <p:spPr>
          <a:xfrm>
            <a:off x="4410420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2</a:t>
            </a:r>
            <a:endParaRPr lang="ru-R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F7FED0-EC42-5145-9AB5-3EE490C6A728}"/>
              </a:ext>
            </a:extLst>
          </p:cNvPr>
          <p:cNvSpPr/>
          <p:nvPr/>
        </p:nvSpPr>
        <p:spPr>
          <a:xfrm>
            <a:off x="8526138" y="2169772"/>
            <a:ext cx="1926116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 N</a:t>
            </a:r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4D0F80-9E28-9E43-BBA9-B2666241C522}"/>
              </a:ext>
            </a:extLst>
          </p:cNvPr>
          <p:cNvSpPr/>
          <p:nvPr/>
        </p:nvSpPr>
        <p:spPr>
          <a:xfrm>
            <a:off x="7082928" y="2169772"/>
            <a:ext cx="696817" cy="4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D14E6-EF67-2C41-9091-2D62ED274FD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048920" y="1466897"/>
            <a:ext cx="3047080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8B65FD-90F0-714F-A2D3-1A219875C6B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373478" y="1466897"/>
            <a:ext cx="722522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4804-9E8A-A342-AE0E-2FC4AE6C7BE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096000" y="1466897"/>
            <a:ext cx="1335337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0AF58-4D02-0B48-A336-BAD8AF31C1C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96000" y="1466897"/>
            <a:ext cx="3393196" cy="70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68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65085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Идея</a:t>
                      </a:r>
                      <a:r>
                        <a:rPr lang="en-US" b="1" dirty="0"/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в условиях перегруженности отбрасывать запросы с меньшими приоритетами.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ru-RU" b="0" dirty="0"/>
                        <a:t>Проблема (приоритеты в порядке убывания – 0, 1, ...):</a:t>
                      </a: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если запросов с приоритетами </a:t>
                      </a:r>
                      <a:r>
                        <a:rPr lang="en-US" b="0" dirty="0"/>
                        <a:t>&lt;= N </a:t>
                      </a:r>
                      <a:r>
                        <a:rPr lang="ru-RU" b="0" dirty="0"/>
                        <a:t>достаточно много, чтобы перегрузить систему, то отбрасываем все запросы с приоритетами </a:t>
                      </a:r>
                      <a:r>
                        <a:rPr lang="en-US" b="0" dirty="0"/>
                        <a:t>&gt;= 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если оказывается, что запросов с приоритетами </a:t>
                      </a:r>
                      <a:r>
                        <a:rPr lang="en-US" b="0" dirty="0"/>
                        <a:t>&lt;= N-1 </a:t>
                      </a:r>
                      <a:r>
                        <a:rPr lang="ru-RU" b="0" dirty="0"/>
                        <a:t>недостаточно много, что перегрузить систему, то через небольшое время мы снова разрешим принимать запросы с приоритетом </a:t>
                      </a:r>
                      <a:r>
                        <a:rPr lang="en-US" b="0" dirty="0"/>
                        <a:t>N</a:t>
                      </a:r>
                      <a:r>
                        <a:rPr lang="ru-RU" b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в нашей системе получается колебание между перегруженным и недогруженным состояниями.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089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84700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отбрасывание </a:t>
                      </a:r>
                      <a:r>
                        <a:rPr lang="en-US" sz="2400" dirty="0"/>
                        <a:t>IO </a:t>
                      </a:r>
                      <a:r>
                        <a:rPr lang="ru-RU" sz="2400" dirty="0"/>
                        <a:t>в распределённой системе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Идея</a:t>
                      </a:r>
                      <a:r>
                        <a:rPr lang="en-US" b="1" dirty="0"/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в условиях перегруженности отбрасывать запросы с меньшими приоритетами.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ru-RU" b="0" dirty="0"/>
                        <a:t>Проблема (приоритеты в порядке убывания – 0, 1, ...):</a:t>
                      </a: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если запросов с приоритетами </a:t>
                      </a:r>
                      <a:r>
                        <a:rPr lang="en-US" b="0" dirty="0"/>
                        <a:t>&lt;= N </a:t>
                      </a:r>
                      <a:r>
                        <a:rPr lang="ru-RU" b="0" dirty="0"/>
                        <a:t>достаточно много, чтобы перегрузить систему, то отбрасываем все запросы с приоритетами </a:t>
                      </a:r>
                      <a:r>
                        <a:rPr lang="en-US" b="0" dirty="0"/>
                        <a:t>&gt;= 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если оказывается, что запросов с приоритетами </a:t>
                      </a:r>
                      <a:r>
                        <a:rPr lang="en-US" b="0" dirty="0"/>
                        <a:t>&lt;= N-1 </a:t>
                      </a:r>
                      <a:r>
                        <a:rPr lang="ru-RU" b="0" dirty="0"/>
                        <a:t>недостаточно много, что перегрузить систему, то через небольшое время мы снова разрешим принимать запросы с приоритетом </a:t>
                      </a:r>
                      <a:r>
                        <a:rPr lang="en-US" b="0" dirty="0"/>
                        <a:t>N</a:t>
                      </a:r>
                      <a:r>
                        <a:rPr lang="ru-RU" b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/>
                        <a:t>в нашей системе получается колебание между перегруженным и недогруженным состояниями.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/>
                        <a:t>Идея:</a:t>
                      </a:r>
                      <a:r>
                        <a:rPr lang="ru-RU" b="0" dirty="0"/>
                        <a:t> сделать очень много уровней приоритета. Например, в пределах каждого уровня приоритетов типа запроса ввести уровни приоритета, соответствующие номеру пользователя.</a:t>
                      </a:r>
                      <a:endParaRPr lang="en-US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0" dirty="0"/>
                        <a:t>Больше деталей см. в </a:t>
                      </a:r>
                      <a:r>
                        <a:rPr lang="en" b="0" dirty="0"/>
                        <a:t>Overload Control for Scaling WeChat Microservices: </a:t>
                      </a:r>
                      <a:r>
                        <a:rPr lang="en-US" b="0" dirty="0">
                          <a:hlinkClick r:id="rId3"/>
                        </a:rPr>
                        <a:t>https://www.cs.columbia.edu/~ruigu/papers/socc18-final100.pdf</a:t>
                      </a:r>
                      <a:endParaRPr lang="e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76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53614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requests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submission</a:t>
                      </a:r>
                      <a:r>
                        <a:rPr lang="en-US" baseline="0" dirty="0"/>
                        <a:t>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3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3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34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64355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DRBD,</a:t>
                      </a:r>
                    </a:p>
                    <a:p>
                      <a:pPr algn="ctr"/>
                      <a:r>
                        <a:rPr lang="en-US" dirty="0" err="1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single-queue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Requests,</a:t>
                      </a:r>
                      <a:br>
                        <a:rPr lang="en-US" dirty="0"/>
                      </a:br>
                      <a:r>
                        <a:rPr lang="en-US" dirty="0"/>
                        <a:t>multi-queue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/>
                        <a:t>RAID0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-snap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-crypt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</a:t>
                      </a:r>
                      <a:r>
                        <a:rPr lang="en-US" dirty="0"/>
                        <a:t>-thin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SCSI, ATA,</a:t>
                      </a:r>
                      <a:br>
                        <a:rPr lang="en-US" dirty="0"/>
                      </a:br>
                      <a:r>
                        <a:rPr lang="en-US" dirty="0"/>
                        <a:t>floppy,</a:t>
                      </a:r>
                      <a:br>
                        <a:rPr lang="en-US" dirty="0"/>
                      </a:br>
                      <a:r>
                        <a:rPr lang="en-US" dirty="0" err="1"/>
                        <a:t>NVMe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nbd</a:t>
                      </a:r>
                      <a:r>
                        <a:rPr lang="en-US" baseline="0" dirty="0"/>
                        <a:t>,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Storage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Путь</a:t>
                      </a:r>
                      <a:r>
                        <a:rPr lang="ru-RU" sz="2400" baseline="0" dirty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3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91595"/>
              </p:ext>
            </p:extLst>
          </p:nvPr>
        </p:nvGraphicFramePr>
        <p:xfrm>
          <a:off x="0" y="365761"/>
          <a:ext cx="12192000" cy="5882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r0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1978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14197"/>
              </p:ext>
            </p:extLst>
          </p:nvPr>
        </p:nvGraphicFramePr>
        <p:xfrm>
          <a:off x="0" y="365761"/>
          <a:ext cx="12192000" cy="5882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r0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A5A72FA-51CE-9E48-B4DE-1B7DE0277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4293"/>
              </p:ext>
            </p:extLst>
          </p:nvPr>
        </p:nvGraphicFramePr>
        <p:xfrm>
          <a:off x="2550434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A134AC-875A-9340-B522-B7C9162F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1452"/>
              </p:ext>
            </p:extLst>
          </p:nvPr>
        </p:nvGraphicFramePr>
        <p:xfrm>
          <a:off x="4132470" y="48842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EAA00AB-410F-594C-B2A4-A3B5E042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66274"/>
              </p:ext>
            </p:extLst>
          </p:nvPr>
        </p:nvGraphicFramePr>
        <p:xfrm>
          <a:off x="5777205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61325"/>
              </p:ext>
            </p:extLst>
          </p:nvPr>
        </p:nvGraphicFramePr>
        <p:xfrm>
          <a:off x="0" y="365761"/>
          <a:ext cx="12192000" cy="5882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r0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13319"/>
              </p:ext>
            </p:extLst>
          </p:nvPr>
        </p:nvGraphicFramePr>
        <p:xfrm>
          <a:off x="6476602" y="342900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14420"/>
            <a:ext cx="4996486" cy="718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1393F3-D64A-3D43-999D-83853EA62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6232"/>
              </p:ext>
            </p:extLst>
          </p:nvPr>
        </p:nvGraphicFramePr>
        <p:xfrm>
          <a:off x="11366774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74248-3C79-EE40-AE3D-FA835CCB5D80}"/>
              </a:ext>
            </a:extLst>
          </p:cNvPr>
          <p:cNvCxnSpPr>
            <a:endCxn id="36" idx="1"/>
          </p:cNvCxnSpPr>
          <p:nvPr/>
        </p:nvCxnSpPr>
        <p:spPr>
          <a:xfrm>
            <a:off x="6684882" y="3614420"/>
            <a:ext cx="4681892" cy="71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CC14E2-BCE1-6A47-9C11-CFAC483B44A3}"/>
              </a:ext>
            </a:extLst>
          </p:cNvPr>
          <p:cNvCxnSpPr/>
          <p:nvPr/>
        </p:nvCxnSpPr>
        <p:spPr>
          <a:xfrm>
            <a:off x="11575054" y="4327648"/>
            <a:ext cx="616946" cy="11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B8F100A-B260-B045-A2B5-743DBEC6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7583"/>
              </p:ext>
            </p:extLst>
          </p:nvPr>
        </p:nvGraphicFramePr>
        <p:xfrm>
          <a:off x="6684882" y="3411083"/>
          <a:ext cx="5507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1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38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93816"/>
              </p:ext>
            </p:extLst>
          </p:nvPr>
        </p:nvGraphicFramePr>
        <p:xfrm>
          <a:off x="0" y="365761"/>
          <a:ext cx="12192000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пример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r0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01283-207F-0D42-83C6-E51B7678448C}"/>
              </a:ext>
            </a:extLst>
          </p:cNvPr>
          <p:cNvSpPr txBox="1"/>
          <p:nvPr/>
        </p:nvSpPr>
        <p:spPr>
          <a:xfrm>
            <a:off x="1" y="3098494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23:40:38.936 s#1412709.r#6998305: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0x4c44d78350,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send 16 at offset 0x4c44d78350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0x4c44d78360, length = 944}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send 944 at offset 0x4c44d78360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23:40:40.242 s#1412709.r#6998358: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0x4c44d7e360, length = 16}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send 16 at offset 0x4c44d7e360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completed</a:t>
            </a:r>
          </a:p>
        </p:txBody>
      </p:sp>
    </p:spTree>
    <p:extLst>
      <p:ext uri="{BB962C8B-B14F-4D97-AF65-F5344CB8AC3E}">
        <p14:creationId xmlns:p14="http://schemas.microsoft.com/office/powerpoint/2010/main" val="399825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17391"/>
              </p:ext>
            </p:extLst>
          </p:nvPr>
        </p:nvGraphicFramePr>
        <p:xfrm>
          <a:off x="0" y="365761"/>
          <a:ext cx="12192000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Очереди </a:t>
                      </a:r>
                      <a:r>
                        <a:rPr lang="en-US" sz="2400" dirty="0"/>
                        <a:t>IO: </a:t>
                      </a:r>
                      <a:r>
                        <a:rPr lang="ru-RU" sz="2400" dirty="0"/>
                        <a:t>пример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r0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374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01283-207F-0D42-83C6-E51B7678448C}"/>
              </a:ext>
            </a:extLst>
          </p:cNvPr>
          <p:cNvSpPr txBox="1"/>
          <p:nvPr/>
        </p:nvSpPr>
        <p:spPr>
          <a:xfrm>
            <a:off x="1" y="3098494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23:40:38.936 s#1412709.r#6998305: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0x4c44d78350,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length = 16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send 16 at offset 0x4c44d78350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23:40:39.191 s#1412709.r#6998305: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0x4c44d78360,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length = 944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send 944 at offset 0x4c44d78360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23:40:39.757 s#1412709.r#6998344: completed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23:40:40.242 s#1412709.r#6998358: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{offset = 0x4c44d7e360,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length = 16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send 16 at offset 0x4c44d7e360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21-02-18 23:40:40.361 s#1412709.r#6998358: completed</a:t>
            </a:r>
          </a:p>
        </p:txBody>
      </p:sp>
    </p:spTree>
    <p:extLst>
      <p:ext uri="{BB962C8B-B14F-4D97-AF65-F5344CB8AC3E}">
        <p14:creationId xmlns:p14="http://schemas.microsoft.com/office/powerpoint/2010/main" val="191771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9543</TotalTime>
  <Words>5037</Words>
  <Application>Microsoft Macintosh PowerPoint</Application>
  <PresentationFormat>Widescreen</PresentationFormat>
  <Paragraphs>945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172</cp:revision>
  <cp:lastPrinted>2018-12-10T07:49:39Z</cp:lastPrinted>
  <dcterms:created xsi:type="dcterms:W3CDTF">2016-09-20T13:25:15Z</dcterms:created>
  <dcterms:modified xsi:type="dcterms:W3CDTF">2021-11-29T09:48:29Z</dcterms:modified>
</cp:coreProperties>
</file>