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0" r:id="rId2"/>
    <p:sldId id="360" r:id="rId3"/>
    <p:sldId id="391" r:id="rId4"/>
    <p:sldId id="393" r:id="rId5"/>
    <p:sldId id="394" r:id="rId6"/>
    <p:sldId id="395" r:id="rId7"/>
    <p:sldId id="396" r:id="rId8"/>
    <p:sldId id="397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67" r:id="rId17"/>
    <p:sldId id="371" r:id="rId18"/>
    <p:sldId id="372" r:id="rId19"/>
    <p:sldId id="370" r:id="rId20"/>
    <p:sldId id="388" r:id="rId21"/>
    <p:sldId id="373" r:id="rId22"/>
    <p:sldId id="374" r:id="rId23"/>
    <p:sldId id="375" r:id="rId24"/>
    <p:sldId id="376" r:id="rId25"/>
    <p:sldId id="377" r:id="rId26"/>
    <p:sldId id="378" r:id="rId27"/>
    <p:sldId id="386" r:id="rId28"/>
    <p:sldId id="389" r:id="rId29"/>
    <p:sldId id="390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5F6C-FBA3-9241-B8B2-B12256CD9D3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9DA-C364-414E-9E90-B378A0DD4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155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80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174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71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0990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4746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3524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182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5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435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33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288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0608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7086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69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8313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4832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6405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202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0406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472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2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551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539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552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632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136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8B0D-1299-1345-A30B-1857D4DE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8B5D-364A-8648-8928-4C4D316C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42B-FFEA-BA4F-BEBE-5E56B8F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A1A0-C66A-5348-89CD-CD30BDB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F359-1EA3-4547-BF5B-286717C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A1CA-E796-864F-9271-CC88006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0E8-49E0-A149-A67C-D949A4DA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9985-17AB-8748-97F0-04653C4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521-B5E5-4947-BB4C-191D84EE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60A5-83B8-4546-B1D4-66FE5DD1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4EAF8-4387-2D43-AF4A-74503BC1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3753-FC68-D248-8904-E23BC29B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7150-F9C2-644C-8139-3B8F40BB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AE80-8B12-5047-979E-7FDF61D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FA76-9B0E-AB47-B950-5BF4350C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1E21-4864-6640-B867-15AAED4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536-1CDA-0148-B7D1-651CD5A2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5ABC-14B2-CE44-A94B-18E4CE4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F685-8DBC-AC4B-A122-681AE13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341-08A9-6045-966C-C56584B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D268-3616-5E48-8F6E-E96E9FFB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548-4D2D-4145-A91E-49D60CB0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B397-4B92-A34B-8382-2AF135E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3F8A-28B1-DE4F-9FE1-87D4732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E6BF-329D-014B-B63C-C78D7C31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196-1340-B14D-B787-A76584F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DA08-BDCA-1544-BE66-CC6680000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0126-B4F4-C242-A64A-C3F18B46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BEAD-A957-9F4B-BE49-663062C1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C27-6BD6-FF49-AD22-30C0999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BC29-FC8A-234F-AE5F-3969A1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59B-AE28-6744-914F-4213814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C10B-1193-7146-B4FE-ABB29B33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26A6-B336-8947-A73B-C7C1E31E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2638-71DB-014D-B4EA-A7921C6E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5A7C3-E874-4C48-8A35-79DA8734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76977-EEEC-7941-8206-92555C0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3DF5-11D3-714C-983A-19D9BA27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631B-52F7-914F-BEC0-70CF68F4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D90-6FC0-4749-9E7D-2FB789F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FD29-26D9-6046-AE05-2A1D562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E7D-F7C3-564B-B904-A4674985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9AF9-21F4-2045-B4AC-610CFE3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F948-605A-1945-B16D-E0149405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4CCD-0EA0-7144-A6CC-162375A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3156-C553-E14E-B265-34163DAA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CD7-2D8B-AB43-91A2-12DE4BC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8F12-F17E-1645-BC30-926C0993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30E8-753B-5E40-89A4-56A98C88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48F9-12A0-1941-8EB2-767468D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5862-7981-2842-B225-117E6995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161B-778F-194C-9D3B-735C883C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D6D-DA6E-FD4E-933F-5CCAF97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A4554-3F64-0842-881E-E0F5E5CE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A05F-B1C9-E642-964B-76A659C9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1549-6E34-F445-841B-5F8DABF5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1D78-63C8-1D40-902E-919C581D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AB7E-CE7B-1347-85BC-4563A7C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5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DEB25-3024-C44C-9776-2D9E7974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DF6-748D-8244-BC34-C29479BC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711D-2CCE-0340-AD42-A663861B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E46B-A091-1A41-AEA5-9119026F30D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266B-1F2C-B54B-86AD-6B602B58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534B-7C02-5D4E-B304-1C6C2628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ramesh/Site/PUBLICATIONS_files/MRS01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794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0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5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Вставки</a:t>
                          </a:r>
                          <a:r>
                            <a:rPr lang="ru-RU" baseline="0" dirty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В частности, число изменений, которые выталкиваются в поддерево, не меньше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 /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≈</m:t>
                                  </m:r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  <a:r>
                            <a:rPr lang="ru-RU" b="0" baseline="0" dirty="0"/>
                            <a:t> Таким образом, амортизированное время вставки составляет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2714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6007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У журнала есть ещё преимущества: записи в нём можно трактовать не как добавления элементов, а как команды, произвольно модифицирующие поддеревья.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Примеры:</a:t>
                          </a: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update,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 err="1"/>
                            <a:t>upsert</a:t>
                          </a:r>
                          <a:r>
                            <a:rPr lang="en-US" b="0" baseline="0" dirty="0"/>
                            <a:t> (</a:t>
                          </a:r>
                          <a:r>
                            <a:rPr lang="en-US" b="0" baseline="0" dirty="0" err="1"/>
                            <a:t>UPdate</a:t>
                          </a:r>
                          <a:r>
                            <a:rPr lang="en-US" b="0" baseline="0" dirty="0"/>
                            <a:t> or </a:t>
                          </a:r>
                          <a:r>
                            <a:rPr lang="en-US" b="0" baseline="0" dirty="0" err="1"/>
                            <a:t>inSERT</a:t>
                          </a:r>
                          <a:r>
                            <a:rPr lang="en-US" b="0" baseline="0" dirty="0"/>
                            <a:t>),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range delete.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 следствие, 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-деревьев возможна эффективная реализация операции </a:t>
                          </a:r>
                          <a:r>
                            <a:rPr lang="en-US" b="0" baseline="0" dirty="0"/>
                            <a:t>“range query” (</a:t>
                          </a:r>
                          <a:r>
                            <a:rPr lang="ru-RU" b="0" baseline="0" dirty="0"/>
                            <a:t>получить все элементы множества, попадающие в указанный диапазон).</a:t>
                          </a: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Какая сложность этой операции у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-дерева и у </a:t>
                          </a:r>
                          <a:r>
                            <a:rPr lang="en-US" b="0" baseline="0" dirty="0"/>
                            <a:t>LSM-</a:t>
                          </a:r>
                          <a:r>
                            <a:rPr lang="ru-RU" b="0" baseline="0" dirty="0"/>
                            <a:t>дерева?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06641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4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721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Нет</a:t>
                          </a:r>
                          <a:r>
                            <a:rPr lang="ru-RU" baseline="0" dirty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Журнал изменений расположен в корневом узле, в котором происходит </a:t>
                          </a:r>
                          <a:r>
                            <a:rPr lang="ru-RU" baseline="0" dirty="0" err="1"/>
                            <a:t>бОльшая</a:t>
                          </a:r>
                          <a:r>
                            <a:rPr lang="ru-RU" baseline="0" dirty="0"/>
                            <a:t> часть изменений, всегда в </a:t>
                          </a:r>
                          <a:r>
                            <a:rPr lang="ru-RU" baseline="0" dirty="0" err="1"/>
                            <a:t>кеше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/>
                            <a:t>IO, </a:t>
                          </a:r>
                          <a:r>
                            <a:rPr lang="ru-RU" baseline="0" dirty="0"/>
                            <a:t>чем при слиянии компонент </a:t>
                          </a: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деревьев можно делать много</a:t>
                          </a:r>
                          <a:r>
                            <a:rPr lang="ru-RU" baseline="0" dirty="0"/>
                            <a:t> больше, чем у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деревьев, что уменьшает их глубину.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25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867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Что пишется в журнал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дерева: логические или физические изменения?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189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1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60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Ссылка на корневой узел хранится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 дерева.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не меняет узлы дерева, а только выписывает изменённые.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Когда изменения полностью выписаны, обновляется указатель на корень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Если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выполняется второй раз, то эта она начинается со старого </a:t>
                          </a:r>
                          <a:r>
                            <a:rPr lang="ru-RU" b="0" baseline="0" dirty="0" err="1"/>
                            <a:t>суперблока</a:t>
                          </a:r>
                          <a:r>
                            <a:rPr lang="en-US" b="0" baseline="0" dirty="0"/>
                            <a:t>, </a:t>
                          </a:r>
                          <a:r>
                            <a:rPr lang="ru-RU" b="0" baseline="0" dirty="0"/>
                            <a:t>т.е. с того же дерева, что и прерванная, поэтому никакая запись в журнале не применяется дважды.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6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 b="-1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34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835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295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3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/>
                            <a:t>-</a:t>
                          </a:r>
                          <a:r>
                            <a:rPr lang="ru-RU" baseline="0" dirty="0"/>
                            <a:t>деревья.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Одно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дерево, где в каждом узле, помимо пар ключ-значение, есть журнал изменений в поддереве.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вставки делаются только в журнал,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запись в журнал на диске линейная и делается только в один блок,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при переполнении журнала части его выталкиваются в журналы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только наиболее изменённых потомков,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поэтому переписывается сильно меньшая часть дерева, чем случае </a:t>
                          </a:r>
                          <a:r>
                            <a:rPr lang="en-US" baseline="0" dirty="0"/>
                            <a:t>B-tree </a:t>
                          </a:r>
                          <a:r>
                            <a:rPr lang="ru-RU" baseline="0" dirty="0"/>
                            <a:t>или </a:t>
                          </a:r>
                          <a:r>
                            <a:rPr lang="en-US" baseline="0" dirty="0"/>
                            <a:t>LSM-tree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поддерживает </a:t>
                          </a:r>
                          <a:r>
                            <a:rPr lang="en-US" baseline="0" dirty="0"/>
                            <a:t>range queries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запросы на получение значений, соответствующих ключам из диапазона.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1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80749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LSM-</a:t>
                      </a:r>
                      <a:r>
                        <a:rPr lang="ru-RU" dirty="0"/>
                        <a:t>дерево – это иерархия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Поиск элемента делается по очереди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Вставки делаются только в 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возможно, несколько первых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располагается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RAM, </a:t>
                      </a:r>
                      <a:r>
                        <a:rPr lang="ru-RU" baseline="0" dirty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переполнении дерева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сливается с деревом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ru-RU" baseline="0" dirty="0"/>
                        <a:t>;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полученное дерево объявляется новым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Удаление элемента реализуется как вставка элемента,</a:t>
                      </a:r>
                      <a:br>
                        <a:rPr lang="ru-RU" dirty="0"/>
                      </a:br>
                      <a:r>
                        <a:rPr lang="ru-RU" dirty="0"/>
                        <a:t>помеченного флагом «удалённый»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. Фактическое удаление</a:t>
                      </a:r>
                      <a:br>
                        <a:rPr lang="ru-RU" dirty="0"/>
                      </a:br>
                      <a:r>
                        <a:rPr lang="ru-RU" dirty="0"/>
                        <a:t>произойдёт при слиянии деревьев.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6682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18934"/>
              </p:ext>
            </p:extLst>
          </p:nvPr>
        </p:nvGraphicFramePr>
        <p:xfrm>
          <a:off x="0" y="365761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Read, write, and space amplification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 рассмотренных сегодня конструкциях получалось улучшить один или два параметра за счёт остальных: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 имеет лучшее время поиска, чем </a:t>
                      </a:r>
                      <a:r>
                        <a:rPr lang="en-US" baseline="0" dirty="0" err="1"/>
                        <a:t>rb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дерево (если говорить о хранении на диске, а не в памяти), но занимает больше места на диске из-за не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полностью заполненных узлов,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обеспечивает гораздо более быстрые вставки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типичном случае, чем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дерево, но асимптотика поиска в нём хуже,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Чтобы исправить асимптотику поиска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дереве, мы добавили фильтры Блума и потеряли немного места и ресурсов </a:t>
                      </a:r>
                      <a:r>
                        <a:rPr lang="en-US" baseline="0" dirty="0"/>
                        <a:t>CPU,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Сжатие данных в дереве может существенно уменьшать его размер на диске за счёт времени вставки и поиска,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 tiering </a:t>
                      </a:r>
                      <a:r>
                        <a:rPr lang="ru-RU" baseline="0" dirty="0"/>
                        <a:t>уменьшает количество </a:t>
                      </a:r>
                      <a:r>
                        <a:rPr lang="en-US" baseline="0" dirty="0"/>
                        <a:t>IO, </a:t>
                      </a:r>
                      <a:r>
                        <a:rPr lang="ru-RU" baseline="0" dirty="0"/>
                        <a:t>но приводит к большему использованию дискового пространства.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1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424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Напоминание: </a:t>
                      </a:r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полезен в ситуациях, когда надо быстро определить, что элемент в множество не входит, чтобы избежать дорогостоящего поиска по множеству.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4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119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Зачем в фильтре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использовать несколько независимых </a:t>
                      </a:r>
                      <a:r>
                        <a:rPr lang="ru-RU" baseline="0" dirty="0" err="1"/>
                        <a:t>хешей</a:t>
                      </a:r>
                      <a:r>
                        <a:rPr lang="ru-RU" baseline="0" dirty="0"/>
                        <a:t>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5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4043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291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091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1718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 2</a:t>
                          </a:r>
                          <a:r>
                            <a:rPr lang="ru-RU" baseline="0" dirty="0"/>
                            <a:t>: Пусть дана хеш-таблица, где элементы размещаются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списков, но правило размещения таково: при вставке элемента посчитаем для него </a:t>
                          </a:r>
                          <a:r>
                            <a:rPr lang="en-US" baseline="0" dirty="0"/>
                            <a:t>d </a:t>
                          </a:r>
                          <a:r>
                            <a:rPr lang="ru-RU" baseline="0" dirty="0"/>
                            <a:t>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 и выберем самый короткий список, соответствующий одному из полученных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.</a:t>
                          </a:r>
                          <a:br>
                            <a:rPr lang="en-US" baseline="0" dirty="0"/>
                          </a:b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Вставим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 в такую хеш-таблицу. Какова будет длина максимально заполненного списка на этот раз?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1 - O(1/N)</a:t>
                          </a:r>
                          <a:r>
                            <a:rPr lang="ru-RU" baseline="0" dirty="0"/>
                            <a:t> она составит</a:t>
                          </a:r>
                          <a:endParaRPr lang="en-US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1875" b="-24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063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0659" b="-31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93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хеш-таблицы,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098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7276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уменьшение </a:t>
                      </a:r>
                      <a:r>
                        <a:rPr lang="en-US" baseline="0" dirty="0"/>
                        <a:t>tail latency </a:t>
                      </a:r>
                      <a:r>
                        <a:rPr lang="ru-RU" baseline="0" dirty="0"/>
                        <a:t>в распределённых системах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8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754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695"/>
              </p:ext>
            </p:extLst>
          </p:nvPr>
        </p:nvGraphicFramePr>
        <p:xfrm>
          <a:off x="0" y="365761"/>
          <a:ext cx="12192000" cy="457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распределённых системах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если есть несколько </a:t>
                      </a:r>
                      <a:r>
                        <a:rPr lang="en-US" baseline="0" dirty="0"/>
                        <a:t>HTTP-</a:t>
                      </a:r>
                      <a:r>
                        <a:rPr lang="ru-RU" baseline="0" dirty="0"/>
                        <a:t>серверов, с которых можно скачать файл, то можно очень просто распределить нагрузку между ними: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выбрать два случайных сервера,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отправить обоим один и тот же запрос,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 того, кто первым начнёт слать ответ, скачать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у более медленного отменить запрос.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Проблема:</a:t>
                      </a:r>
                      <a:r>
                        <a:rPr lang="ru-RU" baseline="0" dirty="0"/>
                        <a:t> удвоение числа запросов (не считая запросов на отмену).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https://people.cs.umass.edu/~ramesh/Site/PUBLICATIONS_files/MRS01.pdf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6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60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8095"/>
              </p:ext>
            </p:extLst>
          </p:nvPr>
        </p:nvGraphicFramePr>
        <p:xfrm>
          <a:off x="0" y="365761"/>
          <a:ext cx="121920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Вопрос: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пусть у нас есть </a:t>
                      </a:r>
                      <a:r>
                        <a:rPr lang="en-US" b="0" baseline="0" dirty="0"/>
                        <a:t>N </a:t>
                      </a:r>
                      <a:r>
                        <a:rPr lang="ru-RU" b="0" baseline="0" dirty="0"/>
                        <a:t>одинаковых серверов, которые </a:t>
                      </a:r>
                      <a:r>
                        <a:rPr lang="en-US" b="0" baseline="0" dirty="0"/>
                        <a:t>99% </a:t>
                      </a:r>
                      <a:r>
                        <a:rPr lang="ru-RU" b="0" baseline="0" dirty="0"/>
                        <a:t>запросов обрабатывают </a:t>
                      </a:r>
                      <a:r>
                        <a:rPr lang="en-US" b="0" baseline="0" dirty="0"/>
                        <a:t>&lt; </a:t>
                      </a:r>
                      <a:r>
                        <a:rPr lang="ru-RU" b="0" baseline="0" dirty="0"/>
                        <a:t>10</a:t>
                      </a:r>
                      <a:r>
                        <a:rPr lang="en-US" b="0" baseline="0" dirty="0" err="1"/>
                        <a:t>ms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а 1% запросов (случайных) обрабатывают 1</a:t>
                      </a:r>
                      <a:r>
                        <a:rPr lang="en-US" b="0" baseline="0" dirty="0"/>
                        <a:t>s. </a:t>
                      </a:r>
                      <a:r>
                        <a:rPr lang="ru-RU" b="0" baseline="0" dirty="0"/>
                        <a:t>Если для построения ответа пользователю требуется получить ответ от 10 серверов, то какая доля пользовательских запросов будет обработана за </a:t>
                      </a:r>
                      <a:r>
                        <a:rPr lang="en-US" b="0" baseline="0" dirty="0"/>
                        <a:t>10ms?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</a:t>
                      </a:r>
                      <a:r>
                        <a:rPr lang="en-US" baseline="0">
                          <a:hlinkClick r:id="rId3"/>
                        </a:rPr>
                        <a:t>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85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64770"/>
              </p:ext>
            </p:extLst>
          </p:nvPr>
        </p:nvGraphicFramePr>
        <p:xfrm>
          <a:off x="0" y="365761"/>
          <a:ext cx="12192000" cy="347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послать запрос одному серверу и, если время ответа превысило </a:t>
                      </a:r>
                      <a:r>
                        <a:rPr lang="en-US" b="0" baseline="0" dirty="0"/>
                        <a:t>90-</a:t>
                      </a:r>
                      <a:r>
                        <a:rPr lang="ru-RU" b="0" baseline="0" dirty="0"/>
                        <a:t>й (95-й) </a:t>
                      </a:r>
                      <a:r>
                        <a:rPr lang="ru-RU" b="0" baseline="0" dirty="0" err="1"/>
                        <a:t>персентиль</a:t>
                      </a:r>
                      <a:r>
                        <a:rPr lang="ru-RU" b="0" baseline="0" dirty="0"/>
                        <a:t>, то </a:t>
                      </a:r>
                      <a:r>
                        <a:rPr lang="ru-RU" b="0" baseline="0" dirty="0" err="1"/>
                        <a:t>перепослать</a:t>
                      </a:r>
                      <a:r>
                        <a:rPr lang="ru-RU" b="0" baseline="0" dirty="0"/>
                        <a:t> запрос уже другому серверу.</a:t>
                      </a: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0" baseline="0" dirty="0"/>
                        <a:t>Заодно это решает проблему удвоением числа запросов при наивном применении </a:t>
                      </a:r>
                      <a:r>
                        <a:rPr lang="en-US" b="0" baseline="0" dirty="0"/>
                        <a:t>power of two choices.</a:t>
                      </a:r>
                      <a:endParaRPr lang="ru-RU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917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вопросы: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Надёжность сохранения данных в </a:t>
                      </a:r>
                      <a:r>
                        <a:rPr lang="en-US" baseline="0" dirty="0"/>
                        <a:t>T0.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26093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7810813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вопросы: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Надёжность сохранения данных в </a:t>
                      </a:r>
                      <a:r>
                        <a:rPr lang="en-US" baseline="0" dirty="0"/>
                        <a:t>T0.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Поиск необходимо выполнять не в одном дереве, 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Write amplification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непредсказуемые задержки: у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LSM-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дерева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мало амортизированное время вставки в дерево, но вставки,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которые приводят к слиянию деревьев, будут исполняться на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несколько порядков дольше, чем типичные вставки, и создадут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много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/>
                        <a:t>T0 </a:t>
                      </a:r>
                      <a:r>
                        <a:rPr lang="ru-RU" baseline="0" dirty="0"/>
                        <a:t>хранится в </a:t>
                      </a:r>
                      <a:r>
                        <a:rPr lang="en-US" baseline="0" dirty="0"/>
                        <a:t>RAM </a:t>
                      </a:r>
                      <a:r>
                        <a:rPr lang="ru-RU" baseline="0" dirty="0"/>
                        <a:t>и при исчезновении питания теряется. Зачастую приложениям </a:t>
                      </a:r>
                      <a:r>
                        <a:rPr lang="en-US" baseline="0" dirty="0"/>
                        <a:t>OK </a:t>
                      </a:r>
                      <a:r>
                        <a:rPr lang="ru-RU" baseline="0" dirty="0"/>
                        <a:t>потерять несколько последних секунд работы</a:t>
                      </a: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29176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7810813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вопросы: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Надёжность сохранения данных в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T0.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Write amplification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непредсказуемые задержки: у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LSM-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дерева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мало амортизированное время вставки в дерево, но вставки,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которые приводят к слиянию деревьев, будут исполняться на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несколько порядков дольше, чем типичные вставки, и создадут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много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Bloom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0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24785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7810813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вопросы: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Надёжность сохранения данных в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T0.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Поиск необходимо выполнять не в одном дереве, а</a:t>
                      </a:r>
                      <a:b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Write stalls.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Слияние деревьев в фоновом процессе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Компоненты не меняются, поэтому поиск может идти одновременно со слиянием и использовать старые версии деревьев.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 partitioning.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 tiering.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53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87308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LSM tiering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Каждый этаж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 дерева представляется как объединение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нескольких деревьев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i,j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Размер </a:t>
                      </a:r>
                      <a:r>
                        <a:rPr lang="en-US" baseline="0" dirty="0" err="1"/>
                        <a:t>Ti,j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поддерживается примерно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равным размеру предыдущего этажа.</a:t>
                      </a: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Слияние деревьев в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м этаже только добавляет дерево в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(i+1)-</a:t>
                      </a:r>
                      <a:r>
                        <a:rPr lang="ru-RU" baseline="0" dirty="0"/>
                        <a:t>й этаж.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173190" y="2588202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233542" y="2588202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00531" y="3083778"/>
            <a:ext cx="447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                T1               T2                 T3.        ……</a:t>
            </a:r>
            <a:endParaRPr lang="ru-RU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D7CEBF-9E31-EE4B-E0D0-1F42B0C039C4}"/>
              </a:ext>
            </a:extLst>
          </p:cNvPr>
          <p:cNvSpPr/>
          <p:nvPr/>
        </p:nvSpPr>
        <p:spPr>
          <a:xfrm>
            <a:off x="7600531" y="2871275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BCC090-8FF5-78BD-1E47-B6F3CB4240D2}"/>
              </a:ext>
            </a:extLst>
          </p:cNvPr>
          <p:cNvSpPr/>
          <p:nvPr/>
        </p:nvSpPr>
        <p:spPr>
          <a:xfrm>
            <a:off x="8655998" y="2871275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64A831-BCAC-CEAF-3738-9C28B13379B3}"/>
              </a:ext>
            </a:extLst>
          </p:cNvPr>
          <p:cNvSpPr/>
          <p:nvPr/>
        </p:nvSpPr>
        <p:spPr>
          <a:xfrm>
            <a:off x="8655998" y="2602977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574846-CD86-EB24-4824-3760237E3C42}"/>
              </a:ext>
            </a:extLst>
          </p:cNvPr>
          <p:cNvSpPr/>
          <p:nvPr/>
        </p:nvSpPr>
        <p:spPr>
          <a:xfrm>
            <a:off x="9711465" y="2588202"/>
            <a:ext cx="457200" cy="452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115FF3-C5C1-B889-0D2B-4ED7EADA3671}"/>
              </a:ext>
            </a:extLst>
          </p:cNvPr>
          <p:cNvSpPr/>
          <p:nvPr/>
        </p:nvSpPr>
        <p:spPr>
          <a:xfrm>
            <a:off x="9711465" y="1986041"/>
            <a:ext cx="457200" cy="452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54D429E-F1F9-0D2E-B9D4-D041A6936EB7}"/>
              </a:ext>
            </a:extLst>
          </p:cNvPr>
          <p:cNvSpPr/>
          <p:nvPr/>
        </p:nvSpPr>
        <p:spPr>
          <a:xfrm>
            <a:off x="10293894" y="2567637"/>
            <a:ext cx="362464" cy="2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544DFA-6091-D7F7-E7BE-5CEA869C796A}"/>
              </a:ext>
            </a:extLst>
          </p:cNvPr>
          <p:cNvSpPr/>
          <p:nvPr/>
        </p:nvSpPr>
        <p:spPr>
          <a:xfrm>
            <a:off x="10781587" y="1986041"/>
            <a:ext cx="457200" cy="1069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35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1175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LSM tiering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Каждый этаж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 дерева представляется как объединение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нескольких деревьев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i,j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Размер </a:t>
                      </a:r>
                      <a:r>
                        <a:rPr lang="en-US" baseline="0" dirty="0" err="1"/>
                        <a:t>Ti,j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поддерживается примерно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равным размеру предыдущего этажа.</a:t>
                      </a: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Слияние деревьев в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м этаже только добавляет дерево в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(i+1)-</a:t>
                      </a:r>
                      <a:r>
                        <a:rPr lang="ru-RU" baseline="0" dirty="0"/>
                        <a:t>й этаж.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Такая конструкция выгодна тем, что уменьшает количество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IO, </a:t>
                      </a:r>
                      <a:r>
                        <a:rPr lang="ru-RU" baseline="0" dirty="0"/>
                        <a:t>требуемых для слияния, т.к. весь </a:t>
                      </a:r>
                      <a:r>
                        <a:rPr lang="en-US" baseline="0" dirty="0"/>
                        <a:t>(i+1)-</a:t>
                      </a:r>
                      <a:r>
                        <a:rPr lang="ru-RU" baseline="0" dirty="0"/>
                        <a:t>й этаж вычитывать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 надо.</a:t>
                      </a:r>
                      <a:r>
                        <a:rPr lang="en-US" baseline="0" dirty="0"/>
                        <a:t> LSM tiering </a:t>
                      </a:r>
                      <a:r>
                        <a:rPr lang="ru-RU" baseline="0" dirty="0"/>
                        <a:t>применяется в системах, где важно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поддерживать большое количество вставок.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Минусы состоят в дублировании ключей внутри этажа, т.е. менее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эффективном использовании диска, и необходимости делать поиск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 ключу в каждом дереве этажа по отдельности.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173190" y="2588202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233542" y="2588202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00531" y="3083778"/>
            <a:ext cx="447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                T1               T2                 T3.        ……</a:t>
            </a:r>
            <a:endParaRPr lang="ru-RU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D7CEBF-9E31-EE4B-E0D0-1F42B0C039C4}"/>
              </a:ext>
            </a:extLst>
          </p:cNvPr>
          <p:cNvSpPr/>
          <p:nvPr/>
        </p:nvSpPr>
        <p:spPr>
          <a:xfrm>
            <a:off x="7600531" y="2871275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BCC090-8FF5-78BD-1E47-B6F3CB4240D2}"/>
              </a:ext>
            </a:extLst>
          </p:cNvPr>
          <p:cNvSpPr/>
          <p:nvPr/>
        </p:nvSpPr>
        <p:spPr>
          <a:xfrm>
            <a:off x="8655998" y="2871275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64A831-BCAC-CEAF-3738-9C28B13379B3}"/>
              </a:ext>
            </a:extLst>
          </p:cNvPr>
          <p:cNvSpPr/>
          <p:nvPr/>
        </p:nvSpPr>
        <p:spPr>
          <a:xfrm>
            <a:off x="8655998" y="2602977"/>
            <a:ext cx="457200" cy="169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574846-CD86-EB24-4824-3760237E3C42}"/>
              </a:ext>
            </a:extLst>
          </p:cNvPr>
          <p:cNvSpPr/>
          <p:nvPr/>
        </p:nvSpPr>
        <p:spPr>
          <a:xfrm>
            <a:off x="9711465" y="2588202"/>
            <a:ext cx="457200" cy="452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115FF3-C5C1-B889-0D2B-4ED7EADA3671}"/>
              </a:ext>
            </a:extLst>
          </p:cNvPr>
          <p:cNvSpPr/>
          <p:nvPr/>
        </p:nvSpPr>
        <p:spPr>
          <a:xfrm>
            <a:off x="9711465" y="1986041"/>
            <a:ext cx="457200" cy="452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54D429E-F1F9-0D2E-B9D4-D041A6936EB7}"/>
              </a:ext>
            </a:extLst>
          </p:cNvPr>
          <p:cNvSpPr/>
          <p:nvPr/>
        </p:nvSpPr>
        <p:spPr>
          <a:xfrm>
            <a:off x="10293894" y="2567637"/>
            <a:ext cx="362464" cy="2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544DFA-6091-D7F7-E7BE-5CEA869C796A}"/>
              </a:ext>
            </a:extLst>
          </p:cNvPr>
          <p:cNvSpPr/>
          <p:nvPr/>
        </p:nvSpPr>
        <p:spPr>
          <a:xfrm>
            <a:off x="10781587" y="1986041"/>
            <a:ext cx="457200" cy="1069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537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4845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-</a:t>
                          </a:r>
                          <a:r>
                            <a:rPr lang="ru-RU" b="0" dirty="0"/>
                            <a:t>деревья объединяют </a:t>
                          </a:r>
                          <a:r>
                            <a:rPr lang="en-US" b="0" dirty="0"/>
                            <a:t>B-</a:t>
                          </a:r>
                          <a:r>
                            <a:rPr lang="ru-RU" b="0" dirty="0"/>
                            <a:t>дерево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ru-RU" b="0" baseline="0" dirty="0"/>
                            <a:t>и журнал.</a:t>
                          </a:r>
                          <a:endParaRPr lang="en-US" b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Как</a:t>
                          </a:r>
                          <a:r>
                            <a:rPr lang="ru-RU" baseline="0" dirty="0"/>
                            <a:t> и в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pivots (</a:t>
                          </a:r>
                          <a:r>
                            <a:rPr lang="ru-RU" baseline="0" dirty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commands (</a:t>
                          </a:r>
                          <a:r>
                            <a:rPr lang="ru-RU" baseline="0" dirty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Узлы длиной </a:t>
                          </a:r>
                          <a:r>
                            <a:rPr lang="en-US" baseline="0" dirty="0"/>
                            <a:t>B </a:t>
                          </a:r>
                          <a:r>
                            <a:rPr lang="ru-RU" baseline="0" dirty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pivots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hlinkClick r:id="rId3"/>
                            </a:rPr>
                            <a:t>https://www.usenix.org/system/files/login/articles/login_oct15_05_bender.pdf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94763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91241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4316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14123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57649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3038</Words>
  <Application>Microsoft Macintosh PowerPoint</Application>
  <PresentationFormat>Widescreen</PresentationFormat>
  <Paragraphs>567</Paragraphs>
  <Slides>29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16</cp:revision>
  <dcterms:created xsi:type="dcterms:W3CDTF">2018-11-11T15:04:57Z</dcterms:created>
  <dcterms:modified xsi:type="dcterms:W3CDTF">2022-10-30T17:36:31Z</dcterms:modified>
</cp:coreProperties>
</file>