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handoutMasterIdLst>
    <p:handoutMasterId r:id="rId50"/>
  </p:handoutMasterIdLst>
  <p:sldIdLst>
    <p:sldId id="280" r:id="rId3"/>
    <p:sldId id="317" r:id="rId4"/>
    <p:sldId id="349" r:id="rId5"/>
    <p:sldId id="318" r:id="rId6"/>
    <p:sldId id="319" r:id="rId7"/>
    <p:sldId id="320" r:id="rId8"/>
    <p:sldId id="323" r:id="rId9"/>
    <p:sldId id="324" r:id="rId10"/>
    <p:sldId id="395" r:id="rId11"/>
    <p:sldId id="266" r:id="rId12"/>
    <p:sldId id="369" r:id="rId13"/>
    <p:sldId id="397" r:id="rId14"/>
    <p:sldId id="388" r:id="rId15"/>
    <p:sldId id="396" r:id="rId16"/>
    <p:sldId id="391" r:id="rId17"/>
    <p:sldId id="392" r:id="rId18"/>
    <p:sldId id="393" r:id="rId19"/>
    <p:sldId id="394" r:id="rId20"/>
    <p:sldId id="326" r:id="rId21"/>
    <p:sldId id="328" r:id="rId22"/>
    <p:sldId id="329" r:id="rId23"/>
    <p:sldId id="341" r:id="rId24"/>
    <p:sldId id="343" r:id="rId25"/>
    <p:sldId id="342" r:id="rId26"/>
    <p:sldId id="344" r:id="rId27"/>
    <p:sldId id="345" r:id="rId28"/>
    <p:sldId id="346" r:id="rId29"/>
    <p:sldId id="347" r:id="rId30"/>
    <p:sldId id="348" r:id="rId31"/>
    <p:sldId id="331" r:id="rId32"/>
    <p:sldId id="327" r:id="rId33"/>
    <p:sldId id="330" r:id="rId34"/>
    <p:sldId id="302" r:id="rId35"/>
    <p:sldId id="350" r:id="rId36"/>
    <p:sldId id="309" r:id="rId37"/>
    <p:sldId id="378" r:id="rId38"/>
    <p:sldId id="374" r:id="rId39"/>
    <p:sldId id="375" r:id="rId40"/>
    <p:sldId id="377" r:id="rId41"/>
    <p:sldId id="381" r:id="rId42"/>
    <p:sldId id="337" r:id="rId43"/>
    <p:sldId id="338" r:id="rId44"/>
    <p:sldId id="384" r:id="rId45"/>
    <p:sldId id="387" r:id="rId46"/>
    <p:sldId id="385" r:id="rId47"/>
    <p:sldId id="386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762"/>
  </p:normalViewPr>
  <p:slideViewPr>
    <p:cSldViewPr snapToGrid="0">
      <p:cViewPr varScale="1">
        <p:scale>
          <a:sx n="121" d="100"/>
          <a:sy n="12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691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750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2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0586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4543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592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449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4401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616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979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390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871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9946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0136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7743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4992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70183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5249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84897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3575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6043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11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1367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3862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9028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3144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9981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9992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75224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26932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94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1707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07956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982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9628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107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29130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1420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7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307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187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4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8521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13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357767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wn.net/Articles/79600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gacy.gitbook.com/book/bagder/http2-explained/detail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76703/,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xboe/libu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1873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/42434872/39867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6480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4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93516"/>
              </p:ext>
            </p:extLst>
          </p:nvPr>
        </p:nvGraphicFramePr>
        <p:xfrm>
          <a:off x="0" y="365760"/>
          <a:ext cx="12192000" cy="42968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Какой интерфейс есть</a:t>
                      </a:r>
                      <a:r>
                        <a:rPr lang="ru-RU" sz="1800" baseline="0" dirty="0"/>
                        <a:t> у жёсткого диска</a:t>
                      </a:r>
                      <a:r>
                        <a:rPr lang="ru-RU" sz="1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= open(“./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fes.c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read(f, buffer, size);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.....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write(f, buffer, size);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.....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close(f);</a:t>
                      </a:r>
                    </a:p>
                    <a:p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  <a:p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=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(“./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“w”);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(f, “hello, world!\n”);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(f);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В какой момент </a:t>
                      </a:r>
                      <a:r>
                        <a:rPr lang="ru-RU" sz="2000" dirty="0" err="1">
                          <a:latin typeface="+mn-lt"/>
                          <a:cs typeface="Consolas" panose="020B0609020204030204" pitchFamily="49" charset="0"/>
                        </a:rPr>
                        <a:t>невыравненные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 чтения и записи превращаются в выравненные?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2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84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31334"/>
              </p:ext>
            </p:extLst>
          </p:nvPr>
        </p:nvGraphicFramePr>
        <p:xfrm>
          <a:off x="2032000" y="1215422"/>
          <a:ext cx="8128002" cy="4993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2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9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09637"/>
              </p:ext>
            </p:extLst>
          </p:nvPr>
        </p:nvGraphicFramePr>
        <p:xfrm>
          <a:off x="0" y="343339"/>
          <a:ext cx="1215711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Путь</a:t>
                      </a:r>
                      <a:r>
                        <a:rPr lang="ru-RU" sz="1800" baseline="0" dirty="0"/>
                        <a:t> данных от приложения до диска (обзорно)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0417" y="1840259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err="1"/>
              <a:t>Невыравненные</a:t>
            </a:r>
            <a:br>
              <a:rPr lang="ru-RU" dirty="0"/>
            </a:br>
            <a:r>
              <a:rPr lang="ru-RU" dirty="0"/>
              <a:t>обращения,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Кеширование</a:t>
            </a:r>
            <a:br>
              <a:rPr lang="ru-RU" dirty="0"/>
            </a:br>
            <a:r>
              <a:rPr lang="ru-RU" dirty="0"/>
              <a:t>горячих данных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Readahead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0160002" y="2061107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80543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56801126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b="0" dirty="0"/>
                        <a:t>Что напечатает такая программа?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endParaRPr lang="en-GB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main(int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 **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"hello");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fork();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И такая?</a:t>
                      </a:r>
                    </a:p>
                    <a:p>
                      <a:endParaRPr lang="ru-RU" b="0" dirty="0"/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endParaRPr lang="en-GB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main(int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 **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"hello");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fork();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="0" dirty="0" err="1"/>
                        <a:t>hellohello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hello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115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="0" dirty="0"/>
                        <a:t>Каков механизм у этого эффекта?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5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42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7384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43919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56801126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b="0" dirty="0"/>
                        <a:t>Что напечатает такая программа?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endParaRPr lang="en-GB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main(int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 **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"hello");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fork();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И такая?</a:t>
                      </a:r>
                    </a:p>
                    <a:p>
                      <a:endParaRPr lang="ru-RU" b="0" dirty="0"/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endParaRPr lang="en-GB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main(int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 **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"hello");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fork();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r>
                        <a:rPr lang="en-GB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="0" dirty="0" err="1"/>
                        <a:t>hellohello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hello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115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="0" dirty="0"/>
                        <a:t>Каков механизм у этого эффекта?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5453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="0" dirty="0" err="1"/>
                        <a:t>Stdout</a:t>
                      </a:r>
                      <a:r>
                        <a:rPr lang="ru-RU" b="0" dirty="0"/>
                        <a:t> по 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буферизуется и </a:t>
                      </a:r>
                      <a:r>
                        <a:rPr lang="en-US" b="0" dirty="0"/>
                        <a:t>fork() </a:t>
                      </a:r>
                      <a:r>
                        <a:rPr lang="ru-RU" b="0" dirty="0"/>
                        <a:t>создаёт его копию.</a:t>
                      </a:r>
                    </a:p>
                    <a:p>
                      <a:r>
                        <a:rPr lang="ru-RU" b="0" dirty="0"/>
                        <a:t>Каждый из процессов на выходе выводит содержимое буфера в файловый дескриптор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Stderr </a:t>
                      </a:r>
                      <a:r>
                        <a:rPr lang="ru-RU" b="0" dirty="0"/>
                        <a:t>не буферизуется. Вызов </a:t>
                      </a:r>
                      <a:r>
                        <a:rPr lang="en-US" b="0" dirty="0" err="1"/>
                        <a:t>fprintf</a:t>
                      </a:r>
                      <a:r>
                        <a:rPr lang="en-US" b="0" dirty="0"/>
                        <a:t>() </a:t>
                      </a:r>
                      <a:r>
                        <a:rPr lang="ru-RU" b="0" dirty="0"/>
                        <a:t>сразу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пишет свой результат в файловый дескриптор </a:t>
                      </a:r>
                      <a:r>
                        <a:rPr lang="en-US" b="0" dirty="0"/>
                        <a:t>2</a:t>
                      </a:r>
                      <a:r>
                        <a:rPr lang="ru-RU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8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6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3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778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0903"/>
              </p:ext>
            </p:extLst>
          </p:nvPr>
        </p:nvGraphicFramePr>
        <p:xfrm>
          <a:off x="0" y="365760"/>
          <a:ext cx="12192000" cy="19877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1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03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13457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36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178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2840"/>
              </p:ext>
            </p:extLst>
          </p:nvPr>
        </p:nvGraphicFramePr>
        <p:xfrm>
          <a:off x="0" y="365760"/>
          <a:ext cx="12192000" cy="3176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Почему не делать </a:t>
                      </a:r>
                      <a:r>
                        <a:rPr lang="en-US" baseline="0" dirty="0"/>
                        <a:t>IO </a:t>
                      </a:r>
                      <a:r>
                        <a:rPr lang="ru-RU" baseline="0" dirty="0"/>
                        <a:t>сразу в вызове </a:t>
                      </a:r>
                      <a:r>
                        <a:rPr lang="en-US" baseline="0" dirty="0"/>
                        <a:t>write()?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1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513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9526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Почему не делать </a:t>
                      </a:r>
                      <a:r>
                        <a:rPr lang="en-US" baseline="0" dirty="0"/>
                        <a:t>IO </a:t>
                      </a:r>
                      <a:r>
                        <a:rPr lang="ru-RU" baseline="0" dirty="0"/>
                        <a:t>сразу в вызове </a:t>
                      </a:r>
                      <a:r>
                        <a:rPr lang="en-US" baseline="0" dirty="0"/>
                        <a:t>write()?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Более длинные </a:t>
                      </a:r>
                      <a:r>
                        <a:rPr lang="en-US" baseline="0" dirty="0"/>
                        <a:t>IO-</a:t>
                      </a:r>
                      <a:r>
                        <a:rPr lang="ru-RU" baseline="0" dirty="0"/>
                        <a:t>запросы к блочному устройству,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Delayed allocation,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Есть и проблемы: как ограничить время исполнения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4668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0966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209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64216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6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6211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537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064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8790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следить за использованием областей и перезаписывать только те, которые не используются.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4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7068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080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1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101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1542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2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4068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22196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См. также: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fallocate</a:t>
                      </a:r>
                      <a:r>
                        <a:rPr lang="en-US" baseline="0" dirty="0"/>
                        <a:t>(2),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logical &amp; physical size </a:t>
                      </a: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struct stat.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716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6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3868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0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6475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6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9256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1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93143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3"/>
                        </a:rPr>
                        <a:t>https://lwn.net/Articles/357767/</a:t>
                      </a:r>
                      <a:endParaRPr lang="en-GB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4"/>
                        </a:rPr>
                        <a:t>https://lwn.net/Articles/796000/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0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8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79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73074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open(“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file.txt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”, O_RDONLY);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(NULL, length, PROT_READ, MAP_PRIVATE,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0);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/* work with @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as if it were an array */</a:t>
                      </a: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(“%s\n”,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munmap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length);</a:t>
                      </a:r>
                      <a:endParaRPr lang="ru-RU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  <a:ea typeface="Menlo" charset="0"/>
                          <a:cs typeface="Menlo" charset="0"/>
                        </a:rPr>
                        <a:t>Как это работает?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86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7598"/>
              </p:ext>
            </p:extLst>
          </p:nvPr>
        </p:nvGraphicFramePr>
        <p:xfrm>
          <a:off x="0" y="365760"/>
          <a:ext cx="12192000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5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5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 чём проблема: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4219"/>
              </p:ext>
            </p:extLst>
          </p:nvPr>
        </p:nvGraphicFramePr>
        <p:xfrm>
          <a:off x="203200" y="410744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373255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364259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93979"/>
              </p:ext>
            </p:extLst>
          </p:nvPr>
        </p:nvGraphicFramePr>
        <p:xfrm>
          <a:off x="6096000" y="4573389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77322"/>
              </p:ext>
            </p:extLst>
          </p:nvPr>
        </p:nvGraphicFramePr>
        <p:xfrm>
          <a:off x="203200" y="5039335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4646855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4676935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6900"/>
              </p:ext>
            </p:extLst>
          </p:nvPr>
        </p:nvGraphicFramePr>
        <p:xfrm>
          <a:off x="6096000" y="5719525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5344633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5254672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3507698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4646855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716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Вывод: исполнять </a:t>
                      </a:r>
                      <a:r>
                        <a:rPr lang="en-US" baseline="0" dirty="0" err="1"/>
                        <a:t>punch_holes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сразу при получении запроса нельзя, их надо </a:t>
                      </a:r>
                      <a:r>
                        <a:rPr lang="ru-RU" baseline="0" dirty="0" err="1"/>
                        <a:t>журналировать</a:t>
                      </a:r>
                      <a:r>
                        <a:rPr lang="ru-RU" baseline="0" dirty="0"/>
                        <a:t> и исполнять позже.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Домашнее задание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придумайте механизм </a:t>
                      </a:r>
                      <a:r>
                        <a:rPr lang="ru-RU" baseline="0" dirty="0" err="1"/>
                        <a:t>журналирования</a:t>
                      </a:r>
                      <a:r>
                        <a:rPr lang="ru-RU" baseline="0" dirty="0"/>
                        <a:t> дырок для </a:t>
                      </a:r>
                      <a:r>
                        <a:rPr lang="en-US" baseline="0" dirty="0"/>
                        <a:t>master-slave </a:t>
                      </a:r>
                      <a:r>
                        <a:rPr lang="ru-RU" baseline="0" dirty="0"/>
                        <a:t>репликации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1807"/>
              </p:ext>
            </p:extLst>
          </p:nvPr>
        </p:nvGraphicFramePr>
        <p:xfrm>
          <a:off x="203200" y="1893051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1518159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1428198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92350"/>
              </p:ext>
            </p:extLst>
          </p:nvPr>
        </p:nvGraphicFramePr>
        <p:xfrm>
          <a:off x="6096000" y="2358997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5411"/>
              </p:ext>
            </p:extLst>
          </p:nvPr>
        </p:nvGraphicFramePr>
        <p:xfrm>
          <a:off x="203200" y="2824943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2432463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2462543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68889"/>
              </p:ext>
            </p:extLst>
          </p:nvPr>
        </p:nvGraphicFramePr>
        <p:xfrm>
          <a:off x="6096000" y="350513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313024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304028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1293306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2432463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1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9591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06066"/>
              </p:ext>
            </p:extLst>
          </p:nvPr>
        </p:nvGraphicFramePr>
        <p:xfrm>
          <a:off x="-2" y="365761"/>
          <a:ext cx="12192002" cy="4416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2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816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2" y="365761"/>
          <a:ext cx="12192002" cy="47697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7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0227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647"/>
              </p:ext>
            </p:extLst>
          </p:nvPr>
        </p:nvGraphicFramePr>
        <p:xfrm>
          <a:off x="-2" y="365761"/>
          <a:ext cx="12192002" cy="4891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6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626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4827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Будет ли оно работать эффективно?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53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932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8055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51691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208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95470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5A72FA-51CE-9E48-B4DE-1B7DE027739B}"/>
              </a:ext>
            </a:extLst>
          </p:cNvPr>
          <p:cNvGraphicFramePr>
            <a:graphicFrameLocks noGrp="1"/>
          </p:cNvGraphicFramePr>
          <p:nvPr/>
        </p:nvGraphicFramePr>
        <p:xfrm>
          <a:off x="2550434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A134AC-875A-9340-B522-B7C9162F9AB7}"/>
              </a:ext>
            </a:extLst>
          </p:cNvPr>
          <p:cNvGraphicFramePr>
            <a:graphicFrameLocks noGrp="1"/>
          </p:cNvGraphicFramePr>
          <p:nvPr/>
        </p:nvGraphicFramePr>
        <p:xfrm>
          <a:off x="4132470" y="48842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EAA00AB-410F-594C-B2A4-A3B5E0421445}"/>
              </a:ext>
            </a:extLst>
          </p:cNvPr>
          <p:cNvGraphicFramePr>
            <a:graphicFrameLocks noGrp="1"/>
          </p:cNvGraphicFramePr>
          <p:nvPr/>
        </p:nvGraphicFramePr>
        <p:xfrm>
          <a:off x="5777205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47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12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541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6476602" y="3429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14420"/>
            <a:ext cx="4996486" cy="718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1393F3-D64A-3D43-999D-83853EA62CD5}"/>
              </a:ext>
            </a:extLst>
          </p:cNvPr>
          <p:cNvGraphicFramePr>
            <a:graphicFrameLocks noGrp="1"/>
          </p:cNvGraphicFramePr>
          <p:nvPr/>
        </p:nvGraphicFramePr>
        <p:xfrm>
          <a:off x="11366774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74248-3C79-EE40-AE3D-FA835CCB5D80}"/>
              </a:ext>
            </a:extLst>
          </p:cNvPr>
          <p:cNvCxnSpPr>
            <a:endCxn id="36" idx="1"/>
          </p:cNvCxnSpPr>
          <p:nvPr/>
        </p:nvCxnSpPr>
        <p:spPr>
          <a:xfrm>
            <a:off x="6684882" y="3614420"/>
            <a:ext cx="4681892" cy="71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C14E2-BCE1-6A47-9C11-CFAC483B44A3}"/>
              </a:ext>
            </a:extLst>
          </p:cNvPr>
          <p:cNvCxnSpPr/>
          <p:nvPr/>
        </p:nvCxnSpPr>
        <p:spPr>
          <a:xfrm>
            <a:off x="11575054" y="4327648"/>
            <a:ext cx="616946" cy="11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F100A-B260-B045-A2B5-743DBEC655CB}"/>
              </a:ext>
            </a:extLst>
          </p:cNvPr>
          <p:cNvGraphicFramePr>
            <a:graphicFrameLocks noGrp="1"/>
          </p:cNvGraphicFramePr>
          <p:nvPr/>
        </p:nvGraphicFramePr>
        <p:xfrm>
          <a:off x="6684882" y="3411083"/>
          <a:ext cx="5507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1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304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9952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зачем это надо?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Процессы не имеют доступа к физической памяти.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baseline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Вместо этого, ОС предоставляют процессам линейное адресное пространство,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которое может произвольно отображаться на физическую память.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Задачи, которые решает введение виртуального</a:t>
                      </a:r>
                      <a:r>
                        <a:rPr lang="ru-RU" baseline="0" dirty="0"/>
                        <a:t> адресного пространства:</a:t>
                      </a: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Возможность предоставить каждому процессу единообразное</a:t>
                      </a:r>
                      <a:r>
                        <a:rPr lang="ru-RU" baseline="0" dirty="0"/>
                        <a:t> адресное пространство: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процесс просто считает, что ему доступны все адреса в диапазоне </a:t>
                      </a:r>
                      <a:r>
                        <a:rPr lang="en-US" baseline="0" dirty="0"/>
                        <a:t>[0, MAX_ADDR),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Изоляция процессов,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прозрачно разделять часть памяти между процессами (</a:t>
                      </a:r>
                      <a:r>
                        <a:rPr lang="en-US" baseline="0" dirty="0"/>
                        <a:t>shared libraries, text segments, 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«незаметно» для процесса заполнять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выгружать его части из памяти</a:t>
                      </a:r>
                      <a:r>
                        <a:rPr lang="en-US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memory-mapped files, swapping.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36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777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17584"/>
              </p:ext>
            </p:extLst>
          </p:nvPr>
        </p:nvGraphicFramePr>
        <p:xfrm>
          <a:off x="0" y="365761"/>
          <a:ext cx="12192000" cy="5400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Улучшение: запросы на чтение надо отправлять в таком количестве, чтобы у диска всегда была непустая очередь команд. Первая команда всё равно увидит задержку на отправку запроса и получение ответа, но для последующих этой задержки не будет.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0348BCF-999A-D44C-A773-FE62BD97364E}"/>
              </a:ext>
            </a:extLst>
          </p:cNvPr>
          <p:cNvGraphicFramePr>
            <a:graphicFrameLocks noGrp="1"/>
          </p:cNvGraphicFramePr>
          <p:nvPr/>
        </p:nvGraphicFramePr>
        <p:xfrm>
          <a:off x="2558816" y="3422344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092CBEC-D4FD-9444-8A89-1DC39AB678CB}"/>
              </a:ext>
            </a:extLst>
          </p:cNvPr>
          <p:cNvGraphicFramePr>
            <a:graphicFrameLocks noGrp="1"/>
          </p:cNvGraphicFramePr>
          <p:nvPr/>
        </p:nvGraphicFramePr>
        <p:xfrm>
          <a:off x="3342388" y="342511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ABCE27-913F-F84C-B0E9-07EF78B3CDF3}"/>
              </a:ext>
            </a:extLst>
          </p:cNvPr>
          <p:cNvGraphicFramePr>
            <a:graphicFrameLocks noGrp="1"/>
          </p:cNvGraphicFramePr>
          <p:nvPr/>
        </p:nvGraphicFramePr>
        <p:xfrm>
          <a:off x="4119689" y="3422867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B37C-8D4F-A441-AA12-5B3682A9B9B8}"/>
              </a:ext>
            </a:extLst>
          </p:cNvPr>
          <p:cNvCxnSpPr/>
          <p:nvPr/>
        </p:nvCxnSpPr>
        <p:spPr>
          <a:xfrm flipV="1">
            <a:off x="1480116" y="3616579"/>
            <a:ext cx="458853" cy="716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74B20-18E9-4C49-BB1D-9EC29B345BE6}"/>
              </a:ext>
            </a:extLst>
          </p:cNvPr>
          <p:cNvCxnSpPr>
            <a:cxnSpLocks/>
          </p:cNvCxnSpPr>
          <p:nvPr/>
        </p:nvCxnSpPr>
        <p:spPr>
          <a:xfrm flipV="1">
            <a:off x="1478105" y="3627305"/>
            <a:ext cx="658049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A31138-6051-9046-899F-F2D5BAD26494}"/>
              </a:ext>
            </a:extLst>
          </p:cNvPr>
          <p:cNvCxnSpPr>
            <a:cxnSpLocks/>
          </p:cNvCxnSpPr>
          <p:nvPr/>
        </p:nvCxnSpPr>
        <p:spPr>
          <a:xfrm flipV="1">
            <a:off x="1478406" y="3659920"/>
            <a:ext cx="827641" cy="69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5B38F43-881C-104B-BCAB-9F84273A6ACF}"/>
              </a:ext>
            </a:extLst>
          </p:cNvPr>
          <p:cNvGraphicFramePr>
            <a:graphicFrameLocks noGrp="1"/>
          </p:cNvGraphicFramePr>
          <p:nvPr/>
        </p:nvGraphicFramePr>
        <p:xfrm>
          <a:off x="4164854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1A31D25-3C4D-A04A-A44D-B25C54F3A6AD}"/>
              </a:ext>
            </a:extLst>
          </p:cNvPr>
          <p:cNvGraphicFramePr>
            <a:graphicFrameLocks noGrp="1"/>
          </p:cNvGraphicFramePr>
          <p:nvPr/>
        </p:nvGraphicFramePr>
        <p:xfrm>
          <a:off x="3655602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28B7-0F9A-6E40-B848-77577B802FE7}"/>
              </a:ext>
            </a:extLst>
          </p:cNvPr>
          <p:cNvCxnSpPr>
            <a:endCxn id="45" idx="1"/>
          </p:cNvCxnSpPr>
          <p:nvPr/>
        </p:nvCxnSpPr>
        <p:spPr>
          <a:xfrm>
            <a:off x="3354630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23DAE-168D-6A49-B116-906FC6E57608}"/>
              </a:ext>
            </a:extLst>
          </p:cNvPr>
          <p:cNvCxnSpPr/>
          <p:nvPr/>
        </p:nvCxnSpPr>
        <p:spPr>
          <a:xfrm>
            <a:off x="3863882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3365376-172E-CF4A-944A-90CD597E4B2D}"/>
              </a:ext>
            </a:extLst>
          </p:cNvPr>
          <p:cNvGraphicFramePr>
            <a:graphicFrameLocks noGrp="1"/>
          </p:cNvGraphicFramePr>
          <p:nvPr/>
        </p:nvGraphicFramePr>
        <p:xfrm>
          <a:off x="4949508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0DACC13-79F9-8449-812D-2BC10AF08592}"/>
              </a:ext>
            </a:extLst>
          </p:cNvPr>
          <p:cNvGraphicFramePr>
            <a:graphicFrameLocks noGrp="1"/>
          </p:cNvGraphicFramePr>
          <p:nvPr/>
        </p:nvGraphicFramePr>
        <p:xfrm>
          <a:off x="4440256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E4A77A-10CD-7C4F-9D1F-643C940F2950}"/>
              </a:ext>
            </a:extLst>
          </p:cNvPr>
          <p:cNvCxnSpPr>
            <a:endCxn id="49" idx="1"/>
          </p:cNvCxnSpPr>
          <p:nvPr/>
        </p:nvCxnSpPr>
        <p:spPr>
          <a:xfrm>
            <a:off x="4139284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5717B-0509-A24F-80E4-D757D6D5D33C}"/>
              </a:ext>
            </a:extLst>
          </p:cNvPr>
          <p:cNvCxnSpPr/>
          <p:nvPr/>
        </p:nvCxnSpPr>
        <p:spPr>
          <a:xfrm>
            <a:off x="4648536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1E63FB-905E-1F47-95DB-E472611B81CA}"/>
              </a:ext>
            </a:extLst>
          </p:cNvPr>
          <p:cNvCxnSpPr>
            <a:cxnSpLocks/>
          </p:cNvCxnSpPr>
          <p:nvPr/>
        </p:nvCxnSpPr>
        <p:spPr>
          <a:xfrm flipV="1">
            <a:off x="3064737" y="3616579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2CD7E3-E843-8E44-B39F-EB8EEE3E2017}"/>
              </a:ext>
            </a:extLst>
          </p:cNvPr>
          <p:cNvCxnSpPr>
            <a:cxnSpLocks/>
          </p:cNvCxnSpPr>
          <p:nvPr/>
        </p:nvCxnSpPr>
        <p:spPr>
          <a:xfrm flipV="1">
            <a:off x="3856706" y="3613325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1BB69D-6AB7-EF45-9A3D-6B7BF8A035BB}"/>
              </a:ext>
            </a:extLst>
          </p:cNvPr>
          <p:cNvCxnSpPr>
            <a:cxnSpLocks/>
          </p:cNvCxnSpPr>
          <p:nvPr/>
        </p:nvCxnSpPr>
        <p:spPr>
          <a:xfrm flipV="1">
            <a:off x="4636437" y="3604411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2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438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31266"/>
              </p:ext>
            </p:extLst>
          </p:nvPr>
        </p:nvGraphicFramePr>
        <p:xfrm>
          <a:off x="0" y="365762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15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10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34508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Дополнительное чтение: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Google, “The QUIC Transport Protocol”, </a:t>
                      </a:r>
                      <a:r>
                        <a:rPr lang="en-US" baseline="0" dirty="0">
                          <a:hlinkClick r:id="rId3"/>
                        </a:rPr>
                        <a:t>https://research.google.com/pubs/archive/46403.pdf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Daniel Bernstein, “HTTP 2 explained”, </a:t>
                      </a:r>
                      <a:r>
                        <a:rPr lang="en-US" baseline="0" dirty="0">
                          <a:hlinkClick r:id="rId4"/>
                        </a:rPr>
                        <a:t>https://legacy.gitbook.com/book/bagder/http2-explained/details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0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3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304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10743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57954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39063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94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07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985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в </a:t>
                      </a:r>
                      <a:r>
                        <a:rPr lang="en-US" dirty="0" err="1"/>
                        <a:t>pread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pwrite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и прочие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было бы добавить аналог параметра </a:t>
                      </a:r>
                      <a:r>
                        <a:rPr lang="en-US" dirty="0" err="1"/>
                        <a:t>lpOverlapped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Windows API. </a:t>
                      </a:r>
                      <a:r>
                        <a:rPr lang="ru-RU" dirty="0"/>
                        <a:t>Чем лучше схема с кольцевыми буферами?</a:t>
                      </a:r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что будет, если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операция, стоящая в голове </a:t>
                      </a:r>
                      <a:r>
                        <a:rPr lang="en-US" dirty="0"/>
                        <a:t>submission queue, </a:t>
                      </a:r>
                      <a:r>
                        <a:rPr lang="ru-RU" dirty="0"/>
                        <a:t>будет исполняться дольше всех остальных?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20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8334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3401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бы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состояла именно из запросов на ввод-вывод, ядро могло бы продвигать </a:t>
                      </a:r>
                      <a:r>
                        <a:rPr lang="en-US" dirty="0"/>
                        <a:t>sq head </a:t>
                      </a:r>
                      <a:r>
                        <a:rPr lang="ru-RU" dirty="0"/>
                        <a:t>только когда завершится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 из головы списка. Это приводило бы к </a:t>
                      </a:r>
                      <a:r>
                        <a:rPr lang="en-US" dirty="0"/>
                        <a:t>head-of-line blocking.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4457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84897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4792"/>
              </p:ext>
            </p:extLst>
          </p:nvPr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4172550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996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53710"/>
              </p:ext>
            </p:extLst>
          </p:nvPr>
        </p:nvGraphicFramePr>
        <p:xfrm>
          <a:off x="0" y="365762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Домашнее задание: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hlinkClick r:id="rId3"/>
                        </a:rPr>
                        <a:t>https://lwn.net/Articles/776703/</a:t>
                      </a:r>
                      <a:r>
                        <a:rPr lang="ru-RU" dirty="0">
                          <a:hlinkClick r:id="rId3"/>
                        </a:rPr>
                        <a:t>,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Изучите </a:t>
                      </a:r>
                      <a:r>
                        <a:rPr lang="en-US" dirty="0"/>
                        <a:t>API </a:t>
                      </a:r>
                      <a:r>
                        <a:rPr lang="en-US" dirty="0" err="1"/>
                        <a:t>liburing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https://github.com/axboe/liburing</a:t>
                      </a:r>
                      <a:r>
                        <a:rPr lang="en-US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Напишите </a:t>
                      </a:r>
                      <a:r>
                        <a:rPr lang="en-US" dirty="0"/>
                        <a:t>cp, </a:t>
                      </a:r>
                      <a:r>
                        <a:rPr lang="ru-RU" dirty="0"/>
                        <a:t>который работает следующим образом: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испустить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 последовательных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запросов на чтение, </a:t>
                      </a:r>
                      <a:r>
                        <a:rPr lang="en-US" dirty="0"/>
                        <a:t>N = 4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N = 8, </a:t>
                      </a:r>
                      <a:r>
                        <a:rPr lang="ru-RU" dirty="0"/>
                        <a:t>длина запроса – </a:t>
                      </a:r>
                      <a:r>
                        <a:rPr lang="en-US" dirty="0"/>
                        <a:t>256K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512K,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№0, испустить запрос на запись и ещё один запрос на чтение,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№1, ….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 т.д.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9264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/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13675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345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16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</a:t>
                      </a:r>
                      <a:r>
                        <a:rPr lang="en-US" baseline="0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Таблицы разрешается</a:t>
                      </a:r>
                      <a:r>
                        <a:rPr lang="ru-RU" baseline="0" dirty="0"/>
                        <a:t> заполнять частично, чтобы не тратить много памяти.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Поиск по таблицам требует много обращений</a:t>
                      </a:r>
                      <a:r>
                        <a:rPr lang="ru-RU" baseline="0" dirty="0"/>
                        <a:t> к памяти, поэтому результаты преобразований адресов </a:t>
                      </a:r>
                      <a:r>
                        <a:rPr lang="ru-RU" baseline="0" dirty="0" err="1"/>
                        <a:t>кешируются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TLB (Translation Look-aside Buffer)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62"/>
              </p:ext>
            </p:extLst>
          </p:nvPr>
        </p:nvGraphicFramePr>
        <p:xfrm>
          <a:off x="566757" y="1039155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0240"/>
              </p:ext>
            </p:extLst>
          </p:nvPr>
        </p:nvGraphicFramePr>
        <p:xfrm>
          <a:off x="1172684" y="2129824"/>
          <a:ext cx="1901022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  <a:r>
                        <a:rPr lang="ru-RU" baseline="0" dirty="0"/>
                        <a:t> страниц первого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61012" y="1780835"/>
            <a:ext cx="511672" cy="1579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56774"/>
              </p:ext>
            </p:extLst>
          </p:nvPr>
        </p:nvGraphicFramePr>
        <p:xfrm>
          <a:off x="4246390" y="3055422"/>
          <a:ext cx="204532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 страниц</a:t>
                      </a:r>
                      <a:r>
                        <a:rPr lang="ru-RU" baseline="0" dirty="0"/>
                        <a:t> второго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073706" y="3360145"/>
            <a:ext cx="1172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767" y="1780835"/>
            <a:ext cx="843623" cy="28661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1715" y="4618591"/>
            <a:ext cx="5138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4412"/>
              </p:ext>
            </p:extLst>
          </p:nvPr>
        </p:nvGraphicFramePr>
        <p:xfrm>
          <a:off x="9852721" y="2570490"/>
          <a:ext cx="1370767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Страница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8306718" y="2743200"/>
            <a:ext cx="1496849" cy="11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09679" y="1780835"/>
            <a:ext cx="1743042" cy="21166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048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2544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операционной системы память процесса представляется как набор </a:t>
                      </a:r>
                      <a:r>
                        <a:rPr lang="en-US" baseline="0" dirty="0"/>
                        <a:t>VMA (Virtual Memory Area).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Каждая </a:t>
                      </a:r>
                      <a:r>
                        <a:rPr lang="en-US" baseline="0" dirty="0"/>
                        <a:t>VMA </a:t>
                      </a:r>
                      <a:r>
                        <a:rPr lang="ru-RU" baseline="0" dirty="0"/>
                        <a:t>указывает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диапазон адресов,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права доступа (и флаги вроде </a:t>
                      </a:r>
                      <a:r>
                        <a:rPr lang="en-US" baseline="0" dirty="0"/>
                        <a:t>copy-on-write),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правило, как подгружать страницы из данной </a:t>
                      </a:r>
                      <a:r>
                        <a:rPr lang="en-US" baseline="0" dirty="0"/>
                        <a:t>VMA.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4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244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1381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707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5175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Ответ: никак.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До недавнего времени ошибки при отложенной записи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можно было легко потерять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3"/>
                        </a:rPr>
                        <a:t>https://lwn.net/Articles/718734/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4"/>
                        </a:rPr>
                        <a:t>http://stackoverflow.com/q/42434872/398670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153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4507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Вернёмся к </a:t>
                      </a: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80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4108</Words>
  <Application>Microsoft Macintosh PowerPoint</Application>
  <PresentationFormat>Widescreen</PresentationFormat>
  <Paragraphs>837</Paragraphs>
  <Slides>46</Slides>
  <Notes>46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105</cp:revision>
  <cp:lastPrinted>2017-10-02T09:22:54Z</cp:lastPrinted>
  <dcterms:created xsi:type="dcterms:W3CDTF">2016-09-20T13:25:15Z</dcterms:created>
  <dcterms:modified xsi:type="dcterms:W3CDTF">2023-10-02T08:19:42Z</dcterms:modified>
</cp:coreProperties>
</file>