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300" r:id="rId11"/>
    <p:sldId id="267" r:id="rId12"/>
    <p:sldId id="269" r:id="rId13"/>
    <p:sldId id="277" r:id="rId14"/>
    <p:sldId id="298" r:id="rId15"/>
    <p:sldId id="276" r:id="rId16"/>
    <p:sldId id="268" r:id="rId17"/>
    <p:sldId id="296" r:id="rId18"/>
    <p:sldId id="297" r:id="rId19"/>
    <p:sldId id="278" r:id="rId20"/>
    <p:sldId id="279" r:id="rId21"/>
    <p:sldId id="303" r:id="rId22"/>
    <p:sldId id="283" r:id="rId23"/>
    <p:sldId id="282" r:id="rId24"/>
    <p:sldId id="301" r:id="rId25"/>
    <p:sldId id="302" r:id="rId26"/>
    <p:sldId id="259" r:id="rId27"/>
    <p:sldId id="270" r:id="rId28"/>
    <p:sldId id="275" r:id="rId29"/>
    <p:sldId id="274" r:id="rId30"/>
    <p:sldId id="273" r:id="rId31"/>
    <p:sldId id="286" r:id="rId32"/>
    <p:sldId id="285" r:id="rId33"/>
    <p:sldId id="287" r:id="rId34"/>
    <p:sldId id="288" r:id="rId35"/>
    <p:sldId id="289" r:id="rId36"/>
    <p:sldId id="290" r:id="rId37"/>
    <p:sldId id="299" r:id="rId38"/>
    <p:sldId id="291" r:id="rId39"/>
    <p:sldId id="292" r:id="rId40"/>
    <p:sldId id="293" r:id="rId41"/>
    <p:sldId id="294" r:id="rId42"/>
    <p:sldId id="295" r:id="rId43"/>
    <p:sldId id="284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1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74771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15796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39227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045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529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70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17317"/>
              </p:ext>
            </p:extLst>
          </p:nvPr>
        </p:nvGraphicFramePr>
        <p:xfrm>
          <a:off x="0" y="365760"/>
          <a:ext cx="12192000" cy="49360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Задача ФС: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Используя только интерфейс жёсткого диска, предоставить пользователю возможность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создавать каталоги и файлы,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отыскивать каталоги и файлы по имени,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писать данные в файлы</a:t>
                      </a:r>
                      <a:r>
                        <a:rPr lang="en-US" sz="2000" dirty="0"/>
                        <a:t> (</a:t>
                      </a:r>
                      <a:r>
                        <a:rPr lang="ru-RU" sz="2000" dirty="0"/>
                        <a:t>в произвольные позиции) и читать их,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делать вышеперечисленное надёжно и эффективно.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030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5595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9820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32856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798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10636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369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5613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101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77B5F-8723-E043-A842-41A2C8F5D6E2}"/>
              </a:ext>
            </a:extLst>
          </p:cNvPr>
          <p:cNvSpPr txBox="1"/>
          <p:nvPr/>
        </p:nvSpPr>
        <p:spPr>
          <a:xfrm>
            <a:off x="9324975" y="3978059"/>
            <a:ext cx="2867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Современные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работают быстрее. Например,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Seagate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Exos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16T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имеет скорость линейного чтения до 250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MB/sec,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 время случайного доступа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6ms.</a:t>
            </a:r>
          </a:p>
          <a:p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 значения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MB/sec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10ms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намного удобнее для быстрых оценок.</a:t>
            </a:r>
            <a:endParaRPr lang="en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952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3771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6520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84515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с диска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116 </a:t>
                      </a:r>
                      <a:r>
                        <a:rPr lang="ru-RU" b="1" dirty="0"/>
                        <a:t>дней только на позиционирование читающей головки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565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1411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6446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4772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4C7B6F-92B9-644A-AE8C-21828686E364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109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46632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4C7B6F-92B9-644A-AE8C-21828686E364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5EFBB9-5BCF-B997-87AD-FC2A2AB2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96" y="365760"/>
            <a:ext cx="7676204" cy="511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2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099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90556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D28197-CC5C-7F41-824B-6C0889A89FD9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975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80404"/>
              </p:ext>
            </p:extLst>
          </p:nvPr>
        </p:nvGraphicFramePr>
        <p:xfrm>
          <a:off x="0" y="365760"/>
          <a:ext cx="12192000" cy="41139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35BD5-CBD1-B647-A7B1-89EE65FE68C1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326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20463"/>
              </p:ext>
            </p:extLst>
          </p:nvPr>
        </p:nvGraphicFramePr>
        <p:xfrm>
          <a:off x="0" y="365760"/>
          <a:ext cx="12192000" cy="46617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</a:t>
                      </a:r>
                      <a:r>
                        <a:rPr lang="ru-RU" baseline="0" dirty="0"/>
                        <a:t>с более быстрым интерфейсом</a:t>
                      </a:r>
                      <a:r>
                        <a:rPr lang="en-US" baseline="0" dirty="0"/>
                        <a:t>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7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7664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98516"/>
              </p:ext>
            </p:extLst>
          </p:nvPr>
        </p:nvGraphicFramePr>
        <p:xfrm>
          <a:off x="0" y="365760"/>
          <a:ext cx="12192000" cy="5850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</a:t>
                      </a:r>
                      <a:r>
                        <a:rPr lang="ru-RU" baseline="0" dirty="0"/>
                        <a:t>с более быстрым интерфейсом</a:t>
                      </a:r>
                      <a:r>
                        <a:rPr lang="en-US" baseline="0" dirty="0"/>
                        <a:t>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Storage-class memory (3D NAND, 3DXP, etc.)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</a:t>
                      </a:r>
                      <a:r>
                        <a:rPr lang="ru-RU" baseline="0" dirty="0"/>
                        <a:t> с произвольным доступом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которая</a:t>
                      </a:r>
                      <a:r>
                        <a:rPr lang="ru-RU" baseline="0" dirty="0"/>
                        <a:t> не стирается при выключении питания.</a:t>
                      </a:r>
                    </a:p>
                    <a:p>
                      <a:r>
                        <a:rPr lang="ru-RU" baseline="0" dirty="0"/>
                        <a:t>+ по скорости сопоставима с </a:t>
                      </a:r>
                      <a:r>
                        <a:rPr lang="en-US" baseline="0" dirty="0"/>
                        <a:t>DRAM (</a:t>
                      </a:r>
                      <a:r>
                        <a:rPr lang="ru-RU" baseline="0" dirty="0"/>
                        <a:t>устанавливается на </a:t>
                      </a:r>
                      <a:r>
                        <a:rPr lang="en-US" baseline="0" dirty="0"/>
                        <a:t>PCIe-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DDR-</a:t>
                      </a:r>
                      <a:r>
                        <a:rPr lang="ru-RU" baseline="0" dirty="0"/>
                        <a:t>шины)</a:t>
                      </a:r>
                      <a:r>
                        <a:rPr lang="en-US" baseline="0" dirty="0"/>
                        <a:t>,</a:t>
                      </a:r>
                    </a:p>
                    <a:p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объём – единицы терабайт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5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1359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0928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/>
                        <a:t>API </a:t>
                      </a:r>
                      <a:r>
                        <a:rPr lang="ru-RU" sz="3200" dirty="0"/>
                        <a:t>для чтения/записи файлов</a:t>
                      </a:r>
                      <a:r>
                        <a:rPr lang="en-US" sz="3200" dirty="0"/>
                        <a:t>: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Надо скрыть от пользователя особенности оборудования и предоставить единообразный способ доступа к данным на</a:t>
            </a:r>
            <a:br>
              <a:rPr lang="ru-RU" sz="2000" dirty="0"/>
            </a:br>
            <a:r>
              <a:rPr lang="ru-RU" sz="2000" dirty="0"/>
              <a:t>разных устройствах.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memory-mapped files.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001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88020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963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99261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99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85682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971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8416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\Global??\C:\foo\bar.txt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9730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88176" y="3153202"/>
            <a:ext cx="31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Если файлов тысячи, то</a:t>
            </a:r>
            <a:br>
              <a:rPr lang="ru-RU" dirty="0"/>
            </a:br>
            <a:r>
              <a:rPr lang="ru-RU" dirty="0"/>
              <a:t>список становится неудобным</a:t>
            </a:r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428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38993"/>
              </p:ext>
            </p:extLst>
          </p:nvPr>
        </p:nvGraphicFramePr>
        <p:xfrm>
          <a:off x="0" y="365762"/>
          <a:ext cx="12192000" cy="43116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Проблема</a:t>
                      </a:r>
                      <a:r>
                        <a:rPr lang="ru-RU" baseline="0" dirty="0"/>
                        <a:t> с терминологией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ФС – видимая</a:t>
                      </a:r>
                      <a:r>
                        <a:rPr lang="ru-RU" baseline="0" dirty="0"/>
                        <a:t> пользователю иерархия каталогов и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– механизм</a:t>
                      </a:r>
                      <a:r>
                        <a:rPr lang="ru-RU" baseline="0" dirty="0"/>
                        <a:t> расположения файлов на диске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349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53550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6442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O_CLOEXEC.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876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8823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685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4689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3630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8183"/>
              </p:ext>
            </p:extLst>
          </p:nvPr>
        </p:nvGraphicFramePr>
        <p:xfrm>
          <a:off x="0" y="365761"/>
          <a:ext cx="12192000" cy="275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572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решает проблему гонок с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(),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рабочие каталоги для потоков, а не всего процесса,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меньше работы про обходу пути.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6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7202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58609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421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361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400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3987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</a:t>
                      </a: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open(O_TMPFILE)</a:t>
                      </a:r>
                      <a:r>
                        <a:rPr lang="ru-RU" baseline="0" dirty="0"/>
                        <a:t> создаёт файл, у которого изначально нет имени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417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956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324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1152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unix</a:t>
                      </a:r>
                      <a:r>
                        <a:rPr lang="en-US" baseline="0" dirty="0"/>
                        <a:t> domain sockets.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687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4311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mmap</a:t>
                      </a:r>
                      <a:r>
                        <a:rPr lang="en-US" baseline="0" dirty="0"/>
                        <a:t>() / </a:t>
                      </a:r>
                      <a:r>
                        <a:rPr lang="en-US" baseline="0" dirty="0" err="1"/>
                        <a:t>munmap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702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421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04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  <a:r>
                        <a:rPr lang="en-US" sz="4000" dirty="0"/>
                        <a:t>,</a:t>
                      </a:r>
                      <a:endParaRPr lang="ru-RU" sz="40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предоставлять</a:t>
                      </a:r>
                      <a:r>
                        <a:rPr lang="ru-RU" sz="4000" baseline="0" dirty="0"/>
                        <a:t> к ним доступ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091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1635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837">
                <a:tc>
                  <a:txBody>
                    <a:bodyPr/>
                    <a:lstStyle/>
                    <a:p>
                      <a:r>
                        <a:rPr lang="ru-RU" sz="3600" dirty="0"/>
                        <a:t>Сегодня мы будем говорить только о локальных ФС, т.е. тех, которые</a:t>
                      </a:r>
                      <a:r>
                        <a:rPr lang="en-US" sz="3600" baseline="0" dirty="0"/>
                        <a:t> </a:t>
                      </a:r>
                      <a:r>
                        <a:rPr lang="ru-RU" sz="3600" dirty="0"/>
                        <a:t>хранят данные на том компьютере, где исполняется ОС.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6816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50583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983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580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279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2068DC-E826-C94E-A8A9-96F31257BDC4}"/>
              </a:ext>
            </a:extLst>
          </p:cNvPr>
          <p:cNvSpPr/>
          <p:nvPr/>
        </p:nvSpPr>
        <p:spPr>
          <a:xfrm>
            <a:off x="6202497" y="1035586"/>
            <a:ext cx="5816906" cy="42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Это уже не всегда верно: технически стало можно в собрать в форм-факторе </a:t>
            </a:r>
            <a:r>
              <a:rPr lang="en-US" sz="2400" dirty="0"/>
              <a:t>PCIe-</a:t>
            </a:r>
            <a:r>
              <a:rPr lang="ru-RU" sz="2400" dirty="0"/>
              <a:t>карты компьютер с 16 ядрами </a:t>
            </a:r>
            <a:r>
              <a:rPr lang="en-US" sz="2400" dirty="0"/>
              <a:t>ARM, 512Gb RAM, 2x100Gb </a:t>
            </a:r>
            <a:r>
              <a:rPr lang="en-US" sz="2400" dirty="0" err="1"/>
              <a:t>ethrenet</a:t>
            </a:r>
            <a:r>
              <a:rPr lang="en-US" sz="2400" dirty="0"/>
              <a:t>-</a:t>
            </a:r>
            <a:r>
              <a:rPr lang="ru-RU" sz="2400" dirty="0"/>
              <a:t>портами и </a:t>
            </a:r>
            <a:r>
              <a:rPr lang="en-US" sz="2400" dirty="0"/>
              <a:t>16 </a:t>
            </a:r>
            <a:r>
              <a:rPr lang="ru-RU" sz="2400" dirty="0"/>
              <a:t>портами</a:t>
            </a:r>
            <a:r>
              <a:rPr lang="en-US" sz="2400" dirty="0"/>
              <a:t> </a:t>
            </a:r>
            <a:r>
              <a:rPr lang="ru-RU" sz="2400" dirty="0"/>
              <a:t>для подключения </a:t>
            </a:r>
            <a:r>
              <a:rPr lang="en-US" sz="2400" dirty="0"/>
              <a:t>PCIe-</a:t>
            </a:r>
            <a:r>
              <a:rPr lang="ru-RU" sz="2400" dirty="0"/>
              <a:t>устройств хранения</a:t>
            </a:r>
            <a:r>
              <a:rPr lang="en-US" sz="2400" dirty="0"/>
              <a:t> </a:t>
            </a:r>
            <a:r>
              <a:rPr lang="ru-RU" sz="2400" dirty="0"/>
              <a:t>и 24 </a:t>
            </a:r>
            <a:r>
              <a:rPr lang="en-US" sz="2400" dirty="0"/>
              <a:t>SATA-</a:t>
            </a:r>
            <a:r>
              <a:rPr lang="ru-RU" sz="2400" dirty="0"/>
              <a:t>портами. Например, </a:t>
            </a:r>
            <a:r>
              <a:rPr lang="en-US" sz="2400" dirty="0"/>
              <a:t>Mellanox </a:t>
            </a:r>
            <a:r>
              <a:rPr lang="en-US" sz="2400" dirty="0" err="1"/>
              <a:t>BlueField</a:t>
            </a:r>
            <a:r>
              <a:rPr lang="en-US" sz="2400" dirty="0"/>
              <a:t>. </a:t>
            </a:r>
            <a:r>
              <a:rPr lang="ru-RU" sz="2400" dirty="0"/>
              <a:t>Такое устройство может предоставлять куда более богатый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48671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3341</Words>
  <Application>Microsoft Macintosh PowerPoint</Application>
  <PresentationFormat>Widescreen</PresentationFormat>
  <Paragraphs>579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46</cp:revision>
  <cp:lastPrinted>2019-09-04T08:05:36Z</cp:lastPrinted>
  <dcterms:created xsi:type="dcterms:W3CDTF">2016-09-20T13:25:15Z</dcterms:created>
  <dcterms:modified xsi:type="dcterms:W3CDTF">2023-09-11T05:53:47Z</dcterms:modified>
</cp:coreProperties>
</file>