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415" y="2324735"/>
            <a:ext cx="9144000" cy="1154430"/>
          </a:xfrm>
        </p:spPr>
        <p:txBody>
          <a:bodyPr/>
          <a:p>
            <a:r>
              <a:rPr lang="en-US" sz="5400"/>
              <a:t>Reti Neurali Stigmergiche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415" y="3666490"/>
            <a:ext cx="9144000" cy="1057910"/>
          </a:xfrm>
        </p:spPr>
        <p:txBody>
          <a:bodyPr>
            <a:normAutofit/>
          </a:bodyPr>
          <a:p>
            <a:r>
              <a:rPr lang="en-US" sz="2400"/>
              <a:t>Architetture e metodologie innovative per l’apprendimento di pattern spazio-temporali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1542415" y="5238750"/>
            <a:ext cx="3863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i="1"/>
              <a:t>Relatori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en-US" altLang="en-US" sz="2000"/>
              <a:t>Mario G.C.A. Cimino</a:t>
            </a:r>
            <a:endParaRPr lang="en-US" altLang="en-US" sz="2000"/>
          </a:p>
          <a:p>
            <a:r>
              <a:rPr lang="en-US" altLang="en-US" sz="2000"/>
              <a:t>Gigliola Vaglini</a:t>
            </a:r>
            <a:endParaRPr lang="en-US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7710805" y="5238750"/>
            <a:ext cx="2975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i="1"/>
              <a:t>Candidato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en-US" altLang="en-US" sz="2000"/>
              <a:t>Federico A. Galatolo</a:t>
            </a:r>
            <a:endParaRPr lang="en-US" altLang="en-US" sz="2000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3820" y="340360"/>
            <a:ext cx="1863725" cy="1913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735"/>
            <a:ext cx="10515600" cy="1325563"/>
          </a:xfrm>
        </p:spPr>
        <p:txBody>
          <a:bodyPr/>
          <a:p>
            <a:r>
              <a:rPr lang="en-US" altLang="en-US"/>
              <a:t>Classificazione Nel Tempo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407535" y="544639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x(t)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2585" y="5104765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 Dinamica</a:t>
            </a:r>
            <a:endParaRPr lang="en-US" altLang="en-US" sz="280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6195" y="5782310"/>
            <a:ext cx="16141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8788400" y="5782310"/>
            <a:ext cx="166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12585" y="3178810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 Statica</a:t>
            </a:r>
            <a:endParaRPr lang="en-US" altLang="en-US" sz="28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770620" y="3856355"/>
            <a:ext cx="1696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23971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Riconoscimento Vocale</a:t>
            </a:r>
            <a:endParaRPr lang="en-US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23971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Guida Autonoma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71215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Riconoscimento Azioni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1215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400"/>
              <a:t>......</a:t>
            </a:r>
            <a:endParaRPr lang="en-US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751840" y="3670300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(Reti Classiche, ...)</a:t>
            </a:r>
            <a:endParaRPr lang="en-US" altLang="en-US" sz="2000"/>
          </a:p>
        </p:txBody>
      </p:sp>
      <p:sp>
        <p:nvSpPr>
          <p:cNvPr id="18" name="Text Box 17"/>
          <p:cNvSpPr txBox="1"/>
          <p:nvPr/>
        </p:nvSpPr>
        <p:spPr>
          <a:xfrm>
            <a:off x="751840" y="5583555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(Ricorrenti, LSTM, ...)</a:t>
            </a:r>
            <a:endParaRPr lang="en-US" altLang="en-US" sz="2000"/>
          </a:p>
        </p:txBody>
      </p:sp>
      <p:grpSp>
        <p:nvGrpSpPr>
          <p:cNvPr id="14" name="Group 13"/>
          <p:cNvGrpSpPr/>
          <p:nvPr/>
        </p:nvGrpSpPr>
        <p:grpSpPr>
          <a:xfrm>
            <a:off x="4358005" y="2912110"/>
            <a:ext cx="690880" cy="1913890"/>
            <a:chOff x="7448" y="4459"/>
            <a:chExt cx="1088" cy="3014"/>
          </a:xfrm>
        </p:grpSpPr>
        <p:sp>
          <p:nvSpPr>
            <p:cNvPr id="16" name="Rectangle 15"/>
            <p:cNvSpPr/>
            <p:nvPr/>
          </p:nvSpPr>
          <p:spPr>
            <a:xfrm>
              <a:off x="7448" y="4459"/>
              <a:ext cx="1088" cy="3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48" y="4459"/>
              <a:ext cx="1088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x(0)</a:t>
              </a:r>
              <a:endParaRPr lang="en-US" alt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48" y="6413"/>
              <a:ext cx="1088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x(T)</a:t>
              </a:r>
              <a:endParaRPr lang="en-US" alt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7734" y="5738"/>
              <a:ext cx="724" cy="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</a:t>
              </a:r>
              <a:endParaRPr lang="en-US" altLang="en-US"/>
            </a:p>
          </p:txBody>
        </p:sp>
      </p:grp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5048885" y="3856355"/>
            <a:ext cx="1663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7" idx="1"/>
          </p:cNvCxnSpPr>
          <p:nvPr/>
        </p:nvCxnSpPr>
        <p:spPr>
          <a:xfrm>
            <a:off x="5048885" y="3248660"/>
            <a:ext cx="1663700" cy="60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7" idx="1"/>
          </p:cNvCxnSpPr>
          <p:nvPr/>
        </p:nvCxnSpPr>
        <p:spPr>
          <a:xfrm flipV="1">
            <a:off x="5048885" y="3856355"/>
            <a:ext cx="166370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Stigmergia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155" y="1417955"/>
            <a:ext cx="9457055" cy="89916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Meccanismo di comunicazione tra agenti basato sull'interazione con uno spazio condiviso</a:t>
            </a:r>
            <a:endParaRPr lang="en-US" altLang="en-US" sz="2400"/>
          </a:p>
        </p:txBody>
      </p:sp>
      <p:sp>
        <p:nvSpPr>
          <p:cNvPr id="8" name="Oval 7"/>
          <p:cNvSpPr/>
          <p:nvPr/>
        </p:nvSpPr>
        <p:spPr>
          <a:xfrm>
            <a:off x="4989195" y="3700780"/>
            <a:ext cx="221361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Impronta Stigmergica</a:t>
            </a:r>
            <a:endParaRPr lang="en-US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50485" y="5148580"/>
            <a:ext cx="2750820" cy="1395095"/>
            <a:chOff x="8111" y="8108"/>
            <a:chExt cx="4332" cy="2197"/>
          </a:xfrm>
        </p:grpSpPr>
        <p:sp>
          <p:nvSpPr>
            <p:cNvPr id="9" name="Rectangle 8"/>
            <p:cNvSpPr/>
            <p:nvPr/>
          </p:nvSpPr>
          <p:spPr>
            <a:xfrm>
              <a:off x="8111" y="9260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Stimolo</a:t>
              </a:r>
              <a:endParaRPr lang="en-US" altLang="en-US"/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9600" y="8108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9601" y="8394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Rinforzo (Mark)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1120" y="2317115"/>
            <a:ext cx="3788410" cy="1383665"/>
            <a:chOff x="8112" y="3649"/>
            <a:chExt cx="5966" cy="2179"/>
          </a:xfrm>
        </p:grpSpPr>
        <p:sp>
          <p:nvSpPr>
            <p:cNvPr id="12" name="Rectangle 11"/>
            <p:cNvSpPr/>
            <p:nvPr/>
          </p:nvSpPr>
          <p:spPr>
            <a:xfrm>
              <a:off x="8112" y="3649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Tempo</a:t>
              </a:r>
              <a:endParaRPr lang="en-US" altLang="en-US"/>
            </a:p>
          </p:txBody>
        </p:sp>
        <p:cxnSp>
          <p:nvCxnSpPr>
            <p:cNvPr id="13" name="Straight Arrow Connector 12"/>
            <p:cNvCxnSpPr>
              <a:stCxn id="12" idx="2"/>
              <a:endCxn id="8" idx="0"/>
            </p:cNvCxnSpPr>
            <p:nvPr/>
          </p:nvCxnSpPr>
          <p:spPr>
            <a:xfrm flipH="1">
              <a:off x="9600" y="4694"/>
              <a:ext cx="1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9601" y="4971"/>
              <a:ext cx="4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Evaporazione (Tick)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050" y="3914775"/>
            <a:ext cx="3947160" cy="1023620"/>
            <a:chOff x="10830" y="6165"/>
            <a:chExt cx="6216" cy="1612"/>
          </a:xfrm>
        </p:grpSpPr>
        <p:cxnSp>
          <p:nvCxnSpPr>
            <p:cNvPr id="17" name="Curved Connector 16"/>
            <p:cNvCxnSpPr>
              <a:stCxn id="8" idx="5"/>
              <a:endCxn id="8" idx="7"/>
            </p:cNvCxnSpPr>
            <p:nvPr/>
          </p:nvCxnSpPr>
          <p:spPr>
            <a:xfrm rot="5400000" flipH="1">
              <a:off x="10026" y="6968"/>
              <a:ext cx="1612" cy="5"/>
            </a:xfrm>
            <a:prstGeom prst="curvedConnector5">
              <a:avLst>
                <a:gd name="adj1" fmla="val -32289"/>
                <a:gd name="adj2" fmla="val -62750000"/>
                <a:gd name="adj3" fmla="val 1258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4204" y="6678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Saturazione</a:t>
              </a:r>
              <a:endParaRPr lang="en-US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015" y="3700780"/>
            <a:ext cx="4141470" cy="1447800"/>
            <a:chOff x="1589" y="5828"/>
            <a:chExt cx="6522" cy="2280"/>
          </a:xfrm>
        </p:grpSpPr>
        <p:sp>
          <p:nvSpPr>
            <p:cNvPr id="33" name="Oval 32"/>
            <p:cNvSpPr/>
            <p:nvPr/>
          </p:nvSpPr>
          <p:spPr>
            <a:xfrm>
              <a:off x="1589" y="5828"/>
              <a:ext cx="3486" cy="2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Assenza</a:t>
              </a:r>
              <a:endParaRPr lang="en-US" altLang="en-US"/>
            </a:p>
            <a:p>
              <a:pPr algn="ctr"/>
              <a:r>
                <a:rPr lang="en-US" altLang="en-US"/>
                <a:t>Impronta</a:t>
              </a:r>
              <a:endParaRPr lang="en-US" altLang="en-US"/>
            </a:p>
          </p:txBody>
        </p:sp>
        <p:cxnSp>
          <p:nvCxnSpPr>
            <p:cNvPr id="35" name="Straight Arrow Connector 34"/>
            <p:cNvCxnSpPr>
              <a:stCxn id="8" idx="2"/>
              <a:endCxn id="33" idx="6"/>
            </p:cNvCxnSpPr>
            <p:nvPr/>
          </p:nvCxnSpPr>
          <p:spPr>
            <a:xfrm flipH="1">
              <a:off x="5075" y="6968"/>
              <a:ext cx="2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269" y="6165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Conclusione</a:t>
              </a:r>
              <a:endParaRPr lang="en-US" alt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/>
              <a:t>Stigmergia Computazionale Monodimensionale</a:t>
            </a:r>
            <a:endParaRPr lang="en-US" altLang="en-US" sz="3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19935" y="1588135"/>
            <a:ext cx="0" cy="24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15490" y="4016375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19935" y="6098540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9935" y="4650105"/>
            <a:ext cx="0" cy="144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623050" y="401637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23050" y="609854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25145" y="1484630"/>
            <a:ext cx="161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Variabile Stigmergica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054735" y="451802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Stimolo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19935" y="5274945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57885" y="509079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Presente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58850" y="587756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Assente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15490" y="2564130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82625" y="2379980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Saturazione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15490" y="3170555"/>
            <a:ext cx="784225" cy="2927985"/>
            <a:chOff x="3174" y="4993"/>
            <a:chExt cx="1235" cy="461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81" y="9604"/>
              <a:ext cx="1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74" y="4993"/>
              <a:ext cx="1234" cy="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99715" y="1872615"/>
            <a:ext cx="417830" cy="4255770"/>
            <a:chOff x="4409" y="2949"/>
            <a:chExt cx="658" cy="670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413" y="8307"/>
              <a:ext cx="64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09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413" y="4465"/>
              <a:ext cx="655" cy="11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014720" y="1872615"/>
            <a:ext cx="1313180" cy="4255770"/>
            <a:chOff x="9472" y="2949"/>
            <a:chExt cx="2068" cy="670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472" y="8307"/>
              <a:ext cx="20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492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9492" y="4051"/>
              <a:ext cx="1256" cy="2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748" y="4038"/>
              <a:ext cx="7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14370" y="1861820"/>
            <a:ext cx="2828925" cy="4255770"/>
            <a:chOff x="5062" y="2932"/>
            <a:chExt cx="4455" cy="670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367" y="6311"/>
              <a:ext cx="11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2" y="2932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68" y="4465"/>
              <a:ext cx="3314" cy="1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68" y="9604"/>
              <a:ext cx="44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9982200" y="256413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Mark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9982200" y="446659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Tick</a:t>
            </a:r>
            <a:endParaRPr lang="en-US" altLang="en-US"/>
          </a:p>
        </p:txBody>
      </p:sp>
      <p:sp>
        <p:nvSpPr>
          <p:cNvPr id="49" name="Right Arrow 48"/>
          <p:cNvSpPr/>
          <p:nvPr/>
        </p:nvSpPr>
        <p:spPr>
          <a:xfrm>
            <a:off x="8915400" y="265493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8915400" y="455485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49" grpId="0" bldLvl="0" animBg="1"/>
      <p:bldP spid="51" grpId="1" bldLvl="0" animBg="1"/>
      <p:bldP spid="49" grpId="1" bldLvl="0" animBg="1"/>
      <p:bldP spid="51" grpId="2" bldLvl="0" animBg="1"/>
      <p:bldP spid="49" grpId="2" bldLvl="0" animBg="1"/>
      <p:bldP spid="51" grpId="3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 rot="18540000">
            <a:off x="-1940560" y="559435"/>
            <a:ext cx="7994650" cy="117538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Neurone Artificiale Classico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13935" y="181737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666490" y="488696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143875" y="4886960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82770" y="1817370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4000" y="-178435"/>
            <a:ext cx="8869680" cy="7178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Classico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70220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570220" y="371284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0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0220" y="5035550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1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4435" y="3508375"/>
            <a:ext cx="1004570" cy="1004570"/>
            <a:chOff x="7400" y="4205"/>
            <a:chExt cx="1582" cy="1582"/>
          </a:xfrm>
        </p:grpSpPr>
        <p:sp>
          <p:nvSpPr>
            <p:cNvPr id="6" name="Oval 5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544435" y="4831715"/>
            <a:ext cx="1004570" cy="1004570"/>
            <a:chOff x="7400" y="4205"/>
            <a:chExt cx="1582" cy="1582"/>
          </a:xfrm>
        </p:grpSpPr>
        <p:sp>
          <p:nvSpPr>
            <p:cNvPr id="10" name="Oval 9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7736205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459595" y="3508375"/>
            <a:ext cx="1004570" cy="1004570"/>
            <a:chOff x="7400" y="4205"/>
            <a:chExt cx="1582" cy="1582"/>
          </a:xfrm>
        </p:grpSpPr>
        <p:sp>
          <p:nvSpPr>
            <p:cNvPr id="14" name="Oval 13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3" idx="3"/>
            <a:endCxn id="6" idx="2"/>
          </p:cNvCxnSpPr>
          <p:nvPr/>
        </p:nvCxnSpPr>
        <p:spPr>
          <a:xfrm>
            <a:off x="6182995" y="2686685"/>
            <a:ext cx="1361440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0" idx="2"/>
          </p:cNvCxnSpPr>
          <p:nvPr/>
        </p:nvCxnSpPr>
        <p:spPr>
          <a:xfrm>
            <a:off x="6182995" y="2686685"/>
            <a:ext cx="1361440" cy="264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2"/>
          </p:cNvCxnSpPr>
          <p:nvPr/>
        </p:nvCxnSpPr>
        <p:spPr>
          <a:xfrm flipV="1">
            <a:off x="6182995" y="4010660"/>
            <a:ext cx="13614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2"/>
          </p:cNvCxnSpPr>
          <p:nvPr/>
        </p:nvCxnSpPr>
        <p:spPr>
          <a:xfrm>
            <a:off x="6182995" y="53340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2"/>
          </p:cNvCxnSpPr>
          <p:nvPr/>
        </p:nvCxnSpPr>
        <p:spPr>
          <a:xfrm>
            <a:off x="8348980" y="2686685"/>
            <a:ext cx="1110615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2"/>
          </p:cNvCxnSpPr>
          <p:nvPr/>
        </p:nvCxnSpPr>
        <p:spPr>
          <a:xfrm>
            <a:off x="6182995" y="4011295"/>
            <a:ext cx="1361440" cy="132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6" idx="2"/>
          </p:cNvCxnSpPr>
          <p:nvPr/>
        </p:nvCxnSpPr>
        <p:spPr>
          <a:xfrm flipV="1">
            <a:off x="6182995" y="4010660"/>
            <a:ext cx="136144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9005" y="401002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549005" y="4010660"/>
            <a:ext cx="91059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/>
          <p:nvPr/>
        </p:nvGraphicFramePr>
        <p:xfrm>
          <a:off x="743585" y="232918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464165" y="401129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416665" y="371221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43280" y="4686300"/>
            <a:ext cx="3808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Bias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3 Percettroni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9 Pesi</a:t>
            </a:r>
            <a:endParaRPr lang="en-US" altLang="en-US" sz="240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WPS Presentation</Application>
  <PresentationFormat>Widescreen</PresentationFormat>
  <Paragraphs>139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/>
      <vt:lpstr>Arial Unicode MS</vt:lpstr>
      <vt:lpstr>Calibri Light</vt:lpstr>
      <vt:lpstr>Liberation Sans</vt:lpstr>
      <vt:lpstr>Calibri</vt:lpstr>
      <vt:lpstr>微软雅黑</vt:lpstr>
      <vt:lpstr>Droid Sans Fallback</vt:lpstr>
      <vt:lpstr>Standard Symbols PS</vt:lpstr>
      <vt:lpstr>Pothana2000</vt:lpstr>
      <vt:lpstr>Office Theme</vt:lpstr>
      <vt:lpstr>Reti Neurali Stigmergiche</vt:lpstr>
      <vt:lpstr>Classificazione Nel Tempo</vt:lpstr>
      <vt:lpstr>Stigmergia</vt:lpstr>
      <vt:lpstr>Stigmergia Computazionale Monodimensionale</vt:lpstr>
      <vt:lpstr>Neurone Artificiale Classico</vt:lpstr>
      <vt:lpstr>PowerPoint 演示文稿</vt:lpstr>
      <vt:lpstr>XOR Neurale Classico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federico</dc:creator>
  <cp:lastModifiedBy>federico</cp:lastModifiedBy>
  <cp:revision>8</cp:revision>
  <dcterms:created xsi:type="dcterms:W3CDTF">2018-09-25T07:52:35Z</dcterms:created>
  <dcterms:modified xsi:type="dcterms:W3CDTF">2018-09-25T07:52:35Z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