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57" r:id="rId5"/>
    <p:sldId id="258" r:id="rId7"/>
    <p:sldId id="262" r:id="rId8"/>
    <p:sldId id="260" r:id="rId9"/>
    <p:sldId id="261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56"/>
            <p14:sldId id="288"/>
            <p14:sldId id="257"/>
            <p14:sldId id="258"/>
            <p14:sldId id="262"/>
            <p14:sldId id="260"/>
            <p14:sldId id="261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B0F0"/>
    <a:srgbClr val="7D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00"/>
            </a:lvl1pPr>
          </a:lstStyle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24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15" y="2324735"/>
            <a:ext cx="9144000" cy="1154430"/>
          </a:xfrm>
        </p:spPr>
        <p:txBody>
          <a:bodyPr/>
          <a:p>
            <a:r>
              <a:rPr lang="en-US" sz="5400"/>
              <a:t>Reti Neurali Stigmergiche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415" y="3666490"/>
            <a:ext cx="9144000" cy="1057910"/>
          </a:xfrm>
        </p:spPr>
        <p:txBody>
          <a:bodyPr>
            <a:normAutofit/>
          </a:bodyPr>
          <a:p>
            <a:r>
              <a:rPr lang="en-US" sz="2400"/>
              <a:t>Architetture e metodologie innovative per l’apprendimento di pattern spazio-temporali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542415" y="5238750"/>
            <a:ext cx="3863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i="1"/>
              <a:t>Relatori</a:t>
            </a:r>
            <a:r>
              <a:rPr lang="" altLang="en-US" sz="2000"/>
              <a:t>:</a:t>
            </a:r>
            <a:endParaRPr lang="" altLang="en-US" sz="2000"/>
          </a:p>
          <a:p>
            <a:r>
              <a:rPr lang="" altLang="en-US" sz="2000"/>
              <a:t>Mario G.C.A. Cimino</a:t>
            </a:r>
            <a:endParaRPr lang="" altLang="en-US" sz="2000"/>
          </a:p>
          <a:p>
            <a:r>
              <a:rPr lang="" altLang="en-US" sz="2000"/>
              <a:t>Gigliola Vaglini</a:t>
            </a:r>
            <a:endParaRPr lang="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7710805" y="5238750"/>
            <a:ext cx="2975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i="1"/>
              <a:t>Candidato</a:t>
            </a:r>
            <a:r>
              <a:rPr lang="" altLang="en-US" sz="2000"/>
              <a:t>:</a:t>
            </a:r>
            <a:endParaRPr lang="" altLang="en-US" sz="2000"/>
          </a:p>
          <a:p>
            <a:r>
              <a:rPr lang="" altLang="en-US" sz="2000"/>
              <a:t>Federico A. Galatolo</a:t>
            </a:r>
            <a:endParaRPr lang="" altLang="en-US" sz="20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340360"/>
            <a:ext cx="1863725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Completo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ed ai pesi di un percettrone </a:t>
            </a:r>
            <a:endParaRPr lang="en-US" altLang="en-US" sz="2400"/>
          </a:p>
        </p:txBody>
      </p:sp>
      <p:pic>
        <p:nvPicPr>
          <p:cNvPr id="3" name="Picture 2" descr="fullper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454910"/>
            <a:ext cx="4916805" cy="1163320"/>
          </a:xfrm>
          <a:prstGeom prst="rect">
            <a:avLst/>
          </a:prstGeom>
        </p:spPr>
      </p:pic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056380"/>
            <a:ext cx="6503670" cy="1038860"/>
          </a:xfrm>
          <a:prstGeom prst="rect">
            <a:avLst/>
          </a:prstGeom>
        </p:spPr>
      </p:pic>
      <p:pic>
        <p:nvPicPr>
          <p:cNvPr id="4" name="Picture 3" descr="fullperc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5533390"/>
            <a:ext cx="5917565" cy="4000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765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085" y="2458085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3124200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0775" y="3428365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210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3428365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4465" y="290703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w(t)</a:t>
            </a:r>
            <a:endParaRPr lang="en-US" alt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4110990" y="6055360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55415" y="60852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 rot="10800000">
            <a:off x="6729095" y="150050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69316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489966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183007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33440" y="175577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6732905" y="176022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71348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219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5245735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486219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5245735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05548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44740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05548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44740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492760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197294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126990" y="599186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Quadratico</a:t>
            </a:r>
            <a:r>
              <a:rPr lang="en-US" altLang="en-US" sz="2400"/>
              <a:t>!</a:t>
            </a:r>
            <a:endParaRPr lang="en-US" altLang="en-US" sz="2400"/>
          </a:p>
        </p:txBody>
      </p:sp>
      <p:sp>
        <p:nvSpPr>
          <p:cNvPr id="13" name="Down Arrow 12"/>
          <p:cNvSpPr/>
          <p:nvPr/>
        </p:nvSpPr>
        <p:spPr>
          <a:xfrm>
            <a:off x="743585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38861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  <p:bldP spid="13" grpId="0" bldLvl="0" animBg="1"/>
      <p:bldP spid="13" grpId="1" bldLvl="0" animBg="1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10010775" y="52762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53" name="Freeform 52"/>
          <p:cNvSpPr/>
          <p:nvPr/>
        </p:nvSpPr>
        <p:spPr>
          <a:xfrm rot="10800000">
            <a:off x="9311640" y="178308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6616700" y="397573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11875" y="518223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259320" y="211264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315450" y="204279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6731000" y="399605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0495915" y="518477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697980" y="20262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7450" y="511619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092200" y="30924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193280" y="5112385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9328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77450" y="2639060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99300" y="2705100"/>
            <a:ext cx="412051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2855" y="1783080"/>
            <a:ext cx="0" cy="35591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812915" y="25203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  <p:sp>
        <p:nvSpPr>
          <p:cNvPr id="3" name="Text Box 2"/>
          <p:cNvSpPr txBox="1"/>
          <p:nvPr/>
        </p:nvSpPr>
        <p:spPr>
          <a:xfrm>
            <a:off x="6633210" y="520700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(0,0)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67215" y="474662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1</a:t>
            </a:r>
            <a:r>
              <a:rPr lang="en-US" altLang="en-US"/>
              <a:t>,0)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61860" y="274447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0</a:t>
            </a:r>
            <a:r>
              <a:rPr lang="en-US" altLang="en-US"/>
              <a:t>,</a:t>
            </a:r>
            <a:r>
              <a:rPr lang="" altLang="en-US"/>
              <a:t>1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144125" y="228092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1</a:t>
            </a:r>
            <a:r>
              <a:rPr lang="en-US" altLang="en-US"/>
              <a:t>,1)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Algoritmo Addestramento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393950" y="181927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Casuale</a:t>
            </a:r>
            <a:endParaRPr lang="en-US" altLang="en-US"/>
          </a:p>
        </p:txBody>
      </p:sp>
      <p:sp>
        <p:nvSpPr>
          <p:cNvPr id="6" name="Right Arrow 5"/>
          <p:cNvSpPr/>
          <p:nvPr/>
        </p:nvSpPr>
        <p:spPr>
          <a:xfrm>
            <a:off x="5234305" y="218440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19315" y="1818640"/>
            <a:ext cx="2877820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Grafo Computazionale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393950" y="434784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Addestrata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7219315" y="4347845"/>
            <a:ext cx="287718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Gradiente Discendete Stocastico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188960" y="3440430"/>
            <a:ext cx="938530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234305" y="471297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0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Stato Dell'Arte: Reti Ricorrenti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Left Arrow 39"/>
          <p:cNvSpPr/>
          <p:nvPr/>
        </p:nvSpPr>
        <p:spPr>
          <a:xfrm>
            <a:off x="5844540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4090035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rot="10800000">
            <a:off x="3239770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9567545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7813040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rved Left Arrow 30"/>
          <p:cNvSpPr/>
          <p:nvPr/>
        </p:nvSpPr>
        <p:spPr>
          <a:xfrm rot="10800000">
            <a:off x="6962775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Stato Dell'Arte: Reti Long-Short Term Memory</a:t>
            </a:r>
            <a:endParaRPr lang="en-US" altLang="en-US" sz="4000"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71950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7865745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Dataset</a:t>
            </a:r>
            <a:endParaRPr lang="en-US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MNIST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 classi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Immagini 28x28 pixels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60.000 Caratteri di training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10.000 Caratteri di testing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3716655" y="3536950"/>
            <a:ext cx="2072005" cy="672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Classificazione Nel Tempo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  <p:sp>
        <p:nvSpPr>
          <p:cNvPr id="8" name="Rectangle 7"/>
          <p:cNvSpPr/>
          <p:nvPr/>
        </p:nvSpPr>
        <p:spPr>
          <a:xfrm>
            <a:off x="4407535" y="544639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x(t)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2585" y="5104765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Sistema</a:t>
            </a:r>
            <a:endParaRPr lang="en-US" altLang="en-US" sz="280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6195" y="5782310"/>
            <a:ext cx="16141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8788400" y="5782310"/>
            <a:ext cx="166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16655" y="353695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x(0)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601210" y="3637280"/>
            <a:ext cx="42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5098415" y="353695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x(N)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12585" y="3178810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Sistema</a:t>
            </a:r>
            <a:endParaRPr lang="en-US" altLang="en-US" sz="2800"/>
          </a:p>
        </p:txBody>
      </p:sp>
      <p:cxnSp>
        <p:nvCxnSpPr>
          <p:cNvPr id="19" name="Straight Arrow Connector 18"/>
          <p:cNvCxnSpPr>
            <a:stCxn id="15" idx="3"/>
            <a:endCxn id="17" idx="1"/>
          </p:cNvCxnSpPr>
          <p:nvPr/>
        </p:nvCxnSpPr>
        <p:spPr>
          <a:xfrm flipV="1">
            <a:off x="5807075" y="3856355"/>
            <a:ext cx="92329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70620" y="3856355"/>
            <a:ext cx="1696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3971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Riconoscimento Vocale</a:t>
            </a:r>
            <a:endParaRPr lang="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3971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Guida Autonoma</a:t>
            </a:r>
            <a:endParaRPr lang="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1215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Riconoscimento Azioni</a:t>
            </a:r>
            <a:endParaRPr lang="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1215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2400"/>
              <a:t>......</a:t>
            </a:r>
            <a:endParaRPr lang="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51840" y="3673475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(Reti Classiche, ...)</a:t>
            </a:r>
            <a:endParaRPr lang="" alt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751840" y="5583555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</a:t>
            </a:r>
            <a:r>
              <a:rPr lang="" altLang="en-US" sz="2000"/>
              <a:t>Ricorrenti, LSTM</a:t>
            </a:r>
            <a:r>
              <a:rPr lang="en-US" altLang="en-US" sz="2000"/>
              <a:t>, ...)</a:t>
            </a: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Architettura Stigmergia</a:t>
            </a:r>
            <a:endParaRPr lang="en-US" altLang="en-US"/>
          </a:p>
        </p:txBody>
      </p:sp>
      <p:pic>
        <p:nvPicPr>
          <p:cNvPr id="4" name="Picture 3" descr="stig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37970"/>
            <a:ext cx="7620000" cy="4156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45355" y="601535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3500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Classica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417955"/>
            <a:ext cx="9516745" cy="4535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89145" y="5953760"/>
            <a:ext cx="301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329420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Ricorrente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7955"/>
            <a:ext cx="10058400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3548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LSTM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480945"/>
            <a:ext cx="11520805" cy="1895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3360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Risultati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15770" y="1417955"/>
          <a:ext cx="8761095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365"/>
                <a:gridCol w="2920365"/>
                <a:gridCol w="2920365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Architettura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Numero Parametri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Accuratezza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Classica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329420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95,1 ± 0,26 %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LSTM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3360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94,3 ± 1,1 %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Stigmergica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3500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92,7 ± 1,6 %</a:t>
                      </a:r>
                      <a:endParaRPr lang="en-US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Ricorrente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3548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76,6 ± 3,3 %</a:t>
                      </a: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3914140"/>
            <a:ext cx="5545455" cy="3260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" altLang="en-US" sz="6600"/>
              <a:t>Grazie dell'attenzione</a:t>
            </a:r>
            <a:endParaRPr lang="" altLang="en-US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2386965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2771140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364109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171450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2668905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05105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01434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d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787650"/>
            <a:ext cx="652145" cy="452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51470" y="268732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014345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348615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1685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3" name="Picture 2" descr="n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4631690"/>
            <a:ext cx="3747135" cy="1406525"/>
          </a:xfrm>
          <a:prstGeom prst="rect">
            <a:avLst/>
          </a:prstGeom>
        </p:spPr>
      </p:pic>
      <p:pic>
        <p:nvPicPr>
          <p:cNvPr id="18" name="Picture 17" descr="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4631690"/>
            <a:ext cx="3690620" cy="1406525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374650" y="1590040"/>
            <a:ext cx="3806190" cy="8305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5645" y="198310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505269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315585" y="505269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4480" y="19831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8" name="Picture 7" descr="nn_t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2941955"/>
            <a:ext cx="4535805" cy="974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154305" y="1767840"/>
            <a:ext cx="6065520" cy="526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Evaporazione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1" grpId="1" animBg="1"/>
      <p:bldP spid="49" grpId="1" animBg="1"/>
      <p:bldP spid="51" grpId="2" animBg="1"/>
      <p:bldP spid="49" grpId="2" animBg="1"/>
      <p:bldP spid="5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Semplice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7155" y="1536700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4465320"/>
            <a:ext cx="10057765" cy="1607185"/>
          </a:xfrm>
          <a:prstGeom prst="rect">
            <a:avLst/>
          </a:prstGeom>
        </p:spPr>
      </p:pic>
      <p:pic>
        <p:nvPicPr>
          <p:cNvPr id="9" name="Picture 8" descr="simplepe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232025"/>
            <a:ext cx="7419975" cy="19119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400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720" y="245872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3124835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1410" y="3429000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845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915" y="342900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124960" y="2940685"/>
            <a:ext cx="537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endParaRPr lang="en-US" alt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4645660" y="50863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30065" y="232410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82620" y="539369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42835" y="542163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28310" y="235775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13785" y="369189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3613785" y="23806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4760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06476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6937375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693674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064760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6937375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655002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6554470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467677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67677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675505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655002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2814320" y="304990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3342640" y="420878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sp>
        <p:nvSpPr>
          <p:cNvPr id="11" name="Down Arrow 10"/>
          <p:cNvSpPr/>
          <p:nvPr/>
        </p:nvSpPr>
        <p:spPr>
          <a:xfrm>
            <a:off x="4783455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628130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0" grpId="0" bldLvl="0" animBg="1"/>
      <p:bldP spid="10" grpId="0" bldLvl="0" animBg="1"/>
      <p:bldP spid="45" grpId="0" bldLvl="0" animBg="1"/>
      <p:bldP spid="42" grpId="0" bldLvl="0" animBg="1"/>
      <p:bldP spid="39" grpId="0" bldLvl="0" animBg="1"/>
      <p:bldP spid="37" grpId="0" bldLvl="0" animBg="1"/>
      <p:bldP spid="34" grpId="0" bldLvl="0" animBg="1"/>
      <p:bldP spid="3" grpId="0" bldLvl="0" animBg="1"/>
      <p:bldP spid="22" grpId="0" bldLvl="0" animBg="1"/>
      <p:bldP spid="43" grpId="0" bldLvl="0" animBg="1"/>
      <p:bldP spid="40" grpId="0" bldLvl="0" animBg="1"/>
      <p:bldP spid="5" grpId="0"/>
      <p:bldP spid="27" grpId="0"/>
      <p:bldP spid="71" grpId="0" bldLvl="0" animBg="1"/>
      <p:bldP spid="72" grpId="0" build="p"/>
      <p:bldP spid="11" grpId="0" animBg="1"/>
      <p:bldP spid="11" grpId="1" animBg="1"/>
      <p:bldP spid="13" grpId="0" bldLvl="0" animBg="1"/>
      <p:bldP spid="1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Presentation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Classificazione Nel Tempo</vt:lpstr>
      <vt:lpstr>Neurone Artificiale Classico</vt:lpstr>
      <vt:lpstr>Neurone Artificiale Classico</vt:lpstr>
      <vt:lpstr>Stigmergia</vt:lpstr>
      <vt:lpstr>Stigmergia Computazionale Monodimensionale</vt:lpstr>
      <vt:lpstr>Percettrone Stigmergico Semplice</vt:lpstr>
      <vt:lpstr>Percettrone Stigmergico Semplice: Esempio</vt:lpstr>
      <vt:lpstr>Percettrone Stigmergico Semplice: Esempio</vt:lpstr>
      <vt:lpstr>Percettrone Stigmergico Completo</vt:lpstr>
      <vt:lpstr>Percettrone Stigmergico Completo: Esempio</vt:lpstr>
      <vt:lpstr>Percettrone Stigmergico Completo: Esempio</vt:lpstr>
      <vt:lpstr>XOR Neurale Classico</vt:lpstr>
      <vt:lpstr>XOR Neurale Stigmergico</vt:lpstr>
      <vt:lpstr>XOR Neurale Stigmergico</vt:lpstr>
      <vt:lpstr>Algoritmo Addestramento</vt:lpstr>
      <vt:lpstr>Stato Dell'Arte: Reti Ricorrenti</vt:lpstr>
      <vt:lpstr>Stato Dell'Arte: Reti Long-Short Term Memory</vt:lpstr>
      <vt:lpstr>Prove Sperimentali: Dataset</vt:lpstr>
      <vt:lpstr>Prove Sperimentali: Architettura Stigmergia</vt:lpstr>
      <vt:lpstr>Prove Sperimentali: Architettura Classica</vt:lpstr>
      <vt:lpstr>Prove Sperimentali: Architettura Ricorrente</vt:lpstr>
      <vt:lpstr>Prove Sperimentali: Architettura LSTM</vt:lpstr>
      <vt:lpstr>Risultati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70</cp:revision>
  <dcterms:created xsi:type="dcterms:W3CDTF">2018-09-22T20:44:09Z</dcterms:created>
  <dcterms:modified xsi:type="dcterms:W3CDTF">2018-09-22T20:44:09Z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