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88" r:id="rId4"/>
    <p:sldId id="257" r:id="rId5"/>
    <p:sldId id="258" r:id="rId7"/>
    <p:sldId id="262" r:id="rId8"/>
    <p:sldId id="260" r:id="rId9"/>
    <p:sldId id="261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7" r:id="rId2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45f403-a8bf-442f-9275-f0e29f0269f9}">
          <p14:sldIdLst>
            <p14:sldId id="256"/>
            <p14:sldId id="288"/>
            <p14:sldId id="257"/>
            <p14:sldId id="258"/>
            <p14:sldId id="262"/>
            <p14:sldId id="260"/>
            <p14:sldId id="261"/>
            <p14:sldId id="263"/>
            <p14:sldId id="264"/>
            <p14:sldId id="267"/>
            <p14:sldId id="268"/>
            <p14:sldId id="269"/>
            <p14:sldId id="270"/>
            <p14:sldId id="271"/>
            <p14:sldId id="272"/>
            <p14:sldId id="273"/>
            <p14:sldId id="276"/>
            <p14:sldId id="279"/>
            <p14:sldId id="280"/>
            <p14:sldId id="281"/>
            <p14:sldId id="282"/>
            <p14:sldId id="283"/>
            <p14:sldId id="284"/>
            <p14:sldId id="285"/>
            <p14:sldId id="28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" altLang="en-US" smtClean="0"/>
              <a:t>25</a:t>
            </a:r>
            <a:endParaRPr lang="" altLang="en-US" smtClean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2000"/>
            </a:lvl1pPr>
          </a:lstStyle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" altLang="en-US" smtClean="0"/>
              <a:t>24</a:t>
            </a:r>
            <a:endParaRPr lang="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46773"/>
            <a:ext cx="9144000" cy="2387600"/>
          </a:xfrm>
        </p:spPr>
        <p:txBody>
          <a:bodyPr/>
          <a:p>
            <a:r>
              <a:rPr lang="en-US"/>
              <a:t>Reti Neurali Stigmergiche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95408"/>
            <a:ext cx="9144000" cy="1655762"/>
          </a:xfrm>
        </p:spPr>
        <p:txBody>
          <a:bodyPr>
            <a:normAutofit lnSpcReduction="20000"/>
          </a:bodyPr>
          <a:p>
            <a:r>
              <a:rPr lang="en-US"/>
              <a:t>Architetture e metodologie innovative per l’apprendimento di pattern spazio-temporali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Percettrone Stigmergico Completo</a:t>
            </a:r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8820" y="1536700"/>
            <a:ext cx="8214995" cy="525145"/>
          </a:xfrm>
        </p:spPr>
        <p:txBody>
          <a:bodyPr/>
          <a:p>
            <a:pPr marL="0" indent="0">
              <a:buNone/>
            </a:pPr>
            <a:r>
              <a:rPr lang="en-US" altLang="en-US" sz="2400"/>
              <a:t>Stigmergia applicata alla soglia ed ai pesi di un percettrone </a:t>
            </a:r>
            <a:endParaRPr lang="en-US" altLang="en-US" sz="2400"/>
          </a:p>
        </p:txBody>
      </p:sp>
      <p:pic>
        <p:nvPicPr>
          <p:cNvPr id="3" name="Picture 2" descr="fullperc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4165" y="2454910"/>
            <a:ext cx="4916805" cy="1163320"/>
          </a:xfrm>
          <a:prstGeom prst="rect">
            <a:avLst/>
          </a:prstGeom>
        </p:spPr>
      </p:pic>
      <p:pic>
        <p:nvPicPr>
          <p:cNvPr id="8" name="Picture 7" descr="simpleperc_t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165" y="4056380"/>
            <a:ext cx="6503670" cy="1038860"/>
          </a:xfrm>
          <a:prstGeom prst="rect">
            <a:avLst/>
          </a:prstGeom>
        </p:spPr>
      </p:pic>
      <p:pic>
        <p:nvPicPr>
          <p:cNvPr id="4" name="Picture 3" descr="fullperc_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165" y="5533390"/>
            <a:ext cx="5917565" cy="400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>
                <a:sym typeface="+mn-ea"/>
              </a:rPr>
              <a:t>Percettrone Stigmergico Completo: Esempio</a:t>
            </a:r>
            <a:endParaRPr lang="en-US" altLang="en-US" sz="4000"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45765" y="3070860"/>
            <a:ext cx="715010" cy="71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x(t)</a:t>
            </a:r>
            <a:endParaRPr lang="en-US" altLang="en-US" sz="2400"/>
          </a:p>
        </p:txBody>
      </p:sp>
      <p:sp>
        <p:nvSpPr>
          <p:cNvPr id="10" name="Oval 9"/>
          <p:cNvSpPr/>
          <p:nvPr/>
        </p:nvSpPr>
        <p:spPr>
          <a:xfrm>
            <a:off x="5125085" y="2458085"/>
            <a:ext cx="1941195" cy="194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" name="Picture 10" descr="thetadot_va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8915" y="3124200"/>
            <a:ext cx="1612900" cy="608330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9" idx="3"/>
            <a:endCxn id="10" idx="2"/>
          </p:cNvCxnSpPr>
          <p:nvPr/>
        </p:nvCxnSpPr>
        <p:spPr>
          <a:xfrm>
            <a:off x="3660775" y="3428365"/>
            <a:ext cx="146431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538210" y="3070860"/>
            <a:ext cx="715010" cy="71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y(t)</a:t>
            </a:r>
            <a:endParaRPr lang="en-US" altLang="en-US" sz="2400"/>
          </a:p>
        </p:txBody>
      </p:sp>
      <p:cxnSp>
        <p:nvCxnSpPr>
          <p:cNvPr id="15" name="Straight Arrow Connector 14"/>
          <p:cNvCxnSpPr>
            <a:stCxn id="10" idx="6"/>
            <a:endCxn id="13" idx="1"/>
          </p:cNvCxnSpPr>
          <p:nvPr/>
        </p:nvCxnSpPr>
        <p:spPr>
          <a:xfrm flipV="1">
            <a:off x="7066280" y="3428365"/>
            <a:ext cx="147193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3974465" y="2907030"/>
            <a:ext cx="10013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w(t)</a:t>
            </a:r>
            <a:endParaRPr lang="en-US" alt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8" name="Group 27"/>
          <p:cNvGrpSpPr/>
          <p:nvPr/>
        </p:nvGrpSpPr>
        <p:grpSpPr>
          <a:xfrm>
            <a:off x="3955415" y="6085205"/>
            <a:ext cx="4277995" cy="402590"/>
            <a:chOff x="10975" y="9963"/>
            <a:chExt cx="6737" cy="634"/>
          </a:xfrm>
        </p:grpSpPr>
        <p:pic>
          <p:nvPicPr>
            <p:cNvPr id="10" name="Picture 9" descr="simpleperc_exp_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975" y="9963"/>
              <a:ext cx="6734" cy="431"/>
            </a:xfrm>
            <a:prstGeom prst="rect">
              <a:avLst/>
            </a:prstGeom>
          </p:spPr>
        </p:pic>
        <p:cxnSp>
          <p:nvCxnSpPr>
            <p:cNvPr id="26" name="Straight Connector 25"/>
            <p:cNvCxnSpPr/>
            <p:nvPr/>
          </p:nvCxnSpPr>
          <p:spPr>
            <a:xfrm>
              <a:off x="10978" y="10597"/>
              <a:ext cx="6735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Freeform 52"/>
          <p:cNvSpPr/>
          <p:nvPr/>
        </p:nvSpPr>
        <p:spPr>
          <a:xfrm rot="10800000">
            <a:off x="6729095" y="1500505"/>
            <a:ext cx="1908175" cy="1843405"/>
          </a:xfrm>
          <a:custGeom>
            <a:avLst/>
            <a:gdLst>
              <a:gd name="connsiteX0" fmla="*/ 0 w 3005"/>
              <a:gd name="connsiteY0" fmla="*/ 0 h 2903"/>
              <a:gd name="connsiteX1" fmla="*/ 2701 w 3005"/>
              <a:gd name="connsiteY1" fmla="*/ 484 h 2903"/>
              <a:gd name="connsiteX2" fmla="*/ 3005 w 3005"/>
              <a:gd name="connsiteY2" fmla="*/ 2876 h 2903"/>
              <a:gd name="connsiteX3" fmla="*/ 0 w 3005"/>
              <a:gd name="connsiteY3" fmla="*/ 2903 h 2903"/>
              <a:gd name="connsiteX4" fmla="*/ 0 w 3005"/>
              <a:gd name="connsiteY4" fmla="*/ 0 h 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" h="2903">
                <a:moveTo>
                  <a:pt x="0" y="0"/>
                </a:moveTo>
                <a:cubicBezTo>
                  <a:pt x="887" y="145"/>
                  <a:pt x="2018" y="-123"/>
                  <a:pt x="2701" y="484"/>
                </a:cubicBezTo>
                <a:cubicBezTo>
                  <a:pt x="3176" y="1168"/>
                  <a:pt x="2931" y="2066"/>
                  <a:pt x="3005" y="2876"/>
                </a:cubicBezTo>
                <a:lnTo>
                  <a:pt x="0" y="2903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&lt;&lt;</a:t>
            </a:r>
            <a:endParaRPr lang="en-US" altLang="en-US"/>
          </a:p>
        </p:txBody>
      </p:sp>
      <p:sp>
        <p:nvSpPr>
          <p:cNvPr id="52" name="Freeform 51"/>
          <p:cNvSpPr/>
          <p:nvPr/>
        </p:nvSpPr>
        <p:spPr>
          <a:xfrm>
            <a:off x="4034155" y="3693160"/>
            <a:ext cx="1908175" cy="1843405"/>
          </a:xfrm>
          <a:custGeom>
            <a:avLst/>
            <a:gdLst>
              <a:gd name="connsiteX0" fmla="*/ 0 w 3005"/>
              <a:gd name="connsiteY0" fmla="*/ 0 h 2903"/>
              <a:gd name="connsiteX1" fmla="*/ 2660 w 3005"/>
              <a:gd name="connsiteY1" fmla="*/ 482 h 2903"/>
              <a:gd name="connsiteX2" fmla="*/ 3005 w 3005"/>
              <a:gd name="connsiteY2" fmla="*/ 2876 h 2903"/>
              <a:gd name="connsiteX3" fmla="*/ 0 w 3005"/>
              <a:gd name="connsiteY3" fmla="*/ 2903 h 2903"/>
              <a:gd name="connsiteX4" fmla="*/ 0 w 3005"/>
              <a:gd name="connsiteY4" fmla="*/ 0 h 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" h="2903">
                <a:moveTo>
                  <a:pt x="0" y="0"/>
                </a:moveTo>
                <a:cubicBezTo>
                  <a:pt x="887" y="145"/>
                  <a:pt x="1977" y="-125"/>
                  <a:pt x="2660" y="482"/>
                </a:cubicBezTo>
                <a:cubicBezTo>
                  <a:pt x="3135" y="1166"/>
                  <a:pt x="2931" y="2066"/>
                  <a:pt x="3005" y="2876"/>
                </a:cubicBezTo>
                <a:lnTo>
                  <a:pt x="0" y="2903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29330" y="4899660"/>
            <a:ext cx="4859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>
                <a:sym typeface="+mn-ea"/>
              </a:rPr>
              <a:t>Percettrone Stigmergico Completo: Esempio</a:t>
            </a:r>
            <a:endParaRPr lang="en-US" altLang="en-US" sz="4000">
              <a:sym typeface="+mn-ea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676775" y="1830070"/>
            <a:ext cx="0" cy="3865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5933440" y="1755775"/>
            <a:ext cx="1180465" cy="3527763"/>
            <a:chOff x="5071" y="3257"/>
            <a:chExt cx="1859" cy="5387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000" y="3257"/>
              <a:ext cx="0" cy="4781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16"/>
            <p:cNvSpPr txBox="1"/>
            <p:nvPr/>
          </p:nvSpPr>
          <p:spPr>
            <a:xfrm>
              <a:off x="5071" y="8082"/>
              <a:ext cx="1859" cy="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th(0)/w(0)</a:t>
              </a:r>
              <a:endParaRPr lang="en-US" altLang="en-US"/>
            </a:p>
          </p:txBody>
        </p:sp>
      </p:grpSp>
      <p:sp>
        <p:nvSpPr>
          <p:cNvPr id="23" name="Freeform 22"/>
          <p:cNvSpPr/>
          <p:nvPr/>
        </p:nvSpPr>
        <p:spPr>
          <a:xfrm>
            <a:off x="6732905" y="1760220"/>
            <a:ext cx="1655445" cy="1557020"/>
          </a:xfrm>
          <a:custGeom>
            <a:avLst/>
            <a:gdLst>
              <a:gd name="connisteX0" fmla="*/ 12796 w 1655541"/>
              <a:gd name="connsiteY0" fmla="*/ 0 h 1557020"/>
              <a:gd name="connisteX1" fmla="*/ 227426 w 1655541"/>
              <a:gd name="connsiteY1" fmla="*/ 1299845 h 1557020"/>
              <a:gd name="connisteX2" fmla="*/ 1655541 w 1655541"/>
              <a:gd name="connsiteY2" fmla="*/ 1557020 h 1557020"/>
              <a:gd name="connisteX3" fmla="*/ 1998441 w 1655541"/>
              <a:gd name="connsiteY3" fmla="*/ 1456690 h 15570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655542" h="1557020">
                <a:moveTo>
                  <a:pt x="12797" y="0"/>
                </a:moveTo>
                <a:cubicBezTo>
                  <a:pt x="27402" y="254635"/>
                  <a:pt x="-100868" y="988695"/>
                  <a:pt x="227427" y="1299845"/>
                </a:cubicBezTo>
                <a:cubicBezTo>
                  <a:pt x="555722" y="1610995"/>
                  <a:pt x="1301212" y="1525905"/>
                  <a:pt x="1655542" y="1557020"/>
                </a:cubicBezTo>
              </a:path>
            </a:pathLst>
          </a:custGeom>
          <a:noFill/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0800000">
            <a:off x="4148455" y="3713480"/>
            <a:ext cx="1784985" cy="1557020"/>
          </a:xfrm>
          <a:custGeom>
            <a:avLst/>
            <a:gdLst>
              <a:gd name="connisteX0" fmla="*/ 12796 w 1655541"/>
              <a:gd name="connsiteY0" fmla="*/ 0 h 1557020"/>
              <a:gd name="connisteX1" fmla="*/ 227426 w 1655541"/>
              <a:gd name="connsiteY1" fmla="*/ 1299845 h 1557020"/>
              <a:gd name="connisteX2" fmla="*/ 1655541 w 1655541"/>
              <a:gd name="connsiteY2" fmla="*/ 1557020 h 1557020"/>
              <a:gd name="connisteX3" fmla="*/ 1998441 w 1655541"/>
              <a:gd name="connsiteY3" fmla="*/ 1456690 h 15570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655542" h="1557020">
                <a:moveTo>
                  <a:pt x="12797" y="0"/>
                </a:moveTo>
                <a:cubicBezTo>
                  <a:pt x="27402" y="254635"/>
                  <a:pt x="-100868" y="988695"/>
                  <a:pt x="227427" y="1299845"/>
                </a:cubicBezTo>
                <a:cubicBezTo>
                  <a:pt x="555722" y="1610995"/>
                  <a:pt x="1301212" y="1525905"/>
                  <a:pt x="1655542" y="1557020"/>
                </a:cubicBezTo>
              </a:path>
            </a:pathLst>
          </a:cu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862195" y="2341245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32" name="Rectangle 31"/>
          <p:cNvSpPr/>
          <p:nvPr/>
        </p:nvSpPr>
        <p:spPr>
          <a:xfrm>
            <a:off x="5245735" y="2341245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33" name="Rectangle 32"/>
          <p:cNvSpPr/>
          <p:nvPr/>
        </p:nvSpPr>
        <p:spPr>
          <a:xfrm>
            <a:off x="4862195" y="4171950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34" name="Rectangle 33"/>
          <p:cNvSpPr/>
          <p:nvPr/>
        </p:nvSpPr>
        <p:spPr>
          <a:xfrm>
            <a:off x="5245735" y="4171950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35" name="Rectangle 34"/>
          <p:cNvSpPr/>
          <p:nvPr/>
        </p:nvSpPr>
        <p:spPr>
          <a:xfrm>
            <a:off x="7055485" y="4171950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36" name="Rectangle 35"/>
          <p:cNvSpPr/>
          <p:nvPr/>
        </p:nvSpPr>
        <p:spPr>
          <a:xfrm>
            <a:off x="7444740" y="4171950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37" name="Rectangle 36"/>
          <p:cNvSpPr/>
          <p:nvPr/>
        </p:nvSpPr>
        <p:spPr>
          <a:xfrm>
            <a:off x="7055485" y="2341245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38" name="Rectangle 37"/>
          <p:cNvSpPr/>
          <p:nvPr/>
        </p:nvSpPr>
        <p:spPr>
          <a:xfrm>
            <a:off x="7444740" y="2341245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39" name="Text Box 38"/>
          <p:cNvSpPr txBox="1"/>
          <p:nvPr/>
        </p:nvSpPr>
        <p:spPr>
          <a:xfrm>
            <a:off x="7789545" y="4927600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x(0)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4115435" y="1972945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x(1)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4562475" y="5960110"/>
            <a:ext cx="2792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Molto Non Lineare!</a:t>
            </a:r>
            <a:endParaRPr lang="en-US" altLang="en-US" sz="2400"/>
          </a:p>
        </p:txBody>
      </p:sp>
      <p:sp>
        <p:nvSpPr>
          <p:cNvPr id="13" name="Down Arrow 12"/>
          <p:cNvSpPr/>
          <p:nvPr/>
        </p:nvSpPr>
        <p:spPr>
          <a:xfrm>
            <a:off x="7435850" y="1147445"/>
            <a:ext cx="544830" cy="10217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Down Arrow 2"/>
          <p:cNvSpPr/>
          <p:nvPr/>
        </p:nvSpPr>
        <p:spPr>
          <a:xfrm>
            <a:off x="5388610" y="1147445"/>
            <a:ext cx="544830" cy="10217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110990" y="6055360"/>
            <a:ext cx="4878705" cy="432435"/>
            <a:chOff x="10975" y="9027"/>
            <a:chExt cx="7683" cy="681"/>
          </a:xfrm>
        </p:grpSpPr>
        <p:pic>
          <p:nvPicPr>
            <p:cNvPr id="9" name="Picture 8" descr="simpleperc_exp_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75" y="9027"/>
              <a:ext cx="7598" cy="425"/>
            </a:xfrm>
            <a:prstGeom prst="rect">
              <a:avLst/>
            </a:prstGeom>
          </p:spPr>
        </p:pic>
        <p:cxnSp>
          <p:nvCxnSpPr>
            <p:cNvPr id="25" name="Straight Connector 24"/>
            <p:cNvCxnSpPr/>
            <p:nvPr/>
          </p:nvCxnSpPr>
          <p:spPr>
            <a:xfrm>
              <a:off x="10978" y="9708"/>
              <a:ext cx="7680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3" grpId="0" bldLvl="0" animBg="1"/>
      <p:bldP spid="29" grpId="0" bldLvl="0" animBg="1"/>
      <p:bldP spid="37" grpId="0" bldLvl="0" animBg="1"/>
      <p:bldP spid="35" grpId="0" bldLvl="0" animBg="1"/>
      <p:bldP spid="40" grpId="0"/>
      <p:bldP spid="23" grpId="0" bldLvl="0" animBg="1"/>
      <p:bldP spid="38" grpId="0" bldLvl="0" animBg="1"/>
      <p:bldP spid="36" grpId="0" bldLvl="0" animBg="1"/>
      <p:bldP spid="24" grpId="0" bldLvl="0" animBg="1"/>
      <p:bldP spid="34" grpId="0" bldLvl="0" animBg="1"/>
      <p:bldP spid="32" grpId="0" bldLvl="0" animBg="1"/>
      <p:bldP spid="53" grpId="0" bldLvl="0" animBg="1"/>
      <p:bldP spid="52" grpId="0" bldLvl="0" animBg="1"/>
      <p:bldP spid="42" grpId="0"/>
      <p:bldP spid="13" grpId="0" bldLvl="0" animBg="1"/>
      <p:bldP spid="13" grpId="1" bldLvl="0" animBg="1"/>
      <p:bldP spid="3" grpId="0" animBg="1"/>
      <p:bldP spid="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XOR Neurale Classico</a:t>
            </a:r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5570220" y="2388235"/>
            <a:ext cx="612775" cy="59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5570220" y="3712845"/>
            <a:ext cx="612775" cy="59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x</a:t>
            </a:r>
            <a:r>
              <a:rPr lang="en-US" altLang="en-US" baseline="-25000">
                <a:solidFill>
                  <a:schemeClr val="accent3"/>
                </a:solidFill>
                <a:uFillTx/>
              </a:rPr>
              <a:t>0</a:t>
            </a:r>
            <a:endParaRPr lang="en-US" altLang="en-US" baseline="-25000">
              <a:solidFill>
                <a:schemeClr val="accent3"/>
              </a:solidFill>
              <a:uFillTx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70220" y="5035550"/>
            <a:ext cx="612775" cy="59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x</a:t>
            </a:r>
            <a:r>
              <a:rPr lang="en-US" altLang="en-US" baseline="-25000">
                <a:solidFill>
                  <a:schemeClr val="accent3"/>
                </a:solidFill>
                <a:uFillTx/>
              </a:rPr>
              <a:t>1</a:t>
            </a:r>
            <a:endParaRPr lang="en-US" altLang="en-US" baseline="-25000">
              <a:solidFill>
                <a:schemeClr val="accent3"/>
              </a:solidFill>
              <a:uFillTx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544435" y="3508375"/>
            <a:ext cx="1004570" cy="1004570"/>
            <a:chOff x="7400" y="4205"/>
            <a:chExt cx="1582" cy="1582"/>
          </a:xfrm>
        </p:grpSpPr>
        <p:sp>
          <p:nvSpPr>
            <p:cNvPr id="6" name="Oval 5"/>
            <p:cNvSpPr/>
            <p:nvPr/>
          </p:nvSpPr>
          <p:spPr>
            <a:xfrm>
              <a:off x="7400" y="4205"/>
              <a:ext cx="1582" cy="1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7" name="Picture 6" descr="thetadot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702" y="4686"/>
              <a:ext cx="977" cy="62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7544435" y="4831715"/>
            <a:ext cx="1004570" cy="1004570"/>
            <a:chOff x="7400" y="4205"/>
            <a:chExt cx="1582" cy="1582"/>
          </a:xfrm>
        </p:grpSpPr>
        <p:sp>
          <p:nvSpPr>
            <p:cNvPr id="10" name="Oval 9"/>
            <p:cNvSpPr/>
            <p:nvPr/>
          </p:nvSpPr>
          <p:spPr>
            <a:xfrm>
              <a:off x="7400" y="4205"/>
              <a:ext cx="1582" cy="1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1" name="Picture 10" descr="thetadot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702" y="4686"/>
              <a:ext cx="977" cy="620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7736205" y="2388235"/>
            <a:ext cx="612775" cy="59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459595" y="3508375"/>
            <a:ext cx="1004570" cy="1004570"/>
            <a:chOff x="7400" y="4205"/>
            <a:chExt cx="1582" cy="1582"/>
          </a:xfrm>
        </p:grpSpPr>
        <p:sp>
          <p:nvSpPr>
            <p:cNvPr id="14" name="Oval 13"/>
            <p:cNvSpPr/>
            <p:nvPr/>
          </p:nvSpPr>
          <p:spPr>
            <a:xfrm>
              <a:off x="7400" y="4205"/>
              <a:ext cx="1582" cy="1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5" name="Picture 14" descr="thetadot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702" y="4686"/>
              <a:ext cx="977" cy="620"/>
            </a:xfrm>
            <a:prstGeom prst="rect">
              <a:avLst/>
            </a:prstGeom>
          </p:spPr>
        </p:pic>
      </p:grpSp>
      <p:cxnSp>
        <p:nvCxnSpPr>
          <p:cNvPr id="16" name="Straight Arrow Connector 15"/>
          <p:cNvCxnSpPr>
            <a:stCxn id="3" idx="3"/>
            <a:endCxn id="6" idx="2"/>
          </p:cNvCxnSpPr>
          <p:nvPr/>
        </p:nvCxnSpPr>
        <p:spPr>
          <a:xfrm>
            <a:off x="6182995" y="2686685"/>
            <a:ext cx="1361440" cy="1323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3"/>
            <a:endCxn id="10" idx="2"/>
          </p:cNvCxnSpPr>
          <p:nvPr/>
        </p:nvCxnSpPr>
        <p:spPr>
          <a:xfrm>
            <a:off x="6182995" y="2686685"/>
            <a:ext cx="1361440" cy="2647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6" idx="2"/>
          </p:cNvCxnSpPr>
          <p:nvPr/>
        </p:nvCxnSpPr>
        <p:spPr>
          <a:xfrm flipV="1">
            <a:off x="6182995" y="4010660"/>
            <a:ext cx="13614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10" idx="2"/>
          </p:cNvCxnSpPr>
          <p:nvPr/>
        </p:nvCxnSpPr>
        <p:spPr>
          <a:xfrm>
            <a:off x="6182995" y="5334000"/>
            <a:ext cx="1361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3"/>
            <a:endCxn id="14" idx="2"/>
          </p:cNvCxnSpPr>
          <p:nvPr/>
        </p:nvCxnSpPr>
        <p:spPr>
          <a:xfrm>
            <a:off x="8348980" y="2686685"/>
            <a:ext cx="1110615" cy="1323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3"/>
            <a:endCxn id="10" idx="2"/>
          </p:cNvCxnSpPr>
          <p:nvPr/>
        </p:nvCxnSpPr>
        <p:spPr>
          <a:xfrm>
            <a:off x="6182995" y="4011295"/>
            <a:ext cx="1361440" cy="1322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3"/>
            <a:endCxn id="6" idx="2"/>
          </p:cNvCxnSpPr>
          <p:nvPr/>
        </p:nvCxnSpPr>
        <p:spPr>
          <a:xfrm flipV="1">
            <a:off x="6182995" y="4010660"/>
            <a:ext cx="1361440" cy="1323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549005" y="4010025"/>
            <a:ext cx="9105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8549005" y="4010660"/>
            <a:ext cx="910590" cy="1323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/>
          <p:nvPr/>
        </p:nvGraphicFramePr>
        <p:xfrm>
          <a:off x="743585" y="2329180"/>
          <a:ext cx="348234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80"/>
                <a:gridCol w="1160780"/>
                <a:gridCol w="116078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x</a:t>
                      </a:r>
                      <a:r>
                        <a:rPr lang="en-US" altLang="en-US" baseline="-25000">
                          <a:solidFill>
                            <a:schemeClr val="accent3"/>
                          </a:solidFill>
                          <a:uFillTx/>
                        </a:rPr>
                        <a:t>0</a:t>
                      </a:r>
                      <a:endParaRPr lang="en-US" altLang="en-US" baseline="-25000">
                        <a:solidFill>
                          <a:schemeClr val="accent3"/>
                        </a:solidFill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x</a:t>
                      </a:r>
                      <a:r>
                        <a:rPr lang="en-US" altLang="en-US" sz="1800" baseline="-25000">
                          <a:solidFill>
                            <a:schemeClr val="accent3"/>
                          </a:solidFill>
                          <a:uFillTx/>
                          <a:sym typeface="+mn-ea"/>
                        </a:rPr>
                        <a:t>1</a:t>
                      </a:r>
                      <a:endParaRPr lang="en-US" altLang="en-US" sz="1800" baseline="-25000">
                        <a:solidFill>
                          <a:schemeClr val="accent3"/>
                        </a:solidFill>
                        <a:uFillTx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y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10464165" y="4011295"/>
            <a:ext cx="9105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35"/>
          <p:cNvSpPr txBox="1"/>
          <p:nvPr/>
        </p:nvSpPr>
        <p:spPr>
          <a:xfrm>
            <a:off x="11416665" y="3712210"/>
            <a:ext cx="1168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y</a:t>
            </a:r>
            <a:endParaRPr lang="en-US" altLang="en-US" sz="2800"/>
          </a:p>
        </p:txBody>
      </p:sp>
      <p:sp>
        <p:nvSpPr>
          <p:cNvPr id="37" name="Text Box 36"/>
          <p:cNvSpPr txBox="1"/>
          <p:nvPr/>
        </p:nvSpPr>
        <p:spPr>
          <a:xfrm>
            <a:off x="843280" y="4686300"/>
            <a:ext cx="38080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2 Input</a:t>
            </a: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2 Bias</a:t>
            </a: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3 Percettroni</a:t>
            </a: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9 Pesi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XOR Neurale Stigmergico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5834380" y="3423920"/>
            <a:ext cx="980440" cy="954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x(t)</a:t>
            </a:r>
            <a:endParaRPr lang="en-US" altLang="en-US" sz="2400"/>
          </a:p>
        </p:txBody>
      </p:sp>
      <p:grpSp>
        <p:nvGrpSpPr>
          <p:cNvPr id="5" name="Group 4"/>
          <p:cNvGrpSpPr/>
          <p:nvPr/>
        </p:nvGrpSpPr>
        <p:grpSpPr>
          <a:xfrm>
            <a:off x="8631555" y="3129280"/>
            <a:ext cx="1544320" cy="1544320"/>
            <a:chOff x="8072" y="3872"/>
            <a:chExt cx="3056" cy="3056"/>
          </a:xfrm>
        </p:grpSpPr>
        <p:sp>
          <p:nvSpPr>
            <p:cNvPr id="10" name="Oval 9"/>
            <p:cNvSpPr/>
            <p:nvPr/>
          </p:nvSpPr>
          <p:spPr>
            <a:xfrm>
              <a:off x="8072" y="3872"/>
              <a:ext cx="3057" cy="3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1" name="Picture 10" descr="thetadot_va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330" y="4921"/>
              <a:ext cx="2540" cy="958"/>
            </a:xfrm>
            <a:prstGeom prst="rect">
              <a:avLst/>
            </a:prstGeom>
          </p:spPr>
        </p:pic>
      </p:grpSp>
      <p:cxnSp>
        <p:nvCxnSpPr>
          <p:cNvPr id="6" name="Straight Arrow Connector 5"/>
          <p:cNvCxnSpPr>
            <a:stCxn id="4" idx="3"/>
            <a:endCxn id="10" idx="2"/>
          </p:cNvCxnSpPr>
          <p:nvPr/>
        </p:nvCxnSpPr>
        <p:spPr>
          <a:xfrm>
            <a:off x="6814820" y="3901440"/>
            <a:ext cx="181673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0176510" y="3902075"/>
            <a:ext cx="9105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7412990" y="3346450"/>
            <a:ext cx="923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w(t)</a:t>
            </a:r>
            <a:endParaRPr lang="en-US" altLang="en-US" sz="2400"/>
          </a:p>
        </p:txBody>
      </p:sp>
      <p:graphicFrame>
        <p:nvGraphicFramePr>
          <p:cNvPr id="34" name="Table 33"/>
          <p:cNvGraphicFramePr/>
          <p:nvPr/>
        </p:nvGraphicFramePr>
        <p:xfrm>
          <a:off x="860425" y="2238375"/>
          <a:ext cx="348234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80"/>
                <a:gridCol w="1160780"/>
                <a:gridCol w="116078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x(0)</a:t>
                      </a:r>
                      <a:endParaRPr lang="en-US" altLang="en-US" baseline="-25000">
                        <a:solidFill>
                          <a:schemeClr val="accent3"/>
                        </a:solidFill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olidFill>
                            <a:schemeClr val="accent3"/>
                          </a:solidFill>
                          <a:uFillTx/>
                          <a:sym typeface="+mn-ea"/>
                        </a:rPr>
                        <a:t>x(1)</a:t>
                      </a:r>
                      <a:endParaRPr lang="en-US" altLang="en-US" sz="1800">
                        <a:solidFill>
                          <a:schemeClr val="accent3"/>
                        </a:solidFill>
                        <a:uFillTx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y(1)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 Box 35"/>
          <p:cNvSpPr txBox="1"/>
          <p:nvPr/>
        </p:nvSpPr>
        <p:spPr>
          <a:xfrm>
            <a:off x="11087100" y="3641090"/>
            <a:ext cx="1168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y(t)</a:t>
            </a:r>
            <a:endParaRPr lang="en-US" altLang="en-US" sz="2800"/>
          </a:p>
        </p:txBody>
      </p:sp>
      <p:sp>
        <p:nvSpPr>
          <p:cNvPr id="37" name="Text Box 36"/>
          <p:cNvSpPr txBox="1"/>
          <p:nvPr/>
        </p:nvSpPr>
        <p:spPr>
          <a:xfrm>
            <a:off x="860425" y="4674235"/>
            <a:ext cx="43414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1 Input</a:t>
            </a: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1 Percettrone Stigmerico</a:t>
            </a: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1 Peso Stigmergico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Text Box 17"/>
          <p:cNvSpPr txBox="1"/>
          <p:nvPr/>
        </p:nvSpPr>
        <p:spPr>
          <a:xfrm>
            <a:off x="10010775" y="5276215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XOR Neurale Stigmergico</a:t>
            </a:r>
            <a:endParaRPr lang="en-US" altLang="en-US"/>
          </a:p>
        </p:txBody>
      </p:sp>
      <p:sp>
        <p:nvSpPr>
          <p:cNvPr id="53" name="Freeform 52"/>
          <p:cNvSpPr/>
          <p:nvPr/>
        </p:nvSpPr>
        <p:spPr>
          <a:xfrm rot="10800000">
            <a:off x="9311640" y="1783080"/>
            <a:ext cx="1908175" cy="1843405"/>
          </a:xfrm>
          <a:custGeom>
            <a:avLst/>
            <a:gdLst>
              <a:gd name="connsiteX0" fmla="*/ 0 w 3005"/>
              <a:gd name="connsiteY0" fmla="*/ 0 h 2903"/>
              <a:gd name="connsiteX1" fmla="*/ 2701 w 3005"/>
              <a:gd name="connsiteY1" fmla="*/ 484 h 2903"/>
              <a:gd name="connsiteX2" fmla="*/ 3005 w 3005"/>
              <a:gd name="connsiteY2" fmla="*/ 2876 h 2903"/>
              <a:gd name="connsiteX3" fmla="*/ 0 w 3005"/>
              <a:gd name="connsiteY3" fmla="*/ 2903 h 2903"/>
              <a:gd name="connsiteX4" fmla="*/ 0 w 3005"/>
              <a:gd name="connsiteY4" fmla="*/ 0 h 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" h="2903">
                <a:moveTo>
                  <a:pt x="0" y="0"/>
                </a:moveTo>
                <a:cubicBezTo>
                  <a:pt x="887" y="145"/>
                  <a:pt x="2018" y="-123"/>
                  <a:pt x="2701" y="484"/>
                </a:cubicBezTo>
                <a:cubicBezTo>
                  <a:pt x="3176" y="1168"/>
                  <a:pt x="2931" y="2066"/>
                  <a:pt x="3005" y="2876"/>
                </a:cubicBezTo>
                <a:lnTo>
                  <a:pt x="0" y="2903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&lt;&lt;</a:t>
            </a:r>
            <a:endParaRPr lang="en-US" altLang="en-US"/>
          </a:p>
        </p:txBody>
      </p:sp>
      <p:sp>
        <p:nvSpPr>
          <p:cNvPr id="52" name="Freeform 51"/>
          <p:cNvSpPr/>
          <p:nvPr/>
        </p:nvSpPr>
        <p:spPr>
          <a:xfrm>
            <a:off x="6616700" y="3975735"/>
            <a:ext cx="1908175" cy="1843405"/>
          </a:xfrm>
          <a:custGeom>
            <a:avLst/>
            <a:gdLst>
              <a:gd name="connsiteX0" fmla="*/ 0 w 3005"/>
              <a:gd name="connsiteY0" fmla="*/ 0 h 2903"/>
              <a:gd name="connsiteX1" fmla="*/ 2660 w 3005"/>
              <a:gd name="connsiteY1" fmla="*/ 482 h 2903"/>
              <a:gd name="connsiteX2" fmla="*/ 3005 w 3005"/>
              <a:gd name="connsiteY2" fmla="*/ 2876 h 2903"/>
              <a:gd name="connsiteX3" fmla="*/ 0 w 3005"/>
              <a:gd name="connsiteY3" fmla="*/ 2903 h 2903"/>
              <a:gd name="connsiteX4" fmla="*/ 0 w 3005"/>
              <a:gd name="connsiteY4" fmla="*/ 0 h 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" h="2903">
                <a:moveTo>
                  <a:pt x="0" y="0"/>
                </a:moveTo>
                <a:cubicBezTo>
                  <a:pt x="887" y="145"/>
                  <a:pt x="1977" y="-125"/>
                  <a:pt x="2660" y="482"/>
                </a:cubicBezTo>
                <a:cubicBezTo>
                  <a:pt x="3135" y="1166"/>
                  <a:pt x="2931" y="2066"/>
                  <a:pt x="3005" y="2876"/>
                </a:cubicBezTo>
                <a:lnTo>
                  <a:pt x="0" y="2903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111875" y="5182235"/>
            <a:ext cx="4859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259320" y="2112645"/>
            <a:ext cx="0" cy="3865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9315450" y="2042795"/>
            <a:ext cx="1655445" cy="1557020"/>
          </a:xfrm>
          <a:custGeom>
            <a:avLst/>
            <a:gdLst>
              <a:gd name="connisteX0" fmla="*/ 12796 w 1655541"/>
              <a:gd name="connsiteY0" fmla="*/ 0 h 1557020"/>
              <a:gd name="connisteX1" fmla="*/ 227426 w 1655541"/>
              <a:gd name="connsiteY1" fmla="*/ 1299845 h 1557020"/>
              <a:gd name="connisteX2" fmla="*/ 1655541 w 1655541"/>
              <a:gd name="connsiteY2" fmla="*/ 1557020 h 1557020"/>
              <a:gd name="connisteX3" fmla="*/ 1998441 w 1655541"/>
              <a:gd name="connsiteY3" fmla="*/ 1456690 h 15570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655542" h="1557020">
                <a:moveTo>
                  <a:pt x="12797" y="0"/>
                </a:moveTo>
                <a:cubicBezTo>
                  <a:pt x="27402" y="254635"/>
                  <a:pt x="-100868" y="988695"/>
                  <a:pt x="227427" y="1299845"/>
                </a:cubicBezTo>
                <a:cubicBezTo>
                  <a:pt x="555722" y="1610995"/>
                  <a:pt x="1301212" y="1525905"/>
                  <a:pt x="1655542" y="1557020"/>
                </a:cubicBezTo>
              </a:path>
            </a:pathLst>
          </a:custGeom>
          <a:noFill/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0800000">
            <a:off x="6731000" y="3996055"/>
            <a:ext cx="1784985" cy="1557020"/>
          </a:xfrm>
          <a:custGeom>
            <a:avLst/>
            <a:gdLst>
              <a:gd name="connisteX0" fmla="*/ 12796 w 1655541"/>
              <a:gd name="connsiteY0" fmla="*/ 0 h 1557020"/>
              <a:gd name="connisteX1" fmla="*/ 227426 w 1655541"/>
              <a:gd name="connsiteY1" fmla="*/ 1299845 h 1557020"/>
              <a:gd name="connisteX2" fmla="*/ 1655541 w 1655541"/>
              <a:gd name="connsiteY2" fmla="*/ 1557020 h 1557020"/>
              <a:gd name="connisteX3" fmla="*/ 1998441 w 1655541"/>
              <a:gd name="connsiteY3" fmla="*/ 1456690 h 15570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655542" h="1557020">
                <a:moveTo>
                  <a:pt x="12797" y="0"/>
                </a:moveTo>
                <a:cubicBezTo>
                  <a:pt x="27402" y="254635"/>
                  <a:pt x="-100868" y="988695"/>
                  <a:pt x="227427" y="1299845"/>
                </a:cubicBezTo>
                <a:cubicBezTo>
                  <a:pt x="555722" y="1610995"/>
                  <a:pt x="1301212" y="1525905"/>
                  <a:pt x="1655542" y="1557020"/>
                </a:cubicBezTo>
              </a:path>
            </a:pathLst>
          </a:cu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10495915" y="5184775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x(0)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6697980" y="2026285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x(1)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4" name="Oval 3"/>
          <p:cNvSpPr/>
          <p:nvPr/>
        </p:nvSpPr>
        <p:spPr>
          <a:xfrm>
            <a:off x="10077450" y="5116195"/>
            <a:ext cx="132080" cy="132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8" name="Table 7"/>
          <p:cNvGraphicFramePr/>
          <p:nvPr/>
        </p:nvGraphicFramePr>
        <p:xfrm>
          <a:off x="1092200" y="3092450"/>
          <a:ext cx="348234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80"/>
                <a:gridCol w="1160780"/>
                <a:gridCol w="116078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x(0)</a:t>
                      </a:r>
                      <a:endParaRPr lang="en-US" altLang="en-US" baseline="-25000">
                        <a:solidFill>
                          <a:schemeClr val="accent3"/>
                        </a:solidFill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olidFill>
                            <a:schemeClr val="accent3"/>
                          </a:solidFill>
                          <a:uFillTx/>
                          <a:sym typeface="+mn-ea"/>
                        </a:rPr>
                        <a:t>x(1)</a:t>
                      </a:r>
                      <a:endParaRPr lang="en-US" altLang="en-US" sz="1800">
                        <a:solidFill>
                          <a:schemeClr val="accent3"/>
                        </a:solidFill>
                        <a:uFillTx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y(1)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7193280" y="5112385"/>
            <a:ext cx="132080" cy="132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193280" y="2639060"/>
            <a:ext cx="132080" cy="132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077450" y="2639060"/>
            <a:ext cx="132080" cy="132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7099300" y="2705100"/>
            <a:ext cx="4120515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142855" y="1783080"/>
            <a:ext cx="0" cy="355917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6812915" y="2520315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Algoritmo Addestramento</a:t>
            </a:r>
            <a:endParaRPr lang="en-US" altLang="en-US"/>
          </a:p>
        </p:txBody>
      </p:sp>
      <p:sp>
        <p:nvSpPr>
          <p:cNvPr id="5" name="Oval 4"/>
          <p:cNvSpPr/>
          <p:nvPr/>
        </p:nvSpPr>
        <p:spPr>
          <a:xfrm>
            <a:off x="2393950" y="1819275"/>
            <a:ext cx="2588895" cy="1224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Reti Neurale Stigmergica</a:t>
            </a:r>
            <a:endParaRPr lang="en-US" altLang="en-US"/>
          </a:p>
          <a:p>
            <a:pPr algn="ctr"/>
            <a:r>
              <a:rPr lang="en-US" altLang="en-US"/>
              <a:t>Casuale</a:t>
            </a:r>
            <a:endParaRPr lang="en-US" altLang="en-US"/>
          </a:p>
        </p:txBody>
      </p:sp>
      <p:sp>
        <p:nvSpPr>
          <p:cNvPr id="6" name="Right Arrow 5"/>
          <p:cNvSpPr/>
          <p:nvPr/>
        </p:nvSpPr>
        <p:spPr>
          <a:xfrm>
            <a:off x="5234305" y="2184400"/>
            <a:ext cx="1875155" cy="494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19315" y="1818640"/>
            <a:ext cx="2877820" cy="1224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Grafo Computazionale</a:t>
            </a:r>
            <a:endParaRPr lang="en-US" altLang="en-US"/>
          </a:p>
        </p:txBody>
      </p:sp>
      <p:sp>
        <p:nvSpPr>
          <p:cNvPr id="9" name="Oval 8"/>
          <p:cNvSpPr/>
          <p:nvPr/>
        </p:nvSpPr>
        <p:spPr>
          <a:xfrm>
            <a:off x="2393950" y="4347845"/>
            <a:ext cx="2588895" cy="1224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Reti Neurale Stigmergica</a:t>
            </a:r>
            <a:endParaRPr lang="en-US" altLang="en-US"/>
          </a:p>
          <a:p>
            <a:pPr algn="ctr"/>
            <a:r>
              <a:rPr lang="en-US" altLang="en-US"/>
              <a:t>Addestrata</a:t>
            </a:r>
            <a:endParaRPr lang="en-US" altLang="en-US"/>
          </a:p>
        </p:txBody>
      </p:sp>
      <p:sp>
        <p:nvSpPr>
          <p:cNvPr id="10" name="Oval 9"/>
          <p:cNvSpPr/>
          <p:nvPr/>
        </p:nvSpPr>
        <p:spPr>
          <a:xfrm>
            <a:off x="7219315" y="4347845"/>
            <a:ext cx="2877185" cy="1224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Gradiente Discendete Stocastico</a:t>
            </a:r>
            <a:endParaRPr lang="en-US" alt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8188960" y="3440430"/>
            <a:ext cx="938530" cy="494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5234305" y="4712970"/>
            <a:ext cx="1875155" cy="494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2" grpId="0" animBg="1"/>
      <p:bldP spid="10" grpId="0" animBg="1"/>
      <p:bldP spid="13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Stato Dell'Arte: Reti Ricorrenti</a:t>
            </a:r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964565" y="1990090"/>
            <a:ext cx="1173268" cy="3141251"/>
            <a:chOff x="1492" y="3134"/>
            <a:chExt cx="2169" cy="5804"/>
          </a:xfrm>
        </p:grpSpPr>
        <p:sp>
          <p:nvSpPr>
            <p:cNvPr id="6" name="Rectangle 5"/>
            <p:cNvSpPr/>
            <p:nvPr/>
          </p:nvSpPr>
          <p:spPr>
            <a:xfrm>
              <a:off x="1492" y="7385"/>
              <a:ext cx="1569" cy="15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000"/>
                <a:t>x</a:t>
              </a:r>
              <a:r>
                <a:rPr lang="en-US" altLang="en-US" sz="2000" baseline="-25000">
                  <a:solidFill>
                    <a:schemeClr val="accent3"/>
                  </a:solidFill>
                  <a:uFillTx/>
                </a:rPr>
                <a:t>n-1</a:t>
              </a:r>
              <a:r>
                <a:rPr lang="en-US" altLang="en-US" sz="2000"/>
                <a:t>(t)</a:t>
              </a:r>
              <a:endParaRPr lang="en-US" altLang="en-US" sz="2000"/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787" y="5539"/>
              <a:ext cx="1874" cy="99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en-US" sz="5400"/>
                <a:t>...</a:t>
              </a:r>
              <a:endParaRPr lang="en-US" altLang="en-US" sz="54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92" y="3134"/>
              <a:ext cx="1569" cy="15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400"/>
                <a:t>x</a:t>
              </a:r>
              <a:r>
                <a:rPr lang="en-US" altLang="en-US" sz="2400" baseline="-25000">
                  <a:solidFill>
                    <a:schemeClr val="accent3"/>
                  </a:solidFill>
                  <a:uFillTx/>
                </a:rPr>
                <a:t>0</a:t>
              </a:r>
              <a:r>
                <a:rPr lang="en-US" altLang="en-US" sz="2400"/>
                <a:t>(t)</a:t>
              </a:r>
              <a:endParaRPr lang="en-US" altLang="en-US" sz="2400"/>
            </a:p>
          </p:txBody>
        </p:sp>
      </p:grpSp>
      <p:sp>
        <p:nvSpPr>
          <p:cNvPr id="4" name="Rectangle 3"/>
          <p:cNvSpPr/>
          <p:nvPr/>
        </p:nvSpPr>
        <p:spPr>
          <a:xfrm>
            <a:off x="3992245" y="1990090"/>
            <a:ext cx="1839595" cy="3141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Percettroni</a:t>
            </a:r>
            <a:endParaRPr lang="en-US" altLang="en-US" sz="2400"/>
          </a:p>
          <a:p>
            <a:pPr algn="ctr"/>
            <a:r>
              <a:rPr lang="en-US" altLang="en-US" sz="2400"/>
              <a:t>Classici</a:t>
            </a:r>
            <a:endParaRPr lang="en-US" altLang="en-US" sz="2400"/>
          </a:p>
        </p:txBody>
      </p:sp>
      <p:sp>
        <p:nvSpPr>
          <p:cNvPr id="7" name="Rectangle 6"/>
          <p:cNvSpPr/>
          <p:nvPr/>
        </p:nvSpPr>
        <p:spPr>
          <a:xfrm>
            <a:off x="7686040" y="1990090"/>
            <a:ext cx="1839595" cy="3141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Percettroni</a:t>
            </a:r>
            <a:endParaRPr lang="en-US" altLang="en-US" sz="2400"/>
          </a:p>
          <a:p>
            <a:pPr algn="ctr"/>
            <a:r>
              <a:rPr lang="en-US" altLang="en-US" sz="2400"/>
              <a:t>Classici</a:t>
            </a:r>
            <a:endParaRPr lang="en-US" altLang="en-US" sz="2400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1813560" y="2410460"/>
            <a:ext cx="21678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  <a:endCxn id="4" idx="1"/>
          </p:cNvCxnSpPr>
          <p:nvPr/>
        </p:nvCxnSpPr>
        <p:spPr>
          <a:xfrm>
            <a:off x="1813560" y="2410460"/>
            <a:ext cx="2178685" cy="1150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>
            <a:off x="1813560" y="4711065"/>
            <a:ext cx="21678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</p:cNvCxnSpPr>
          <p:nvPr/>
        </p:nvCxnSpPr>
        <p:spPr>
          <a:xfrm flipV="1">
            <a:off x="1813560" y="3563620"/>
            <a:ext cx="2167890" cy="1147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</p:cNvCxnSpPr>
          <p:nvPr/>
        </p:nvCxnSpPr>
        <p:spPr>
          <a:xfrm flipV="1">
            <a:off x="1813560" y="2390140"/>
            <a:ext cx="2162175" cy="2320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810385" y="2420620"/>
            <a:ext cx="2143125" cy="2299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7" idx="1"/>
          </p:cNvCxnSpPr>
          <p:nvPr/>
        </p:nvCxnSpPr>
        <p:spPr>
          <a:xfrm>
            <a:off x="5831840" y="3561080"/>
            <a:ext cx="1854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838190" y="4711065"/>
            <a:ext cx="1847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838190" y="2420620"/>
            <a:ext cx="1847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7" idx="1"/>
          </p:cNvCxnSpPr>
          <p:nvPr/>
        </p:nvCxnSpPr>
        <p:spPr>
          <a:xfrm>
            <a:off x="5844540" y="2435860"/>
            <a:ext cx="1841500" cy="1125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7" idx="1"/>
          </p:cNvCxnSpPr>
          <p:nvPr/>
        </p:nvCxnSpPr>
        <p:spPr>
          <a:xfrm flipV="1">
            <a:off x="5844540" y="3561080"/>
            <a:ext cx="1841500" cy="1129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836920" y="2436495"/>
            <a:ext cx="1823085" cy="2272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844540" y="2423160"/>
            <a:ext cx="1819910" cy="2245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</p:cNvCxnSpPr>
          <p:nvPr/>
        </p:nvCxnSpPr>
        <p:spPr>
          <a:xfrm flipV="1">
            <a:off x="5831840" y="2432050"/>
            <a:ext cx="1837690" cy="1129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3"/>
          </p:cNvCxnSpPr>
          <p:nvPr/>
        </p:nvCxnSpPr>
        <p:spPr>
          <a:xfrm>
            <a:off x="5831840" y="3561080"/>
            <a:ext cx="1847215" cy="1170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525635" y="2436495"/>
            <a:ext cx="1847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525635" y="4668520"/>
            <a:ext cx="1847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519285" y="3572510"/>
            <a:ext cx="1854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rved Left Arrow 39"/>
          <p:cNvSpPr/>
          <p:nvPr/>
        </p:nvSpPr>
        <p:spPr>
          <a:xfrm>
            <a:off x="5844540" y="4852035"/>
            <a:ext cx="713740" cy="148018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46" name="Left Arrow 45"/>
          <p:cNvSpPr/>
          <p:nvPr/>
        </p:nvSpPr>
        <p:spPr>
          <a:xfrm>
            <a:off x="4090035" y="5899150"/>
            <a:ext cx="1617980" cy="4337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Curved Left Arrow 9"/>
          <p:cNvSpPr/>
          <p:nvPr/>
        </p:nvSpPr>
        <p:spPr>
          <a:xfrm rot="10800000">
            <a:off x="3239770" y="4852035"/>
            <a:ext cx="713740" cy="133858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3" name="Curved Left Arrow 12"/>
          <p:cNvSpPr/>
          <p:nvPr/>
        </p:nvSpPr>
        <p:spPr>
          <a:xfrm>
            <a:off x="9567545" y="4852035"/>
            <a:ext cx="713740" cy="148018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21" name="Left Arrow 20"/>
          <p:cNvSpPr/>
          <p:nvPr/>
        </p:nvSpPr>
        <p:spPr>
          <a:xfrm>
            <a:off x="7813040" y="5899150"/>
            <a:ext cx="1617980" cy="4337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Curved Left Arrow 30"/>
          <p:cNvSpPr/>
          <p:nvPr/>
        </p:nvSpPr>
        <p:spPr>
          <a:xfrm rot="10800000">
            <a:off x="6962775" y="4852035"/>
            <a:ext cx="713740" cy="133858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>
                <a:sym typeface="+mn-ea"/>
              </a:rPr>
              <a:t>Stato Dell'Arte: Reti Long-Short Term Memory</a:t>
            </a:r>
            <a:endParaRPr lang="en-US" altLang="en-US" sz="4000">
              <a:sym typeface="+mn-ea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64565" y="1990090"/>
            <a:ext cx="1173268" cy="3141251"/>
            <a:chOff x="1492" y="3134"/>
            <a:chExt cx="2169" cy="5804"/>
          </a:xfrm>
        </p:grpSpPr>
        <p:sp>
          <p:nvSpPr>
            <p:cNvPr id="6" name="Rectangle 5"/>
            <p:cNvSpPr/>
            <p:nvPr/>
          </p:nvSpPr>
          <p:spPr>
            <a:xfrm>
              <a:off x="1492" y="7385"/>
              <a:ext cx="1569" cy="15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000"/>
                <a:t>x</a:t>
              </a:r>
              <a:r>
                <a:rPr lang="en-US" altLang="en-US" sz="2000" baseline="-25000">
                  <a:solidFill>
                    <a:schemeClr val="accent3"/>
                  </a:solidFill>
                  <a:uFillTx/>
                </a:rPr>
                <a:t>n-1</a:t>
              </a:r>
              <a:r>
                <a:rPr lang="en-US" altLang="en-US" sz="2000"/>
                <a:t>(t)</a:t>
              </a:r>
              <a:endParaRPr lang="en-US" altLang="en-US" sz="2000"/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787" y="5539"/>
              <a:ext cx="1874" cy="99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en-US" sz="5400"/>
                <a:t>...</a:t>
              </a:r>
              <a:endParaRPr lang="en-US" altLang="en-US" sz="54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92" y="3134"/>
              <a:ext cx="1569" cy="15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400"/>
                <a:t>x</a:t>
              </a:r>
              <a:r>
                <a:rPr lang="en-US" altLang="en-US" sz="2400" baseline="-25000">
                  <a:solidFill>
                    <a:schemeClr val="accent3"/>
                  </a:solidFill>
                  <a:uFillTx/>
                </a:rPr>
                <a:t>0</a:t>
              </a:r>
              <a:r>
                <a:rPr lang="en-US" altLang="en-US" sz="2400"/>
                <a:t>(t)</a:t>
              </a:r>
              <a:endParaRPr lang="en-US" altLang="en-US" sz="2400"/>
            </a:p>
          </p:txBody>
        </p:sp>
      </p:grpSp>
      <p:sp>
        <p:nvSpPr>
          <p:cNvPr id="7" name="Rectangle 6"/>
          <p:cNvSpPr/>
          <p:nvPr/>
        </p:nvSpPr>
        <p:spPr>
          <a:xfrm>
            <a:off x="3992245" y="1990090"/>
            <a:ext cx="1839595" cy="3141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Percettroni</a:t>
            </a:r>
            <a:endParaRPr lang="en-US" altLang="en-US" sz="2400"/>
          </a:p>
          <a:p>
            <a:pPr algn="ctr"/>
            <a:r>
              <a:rPr lang="en-US" altLang="en-US" sz="2400"/>
              <a:t>LSTM</a:t>
            </a:r>
            <a:endParaRPr lang="en-US" altLang="en-US" sz="2400"/>
          </a:p>
        </p:txBody>
      </p:sp>
      <p:sp>
        <p:nvSpPr>
          <p:cNvPr id="10" name="Rectangle 9"/>
          <p:cNvSpPr/>
          <p:nvPr/>
        </p:nvSpPr>
        <p:spPr>
          <a:xfrm>
            <a:off x="7686040" y="1990090"/>
            <a:ext cx="1839595" cy="3141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Percettroni</a:t>
            </a:r>
            <a:endParaRPr lang="en-US" altLang="en-US" sz="2400"/>
          </a:p>
          <a:p>
            <a:pPr algn="ctr"/>
            <a:r>
              <a:rPr lang="en-US" altLang="en-US" sz="2400"/>
              <a:t>LSTM</a:t>
            </a:r>
            <a:endParaRPr lang="en-US" altLang="en-US" sz="2400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1813560" y="2410460"/>
            <a:ext cx="21678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  <a:endCxn id="7" idx="1"/>
          </p:cNvCxnSpPr>
          <p:nvPr/>
        </p:nvCxnSpPr>
        <p:spPr>
          <a:xfrm>
            <a:off x="1813560" y="2410460"/>
            <a:ext cx="2178685" cy="1150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>
            <a:off x="1813560" y="4711065"/>
            <a:ext cx="21678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</p:cNvCxnSpPr>
          <p:nvPr/>
        </p:nvCxnSpPr>
        <p:spPr>
          <a:xfrm flipV="1">
            <a:off x="1813560" y="3563620"/>
            <a:ext cx="2167890" cy="1147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</p:cNvCxnSpPr>
          <p:nvPr/>
        </p:nvCxnSpPr>
        <p:spPr>
          <a:xfrm flipV="1">
            <a:off x="1813560" y="2390140"/>
            <a:ext cx="2162175" cy="2320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810385" y="2420620"/>
            <a:ext cx="2143125" cy="2299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10" idx="1"/>
          </p:cNvCxnSpPr>
          <p:nvPr/>
        </p:nvCxnSpPr>
        <p:spPr>
          <a:xfrm>
            <a:off x="5831840" y="3561080"/>
            <a:ext cx="1854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838190" y="4711065"/>
            <a:ext cx="1847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838190" y="2420620"/>
            <a:ext cx="1847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0" idx="1"/>
          </p:cNvCxnSpPr>
          <p:nvPr/>
        </p:nvCxnSpPr>
        <p:spPr>
          <a:xfrm>
            <a:off x="5844540" y="2435860"/>
            <a:ext cx="1841500" cy="1125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1"/>
          </p:cNvCxnSpPr>
          <p:nvPr/>
        </p:nvCxnSpPr>
        <p:spPr>
          <a:xfrm flipV="1">
            <a:off x="5844540" y="3561080"/>
            <a:ext cx="1841500" cy="1129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836920" y="2436495"/>
            <a:ext cx="1823085" cy="2272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844540" y="2423160"/>
            <a:ext cx="1819910" cy="2245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</p:cNvCxnSpPr>
          <p:nvPr/>
        </p:nvCxnSpPr>
        <p:spPr>
          <a:xfrm flipV="1">
            <a:off x="5831840" y="2432050"/>
            <a:ext cx="1837690" cy="1129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</p:cNvCxnSpPr>
          <p:nvPr/>
        </p:nvCxnSpPr>
        <p:spPr>
          <a:xfrm>
            <a:off x="5831840" y="3561080"/>
            <a:ext cx="1847215" cy="1170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525635" y="2436495"/>
            <a:ext cx="1847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525635" y="4668520"/>
            <a:ext cx="1847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519285" y="3572510"/>
            <a:ext cx="1854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171950" y="4290695"/>
            <a:ext cx="1480185" cy="62992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Memoria</a:t>
            </a:r>
            <a:endParaRPr lang="en-US" altLang="en-US"/>
          </a:p>
        </p:txBody>
      </p:sp>
      <p:sp>
        <p:nvSpPr>
          <p:cNvPr id="34" name="Rectangle 33"/>
          <p:cNvSpPr/>
          <p:nvPr/>
        </p:nvSpPr>
        <p:spPr>
          <a:xfrm>
            <a:off x="7865745" y="4290695"/>
            <a:ext cx="1480185" cy="62992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Memoria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Prove Sperimentali: Dataset</a:t>
            </a:r>
            <a:endParaRPr lang="en-US" altLang="en-US"/>
          </a:p>
        </p:txBody>
      </p:sp>
      <p:pic>
        <p:nvPicPr>
          <p:cNvPr id="4" name="Picture 3" descr="MNI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5970" y="2002790"/>
            <a:ext cx="3771265" cy="380174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59180" y="2910205"/>
            <a:ext cx="498411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MNIST</a:t>
            </a:r>
            <a:endParaRPr lang="en-US" altLang="en-US" sz="28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800"/>
              <a:t>10 classi</a:t>
            </a:r>
            <a:endParaRPr lang="en-US" altLang="en-US" sz="28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800"/>
              <a:t>Immagini 28x28 pixels</a:t>
            </a:r>
            <a:endParaRPr lang="en-US" altLang="en-US" sz="28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800"/>
              <a:t>60.000 Caratteri di training</a:t>
            </a:r>
            <a:endParaRPr lang="en-US" altLang="en-US" sz="28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800"/>
              <a:t>10.000 Caratteri di testing</a:t>
            </a:r>
            <a:endParaRPr lang="en-US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Motivation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Prove Sperimentali: Architettura Stigmergia</a:t>
            </a:r>
            <a:endParaRPr lang="en-US" altLang="en-US"/>
          </a:p>
        </p:txBody>
      </p:sp>
      <p:pic>
        <p:nvPicPr>
          <p:cNvPr id="4" name="Picture 3" descr="stigf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1537970"/>
            <a:ext cx="7620000" cy="415671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745355" y="6015355"/>
            <a:ext cx="27012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3500 Parametri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Prove Sperimentali: Architettura Classica</a:t>
            </a:r>
            <a:endParaRPr lang="en-US" altLang="en-US">
              <a:sym typeface="+mn-ea"/>
            </a:endParaRPr>
          </a:p>
        </p:txBody>
      </p:sp>
      <p:pic>
        <p:nvPicPr>
          <p:cNvPr id="4" name="Picture 3" descr="mnist_f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7945" y="1417955"/>
            <a:ext cx="9516745" cy="453580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589145" y="5953760"/>
            <a:ext cx="30137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329420 Parametri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Prove Sperimentali: Architettura Ricorrente</a:t>
            </a:r>
            <a:endParaRPr lang="en-US" altLang="en-US">
              <a:sym typeface="+mn-ea"/>
            </a:endParaRPr>
          </a:p>
        </p:txBody>
      </p:sp>
      <p:pic>
        <p:nvPicPr>
          <p:cNvPr id="4" name="Picture 3" descr="mnist_rn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417955"/>
            <a:ext cx="10058400" cy="38608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694555" y="5953760"/>
            <a:ext cx="28035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3548 Parametri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Prove Sperimentali: Architettura LSTM</a:t>
            </a:r>
            <a:endParaRPr lang="en-US" altLang="en-US">
              <a:sym typeface="+mn-ea"/>
            </a:endParaRPr>
          </a:p>
        </p:txBody>
      </p:sp>
      <p:pic>
        <p:nvPicPr>
          <p:cNvPr id="4" name="Picture 3" descr="mnist_lst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915" y="2480945"/>
            <a:ext cx="11520805" cy="18954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694555" y="5953760"/>
            <a:ext cx="28035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3360 Parametri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Risultati</a:t>
            </a:r>
            <a:endParaRPr lang="en-US" alt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715770" y="1417955"/>
          <a:ext cx="8761095" cy="213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0365"/>
                <a:gridCol w="2920365"/>
                <a:gridCol w="2920365"/>
              </a:tblGrid>
              <a:tr h="4260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Architettura</a:t>
                      </a:r>
                      <a:endParaRPr lang="en-US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Numero Parametri</a:t>
                      </a:r>
                      <a:endParaRPr lang="en-US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Accuratezza</a:t>
                      </a:r>
                      <a:endParaRPr lang="en-US" altLang="en-US" sz="2000"/>
                    </a:p>
                  </a:txBody>
                  <a:tcPr/>
                </a:tc>
              </a:tr>
              <a:tr h="4260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Classica</a:t>
                      </a:r>
                      <a:endParaRPr lang="en-US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329420</a:t>
                      </a:r>
                      <a:endParaRPr lang="en-US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95,1 ± 0,26 %</a:t>
                      </a:r>
                      <a:endParaRPr lang="en-US" altLang="en-US" sz="2000"/>
                    </a:p>
                  </a:txBody>
                  <a:tcPr/>
                </a:tc>
              </a:tr>
              <a:tr h="4260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LSTM</a:t>
                      </a:r>
                      <a:endParaRPr lang="en-US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3360</a:t>
                      </a:r>
                      <a:endParaRPr lang="en-US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94,3 ± 1,1 %</a:t>
                      </a:r>
                      <a:endParaRPr lang="en-US" altLang="en-US" sz="2000"/>
                    </a:p>
                  </a:txBody>
                  <a:tcPr/>
                </a:tc>
              </a:tr>
              <a:tr h="4260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 b="1"/>
                        <a:t>Stigmergica</a:t>
                      </a:r>
                      <a:endParaRPr lang="en-US" altLang="en-US" sz="2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 b="1"/>
                        <a:t>3500</a:t>
                      </a:r>
                      <a:endParaRPr lang="en-US" altLang="en-US" sz="2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 b="1"/>
                        <a:t>92,7 ± 1,6 %</a:t>
                      </a:r>
                      <a:endParaRPr lang="en-US" altLang="en-US" sz="2000" b="1"/>
                    </a:p>
                  </a:txBody>
                  <a:tcPr/>
                </a:tc>
              </a:tr>
              <a:tr h="4260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Ricorrente</a:t>
                      </a:r>
                      <a:endParaRPr lang="en-US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3548</a:t>
                      </a:r>
                      <a:endParaRPr lang="en-US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76,6 ± 3,3 %</a:t>
                      </a:r>
                      <a:endParaRPr lang="en-US" altLang="en-US" sz="20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3285" y="3877945"/>
            <a:ext cx="5346700" cy="34112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57183"/>
            <a:ext cx="10972800" cy="1143000"/>
          </a:xfrm>
        </p:spPr>
        <p:txBody>
          <a:bodyPr/>
          <a:p>
            <a:endParaRPr lang="en-US" altLang="en-US" sz="6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Oval 4"/>
          <p:cNvSpPr/>
          <p:nvPr/>
        </p:nvSpPr>
        <p:spPr>
          <a:xfrm>
            <a:off x="5469255" y="2386965"/>
            <a:ext cx="1254125" cy="1254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" name="Picture 10" descr="thetado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9760" y="2771140"/>
            <a:ext cx="763905" cy="4845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Neurone Artificiale Classico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3533775" y="3641090"/>
            <a:ext cx="690880" cy="67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x</a:t>
            </a:r>
            <a:r>
              <a:rPr lang="en-US" altLang="en-US" baseline="-25000">
                <a:solidFill>
                  <a:schemeClr val="bg1"/>
                </a:solidFill>
                <a:uFillTx/>
              </a:rPr>
              <a:t>n-1</a:t>
            </a:r>
            <a:endParaRPr lang="en-US" alt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33775" y="1714500"/>
            <a:ext cx="690880" cy="67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x</a:t>
            </a:r>
            <a:r>
              <a:rPr lang="en-US" altLang="en-US" baseline="-25000">
                <a:solidFill>
                  <a:schemeClr val="bg1"/>
                </a:solidFill>
                <a:uFillTx/>
              </a:rPr>
              <a:t>0</a:t>
            </a:r>
            <a:endParaRPr lang="en-US" alt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533775" y="2668905"/>
            <a:ext cx="1013460" cy="6908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en-US" sz="5400"/>
              <a:t>...</a:t>
            </a:r>
            <a:endParaRPr lang="en-US" altLang="en-US" sz="5400"/>
          </a:p>
        </p:txBody>
      </p:sp>
      <p:cxnSp>
        <p:nvCxnSpPr>
          <p:cNvPr id="9" name="Straight Arrow Connector 8"/>
          <p:cNvCxnSpPr>
            <a:stCxn id="7" idx="3"/>
            <a:endCxn id="5" idx="2"/>
          </p:cNvCxnSpPr>
          <p:nvPr/>
        </p:nvCxnSpPr>
        <p:spPr>
          <a:xfrm>
            <a:off x="4224655" y="2051050"/>
            <a:ext cx="1244600" cy="963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5" idx="2"/>
          </p:cNvCxnSpPr>
          <p:nvPr/>
        </p:nvCxnSpPr>
        <p:spPr>
          <a:xfrm flipV="1">
            <a:off x="4224655" y="3014345"/>
            <a:ext cx="1244600" cy="963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fdo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245" y="2787650"/>
            <a:ext cx="652145" cy="45212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951470" y="2687320"/>
            <a:ext cx="690880" cy="67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y</a:t>
            </a:r>
            <a:endParaRPr lang="en-US" altLang="en-US" baseline="-25000">
              <a:solidFill>
                <a:schemeClr val="bg1"/>
              </a:solidFill>
              <a:uFillTx/>
            </a:endParaRPr>
          </a:p>
        </p:txBody>
      </p:sp>
      <p:cxnSp>
        <p:nvCxnSpPr>
          <p:cNvPr id="15" name="Straight Arrow Connector 14"/>
          <p:cNvCxnSpPr>
            <a:stCxn id="5" idx="6"/>
            <a:endCxn id="14" idx="1"/>
          </p:cNvCxnSpPr>
          <p:nvPr/>
        </p:nvCxnSpPr>
        <p:spPr>
          <a:xfrm>
            <a:off x="6723380" y="3014345"/>
            <a:ext cx="122809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4737735" y="3486150"/>
            <a:ext cx="731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w</a:t>
            </a:r>
            <a:r>
              <a:rPr lang="en-US" altLang="en-US" baseline="-25000">
                <a:solidFill>
                  <a:schemeClr val="tx1"/>
                </a:solidFill>
                <a:uFillTx/>
              </a:rPr>
              <a:t>n-1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4733925" y="2168525"/>
            <a:ext cx="571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w</a:t>
            </a:r>
            <a:r>
              <a:rPr lang="en-US" baseline="-25000">
                <a:solidFill>
                  <a:schemeClr val="tx1"/>
                </a:solidFill>
                <a:uFillTx/>
              </a:rPr>
              <a:t>0</a:t>
            </a:r>
            <a:endParaRPr lang="en-US" baseline="-25000">
              <a:solidFill>
                <a:schemeClr val="tx1"/>
              </a:solidFill>
              <a:uFillTx/>
            </a:endParaRPr>
          </a:p>
        </p:txBody>
      </p:sp>
      <p:pic>
        <p:nvPicPr>
          <p:cNvPr id="3" name="Picture 2" descr="nn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145" y="4631690"/>
            <a:ext cx="3747135" cy="1406525"/>
          </a:xfrm>
          <a:prstGeom prst="rect">
            <a:avLst/>
          </a:prstGeom>
        </p:spPr>
      </p:pic>
      <p:pic>
        <p:nvPicPr>
          <p:cNvPr id="18" name="Picture 17" descr="n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0850" y="4631690"/>
            <a:ext cx="3690620" cy="1406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Rectangle 9"/>
          <p:cNvSpPr/>
          <p:nvPr/>
        </p:nvSpPr>
        <p:spPr>
          <a:xfrm rot="18660000">
            <a:off x="-374650" y="1590040"/>
            <a:ext cx="3806190" cy="830580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ym typeface="+mn-ea"/>
              </a:rPr>
              <a:t>Neurone Artificiale Classico</a:t>
            </a: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985645" y="1983105"/>
            <a:ext cx="0" cy="3865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838200" y="5052695"/>
            <a:ext cx="4859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5315585" y="5052695"/>
            <a:ext cx="548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x</a:t>
            </a:r>
            <a:r>
              <a:rPr lang="en-US" altLang="en-US" baseline="-25000">
                <a:solidFill>
                  <a:schemeClr val="tx1"/>
                </a:solidFill>
                <a:uFillTx/>
              </a:rPr>
              <a:t>0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554480" y="1983105"/>
            <a:ext cx="548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x</a:t>
            </a:r>
            <a:r>
              <a:rPr lang="en-US" altLang="en-US" baseline="-25000">
                <a:solidFill>
                  <a:schemeClr val="tx1"/>
                </a:solidFill>
                <a:uFillTx/>
              </a:rPr>
              <a:t>1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pic>
        <p:nvPicPr>
          <p:cNvPr id="8" name="Picture 7" descr="nn_th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7995" y="2941955"/>
            <a:ext cx="4535805" cy="97409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-154305" y="1767840"/>
            <a:ext cx="6065520" cy="5262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Stigmergia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155" y="1417955"/>
            <a:ext cx="9457055" cy="899160"/>
          </a:xfrm>
        </p:spPr>
        <p:txBody>
          <a:bodyPr/>
          <a:p>
            <a:pPr marL="0" indent="0">
              <a:buNone/>
            </a:pPr>
            <a:r>
              <a:rPr lang="en-US" altLang="en-US" sz="2400"/>
              <a:t>Meccanismo di comunicazione tra agenti basato sull'interazione con uno spazio condiviso</a:t>
            </a:r>
            <a:endParaRPr lang="en-US" altLang="en-US" sz="2400"/>
          </a:p>
        </p:txBody>
      </p:sp>
      <p:sp>
        <p:nvSpPr>
          <p:cNvPr id="8" name="Oval 7"/>
          <p:cNvSpPr/>
          <p:nvPr/>
        </p:nvSpPr>
        <p:spPr>
          <a:xfrm>
            <a:off x="4989195" y="3700780"/>
            <a:ext cx="221361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Impronta Stigmergica</a:t>
            </a:r>
            <a:endParaRPr lang="en-US" alt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150485" y="5148580"/>
            <a:ext cx="2750820" cy="1395095"/>
            <a:chOff x="8111" y="8108"/>
            <a:chExt cx="4332" cy="2197"/>
          </a:xfrm>
        </p:grpSpPr>
        <p:sp>
          <p:nvSpPr>
            <p:cNvPr id="9" name="Rectangle 8"/>
            <p:cNvSpPr/>
            <p:nvPr/>
          </p:nvSpPr>
          <p:spPr>
            <a:xfrm>
              <a:off x="8111" y="9260"/>
              <a:ext cx="2977" cy="10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Stimolo</a:t>
              </a:r>
              <a:endParaRPr lang="en-US" altLang="en-US"/>
            </a:p>
          </p:txBody>
        </p:sp>
        <p:cxnSp>
          <p:nvCxnSpPr>
            <p:cNvPr id="10" name="Straight Arrow Connector 9"/>
            <p:cNvCxnSpPr>
              <a:stCxn id="9" idx="0"/>
              <a:endCxn id="8" idx="4"/>
            </p:cNvCxnSpPr>
            <p:nvPr/>
          </p:nvCxnSpPr>
          <p:spPr>
            <a:xfrm flipV="1">
              <a:off x="9600" y="8108"/>
              <a:ext cx="0" cy="11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 Box 13"/>
            <p:cNvSpPr txBox="1"/>
            <p:nvPr/>
          </p:nvSpPr>
          <p:spPr>
            <a:xfrm>
              <a:off x="9601" y="8394"/>
              <a:ext cx="28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Rinforzo (Mark)</a:t>
              </a:r>
              <a:endParaRPr lang="en-US" alt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51120" y="2317115"/>
            <a:ext cx="3788410" cy="1383665"/>
            <a:chOff x="8112" y="3649"/>
            <a:chExt cx="5966" cy="2179"/>
          </a:xfrm>
        </p:grpSpPr>
        <p:sp>
          <p:nvSpPr>
            <p:cNvPr id="12" name="Rectangle 11"/>
            <p:cNvSpPr/>
            <p:nvPr/>
          </p:nvSpPr>
          <p:spPr>
            <a:xfrm>
              <a:off x="8112" y="3649"/>
              <a:ext cx="2977" cy="10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Tempo</a:t>
              </a:r>
              <a:endParaRPr lang="en-US" altLang="en-US"/>
            </a:p>
          </p:txBody>
        </p:sp>
        <p:cxnSp>
          <p:nvCxnSpPr>
            <p:cNvPr id="13" name="Straight Arrow Connector 12"/>
            <p:cNvCxnSpPr>
              <a:stCxn id="12" idx="2"/>
              <a:endCxn id="8" idx="0"/>
            </p:cNvCxnSpPr>
            <p:nvPr/>
          </p:nvCxnSpPr>
          <p:spPr>
            <a:xfrm flipH="1">
              <a:off x="9600" y="4694"/>
              <a:ext cx="1" cy="11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 Box 14"/>
            <p:cNvSpPr txBox="1"/>
            <p:nvPr/>
          </p:nvSpPr>
          <p:spPr>
            <a:xfrm>
              <a:off x="9601" y="4971"/>
              <a:ext cx="44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Evaporazione (Tick)</a:t>
              </a:r>
              <a:endParaRPr lang="en-US" alt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877050" y="3914775"/>
            <a:ext cx="3947160" cy="1023620"/>
            <a:chOff x="10830" y="6165"/>
            <a:chExt cx="6216" cy="1612"/>
          </a:xfrm>
        </p:grpSpPr>
        <p:cxnSp>
          <p:nvCxnSpPr>
            <p:cNvPr id="17" name="Curved Connector 16"/>
            <p:cNvCxnSpPr>
              <a:stCxn id="8" idx="5"/>
              <a:endCxn id="8" idx="7"/>
            </p:cNvCxnSpPr>
            <p:nvPr/>
          </p:nvCxnSpPr>
          <p:spPr>
            <a:xfrm rot="5400000" flipH="1">
              <a:off x="10026" y="6968"/>
              <a:ext cx="1612" cy="5"/>
            </a:xfrm>
            <a:prstGeom prst="curvedConnector5">
              <a:avLst>
                <a:gd name="adj1" fmla="val -32289"/>
                <a:gd name="adj2" fmla="val -62750000"/>
                <a:gd name="adj3" fmla="val 12583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17"/>
            <p:cNvSpPr txBox="1"/>
            <p:nvPr/>
          </p:nvSpPr>
          <p:spPr>
            <a:xfrm>
              <a:off x="14204" y="6678"/>
              <a:ext cx="28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Saturazione</a:t>
              </a:r>
              <a:endParaRPr lang="en-US" alt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009015" y="3700780"/>
            <a:ext cx="4141470" cy="1447800"/>
            <a:chOff x="1589" y="5828"/>
            <a:chExt cx="6522" cy="2280"/>
          </a:xfrm>
        </p:grpSpPr>
        <p:sp>
          <p:nvSpPr>
            <p:cNvPr id="33" name="Oval 32"/>
            <p:cNvSpPr/>
            <p:nvPr/>
          </p:nvSpPr>
          <p:spPr>
            <a:xfrm>
              <a:off x="1589" y="5828"/>
              <a:ext cx="3486" cy="2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Assenza</a:t>
              </a:r>
              <a:endParaRPr lang="en-US" altLang="en-US"/>
            </a:p>
            <a:p>
              <a:pPr algn="ctr"/>
              <a:r>
                <a:rPr lang="en-US" altLang="en-US"/>
                <a:t>Impronta</a:t>
              </a:r>
              <a:endParaRPr lang="en-US" altLang="en-US"/>
            </a:p>
          </p:txBody>
        </p:sp>
        <p:cxnSp>
          <p:nvCxnSpPr>
            <p:cNvPr id="35" name="Straight Arrow Connector 34"/>
            <p:cNvCxnSpPr>
              <a:stCxn id="8" idx="2"/>
              <a:endCxn id="33" idx="6"/>
            </p:cNvCxnSpPr>
            <p:nvPr/>
          </p:nvCxnSpPr>
          <p:spPr>
            <a:xfrm flipH="1">
              <a:off x="5075" y="6968"/>
              <a:ext cx="27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 Box 35"/>
            <p:cNvSpPr txBox="1"/>
            <p:nvPr/>
          </p:nvSpPr>
          <p:spPr>
            <a:xfrm>
              <a:off x="5269" y="6165"/>
              <a:ext cx="28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Conclusione</a:t>
              </a:r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/>
              <a:t>Stigmergia Computazionale Monodimensionale</a:t>
            </a:r>
            <a:endParaRPr lang="en-US" altLang="en-US" sz="360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019935" y="1588135"/>
            <a:ext cx="0" cy="2428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015490" y="4016375"/>
            <a:ext cx="55778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019935" y="6098540"/>
            <a:ext cx="55778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019935" y="4650105"/>
            <a:ext cx="0" cy="1448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6623050" y="4016375"/>
            <a:ext cx="970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tempo</a:t>
            </a:r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6623050" y="6098540"/>
            <a:ext cx="970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tempo</a:t>
            </a:r>
            <a:endParaRPr lang="en-US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525145" y="1484630"/>
            <a:ext cx="1616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Variabile Stigmergica</a:t>
            </a:r>
            <a:endParaRPr lang="en-US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1054735" y="4518025"/>
            <a:ext cx="1362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Stimolo</a:t>
            </a:r>
            <a:endParaRPr lang="en-US" alt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019935" y="5274945"/>
            <a:ext cx="5513070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857885" y="5090795"/>
            <a:ext cx="1362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>
                    <a:lumMod val="50000"/>
                  </a:schemeClr>
                </a:solidFill>
                <a:effectLst/>
              </a:rPr>
              <a:t>Presente</a:t>
            </a:r>
            <a:endParaRPr lang="en-US" altLang="en-US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958850" y="5877560"/>
            <a:ext cx="1362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>
                    <a:lumMod val="50000"/>
                  </a:schemeClr>
                </a:solidFill>
              </a:rPr>
              <a:t>Assente</a:t>
            </a:r>
            <a:endParaRPr lang="en-US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2015490" y="2564130"/>
            <a:ext cx="5513070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682625" y="2379980"/>
            <a:ext cx="1459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>
                    <a:lumMod val="50000"/>
                  </a:schemeClr>
                </a:solidFill>
                <a:effectLst/>
              </a:rPr>
              <a:t>Saturazione</a:t>
            </a:r>
            <a:endParaRPr lang="en-US" altLang="en-US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015490" y="3170555"/>
            <a:ext cx="784225" cy="2927985"/>
            <a:chOff x="3174" y="4993"/>
            <a:chExt cx="1235" cy="4611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3181" y="9604"/>
              <a:ext cx="122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174" y="4993"/>
              <a:ext cx="1234" cy="6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2799715" y="1872615"/>
            <a:ext cx="417830" cy="4255770"/>
            <a:chOff x="4409" y="2949"/>
            <a:chExt cx="658" cy="6702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413" y="8307"/>
              <a:ext cx="64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409" y="2949"/>
              <a:ext cx="0" cy="6703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4413" y="4465"/>
              <a:ext cx="655" cy="11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6014720" y="1872615"/>
            <a:ext cx="1313180" cy="4255770"/>
            <a:chOff x="9472" y="2949"/>
            <a:chExt cx="2068" cy="6702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9472" y="8307"/>
              <a:ext cx="206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9492" y="2949"/>
              <a:ext cx="0" cy="6703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9492" y="4051"/>
              <a:ext cx="1256" cy="22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0748" y="4038"/>
              <a:ext cx="77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3214370" y="1861820"/>
            <a:ext cx="2828925" cy="4255770"/>
            <a:chOff x="5062" y="2932"/>
            <a:chExt cx="4455" cy="6702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8367" y="6311"/>
              <a:ext cx="115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062" y="2932"/>
              <a:ext cx="0" cy="6703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068" y="4465"/>
              <a:ext cx="3314" cy="18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068" y="9604"/>
              <a:ext cx="442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9982200" y="2564130"/>
            <a:ext cx="1638300" cy="471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Mark</a:t>
            </a:r>
            <a:endParaRPr lang="en-US" altLang="en-US"/>
          </a:p>
        </p:txBody>
      </p:sp>
      <p:sp>
        <p:nvSpPr>
          <p:cNvPr id="48" name="Rectangle 47"/>
          <p:cNvSpPr/>
          <p:nvPr/>
        </p:nvSpPr>
        <p:spPr>
          <a:xfrm>
            <a:off x="9982200" y="4466590"/>
            <a:ext cx="1638300" cy="471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Tick</a:t>
            </a:r>
            <a:endParaRPr lang="en-US" altLang="en-US"/>
          </a:p>
        </p:txBody>
      </p:sp>
      <p:sp>
        <p:nvSpPr>
          <p:cNvPr id="49" name="Right Arrow 48"/>
          <p:cNvSpPr/>
          <p:nvPr/>
        </p:nvSpPr>
        <p:spPr>
          <a:xfrm>
            <a:off x="8915400" y="2654935"/>
            <a:ext cx="704850" cy="295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>
            <a:off x="8915400" y="4554855"/>
            <a:ext cx="704850" cy="295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49" grpId="0" animBg="1"/>
      <p:bldP spid="51" grpId="1" animBg="1"/>
      <p:bldP spid="49" grpId="1" animBg="1"/>
      <p:bldP spid="51" grpId="2" animBg="1"/>
      <p:bldP spid="49" grpId="2" animBg="1"/>
      <p:bldP spid="51" grpId="3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Percettrone Stigmergico Semplice</a:t>
            </a:r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7155" y="1536700"/>
            <a:ext cx="9457055" cy="525145"/>
          </a:xfrm>
        </p:spPr>
        <p:txBody>
          <a:bodyPr/>
          <a:p>
            <a:pPr marL="0" indent="0">
              <a:buNone/>
            </a:pPr>
            <a:r>
              <a:rPr lang="en-US" altLang="en-US" sz="2400"/>
              <a:t>Stigmergia applicata alla soglia di un neurone artificiale (percettrone)</a:t>
            </a:r>
            <a:endParaRPr lang="en-US" altLang="en-US" sz="2400"/>
          </a:p>
        </p:txBody>
      </p:sp>
      <p:pic>
        <p:nvPicPr>
          <p:cNvPr id="8" name="Picture 7" descr="simpleperc_t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165" y="4465320"/>
            <a:ext cx="10057765" cy="1607185"/>
          </a:xfrm>
          <a:prstGeom prst="rect">
            <a:avLst/>
          </a:prstGeom>
        </p:spPr>
      </p:pic>
      <p:pic>
        <p:nvPicPr>
          <p:cNvPr id="9" name="Picture 8" descr="simpleper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330" y="2232025"/>
            <a:ext cx="7419975" cy="1911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>
                <a:sym typeface="+mn-ea"/>
              </a:rPr>
              <a:t>Percettrone Stigmergico Semplice: Esempio</a:t>
            </a:r>
            <a:endParaRPr lang="en-US" altLang="en-US" sz="4000"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46400" y="3071495"/>
            <a:ext cx="715010" cy="71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x(t)</a:t>
            </a:r>
            <a:endParaRPr lang="en-US" altLang="en-US" sz="2400"/>
          </a:p>
        </p:txBody>
      </p:sp>
      <p:sp>
        <p:nvSpPr>
          <p:cNvPr id="10" name="Oval 9"/>
          <p:cNvSpPr/>
          <p:nvPr/>
        </p:nvSpPr>
        <p:spPr>
          <a:xfrm>
            <a:off x="5125720" y="2458720"/>
            <a:ext cx="1941195" cy="194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" name="Picture 10" descr="thetadot_va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9550" y="3124835"/>
            <a:ext cx="1612900" cy="608330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9" idx="3"/>
            <a:endCxn id="10" idx="2"/>
          </p:cNvCxnSpPr>
          <p:nvPr/>
        </p:nvCxnSpPr>
        <p:spPr>
          <a:xfrm>
            <a:off x="3661410" y="3429000"/>
            <a:ext cx="146431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538845" y="3071495"/>
            <a:ext cx="715010" cy="71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y(t)</a:t>
            </a:r>
            <a:endParaRPr lang="en-US" altLang="en-US" sz="2400"/>
          </a:p>
        </p:txBody>
      </p:sp>
      <p:cxnSp>
        <p:nvCxnSpPr>
          <p:cNvPr id="15" name="Straight Arrow Connector 14"/>
          <p:cNvCxnSpPr>
            <a:stCxn id="10" idx="6"/>
            <a:endCxn id="13" idx="1"/>
          </p:cNvCxnSpPr>
          <p:nvPr/>
        </p:nvCxnSpPr>
        <p:spPr>
          <a:xfrm flipV="1">
            <a:off x="7066915" y="3429000"/>
            <a:ext cx="147193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4124960" y="2940685"/>
            <a:ext cx="5378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w</a:t>
            </a:r>
            <a:endParaRPr lang="en-US" alt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" name="L-Shape 70"/>
          <p:cNvSpPr/>
          <p:nvPr/>
        </p:nvSpPr>
        <p:spPr>
          <a:xfrm rot="5400000">
            <a:off x="4645660" y="508635"/>
            <a:ext cx="2901315" cy="4895215"/>
          </a:xfrm>
          <a:prstGeom prst="corner">
            <a:avLst>
              <a:gd name="adj1" fmla="val 74239"/>
              <a:gd name="adj2" fmla="val 59925"/>
            </a:avLst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0668"/>
            <a:ext cx="10972800" cy="1143000"/>
          </a:xfrm>
        </p:spPr>
        <p:txBody>
          <a:bodyPr/>
          <a:p>
            <a:r>
              <a:rPr lang="en-US" altLang="en-US" sz="4000">
                <a:sym typeface="+mn-ea"/>
              </a:rPr>
              <a:t>Percettrone Stigmergico Semplice: Esempio</a:t>
            </a:r>
            <a:endParaRPr lang="en-US" altLang="en-US" sz="4000">
              <a:sym typeface="+mn-ea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330065" y="2324100"/>
            <a:ext cx="0" cy="3865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182620" y="5393690"/>
            <a:ext cx="4859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7442835" y="5421630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wx(0)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5528310" y="2357755"/>
            <a:ext cx="716280" cy="3432175"/>
            <a:chOff x="4979" y="3257"/>
            <a:chExt cx="1128" cy="5405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410" y="3257"/>
              <a:ext cx="0" cy="4781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 Box 8"/>
            <p:cNvSpPr txBox="1"/>
            <p:nvPr/>
          </p:nvSpPr>
          <p:spPr>
            <a:xfrm>
              <a:off x="4979" y="8082"/>
              <a:ext cx="11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th(0)</a:t>
              </a:r>
              <a:endParaRPr lang="en-US" alt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613785" y="3691890"/>
            <a:ext cx="4720590" cy="368300"/>
            <a:chOff x="1973" y="5358"/>
            <a:chExt cx="7434" cy="58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3101" y="5648"/>
              <a:ext cx="6307" cy="0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16"/>
            <p:cNvSpPr txBox="1"/>
            <p:nvPr/>
          </p:nvSpPr>
          <p:spPr>
            <a:xfrm>
              <a:off x="1973" y="5358"/>
              <a:ext cx="11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th(0)</a:t>
              </a:r>
              <a:endParaRPr lang="en-US" altLang="en-US"/>
            </a:p>
          </p:txBody>
        </p:sp>
      </p:grpSp>
      <p:sp>
        <p:nvSpPr>
          <p:cNvPr id="27" name="Text Box 26"/>
          <p:cNvSpPr txBox="1"/>
          <p:nvPr/>
        </p:nvSpPr>
        <p:spPr>
          <a:xfrm>
            <a:off x="3613785" y="2380615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wx(1)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064760" y="3929380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37" name="Rectangle 36"/>
          <p:cNvSpPr/>
          <p:nvPr/>
        </p:nvSpPr>
        <p:spPr>
          <a:xfrm>
            <a:off x="5064760" y="4689475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43" name="Rectangle 42"/>
          <p:cNvSpPr/>
          <p:nvPr/>
        </p:nvSpPr>
        <p:spPr>
          <a:xfrm>
            <a:off x="6937375" y="3929380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40" name="Rectangle 39"/>
          <p:cNvSpPr/>
          <p:nvPr/>
        </p:nvSpPr>
        <p:spPr>
          <a:xfrm>
            <a:off x="6936740" y="4689475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5064760" y="2654935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22" name="Rectangle 21"/>
          <p:cNvSpPr/>
          <p:nvPr/>
        </p:nvSpPr>
        <p:spPr>
          <a:xfrm>
            <a:off x="6937375" y="2654935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42" name="Rectangle 41"/>
          <p:cNvSpPr/>
          <p:nvPr/>
        </p:nvSpPr>
        <p:spPr>
          <a:xfrm>
            <a:off x="6550025" y="3929380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45" name="Rectangle 44"/>
          <p:cNvSpPr/>
          <p:nvPr/>
        </p:nvSpPr>
        <p:spPr>
          <a:xfrm>
            <a:off x="6554470" y="2654935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50" name="Rectangle 49"/>
          <p:cNvSpPr/>
          <p:nvPr/>
        </p:nvSpPr>
        <p:spPr>
          <a:xfrm>
            <a:off x="4676775" y="3929380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51" name="Rectangle 50"/>
          <p:cNvSpPr/>
          <p:nvPr/>
        </p:nvSpPr>
        <p:spPr>
          <a:xfrm>
            <a:off x="4676775" y="4689475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4675505" y="2654935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39" name="Rectangle 38"/>
          <p:cNvSpPr/>
          <p:nvPr/>
        </p:nvSpPr>
        <p:spPr>
          <a:xfrm>
            <a:off x="6550025" y="4689475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grpSp>
        <p:nvGrpSpPr>
          <p:cNvPr id="64" name="Group 63"/>
          <p:cNvGrpSpPr/>
          <p:nvPr/>
        </p:nvGrpSpPr>
        <p:grpSpPr>
          <a:xfrm rot="0">
            <a:off x="2814320" y="3049905"/>
            <a:ext cx="5520690" cy="368300"/>
            <a:chOff x="713" y="4347"/>
            <a:chExt cx="8694" cy="580"/>
          </a:xfrm>
        </p:grpSpPr>
        <p:sp>
          <p:nvSpPr>
            <p:cNvPr id="65" name="Text Box 64"/>
            <p:cNvSpPr txBox="1"/>
            <p:nvPr/>
          </p:nvSpPr>
          <p:spPr>
            <a:xfrm>
              <a:off x="713" y="4347"/>
              <a:ext cx="238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th(0) + M - t</a:t>
              </a:r>
              <a:endParaRPr lang="en-US" alt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3101" y="4637"/>
              <a:ext cx="6307" cy="0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 rot="0">
            <a:off x="3342640" y="4208780"/>
            <a:ext cx="4992370" cy="368300"/>
            <a:chOff x="1546" y="6152"/>
            <a:chExt cx="7862" cy="580"/>
          </a:xfrm>
        </p:grpSpPr>
        <p:sp>
          <p:nvSpPr>
            <p:cNvPr id="68" name="Text Box 67"/>
            <p:cNvSpPr txBox="1"/>
            <p:nvPr/>
          </p:nvSpPr>
          <p:spPr>
            <a:xfrm>
              <a:off x="1546" y="6152"/>
              <a:ext cx="146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th(0) - t</a:t>
              </a:r>
              <a:endParaRPr lang="en-US" alt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3101" y="6442"/>
              <a:ext cx="6307" cy="0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5019040" y="6015355"/>
            <a:ext cx="2153920" cy="525145"/>
          </a:xfrm>
        </p:spPr>
        <p:txBody>
          <a:bodyPr/>
          <a:p>
            <a:pPr marL="0" indent="0">
              <a:buNone/>
            </a:pPr>
            <a:r>
              <a:rPr lang="en-US" altLang="en-US" sz="2400"/>
              <a:t>Non Lineare!</a:t>
            </a:r>
            <a:endParaRPr lang="en-US" altLang="en-US" sz="2400"/>
          </a:p>
        </p:txBody>
      </p:sp>
      <p:sp>
        <p:nvSpPr>
          <p:cNvPr id="11" name="Down Arrow 10"/>
          <p:cNvSpPr/>
          <p:nvPr/>
        </p:nvSpPr>
        <p:spPr>
          <a:xfrm>
            <a:off x="4783455" y="1086485"/>
            <a:ext cx="544830" cy="10217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6628130" y="1086485"/>
            <a:ext cx="544830" cy="10217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50" grpId="0" bldLvl="0" animBg="1"/>
      <p:bldP spid="10" grpId="0" bldLvl="0" animBg="1"/>
      <p:bldP spid="45" grpId="0" bldLvl="0" animBg="1"/>
      <p:bldP spid="42" grpId="0" bldLvl="0" animBg="1"/>
      <p:bldP spid="39" grpId="0" bldLvl="0" animBg="1"/>
      <p:bldP spid="37" grpId="0" bldLvl="0" animBg="1"/>
      <p:bldP spid="34" grpId="0" bldLvl="0" animBg="1"/>
      <p:bldP spid="3" grpId="0" bldLvl="0" animBg="1"/>
      <p:bldP spid="22" grpId="0" bldLvl="0" animBg="1"/>
      <p:bldP spid="43" grpId="0" bldLvl="0" animBg="1"/>
      <p:bldP spid="40" grpId="0" bldLvl="0" animBg="1"/>
      <p:bldP spid="5" grpId="0"/>
      <p:bldP spid="27" grpId="0"/>
      <p:bldP spid="71" grpId="0" bldLvl="0" animBg="1"/>
      <p:bldP spid="72" grpId="0" build="p"/>
      <p:bldP spid="11" grpId="0" animBg="1"/>
      <p:bldP spid="11" grpId="1" animBg="1"/>
      <p:bldP spid="13" grpId="0" bldLvl="0" animBg="1"/>
      <p:bldP spid="13" grpId="1" animBg="1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2062</Words>
  <Application>WPS Presentation</Application>
  <PresentationFormat>Widescreen</PresentationFormat>
  <Paragraphs>390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</vt:lpstr>
      <vt:lpstr>SimSun</vt:lpstr>
      <vt:lpstr>Wingdings</vt:lpstr>
      <vt:lpstr>Liberation Sans</vt:lpstr>
      <vt:lpstr>微软雅黑</vt:lpstr>
      <vt:lpstr>Droid Sans Fallback</vt:lpstr>
      <vt:lpstr/>
      <vt:lpstr>Arial Unicode MS</vt:lpstr>
      <vt:lpstr>Calibri</vt:lpstr>
      <vt:lpstr>Standard Symbols PS</vt:lpstr>
      <vt:lpstr>Pothana2000</vt:lpstr>
      <vt:lpstr>Default Design</vt:lpstr>
      <vt:lpstr>Reti Neurali Stigmergiche</vt:lpstr>
      <vt:lpstr>PowerPoint 演示文稿</vt:lpstr>
      <vt:lpstr>Neurone Artificiale Classico</vt:lpstr>
      <vt:lpstr>Neurone Artificiale Classico</vt:lpstr>
      <vt:lpstr>Stigmergia</vt:lpstr>
      <vt:lpstr>Stigmergia Computazionale Monodimensionale</vt:lpstr>
      <vt:lpstr>Percettrone Stigmergico Semplice</vt:lpstr>
      <vt:lpstr>Percettrone Stigmergico Semplice: Esempio</vt:lpstr>
      <vt:lpstr>Percettrone Stigmergico Semplice: Esempio</vt:lpstr>
      <vt:lpstr>Percettrone Stigmergico Completo</vt:lpstr>
      <vt:lpstr>Percettrone Stigmergico Completo: Esempio</vt:lpstr>
      <vt:lpstr>Percettrone Stigmergico Completo: Esempio</vt:lpstr>
      <vt:lpstr>XOR Neurale Classico</vt:lpstr>
      <vt:lpstr>XOR Neurale Stigmergico</vt:lpstr>
      <vt:lpstr>XOR Neurale Stigmergico</vt:lpstr>
      <vt:lpstr>Algoritmo Addestramento</vt:lpstr>
      <vt:lpstr>Stato Dell'Arte: Reti Ricorrenti</vt:lpstr>
      <vt:lpstr>Stato Dell'Arte: Reti Long-Short Term Memory</vt:lpstr>
      <vt:lpstr>Prove Sperimentali: Dataset</vt:lpstr>
      <vt:lpstr>Prove Sperimentali: Architettura Stigmergia</vt:lpstr>
      <vt:lpstr>Prove Sperimentali: Architettura Classica</vt:lpstr>
      <vt:lpstr>Prove Sperimentali: Architettura Ricorrente</vt:lpstr>
      <vt:lpstr>Prove Sperimentali: Architettura LSTM</vt:lpstr>
      <vt:lpstr>Risultati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Reti Neurali Stigmergiche</dc:title>
  <dc:creator>federico</dc:creator>
  <cp:lastModifiedBy>federico</cp:lastModifiedBy>
  <cp:revision>60</cp:revision>
  <dcterms:created xsi:type="dcterms:W3CDTF">2018-09-22T17:36:22Z</dcterms:created>
  <dcterms:modified xsi:type="dcterms:W3CDTF">2018-09-22T17:36:22Z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