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2" r:id="rId7"/>
    <p:sldId id="260" r:id="rId8"/>
    <p:sldId id="261" r:id="rId9"/>
    <p:sldId id="263" r:id="rId10"/>
    <p:sldId id="277" r:id="rId11"/>
    <p:sldId id="264" r:id="rId12"/>
    <p:sldId id="267" r:id="rId13"/>
    <p:sldId id="268" r:id="rId14"/>
    <p:sldId id="278" r:id="rId15"/>
    <p:sldId id="28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45f403-a8bf-442f-9275-f0e29f0269f9}">
          <p14:sldIdLst>
            <p14:sldId id="256"/>
            <p14:sldId id="257"/>
            <p14:sldId id="258"/>
            <p14:sldId id="262"/>
            <p14:sldId id="260"/>
            <p14:sldId id="261"/>
            <p14:sldId id="263"/>
            <p14:sldId id="277"/>
            <p14:sldId id="264"/>
            <p14:sldId id="267"/>
            <p14:sldId id="268"/>
            <p14:sldId id="278"/>
            <p14:sldId id="286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69"/>
            <p14:sldId id="281"/>
            <p14:sldId id="282"/>
            <p14:sldId id="285"/>
            <p14:sldId id="287"/>
            <p14:sldId id="284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6773"/>
            <a:ext cx="9144000" cy="2387600"/>
          </a:xfrm>
        </p:spPr>
        <p:txBody>
          <a:bodyPr/>
          <a:p>
            <a:r>
              <a:rPr lang="en-US"/>
              <a:t>Reti Neurali Stigmergiche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5408"/>
            <a:ext cx="9144000" cy="1655762"/>
          </a:xfrm>
        </p:spPr>
        <p:txBody>
          <a:bodyPr>
            <a:normAutofit lnSpcReduction="20000"/>
          </a:bodyPr>
          <a:p>
            <a:r>
              <a:rPr lang="en-US"/>
              <a:t>Architetture e metodologie innovative per l’apprendimento di pattern spazio-temporali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Percettrone Stigmergico Completo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8820" y="1536700"/>
            <a:ext cx="8214995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Stigmergia applicata alla soglia ed ai pesi di un percettrone </a:t>
            </a:r>
            <a:endParaRPr lang="en-US" altLang="en-US" sz="2400"/>
          </a:p>
        </p:txBody>
      </p:sp>
      <p:pic>
        <p:nvPicPr>
          <p:cNvPr id="3" name="Picture 2" descr="fullperc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165" y="2454910"/>
            <a:ext cx="4916805" cy="1163320"/>
          </a:xfrm>
          <a:prstGeom prst="rect">
            <a:avLst/>
          </a:prstGeom>
        </p:spPr>
      </p:pic>
      <p:pic>
        <p:nvPicPr>
          <p:cNvPr id="8" name="Picture 7" descr="simpleperc_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4056380"/>
            <a:ext cx="6503670" cy="1038860"/>
          </a:xfrm>
          <a:prstGeom prst="rect">
            <a:avLst/>
          </a:prstGeom>
        </p:spPr>
      </p:pic>
      <p:pic>
        <p:nvPicPr>
          <p:cNvPr id="4" name="Picture 3" descr="fullperc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65" y="5533390"/>
            <a:ext cx="5917565" cy="40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Completo: Esempio</a:t>
            </a:r>
            <a:endParaRPr lang="en-US" altLang="en-US" sz="400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5765" y="3070860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sp>
        <p:nvSpPr>
          <p:cNvPr id="10" name="Oval 9"/>
          <p:cNvSpPr/>
          <p:nvPr/>
        </p:nvSpPr>
        <p:spPr>
          <a:xfrm>
            <a:off x="5125085" y="2458085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8915" y="3124200"/>
            <a:ext cx="1612900" cy="60833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  <a:endCxn id="10" idx="2"/>
          </p:cNvCxnSpPr>
          <p:nvPr/>
        </p:nvCxnSpPr>
        <p:spPr>
          <a:xfrm>
            <a:off x="3660775" y="3428365"/>
            <a:ext cx="1464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8210" y="3070860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280" y="3428365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974465" y="2907030"/>
            <a:ext cx="1001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w(t)</a:t>
            </a:r>
            <a:endParaRPr lang="en-US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3" name="Freeform 52"/>
          <p:cNvSpPr/>
          <p:nvPr/>
        </p:nvSpPr>
        <p:spPr>
          <a:xfrm rot="10800000">
            <a:off x="4021455" y="170497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&lt;&lt;</a:t>
            </a:r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1326515" y="389763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21690" y="510413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Completo: Esempio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69135" y="203454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931025" y="2788285"/>
            <a:ext cx="3853180" cy="1397635"/>
            <a:chOff x="10915" y="4391"/>
            <a:chExt cx="6068" cy="2201"/>
          </a:xfrm>
        </p:grpSpPr>
        <p:pic>
          <p:nvPicPr>
            <p:cNvPr id="12" name="Picture 11" descr="simpleperc_exp_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31" y="4391"/>
              <a:ext cx="6052" cy="1155"/>
            </a:xfrm>
            <a:prstGeom prst="rect">
              <a:avLst/>
            </a:prstGeom>
          </p:spPr>
        </p:pic>
        <p:pic>
          <p:nvPicPr>
            <p:cNvPr id="5" name="Picture 4" descr="fullperc_exp_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15" y="6170"/>
              <a:ext cx="4903" cy="423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931025" y="1608455"/>
            <a:ext cx="3627120" cy="802640"/>
            <a:chOff x="10915" y="2533"/>
            <a:chExt cx="5712" cy="1264"/>
          </a:xfrm>
        </p:grpSpPr>
        <p:pic>
          <p:nvPicPr>
            <p:cNvPr id="4" name="Picture 3" descr="fullperc_exp_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1" y="2533"/>
              <a:ext cx="5686" cy="1264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10915" y="3509"/>
              <a:ext cx="806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880225" y="4539615"/>
            <a:ext cx="3382010" cy="740410"/>
            <a:chOff x="10835" y="7149"/>
            <a:chExt cx="5326" cy="1166"/>
          </a:xfrm>
        </p:grpSpPr>
        <p:pic>
          <p:nvPicPr>
            <p:cNvPr id="8" name="Picture 7" descr="fullperc_exp_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15" y="7149"/>
              <a:ext cx="5247" cy="1167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10835" y="8058"/>
              <a:ext cx="806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25800" y="1960245"/>
            <a:ext cx="1180465" cy="3527763"/>
            <a:chOff x="5071" y="3257"/>
            <a:chExt cx="1859" cy="538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00" y="3257"/>
              <a:ext cx="0" cy="478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5071" y="8082"/>
              <a:ext cx="1859" cy="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th(0)/w(0)</a:t>
              </a:r>
              <a:endParaRPr lang="en-US" altLang="en-US"/>
            </a:p>
          </p:txBody>
        </p:sp>
      </p:grpSp>
      <p:sp>
        <p:nvSpPr>
          <p:cNvPr id="23" name="Freeform 22"/>
          <p:cNvSpPr/>
          <p:nvPr/>
        </p:nvSpPr>
        <p:spPr>
          <a:xfrm>
            <a:off x="4025265" y="1964690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1440815" y="3917950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69125" y="5732145"/>
            <a:ext cx="4878705" cy="432435"/>
            <a:chOff x="10975" y="9027"/>
            <a:chExt cx="7683" cy="681"/>
          </a:xfrm>
        </p:grpSpPr>
        <p:pic>
          <p:nvPicPr>
            <p:cNvPr id="9" name="Picture 8" descr="simpleperc_exp_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75" y="9027"/>
              <a:ext cx="7598" cy="425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0978" y="9708"/>
              <a:ext cx="7680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969125" y="6326505"/>
            <a:ext cx="4277995" cy="402590"/>
            <a:chOff x="10975" y="9963"/>
            <a:chExt cx="6737" cy="634"/>
          </a:xfrm>
        </p:grpSpPr>
        <p:pic>
          <p:nvPicPr>
            <p:cNvPr id="10" name="Picture 9" descr="simpleperc_exp_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75" y="9963"/>
              <a:ext cx="6734" cy="431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10978" y="10597"/>
              <a:ext cx="67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2154555" y="254571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2538095" y="254571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2154555" y="437642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2538095" y="437642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4347845" y="437642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4737100" y="437642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4347845" y="254571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4737100" y="254571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5081905" y="513207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1407795" y="21774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1854835" y="6164580"/>
            <a:ext cx="2792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Molto Non Lineare!</a:t>
            </a:r>
            <a:endParaRPr lang="en-US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3" grpId="0" bldLvl="0" animBg="1"/>
      <p:bldP spid="29" grpId="0" bldLvl="0" animBg="1"/>
      <p:bldP spid="37" grpId="0" bldLvl="0" animBg="1"/>
      <p:bldP spid="35" grpId="0" bldLvl="0" animBg="1"/>
      <p:bldP spid="40" grpId="0"/>
      <p:bldP spid="23" grpId="0" bldLvl="0" animBg="1"/>
      <p:bldP spid="38" grpId="0" bldLvl="0" animBg="1"/>
      <p:bldP spid="36" grpId="0" bldLvl="0" animBg="1"/>
      <p:bldP spid="24" grpId="0" bldLvl="0" animBg="1"/>
      <p:bldP spid="34" grpId="0" bldLvl="0" animBg="1"/>
      <p:bldP spid="32" grpId="0" bldLvl="0" animBg="1"/>
      <p:bldP spid="53" grpId="0" bldLvl="0" animBg="1"/>
      <p:bldP spid="52" grpId="0" bldLvl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3" name="Freeform 52"/>
          <p:cNvSpPr/>
          <p:nvPr/>
        </p:nvSpPr>
        <p:spPr>
          <a:xfrm rot="10800000">
            <a:off x="6746240" y="177609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&lt;&lt;</a:t>
            </a:r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4051300" y="396875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46475" y="517525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Completo: Esempio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693920" y="210566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950585" y="2031365"/>
            <a:ext cx="1180465" cy="3527763"/>
            <a:chOff x="5071" y="3257"/>
            <a:chExt cx="1859" cy="538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00" y="3257"/>
              <a:ext cx="0" cy="478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5071" y="8082"/>
              <a:ext cx="1859" cy="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th(0)/w(0)</a:t>
              </a:r>
              <a:endParaRPr lang="en-US" altLang="en-US"/>
            </a:p>
          </p:txBody>
        </p:sp>
      </p:grpSp>
      <p:sp>
        <p:nvSpPr>
          <p:cNvPr id="23" name="Freeform 22"/>
          <p:cNvSpPr/>
          <p:nvPr/>
        </p:nvSpPr>
        <p:spPr>
          <a:xfrm>
            <a:off x="6750050" y="2035810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4165600" y="3989070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79340" y="261683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5262880" y="261683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4879340" y="444754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5262880" y="444754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7072630" y="444754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7461885" y="444754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072630" y="261683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461885" y="261683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7806690" y="520319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132580" y="224853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4579620" y="6235700"/>
            <a:ext cx="2792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Molto Non Lineare!</a:t>
            </a:r>
            <a:endParaRPr lang="en-US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3" grpId="0" bldLvl="0" animBg="1"/>
      <p:bldP spid="29" grpId="0" bldLvl="0" animBg="1"/>
      <p:bldP spid="37" grpId="0" bldLvl="0" animBg="1"/>
      <p:bldP spid="35" grpId="0" bldLvl="0" animBg="1"/>
      <p:bldP spid="40" grpId="0"/>
      <p:bldP spid="23" grpId="0" bldLvl="0" animBg="1"/>
      <p:bldP spid="38" grpId="0" bldLvl="0" animBg="1"/>
      <p:bldP spid="36" grpId="0" bldLvl="0" animBg="1"/>
      <p:bldP spid="24" grpId="0" bldLvl="0" animBg="1"/>
      <p:bldP spid="34" grpId="0" bldLvl="0" animBg="1"/>
      <p:bldP spid="32" grpId="0" bldLvl="0" animBg="1"/>
      <p:bldP spid="53" grpId="0" bldLvl="0" animBg="1"/>
      <p:bldP spid="52" grpId="0" bldLvl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Group 27"/>
          <p:cNvGrpSpPr/>
          <p:nvPr/>
        </p:nvGrpSpPr>
        <p:grpSpPr>
          <a:xfrm>
            <a:off x="3955415" y="6085205"/>
            <a:ext cx="4277995" cy="402590"/>
            <a:chOff x="10975" y="9963"/>
            <a:chExt cx="6737" cy="634"/>
          </a:xfrm>
        </p:grpSpPr>
        <p:pic>
          <p:nvPicPr>
            <p:cNvPr id="10" name="Picture 9" descr="simpleperc_exp_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75" y="9963"/>
              <a:ext cx="6734" cy="431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10978" y="10597"/>
              <a:ext cx="67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 rot="10800000">
            <a:off x="6729095" y="150050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&lt;&lt;</a:t>
            </a:r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4034155" y="369316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29330" y="489966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Completo: Esempio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676775" y="183007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933440" y="1755775"/>
            <a:ext cx="1180465" cy="3527763"/>
            <a:chOff x="5071" y="3257"/>
            <a:chExt cx="1859" cy="538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00" y="3257"/>
              <a:ext cx="0" cy="478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5071" y="8082"/>
              <a:ext cx="1859" cy="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th(0)/w(0)</a:t>
              </a:r>
              <a:endParaRPr lang="en-US" altLang="en-US"/>
            </a:p>
          </p:txBody>
        </p:sp>
      </p:grpSp>
      <p:sp>
        <p:nvSpPr>
          <p:cNvPr id="23" name="Freeform 22"/>
          <p:cNvSpPr/>
          <p:nvPr/>
        </p:nvSpPr>
        <p:spPr>
          <a:xfrm>
            <a:off x="6732905" y="1760220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4148455" y="3713480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62195" y="234124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5245735" y="234124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4862195" y="417195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5245735" y="417195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7055485" y="417195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7444740" y="417195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055485" y="234124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444740" y="234124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7789545" y="492760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115435" y="197294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4562475" y="5960110"/>
            <a:ext cx="2792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Molto Non Lineare!</a:t>
            </a:r>
            <a:endParaRPr lang="en-US" altLang="en-US" sz="2400"/>
          </a:p>
        </p:txBody>
      </p:sp>
      <p:sp>
        <p:nvSpPr>
          <p:cNvPr id="13" name="Down Arrow 12"/>
          <p:cNvSpPr/>
          <p:nvPr/>
        </p:nvSpPr>
        <p:spPr>
          <a:xfrm>
            <a:off x="7435850" y="114744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388610" y="114744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110990" y="6055360"/>
            <a:ext cx="4878705" cy="432435"/>
            <a:chOff x="10975" y="9027"/>
            <a:chExt cx="7683" cy="681"/>
          </a:xfrm>
        </p:grpSpPr>
        <p:pic>
          <p:nvPicPr>
            <p:cNvPr id="9" name="Picture 8" descr="simpleperc_exp_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5" y="9027"/>
              <a:ext cx="7598" cy="425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0978" y="9708"/>
              <a:ext cx="7680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3" grpId="0" bldLvl="0" animBg="1"/>
      <p:bldP spid="29" grpId="0" bldLvl="0" animBg="1"/>
      <p:bldP spid="37" grpId="0" bldLvl="0" animBg="1"/>
      <p:bldP spid="35" grpId="0" bldLvl="0" animBg="1"/>
      <p:bldP spid="40" grpId="0"/>
      <p:bldP spid="23" grpId="0" bldLvl="0" animBg="1"/>
      <p:bldP spid="38" grpId="0" bldLvl="0" animBg="1"/>
      <p:bldP spid="36" grpId="0" bldLvl="0" animBg="1"/>
      <p:bldP spid="24" grpId="0" bldLvl="0" animBg="1"/>
      <p:bldP spid="34" grpId="0" bldLvl="0" animBg="1"/>
      <p:bldP spid="32" grpId="0" bldLvl="0" animBg="1"/>
      <p:bldP spid="53" grpId="0" bldLvl="0" animBg="1"/>
      <p:bldP spid="52" grpId="0" bldLvl="0" animBg="1"/>
      <p:bldP spid="42" grpId="0"/>
      <p:bldP spid="13" grpId="0" bldLvl="0" animBg="1"/>
      <p:bldP spid="13" grpId="1" bldLvl="0" animBg="1"/>
      <p:bldP spid="3" grpId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Classico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570220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570220" y="371284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0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0220" y="5035550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1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44435" y="3508375"/>
            <a:ext cx="1004570" cy="1004570"/>
            <a:chOff x="7400" y="4205"/>
            <a:chExt cx="1582" cy="1582"/>
          </a:xfrm>
        </p:grpSpPr>
        <p:sp>
          <p:nvSpPr>
            <p:cNvPr id="6" name="Oval 5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" name="Picture 6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544435" y="4831715"/>
            <a:ext cx="1004570" cy="1004570"/>
            <a:chOff x="7400" y="4205"/>
            <a:chExt cx="1582" cy="1582"/>
          </a:xfrm>
        </p:grpSpPr>
        <p:sp>
          <p:nvSpPr>
            <p:cNvPr id="10" name="Oval 9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7736205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459595" y="3508375"/>
            <a:ext cx="1004570" cy="1004570"/>
            <a:chOff x="7400" y="4205"/>
            <a:chExt cx="1582" cy="1582"/>
          </a:xfrm>
        </p:grpSpPr>
        <p:sp>
          <p:nvSpPr>
            <p:cNvPr id="14" name="Oval 13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5" name="Picture 14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>
            <a:stCxn id="3" idx="3"/>
            <a:endCxn id="6" idx="2"/>
          </p:cNvCxnSpPr>
          <p:nvPr/>
        </p:nvCxnSpPr>
        <p:spPr>
          <a:xfrm>
            <a:off x="6182995" y="2686685"/>
            <a:ext cx="1361440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10" idx="2"/>
          </p:cNvCxnSpPr>
          <p:nvPr/>
        </p:nvCxnSpPr>
        <p:spPr>
          <a:xfrm>
            <a:off x="6182995" y="2686685"/>
            <a:ext cx="1361440" cy="264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6" idx="2"/>
          </p:cNvCxnSpPr>
          <p:nvPr/>
        </p:nvCxnSpPr>
        <p:spPr>
          <a:xfrm flipV="1">
            <a:off x="6182995" y="4010660"/>
            <a:ext cx="13614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0" idx="2"/>
          </p:cNvCxnSpPr>
          <p:nvPr/>
        </p:nvCxnSpPr>
        <p:spPr>
          <a:xfrm>
            <a:off x="6182995" y="5334000"/>
            <a:ext cx="1361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2"/>
          </p:cNvCxnSpPr>
          <p:nvPr/>
        </p:nvCxnSpPr>
        <p:spPr>
          <a:xfrm>
            <a:off x="8348980" y="2686685"/>
            <a:ext cx="1110615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10" idx="2"/>
          </p:cNvCxnSpPr>
          <p:nvPr/>
        </p:nvCxnSpPr>
        <p:spPr>
          <a:xfrm>
            <a:off x="6182995" y="4011295"/>
            <a:ext cx="1361440" cy="132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6" idx="2"/>
          </p:cNvCxnSpPr>
          <p:nvPr/>
        </p:nvCxnSpPr>
        <p:spPr>
          <a:xfrm flipV="1">
            <a:off x="6182995" y="4010660"/>
            <a:ext cx="136144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549005" y="401002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549005" y="4010660"/>
            <a:ext cx="91059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/>
          <p:nvPr/>
        </p:nvGraphicFramePr>
        <p:xfrm>
          <a:off x="743585" y="232918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</a:t>
                      </a:r>
                      <a:r>
                        <a:rPr lang="en-US" altLang="en-US" baseline="-25000">
                          <a:solidFill>
                            <a:schemeClr val="accent3"/>
                          </a:solidFill>
                          <a:uFillTx/>
                        </a:rPr>
                        <a:t>0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x</a:t>
                      </a:r>
                      <a:r>
                        <a:rPr lang="en-US" altLang="en-US" sz="1800" baseline="-250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1</a:t>
                      </a:r>
                      <a:endParaRPr lang="en-US" altLang="en-US" sz="1800" baseline="-250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10464165" y="401129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11416665" y="3712210"/>
            <a:ext cx="116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y</a:t>
            </a:r>
            <a:endParaRPr lang="en-US" altLang="en-US" sz="2800"/>
          </a:p>
        </p:txBody>
      </p:sp>
      <p:sp>
        <p:nvSpPr>
          <p:cNvPr id="37" name="Text Box 36"/>
          <p:cNvSpPr txBox="1"/>
          <p:nvPr/>
        </p:nvSpPr>
        <p:spPr>
          <a:xfrm>
            <a:off x="843280" y="4686300"/>
            <a:ext cx="38080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Input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Bias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3 Percettroni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9 Pesi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Stigmergico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834380" y="3423920"/>
            <a:ext cx="980440" cy="95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grpSp>
        <p:nvGrpSpPr>
          <p:cNvPr id="5" name="Group 4"/>
          <p:cNvGrpSpPr/>
          <p:nvPr/>
        </p:nvGrpSpPr>
        <p:grpSpPr>
          <a:xfrm>
            <a:off x="8631555" y="3129280"/>
            <a:ext cx="1544320" cy="1544320"/>
            <a:chOff x="8072" y="3872"/>
            <a:chExt cx="3056" cy="3056"/>
          </a:xfrm>
        </p:grpSpPr>
        <p:sp>
          <p:nvSpPr>
            <p:cNvPr id="10" name="Oval 9"/>
            <p:cNvSpPr/>
            <p:nvPr/>
          </p:nvSpPr>
          <p:spPr>
            <a:xfrm>
              <a:off x="8072" y="3872"/>
              <a:ext cx="3057" cy="3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thetadot_v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30" y="4921"/>
              <a:ext cx="2540" cy="958"/>
            </a:xfrm>
            <a:prstGeom prst="rect">
              <a:avLst/>
            </a:prstGeom>
          </p:spPr>
        </p:pic>
      </p:grpSp>
      <p:cxnSp>
        <p:nvCxnSpPr>
          <p:cNvPr id="6" name="Straight Arrow Connector 5"/>
          <p:cNvCxnSpPr>
            <a:stCxn id="4" idx="3"/>
            <a:endCxn id="10" idx="2"/>
          </p:cNvCxnSpPr>
          <p:nvPr/>
        </p:nvCxnSpPr>
        <p:spPr>
          <a:xfrm>
            <a:off x="6814820" y="3901440"/>
            <a:ext cx="18167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176510" y="390207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412990" y="3346450"/>
            <a:ext cx="923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w(t)</a:t>
            </a:r>
            <a:endParaRPr lang="en-US" altLang="en-US" sz="2400"/>
          </a:p>
        </p:txBody>
      </p:sp>
      <p:graphicFrame>
        <p:nvGraphicFramePr>
          <p:cNvPr id="34" name="Table 33"/>
          <p:cNvGraphicFramePr/>
          <p:nvPr/>
        </p:nvGraphicFramePr>
        <p:xfrm>
          <a:off x="860425" y="2238375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x(0)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x(1)</a:t>
                      </a:r>
                      <a:endParaRPr lang="en-US" altLang="en-US" sz="18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y(1)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 Box 35"/>
          <p:cNvSpPr txBox="1"/>
          <p:nvPr/>
        </p:nvSpPr>
        <p:spPr>
          <a:xfrm>
            <a:off x="11087100" y="3641090"/>
            <a:ext cx="116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y(t)</a:t>
            </a:r>
            <a:endParaRPr lang="en-US" altLang="en-US" sz="2800"/>
          </a:p>
        </p:txBody>
      </p:sp>
      <p:sp>
        <p:nvSpPr>
          <p:cNvPr id="37" name="Text Box 36"/>
          <p:cNvSpPr txBox="1"/>
          <p:nvPr/>
        </p:nvSpPr>
        <p:spPr>
          <a:xfrm>
            <a:off x="860425" y="4674235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Input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Percettrone Stigmerico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Peso Stigmergico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 Box 17"/>
          <p:cNvSpPr txBox="1"/>
          <p:nvPr/>
        </p:nvSpPr>
        <p:spPr>
          <a:xfrm>
            <a:off x="10010775" y="52762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Stigmergico</a:t>
            </a:r>
            <a:endParaRPr lang="en-US" altLang="en-US"/>
          </a:p>
        </p:txBody>
      </p:sp>
      <p:sp>
        <p:nvSpPr>
          <p:cNvPr id="53" name="Freeform 52"/>
          <p:cNvSpPr/>
          <p:nvPr/>
        </p:nvSpPr>
        <p:spPr>
          <a:xfrm rot="10800000">
            <a:off x="9311640" y="178308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&lt;&lt;</a:t>
            </a:r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6616700" y="397573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11875" y="518223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259320" y="211264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9315450" y="2042795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6731000" y="3996055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10495915" y="518477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697980" y="202628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" name="Oval 3"/>
          <p:cNvSpPr/>
          <p:nvPr/>
        </p:nvSpPr>
        <p:spPr>
          <a:xfrm>
            <a:off x="10077450" y="5116195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1092200" y="309245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x(0)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x(1)</a:t>
                      </a:r>
                      <a:endParaRPr lang="en-US" altLang="en-US" sz="18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y(1)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193280" y="5112385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93280" y="2639060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077450" y="2639060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099300" y="2705100"/>
            <a:ext cx="412051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42855" y="1783080"/>
            <a:ext cx="0" cy="355917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812915" y="25203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Algoritmo Addestramento</a:t>
            </a:r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2393950" y="1819275"/>
            <a:ext cx="2588895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Reti Neurale Stigmergica</a:t>
            </a:r>
            <a:endParaRPr lang="en-US" altLang="en-US"/>
          </a:p>
          <a:p>
            <a:pPr algn="ctr"/>
            <a:r>
              <a:rPr lang="en-US" altLang="en-US"/>
              <a:t>Casuale</a:t>
            </a:r>
            <a:endParaRPr lang="en-US" altLang="en-US"/>
          </a:p>
        </p:txBody>
      </p:sp>
      <p:sp>
        <p:nvSpPr>
          <p:cNvPr id="6" name="Right Arrow 5"/>
          <p:cNvSpPr/>
          <p:nvPr/>
        </p:nvSpPr>
        <p:spPr>
          <a:xfrm>
            <a:off x="5234305" y="2184400"/>
            <a:ext cx="1875155" cy="494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19315" y="1818640"/>
            <a:ext cx="2877820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Grafo Computazionale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393950" y="4347845"/>
            <a:ext cx="2588895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Reti Neurale Stigmergica</a:t>
            </a:r>
            <a:endParaRPr lang="en-US" altLang="en-US"/>
          </a:p>
          <a:p>
            <a:pPr algn="ctr"/>
            <a:r>
              <a:rPr lang="en-US" altLang="en-US"/>
              <a:t>Addestrata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7219315" y="4347845"/>
            <a:ext cx="2877185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Gradiente Discendete Stocastico</a:t>
            </a:r>
            <a:endParaRPr lang="en-US" alt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8188960" y="3440430"/>
            <a:ext cx="938530" cy="494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234305" y="4712970"/>
            <a:ext cx="1875155" cy="494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0" grpId="0" animBg="1"/>
      <p:bldP spid="13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Algoritmo Addestramento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884680" y="4808855"/>
            <a:ext cx="996315" cy="98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</a:t>
            </a:r>
            <a:r>
              <a:rPr lang="en-US" altLang="en-US" sz="2400" baseline="-25000">
                <a:solidFill>
                  <a:schemeClr val="accent3"/>
                </a:solidFill>
                <a:uFillTx/>
              </a:rPr>
              <a:t>n-1</a:t>
            </a:r>
            <a:r>
              <a:rPr lang="en-US" altLang="en-US" sz="2400"/>
              <a:t>(t)</a:t>
            </a:r>
            <a:endParaRPr lang="en-US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2088515" y="3636645"/>
            <a:ext cx="1013460" cy="6311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5400"/>
              <a:t>...</a:t>
            </a:r>
            <a:endParaRPr lang="en-US" altLang="en-US" sz="5400"/>
          </a:p>
        </p:txBody>
      </p:sp>
      <p:sp>
        <p:nvSpPr>
          <p:cNvPr id="9" name="Rectangle 8"/>
          <p:cNvSpPr/>
          <p:nvPr/>
        </p:nvSpPr>
        <p:spPr>
          <a:xfrm>
            <a:off x="1884680" y="2109470"/>
            <a:ext cx="996315" cy="98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</a:t>
            </a:r>
            <a:r>
              <a:rPr lang="en-US" altLang="en-US" sz="2400" baseline="-25000">
                <a:solidFill>
                  <a:schemeClr val="accent3"/>
                </a:solidFill>
                <a:uFillTx/>
              </a:rPr>
              <a:t>0</a:t>
            </a:r>
            <a:r>
              <a:rPr lang="en-US" altLang="en-US" sz="2400"/>
              <a:t>(t)</a:t>
            </a:r>
            <a:endParaRPr lang="en-US" altLang="en-US" sz="2400"/>
          </a:p>
        </p:txBody>
      </p:sp>
      <p:grpSp>
        <p:nvGrpSpPr>
          <p:cNvPr id="24" name="Group 23"/>
          <p:cNvGrpSpPr/>
          <p:nvPr/>
        </p:nvGrpSpPr>
        <p:grpSpPr>
          <a:xfrm rot="0">
            <a:off x="4562475" y="1830705"/>
            <a:ext cx="1544320" cy="1544320"/>
            <a:chOff x="8072" y="3872"/>
            <a:chExt cx="3056" cy="3056"/>
          </a:xfrm>
        </p:grpSpPr>
        <p:sp>
          <p:nvSpPr>
            <p:cNvPr id="25" name="Oval 24"/>
            <p:cNvSpPr/>
            <p:nvPr/>
          </p:nvSpPr>
          <p:spPr>
            <a:xfrm>
              <a:off x="8072" y="3872"/>
              <a:ext cx="3057" cy="3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6" name="Picture 25" descr="thetadot_v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30" y="4921"/>
              <a:ext cx="2540" cy="958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 rot="0">
            <a:off x="4561840" y="4529455"/>
            <a:ext cx="1544320" cy="1544320"/>
            <a:chOff x="8072" y="3872"/>
            <a:chExt cx="3056" cy="3056"/>
          </a:xfrm>
        </p:grpSpPr>
        <p:sp>
          <p:nvSpPr>
            <p:cNvPr id="28" name="Oval 27"/>
            <p:cNvSpPr/>
            <p:nvPr/>
          </p:nvSpPr>
          <p:spPr>
            <a:xfrm>
              <a:off x="8072" y="3872"/>
              <a:ext cx="3057" cy="3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9" name="Picture 28" descr="thetadot_v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30" y="4921"/>
              <a:ext cx="2540" cy="958"/>
            </a:xfrm>
            <a:prstGeom prst="rect">
              <a:avLst/>
            </a:prstGeom>
          </p:spPr>
        </p:pic>
      </p:grpSp>
      <p:sp>
        <p:nvSpPr>
          <p:cNvPr id="31" name="Text Box 30"/>
          <p:cNvSpPr txBox="1"/>
          <p:nvPr/>
        </p:nvSpPr>
        <p:spPr>
          <a:xfrm rot="16200000">
            <a:off x="6654800" y="3346450"/>
            <a:ext cx="1013460" cy="6311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5400"/>
              <a:t>...</a:t>
            </a:r>
            <a:endParaRPr lang="en-US" altLang="en-US" sz="5400"/>
          </a:p>
        </p:txBody>
      </p:sp>
      <p:cxnSp>
        <p:nvCxnSpPr>
          <p:cNvPr id="35" name="Straight Arrow Connector 34"/>
          <p:cNvCxnSpPr>
            <a:stCxn id="9" idx="3"/>
            <a:endCxn id="25" idx="2"/>
          </p:cNvCxnSpPr>
          <p:nvPr/>
        </p:nvCxnSpPr>
        <p:spPr>
          <a:xfrm>
            <a:off x="2880995" y="2602865"/>
            <a:ext cx="168148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28" idx="2"/>
          </p:cNvCxnSpPr>
          <p:nvPr/>
        </p:nvCxnSpPr>
        <p:spPr>
          <a:xfrm>
            <a:off x="2880995" y="2602865"/>
            <a:ext cx="1680845" cy="2699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25" idx="2"/>
          </p:cNvCxnSpPr>
          <p:nvPr/>
        </p:nvCxnSpPr>
        <p:spPr>
          <a:xfrm flipV="1">
            <a:off x="2880995" y="2603500"/>
            <a:ext cx="1681480" cy="269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28" idx="2"/>
          </p:cNvCxnSpPr>
          <p:nvPr/>
        </p:nvCxnSpPr>
        <p:spPr>
          <a:xfrm>
            <a:off x="2880995" y="5302250"/>
            <a:ext cx="1680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6"/>
          </p:cNvCxnSpPr>
          <p:nvPr/>
        </p:nvCxnSpPr>
        <p:spPr>
          <a:xfrm>
            <a:off x="6107430" y="2603500"/>
            <a:ext cx="770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6"/>
          </p:cNvCxnSpPr>
          <p:nvPr/>
        </p:nvCxnSpPr>
        <p:spPr>
          <a:xfrm>
            <a:off x="6107430" y="2603500"/>
            <a:ext cx="651510" cy="1128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6"/>
          </p:cNvCxnSpPr>
          <p:nvPr/>
        </p:nvCxnSpPr>
        <p:spPr>
          <a:xfrm>
            <a:off x="6106795" y="5302250"/>
            <a:ext cx="771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6"/>
          </p:cNvCxnSpPr>
          <p:nvPr/>
        </p:nvCxnSpPr>
        <p:spPr>
          <a:xfrm flipV="1">
            <a:off x="6106795" y="4288155"/>
            <a:ext cx="754380" cy="101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7376795" y="1831340"/>
            <a:ext cx="2991485" cy="4243070"/>
            <a:chOff x="11617" y="2884"/>
            <a:chExt cx="4711" cy="6682"/>
          </a:xfrm>
        </p:grpSpPr>
        <p:grpSp>
          <p:nvGrpSpPr>
            <p:cNvPr id="39" name="Group 38"/>
            <p:cNvGrpSpPr/>
            <p:nvPr/>
          </p:nvGrpSpPr>
          <p:grpSpPr>
            <a:xfrm>
              <a:off x="12833" y="2884"/>
              <a:ext cx="2432" cy="2432"/>
              <a:chOff x="8072" y="3872"/>
              <a:chExt cx="3056" cy="3056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072" y="3872"/>
                <a:ext cx="3057" cy="30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41" name="Picture 40" descr="thetadot_var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330" y="4921"/>
                <a:ext cx="2540" cy="958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 rot="0">
              <a:off x="12832" y="7134"/>
              <a:ext cx="2432" cy="2432"/>
              <a:chOff x="8072" y="3872"/>
              <a:chExt cx="3056" cy="305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8072" y="3872"/>
                <a:ext cx="3057" cy="30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44" name="Picture 43" descr="thetadot_var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330" y="4921"/>
                <a:ext cx="2540" cy="958"/>
              </a:xfrm>
              <a:prstGeom prst="rect">
                <a:avLst/>
              </a:prstGeom>
            </p:spPr>
          </p:pic>
        </p:grpSp>
        <p:cxnSp>
          <p:nvCxnSpPr>
            <p:cNvPr id="49" name="Straight Arrow Connector 48"/>
            <p:cNvCxnSpPr/>
            <p:nvPr/>
          </p:nvCxnSpPr>
          <p:spPr>
            <a:xfrm>
              <a:off x="11619" y="4101"/>
              <a:ext cx="12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1617" y="8351"/>
              <a:ext cx="12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1852" y="4151"/>
              <a:ext cx="962" cy="14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1875" y="6967"/>
              <a:ext cx="983" cy="1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0" idx="6"/>
            </p:cNvCxnSpPr>
            <p:nvPr/>
          </p:nvCxnSpPr>
          <p:spPr>
            <a:xfrm>
              <a:off x="15266" y="4101"/>
              <a:ext cx="1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3" idx="6"/>
            </p:cNvCxnSpPr>
            <p:nvPr/>
          </p:nvCxnSpPr>
          <p:spPr>
            <a:xfrm>
              <a:off x="15265" y="8351"/>
              <a:ext cx="9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5469255" y="2386965"/>
            <a:ext cx="1254125" cy="125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9760" y="2771140"/>
            <a:ext cx="763905" cy="484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Neurone Artificiale Classico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533775" y="364109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n-1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3775" y="171450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0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33775" y="2668905"/>
            <a:ext cx="101346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5400"/>
              <a:t>...</a:t>
            </a:r>
            <a:endParaRPr lang="en-US" altLang="en-US" sz="540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4224655" y="2051050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2"/>
          </p:cNvCxnSpPr>
          <p:nvPr/>
        </p:nvCxnSpPr>
        <p:spPr>
          <a:xfrm flipV="1">
            <a:off x="4224655" y="3014345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d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245" y="2787650"/>
            <a:ext cx="652145" cy="4521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51470" y="268732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y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>
            <a:off x="6723380" y="3014345"/>
            <a:ext cx="122809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737735" y="3486150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n-1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733925" y="2168525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baseline="-25000">
                <a:solidFill>
                  <a:schemeClr val="tx1"/>
                </a:solidFill>
                <a:uFillTx/>
              </a:rPr>
              <a:t>0</a:t>
            </a:r>
            <a:endParaRPr lang="en-US" baseline="-25000">
              <a:solidFill>
                <a:schemeClr val="tx1"/>
              </a:solidFill>
              <a:uFillTx/>
            </a:endParaRPr>
          </a:p>
        </p:txBody>
      </p:sp>
      <p:pic>
        <p:nvPicPr>
          <p:cNvPr id="3" name="Picture 2" descr="nn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45" y="4631690"/>
            <a:ext cx="3747135" cy="1406525"/>
          </a:xfrm>
          <a:prstGeom prst="rect">
            <a:avLst/>
          </a:prstGeom>
        </p:spPr>
      </p:pic>
      <p:pic>
        <p:nvPicPr>
          <p:cNvPr id="18" name="Picture 17" descr="n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850" y="4631690"/>
            <a:ext cx="3690620" cy="140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Algoritmo Addestramento</a:t>
            </a:r>
            <a:endParaRPr lang="en-US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76475" y="1584325"/>
            <a:ext cx="869810" cy="2054755"/>
            <a:chOff x="1842" y="2598"/>
            <a:chExt cx="1643" cy="3879"/>
          </a:xfrm>
        </p:grpSpPr>
        <p:sp>
          <p:nvSpPr>
            <p:cNvPr id="9" name="Rectangle 8"/>
            <p:cNvSpPr/>
            <p:nvPr/>
          </p:nvSpPr>
          <p:spPr>
            <a:xfrm>
              <a:off x="1842" y="2598"/>
              <a:ext cx="1353" cy="1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/>
                <a:t>x</a:t>
              </a:r>
              <a:r>
                <a:rPr lang="en-US" altLang="en-US" sz="2000" baseline="-25000">
                  <a:solidFill>
                    <a:schemeClr val="accent3"/>
                  </a:solidFill>
                  <a:uFillTx/>
                </a:rPr>
                <a:t>0</a:t>
              </a:r>
              <a:r>
                <a:rPr lang="en-US" altLang="en-US" sz="2000"/>
                <a:t>(0)</a:t>
              </a:r>
              <a:endParaRPr lang="en-US" altLang="en-US" sz="20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094" y="4051"/>
              <a:ext cx="1391" cy="9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 sz="3600"/>
                <a:t>...</a:t>
              </a:r>
              <a:endParaRPr lang="en-US" altLang="en-US" sz="36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42" y="5138"/>
              <a:ext cx="1353" cy="1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/>
                <a:t>x</a:t>
              </a:r>
              <a:r>
                <a:rPr lang="en-US" altLang="en-US" sz="1400" baseline="-25000">
                  <a:solidFill>
                    <a:schemeClr val="accent3"/>
                  </a:solidFill>
                  <a:uFillTx/>
                </a:rPr>
                <a:t>n-1</a:t>
              </a:r>
              <a:r>
                <a:rPr lang="en-US" altLang="en-US" sz="1400"/>
                <a:t>(0)</a:t>
              </a:r>
              <a:endParaRPr lang="en-US" altLang="en-US" sz="14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72665" y="4500880"/>
            <a:ext cx="880399" cy="2054755"/>
            <a:chOff x="1842" y="2598"/>
            <a:chExt cx="1663" cy="3879"/>
          </a:xfrm>
        </p:grpSpPr>
        <p:sp>
          <p:nvSpPr>
            <p:cNvPr id="13" name="Rectangle 12"/>
            <p:cNvSpPr/>
            <p:nvPr/>
          </p:nvSpPr>
          <p:spPr>
            <a:xfrm>
              <a:off x="1842" y="2598"/>
              <a:ext cx="1353" cy="1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/>
                <a:t>x</a:t>
              </a:r>
              <a:r>
                <a:rPr lang="en-US" altLang="en-US" sz="2000" baseline="-25000">
                  <a:solidFill>
                    <a:schemeClr val="accent3"/>
                  </a:solidFill>
                  <a:uFillTx/>
                </a:rPr>
                <a:t>0</a:t>
              </a:r>
              <a:r>
                <a:rPr lang="en-US" altLang="en-US" sz="2000"/>
                <a:t>(t)</a:t>
              </a:r>
              <a:endParaRPr lang="en-US" altLang="en-US" sz="2000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2114" y="4113"/>
              <a:ext cx="1391" cy="9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 sz="3600"/>
                <a:t>...</a:t>
              </a:r>
              <a:endParaRPr lang="en-US" altLang="en-US" sz="36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73" y="5138"/>
              <a:ext cx="1353" cy="1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/>
                <a:t>x</a:t>
              </a:r>
              <a:r>
                <a:rPr lang="en-US" altLang="en-US" sz="1400" baseline="-25000">
                  <a:solidFill>
                    <a:schemeClr val="accent3"/>
                  </a:solidFill>
                  <a:uFillTx/>
                </a:rPr>
                <a:t>n-1</a:t>
              </a:r>
              <a:r>
                <a:rPr lang="en-US" altLang="en-US" sz="1400"/>
                <a:t>(t)</a:t>
              </a:r>
              <a:endParaRPr lang="en-US" altLang="en-US" sz="1400"/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2416663" y="3806700"/>
            <a:ext cx="736401" cy="5265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3600"/>
              <a:t>...</a:t>
            </a:r>
            <a:endParaRPr lang="en-US" altLang="en-US" sz="3600"/>
          </a:p>
        </p:txBody>
      </p:sp>
      <p:sp>
        <p:nvSpPr>
          <p:cNvPr id="17" name="Oval 16"/>
          <p:cNvSpPr/>
          <p:nvPr/>
        </p:nvSpPr>
        <p:spPr>
          <a:xfrm>
            <a:off x="4631055" y="1995805"/>
            <a:ext cx="1243330" cy="124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39610" y="1995805"/>
            <a:ext cx="1243330" cy="124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74385" y="4691380"/>
            <a:ext cx="1243330" cy="124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440545" y="3448050"/>
            <a:ext cx="1243330" cy="124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9" idx="3"/>
            <a:endCxn id="17" idx="2"/>
          </p:cNvCxnSpPr>
          <p:nvPr/>
        </p:nvCxnSpPr>
        <p:spPr>
          <a:xfrm>
            <a:off x="2992755" y="1939290"/>
            <a:ext cx="1638300" cy="67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7" idx="2"/>
          </p:cNvCxnSpPr>
          <p:nvPr/>
        </p:nvCxnSpPr>
        <p:spPr>
          <a:xfrm flipV="1">
            <a:off x="2992755" y="2617470"/>
            <a:ext cx="1638300" cy="667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6"/>
            <a:endCxn id="18" idx="2"/>
          </p:cNvCxnSpPr>
          <p:nvPr/>
        </p:nvCxnSpPr>
        <p:spPr>
          <a:xfrm>
            <a:off x="5874385" y="2617470"/>
            <a:ext cx="1165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9" idx="2"/>
          </p:cNvCxnSpPr>
          <p:nvPr/>
        </p:nvCxnSpPr>
        <p:spPr>
          <a:xfrm>
            <a:off x="2988945" y="4855845"/>
            <a:ext cx="288544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19" idx="2"/>
          </p:cNvCxnSpPr>
          <p:nvPr/>
        </p:nvCxnSpPr>
        <p:spPr>
          <a:xfrm flipV="1">
            <a:off x="3005455" y="5313045"/>
            <a:ext cx="2868930" cy="88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8" idx="2"/>
          </p:cNvCxnSpPr>
          <p:nvPr/>
        </p:nvCxnSpPr>
        <p:spPr>
          <a:xfrm flipV="1">
            <a:off x="2988945" y="2617470"/>
            <a:ext cx="4050665" cy="2238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8" idx="2"/>
          </p:cNvCxnSpPr>
          <p:nvPr/>
        </p:nvCxnSpPr>
        <p:spPr>
          <a:xfrm flipV="1">
            <a:off x="3005455" y="2617470"/>
            <a:ext cx="4034155" cy="3583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20" idx="2"/>
          </p:cNvCxnSpPr>
          <p:nvPr/>
        </p:nvCxnSpPr>
        <p:spPr>
          <a:xfrm>
            <a:off x="8282940" y="2617470"/>
            <a:ext cx="1157605" cy="145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6"/>
            <a:endCxn id="20" idx="2"/>
          </p:cNvCxnSpPr>
          <p:nvPr/>
        </p:nvCxnSpPr>
        <p:spPr>
          <a:xfrm flipV="1">
            <a:off x="7117715" y="4069715"/>
            <a:ext cx="2322830" cy="1243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6"/>
          </p:cNvCxnSpPr>
          <p:nvPr/>
        </p:nvCxnSpPr>
        <p:spPr>
          <a:xfrm>
            <a:off x="10683875" y="4069715"/>
            <a:ext cx="553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756650" y="2033270"/>
            <a:ext cx="813435" cy="1254125"/>
            <a:chOff x="13790" y="3202"/>
            <a:chExt cx="1281" cy="1975"/>
          </a:xfrm>
        </p:grpSpPr>
        <p:sp>
          <p:nvSpPr>
            <p:cNvPr id="33" name="Right Arrow 32"/>
            <p:cNvSpPr/>
            <p:nvPr/>
          </p:nvSpPr>
          <p:spPr>
            <a:xfrm rot="13860000">
              <a:off x="13253" y="4078"/>
              <a:ext cx="1636" cy="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4" name="Picture 33" descr="partia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11" y="3202"/>
              <a:ext cx="760" cy="1282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8341995" y="4616450"/>
            <a:ext cx="1098550" cy="1103630"/>
            <a:chOff x="13137" y="7270"/>
            <a:chExt cx="1730" cy="1738"/>
          </a:xfrm>
        </p:grpSpPr>
        <p:sp>
          <p:nvSpPr>
            <p:cNvPr id="35" name="Right Arrow 34"/>
            <p:cNvSpPr/>
            <p:nvPr/>
          </p:nvSpPr>
          <p:spPr>
            <a:xfrm rot="9000000">
              <a:off x="13137" y="7270"/>
              <a:ext cx="1636" cy="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7" name="Picture 36" descr="partia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107" y="7726"/>
              <a:ext cx="760" cy="1282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6066790" y="1240790"/>
            <a:ext cx="647700" cy="1203960"/>
            <a:chOff x="9554" y="1954"/>
            <a:chExt cx="1020" cy="1896"/>
          </a:xfrm>
        </p:grpSpPr>
        <p:sp>
          <p:nvSpPr>
            <p:cNvPr id="36" name="Right Arrow 35"/>
            <p:cNvSpPr/>
            <p:nvPr/>
          </p:nvSpPr>
          <p:spPr>
            <a:xfrm rot="10800000">
              <a:off x="9554" y="3288"/>
              <a:ext cx="1021" cy="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8" name="Picture 37" descr="partia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89" y="1954"/>
              <a:ext cx="760" cy="1282"/>
            </a:xfrm>
            <a:prstGeom prst="rect">
              <a:avLst/>
            </a:prstGeom>
          </p:spPr>
        </p:pic>
      </p:grpSp>
      <p:sp>
        <p:nvSpPr>
          <p:cNvPr id="42" name="Text Box 41"/>
          <p:cNvSpPr txBox="1"/>
          <p:nvPr/>
        </p:nvSpPr>
        <p:spPr>
          <a:xfrm>
            <a:off x="7354570" y="6201410"/>
            <a:ext cx="4460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Grafo Computazionale</a:t>
            </a:r>
            <a:endParaRPr lang="en-US" altLang="en-US" sz="320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8077200" y="5622290"/>
            <a:ext cx="391795" cy="57912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Stato Dell'Arte: Reti Ricorrenti</a:t>
            </a:r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964565" y="1990090"/>
            <a:ext cx="1173268" cy="3141251"/>
            <a:chOff x="1492" y="3134"/>
            <a:chExt cx="2169" cy="5804"/>
          </a:xfrm>
        </p:grpSpPr>
        <p:sp>
          <p:nvSpPr>
            <p:cNvPr id="6" name="Rectangle 5"/>
            <p:cNvSpPr/>
            <p:nvPr/>
          </p:nvSpPr>
          <p:spPr>
            <a:xfrm>
              <a:off x="1492" y="7385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/>
                <a:t>x</a:t>
              </a:r>
              <a:r>
                <a:rPr lang="en-US" altLang="en-US" sz="2000" baseline="-25000">
                  <a:solidFill>
                    <a:schemeClr val="accent3"/>
                  </a:solidFill>
                  <a:uFillTx/>
                </a:rPr>
                <a:t>n-1</a:t>
              </a:r>
              <a:r>
                <a:rPr lang="en-US" altLang="en-US" sz="2000"/>
                <a:t>(t)</a:t>
              </a:r>
              <a:endParaRPr lang="en-US" altLang="en-US" sz="20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787" y="5539"/>
              <a:ext cx="1874" cy="9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 sz="5400"/>
                <a:t>...</a:t>
              </a:r>
              <a:endParaRPr lang="en-US" altLang="en-US" sz="5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2" y="3134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/>
                <a:t>x</a:t>
              </a:r>
              <a:r>
                <a:rPr lang="en-US" altLang="en-US" sz="2400" baseline="-25000">
                  <a:solidFill>
                    <a:schemeClr val="accent3"/>
                  </a:solidFill>
                  <a:uFillTx/>
                </a:rPr>
                <a:t>0</a:t>
              </a:r>
              <a:r>
                <a:rPr lang="en-US" altLang="en-US" sz="2400"/>
                <a:t>(t)</a:t>
              </a:r>
              <a:endParaRPr lang="en-US" altLang="en-US" sz="2400"/>
            </a:p>
          </p:txBody>
        </p:sp>
      </p:grpSp>
      <p:sp>
        <p:nvSpPr>
          <p:cNvPr id="4" name="Rectangle 3"/>
          <p:cNvSpPr/>
          <p:nvPr/>
        </p:nvSpPr>
        <p:spPr>
          <a:xfrm>
            <a:off x="3992245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Classici</a:t>
            </a:r>
            <a:endParaRPr lang="en-US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7686040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Classici</a:t>
            </a:r>
            <a:endParaRPr lang="en-US" altLang="en-US" sz="240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13560" y="2410460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>
            <a:off x="1813560" y="2410460"/>
            <a:ext cx="2178685" cy="11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1813560" y="4711065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1813560" y="3563620"/>
            <a:ext cx="2167890" cy="1147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1813560" y="2390140"/>
            <a:ext cx="2162175" cy="232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5" y="2420620"/>
            <a:ext cx="2143125" cy="229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1"/>
          </p:cNvCxnSpPr>
          <p:nvPr/>
        </p:nvCxnSpPr>
        <p:spPr>
          <a:xfrm>
            <a:off x="5831840" y="356108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8190" y="471106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38190" y="24206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1"/>
          </p:cNvCxnSpPr>
          <p:nvPr/>
        </p:nvCxnSpPr>
        <p:spPr>
          <a:xfrm>
            <a:off x="5844540" y="2435860"/>
            <a:ext cx="1841500" cy="112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 flipV="1">
            <a:off x="5844540" y="3561080"/>
            <a:ext cx="1841500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36920" y="2436495"/>
            <a:ext cx="1823085" cy="227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44540" y="2423160"/>
            <a:ext cx="1819910" cy="224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</p:cNvCxnSpPr>
          <p:nvPr/>
        </p:nvCxnSpPr>
        <p:spPr>
          <a:xfrm flipV="1">
            <a:off x="5831840" y="2432050"/>
            <a:ext cx="183769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</p:cNvCxnSpPr>
          <p:nvPr/>
        </p:nvCxnSpPr>
        <p:spPr>
          <a:xfrm>
            <a:off x="5831840" y="3561080"/>
            <a:ext cx="1847215" cy="117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525635" y="243649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525635" y="46685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19285" y="357251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rved Left Arrow 39"/>
          <p:cNvSpPr/>
          <p:nvPr/>
        </p:nvSpPr>
        <p:spPr>
          <a:xfrm>
            <a:off x="5844540" y="4852035"/>
            <a:ext cx="713740" cy="14801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>
            <a:off x="4090035" y="5899150"/>
            <a:ext cx="1617980" cy="433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rot="10800000">
            <a:off x="3239770" y="4852035"/>
            <a:ext cx="713740" cy="13385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9567545" y="4852035"/>
            <a:ext cx="713740" cy="14801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7813040" y="5899150"/>
            <a:ext cx="1617980" cy="433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rved Left Arrow 30"/>
          <p:cNvSpPr/>
          <p:nvPr/>
        </p:nvSpPr>
        <p:spPr>
          <a:xfrm rot="10800000">
            <a:off x="6962775" y="4852035"/>
            <a:ext cx="713740" cy="13385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Stato Dell'Arte: Reti </a:t>
            </a:r>
            <a:r>
              <a:rPr lang="" altLang="en-US" sz="4000">
                <a:sym typeface="+mn-ea"/>
              </a:rPr>
              <a:t>Long-Short Term Memory</a:t>
            </a:r>
            <a:endParaRPr lang="" altLang="en-US" sz="4000">
              <a:sym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64565" y="1990090"/>
            <a:ext cx="1173268" cy="3141251"/>
            <a:chOff x="1492" y="3134"/>
            <a:chExt cx="2169" cy="5804"/>
          </a:xfrm>
        </p:grpSpPr>
        <p:sp>
          <p:nvSpPr>
            <p:cNvPr id="6" name="Rectangle 5"/>
            <p:cNvSpPr/>
            <p:nvPr/>
          </p:nvSpPr>
          <p:spPr>
            <a:xfrm>
              <a:off x="1492" y="7385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/>
                <a:t>x</a:t>
              </a:r>
              <a:r>
                <a:rPr lang="en-US" altLang="en-US" sz="2000" baseline="-25000">
                  <a:solidFill>
                    <a:schemeClr val="accent3"/>
                  </a:solidFill>
                  <a:uFillTx/>
                </a:rPr>
                <a:t>n-1</a:t>
              </a:r>
              <a:r>
                <a:rPr lang="en-US" altLang="en-US" sz="2000"/>
                <a:t>(t)</a:t>
              </a:r>
              <a:endParaRPr lang="en-US" altLang="en-US" sz="20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787" y="5539"/>
              <a:ext cx="1874" cy="9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 sz="5400"/>
                <a:t>...</a:t>
              </a:r>
              <a:endParaRPr lang="en-US" altLang="en-US" sz="5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2" y="3134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/>
                <a:t>x</a:t>
              </a:r>
              <a:r>
                <a:rPr lang="en-US" altLang="en-US" sz="2400" baseline="-25000">
                  <a:solidFill>
                    <a:schemeClr val="accent3"/>
                  </a:solidFill>
                  <a:uFillTx/>
                </a:rPr>
                <a:t>0</a:t>
              </a:r>
              <a:r>
                <a:rPr lang="en-US" altLang="en-US" sz="2400"/>
                <a:t>(t)</a:t>
              </a:r>
              <a:endParaRPr lang="en-US" altLang="en-US" sz="2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92245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" altLang="en-US" sz="2400"/>
              <a:t>LSTM</a:t>
            </a:r>
            <a:endParaRPr lang="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686040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" altLang="en-US" sz="2400"/>
              <a:t>LSTM</a:t>
            </a:r>
            <a:endParaRPr lang="" altLang="en-US" sz="240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13560" y="2410460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7" idx="1"/>
          </p:cNvCxnSpPr>
          <p:nvPr/>
        </p:nvCxnSpPr>
        <p:spPr>
          <a:xfrm>
            <a:off x="1813560" y="2410460"/>
            <a:ext cx="2178685" cy="11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1813560" y="4711065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1813560" y="3563620"/>
            <a:ext cx="2167890" cy="1147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1813560" y="2390140"/>
            <a:ext cx="2162175" cy="232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5" y="2420620"/>
            <a:ext cx="2143125" cy="229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0" idx="1"/>
          </p:cNvCxnSpPr>
          <p:nvPr/>
        </p:nvCxnSpPr>
        <p:spPr>
          <a:xfrm>
            <a:off x="5831840" y="356108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8190" y="471106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38190" y="24206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1"/>
          </p:cNvCxnSpPr>
          <p:nvPr/>
        </p:nvCxnSpPr>
        <p:spPr>
          <a:xfrm>
            <a:off x="5844540" y="2435860"/>
            <a:ext cx="1841500" cy="112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 flipV="1">
            <a:off x="5844540" y="3561080"/>
            <a:ext cx="1841500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36920" y="2436495"/>
            <a:ext cx="1823085" cy="227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44540" y="2423160"/>
            <a:ext cx="1819910" cy="224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</p:cNvCxnSpPr>
          <p:nvPr/>
        </p:nvCxnSpPr>
        <p:spPr>
          <a:xfrm flipV="1">
            <a:off x="5831840" y="2432050"/>
            <a:ext cx="183769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5831840" y="3561080"/>
            <a:ext cx="1847215" cy="117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525635" y="243649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525635" y="46685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19285" y="357251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71950" y="4290695"/>
            <a:ext cx="1480185" cy="6299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Memoria</a:t>
            </a:r>
            <a:endParaRPr lang="" altLang="en-US"/>
          </a:p>
        </p:txBody>
      </p:sp>
      <p:sp>
        <p:nvSpPr>
          <p:cNvPr id="34" name="Rectangle 33"/>
          <p:cNvSpPr/>
          <p:nvPr/>
        </p:nvSpPr>
        <p:spPr>
          <a:xfrm>
            <a:off x="7865745" y="4290695"/>
            <a:ext cx="1480185" cy="6299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Memoria</a:t>
            </a:r>
            <a:endParaRPr lang="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Prove Sperimentali: Dataset</a:t>
            </a:r>
            <a:endParaRPr lang="" altLang="en-US"/>
          </a:p>
        </p:txBody>
      </p:sp>
      <p:pic>
        <p:nvPicPr>
          <p:cNvPr id="4" name="Picture 3" descr="MN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5970" y="2002790"/>
            <a:ext cx="3771265" cy="38017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59180" y="2910205"/>
            <a:ext cx="49841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MNIST</a:t>
            </a:r>
            <a:endParaRPr lang="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2800"/>
              <a:t>10 classi</a:t>
            </a:r>
            <a:endParaRPr lang="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2800"/>
              <a:t>Immagini 28x28 pixels</a:t>
            </a:r>
            <a:endParaRPr lang="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2800"/>
              <a:t>60.000 Caratteri di training</a:t>
            </a:r>
            <a:endParaRPr lang="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2800"/>
              <a:t>10.000 Caratteri di testing</a:t>
            </a:r>
            <a:endParaRPr lang="" altLang="en-US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Prove Sperimentali: Architettura Stigmergia</a:t>
            </a:r>
            <a:endParaRPr lang="" altLang="en-US"/>
          </a:p>
        </p:txBody>
      </p:sp>
      <p:pic>
        <p:nvPicPr>
          <p:cNvPr id="4" name="Picture 3" descr="stig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537970"/>
            <a:ext cx="7620000" cy="41567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745355" y="6015355"/>
            <a:ext cx="2701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3500 Parametri</a:t>
            </a:r>
            <a:endParaRPr lang="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Prove Sperimentali: Architettura </a:t>
            </a:r>
            <a:r>
              <a:rPr lang="" altLang="en-US">
                <a:sym typeface="+mn-ea"/>
              </a:rPr>
              <a:t>Classica</a:t>
            </a:r>
            <a:endParaRPr lang="" altLang="en-US">
              <a:sym typeface="+mn-ea"/>
            </a:endParaRPr>
          </a:p>
        </p:txBody>
      </p:sp>
      <p:pic>
        <p:nvPicPr>
          <p:cNvPr id="4" name="Picture 3" descr="mnist_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1417955"/>
            <a:ext cx="9516745" cy="45358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89145" y="5953760"/>
            <a:ext cx="3013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329420 Parametri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Prove Sperimentali: Architettura </a:t>
            </a:r>
            <a:r>
              <a:rPr lang="" altLang="en-US">
                <a:sym typeface="+mn-ea"/>
              </a:rPr>
              <a:t>Ricorrente</a:t>
            </a:r>
            <a:endParaRPr lang="" altLang="en-US">
              <a:sym typeface="+mn-ea"/>
            </a:endParaRPr>
          </a:p>
        </p:txBody>
      </p:sp>
      <p:pic>
        <p:nvPicPr>
          <p:cNvPr id="4" name="Picture 3" descr="mnist_r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17955"/>
            <a:ext cx="10058400" cy="38608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94555" y="5953760"/>
            <a:ext cx="2803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3548 </a:t>
            </a:r>
            <a:r>
              <a:rPr lang="en-US" altLang="en-US" sz="2800"/>
              <a:t>Parametri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Prove Sperimentali: Architettura </a:t>
            </a:r>
            <a:r>
              <a:rPr lang="" altLang="en-US">
                <a:sym typeface="+mn-ea"/>
              </a:rPr>
              <a:t>LSTM</a:t>
            </a:r>
            <a:endParaRPr lang="" altLang="en-US">
              <a:sym typeface="+mn-ea"/>
            </a:endParaRPr>
          </a:p>
        </p:txBody>
      </p:sp>
      <p:pic>
        <p:nvPicPr>
          <p:cNvPr id="4" name="Picture 3" descr="mnist_ls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2480945"/>
            <a:ext cx="11520805" cy="18954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94555" y="5953760"/>
            <a:ext cx="2803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3360 </a:t>
            </a:r>
            <a:r>
              <a:rPr lang="en-US" altLang="en-US" sz="2800"/>
              <a:t>Parametri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Risultati</a:t>
            </a:r>
            <a:endParaRPr lang="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715135" y="2364105"/>
          <a:ext cx="8761095" cy="213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365"/>
                <a:gridCol w="2920365"/>
                <a:gridCol w="2920365"/>
              </a:tblGrid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/>
                        <a:t>Architettura</a:t>
                      </a:r>
                      <a:endParaRPr lang="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/>
                        <a:t>Numero Parametri</a:t>
                      </a:r>
                      <a:endParaRPr lang="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/>
                        <a:t>Accuratezza</a:t>
                      </a:r>
                      <a:endParaRPr lang="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/>
                        <a:t>Classica</a:t>
                      </a:r>
                      <a:endParaRPr lang="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/>
                        <a:t>329420</a:t>
                      </a:r>
                      <a:endParaRPr lang="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/>
                        <a:t>95,1 ± 0,26 %</a:t>
                      </a:r>
                      <a:endParaRPr lang="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/>
                        <a:t>LSTM</a:t>
                      </a:r>
                      <a:endParaRPr lang="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/>
                        <a:t>3360</a:t>
                      </a:r>
                      <a:endParaRPr lang="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/>
                        <a:t>94,3 ± 1,1 %</a:t>
                      </a:r>
                      <a:endParaRPr lang="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 b="1"/>
                        <a:t>Stigmergica</a:t>
                      </a:r>
                      <a:endParaRPr lang="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 b="1"/>
                        <a:t>3500</a:t>
                      </a:r>
                      <a:endParaRPr lang="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 b="1"/>
                        <a:t>92,7 ± 1,6 %</a:t>
                      </a:r>
                      <a:endParaRPr lang="" altLang="en-US" sz="2000" b="1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/>
                        <a:t>Ricorrente</a:t>
                      </a:r>
                      <a:endParaRPr lang="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/>
                        <a:t>3548</a:t>
                      </a:r>
                      <a:endParaRPr lang="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/>
                        <a:t>76,6 ± 3,3 %</a:t>
                      </a:r>
                      <a:endParaRPr lang="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183"/>
            <a:ext cx="10972800" cy="1143000"/>
          </a:xfrm>
        </p:spPr>
        <p:txBody>
          <a:bodyPr/>
          <a:p>
            <a:r>
              <a:rPr lang="" altLang="en-US" sz="6600"/>
              <a:t>Galatolo out</a:t>
            </a:r>
            <a:endParaRPr lang="" altLang="en-US"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 rot="18660000">
            <a:off x="-374650" y="1590040"/>
            <a:ext cx="3806190" cy="83058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Neurone Artificiale Classico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985645" y="198310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38200" y="505269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315585" y="505269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0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54480" y="198310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pic>
        <p:nvPicPr>
          <p:cNvPr id="8" name="Picture 7" descr="nn_t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7995" y="2941955"/>
            <a:ext cx="4535805" cy="97409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-154305" y="1767840"/>
            <a:ext cx="6065520" cy="526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Stigmergia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155" y="1417955"/>
            <a:ext cx="9457055" cy="899160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Meccanismo di comunicazione tra agenti basato sull'interazione con uno spazio condiviso</a:t>
            </a:r>
            <a:endParaRPr lang="en-US" altLang="en-US" sz="2400"/>
          </a:p>
        </p:txBody>
      </p:sp>
      <p:sp>
        <p:nvSpPr>
          <p:cNvPr id="8" name="Oval 7"/>
          <p:cNvSpPr/>
          <p:nvPr/>
        </p:nvSpPr>
        <p:spPr>
          <a:xfrm>
            <a:off x="4989195" y="3700780"/>
            <a:ext cx="221361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Impronta Stigmergica</a:t>
            </a:r>
            <a:endParaRPr lang="en-US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50485" y="5148580"/>
            <a:ext cx="2750820" cy="1395095"/>
            <a:chOff x="8111" y="8108"/>
            <a:chExt cx="4332" cy="2197"/>
          </a:xfrm>
        </p:grpSpPr>
        <p:sp>
          <p:nvSpPr>
            <p:cNvPr id="9" name="Rectangle 8"/>
            <p:cNvSpPr/>
            <p:nvPr/>
          </p:nvSpPr>
          <p:spPr>
            <a:xfrm>
              <a:off x="8111" y="9260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Stimolo</a:t>
              </a:r>
              <a:endParaRPr lang="en-US" altLang="en-US"/>
            </a:p>
          </p:txBody>
        </p:sp>
        <p:cxnSp>
          <p:nvCxnSpPr>
            <p:cNvPr id="10" name="Straight Arrow Connector 9"/>
            <p:cNvCxnSpPr>
              <a:stCxn id="9" idx="0"/>
              <a:endCxn id="8" idx="4"/>
            </p:cNvCxnSpPr>
            <p:nvPr/>
          </p:nvCxnSpPr>
          <p:spPr>
            <a:xfrm flipV="1">
              <a:off x="9600" y="8108"/>
              <a:ext cx="0" cy="1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9601" y="8394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Rinforzo (Mark)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51120" y="2317115"/>
            <a:ext cx="3788410" cy="1383665"/>
            <a:chOff x="8112" y="3649"/>
            <a:chExt cx="5966" cy="2179"/>
          </a:xfrm>
        </p:grpSpPr>
        <p:sp>
          <p:nvSpPr>
            <p:cNvPr id="12" name="Rectangle 11"/>
            <p:cNvSpPr/>
            <p:nvPr/>
          </p:nvSpPr>
          <p:spPr>
            <a:xfrm>
              <a:off x="8112" y="3649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Tempo</a:t>
              </a:r>
              <a:endParaRPr lang="en-US" altLang="en-US"/>
            </a:p>
          </p:txBody>
        </p:sp>
        <p:cxnSp>
          <p:nvCxnSpPr>
            <p:cNvPr id="13" name="Straight Arrow Connector 12"/>
            <p:cNvCxnSpPr>
              <a:stCxn id="12" idx="2"/>
              <a:endCxn id="8" idx="0"/>
            </p:cNvCxnSpPr>
            <p:nvPr/>
          </p:nvCxnSpPr>
          <p:spPr>
            <a:xfrm flipH="1">
              <a:off x="9600" y="4694"/>
              <a:ext cx="1" cy="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9601" y="4971"/>
              <a:ext cx="4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Evaporazione (Tick)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77050" y="3914775"/>
            <a:ext cx="3947160" cy="1023620"/>
            <a:chOff x="10830" y="6165"/>
            <a:chExt cx="6216" cy="1612"/>
          </a:xfrm>
        </p:grpSpPr>
        <p:cxnSp>
          <p:nvCxnSpPr>
            <p:cNvPr id="17" name="Curved Connector 16"/>
            <p:cNvCxnSpPr>
              <a:stCxn id="8" idx="5"/>
              <a:endCxn id="8" idx="7"/>
            </p:cNvCxnSpPr>
            <p:nvPr/>
          </p:nvCxnSpPr>
          <p:spPr>
            <a:xfrm rot="5400000" flipH="1">
              <a:off x="10026" y="6968"/>
              <a:ext cx="1612" cy="5"/>
            </a:xfrm>
            <a:prstGeom prst="curvedConnector5">
              <a:avLst>
                <a:gd name="adj1" fmla="val -32289"/>
                <a:gd name="adj2" fmla="val -62750000"/>
                <a:gd name="adj3" fmla="val 1258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14204" y="6678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Saturazione</a:t>
              </a:r>
              <a:endParaRPr lang="en-US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09015" y="3700780"/>
            <a:ext cx="4141470" cy="1447800"/>
            <a:chOff x="1589" y="5828"/>
            <a:chExt cx="6522" cy="2280"/>
          </a:xfrm>
        </p:grpSpPr>
        <p:sp>
          <p:nvSpPr>
            <p:cNvPr id="33" name="Oval 32"/>
            <p:cNvSpPr/>
            <p:nvPr/>
          </p:nvSpPr>
          <p:spPr>
            <a:xfrm>
              <a:off x="1589" y="5828"/>
              <a:ext cx="3486" cy="2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Assenza</a:t>
              </a:r>
              <a:endParaRPr lang="en-US" altLang="en-US"/>
            </a:p>
            <a:p>
              <a:pPr algn="ctr"/>
              <a:r>
                <a:rPr lang="en-US" altLang="en-US"/>
                <a:t>Impronta</a:t>
              </a:r>
              <a:endParaRPr lang="en-US" altLang="en-US"/>
            </a:p>
          </p:txBody>
        </p:sp>
        <p:cxnSp>
          <p:nvCxnSpPr>
            <p:cNvPr id="35" name="Straight Arrow Connector 34"/>
            <p:cNvCxnSpPr>
              <a:stCxn id="8" idx="2"/>
              <a:endCxn id="33" idx="6"/>
            </p:cNvCxnSpPr>
            <p:nvPr/>
          </p:nvCxnSpPr>
          <p:spPr>
            <a:xfrm flipH="1">
              <a:off x="5075" y="6968"/>
              <a:ext cx="2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5"/>
            <p:cNvSpPr txBox="1"/>
            <p:nvPr/>
          </p:nvSpPr>
          <p:spPr>
            <a:xfrm>
              <a:off x="5269" y="6165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Conclusione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/>
              <a:t>Stigmergia Computazionale Monodimensionale</a:t>
            </a:r>
            <a:endParaRPr lang="en-US" altLang="en-US" sz="36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019935" y="1588135"/>
            <a:ext cx="0" cy="24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015490" y="4016375"/>
            <a:ext cx="557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19935" y="6098540"/>
            <a:ext cx="557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19935" y="4650105"/>
            <a:ext cx="0" cy="144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6623050" y="4016375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tempo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623050" y="6098540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tempo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25145" y="1484630"/>
            <a:ext cx="161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Variabile Stigmergica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054735" y="451802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Stimolo</a:t>
            </a:r>
            <a:endParaRPr lang="en-US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19935" y="5274945"/>
            <a:ext cx="55130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57885" y="509079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effectLst/>
              </a:rPr>
              <a:t>Presente</a:t>
            </a:r>
            <a:endParaRPr lang="en-US" altLang="en-US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58850" y="5877560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Assente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015490" y="2564130"/>
            <a:ext cx="55130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682625" y="2379980"/>
            <a:ext cx="145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effectLst/>
              </a:rPr>
              <a:t>Saturazione</a:t>
            </a:r>
            <a:endParaRPr lang="en-US" altLang="en-US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015490" y="3170555"/>
            <a:ext cx="784225" cy="2927985"/>
            <a:chOff x="3174" y="4993"/>
            <a:chExt cx="1235" cy="461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81" y="9604"/>
              <a:ext cx="12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74" y="4993"/>
              <a:ext cx="1234" cy="6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799715" y="1872615"/>
            <a:ext cx="417830" cy="4255770"/>
            <a:chOff x="4409" y="2949"/>
            <a:chExt cx="658" cy="670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413" y="8307"/>
              <a:ext cx="64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409" y="2949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413" y="4465"/>
              <a:ext cx="655" cy="11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014720" y="1872615"/>
            <a:ext cx="1313180" cy="4255770"/>
            <a:chOff x="9472" y="2949"/>
            <a:chExt cx="2068" cy="670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9472" y="8307"/>
              <a:ext cx="20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492" y="2949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9492" y="4051"/>
              <a:ext cx="1256" cy="22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748" y="4038"/>
              <a:ext cx="7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214370" y="1861820"/>
            <a:ext cx="2828925" cy="4255770"/>
            <a:chOff x="5062" y="2932"/>
            <a:chExt cx="4455" cy="670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8367" y="6311"/>
              <a:ext cx="115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62" y="2932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68" y="4465"/>
              <a:ext cx="3314" cy="1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68" y="9604"/>
              <a:ext cx="44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9982200" y="2564130"/>
            <a:ext cx="1638300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Mark</a:t>
            </a:r>
            <a:endParaRPr lang="en-US" altLang="en-US"/>
          </a:p>
        </p:txBody>
      </p:sp>
      <p:sp>
        <p:nvSpPr>
          <p:cNvPr id="48" name="Rectangle 47"/>
          <p:cNvSpPr/>
          <p:nvPr/>
        </p:nvSpPr>
        <p:spPr>
          <a:xfrm>
            <a:off x="9982200" y="4466590"/>
            <a:ext cx="1638300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Tick</a:t>
            </a:r>
            <a:endParaRPr lang="en-US" altLang="en-US"/>
          </a:p>
        </p:txBody>
      </p:sp>
      <p:sp>
        <p:nvSpPr>
          <p:cNvPr id="49" name="Right Arrow 48"/>
          <p:cNvSpPr/>
          <p:nvPr/>
        </p:nvSpPr>
        <p:spPr>
          <a:xfrm>
            <a:off x="8915400" y="2654935"/>
            <a:ext cx="7048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8915400" y="4554855"/>
            <a:ext cx="7048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51" grpId="1" animBg="1"/>
      <p:bldP spid="49" grpId="1" animBg="1"/>
      <p:bldP spid="51" grpId="2" animBg="1"/>
      <p:bldP spid="49" grpId="2" animBg="1"/>
      <p:bldP spid="5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Percettrone Stigmergico Semplice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7155" y="1536700"/>
            <a:ext cx="9457055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Stigmergia applicata alla soglia di un neurone artificiale (percettrone)</a:t>
            </a:r>
            <a:endParaRPr lang="en-US" altLang="en-US" sz="2400"/>
          </a:p>
        </p:txBody>
      </p:sp>
      <p:pic>
        <p:nvPicPr>
          <p:cNvPr id="8" name="Picture 7" descr="simpleperc_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4465320"/>
            <a:ext cx="10057765" cy="1607185"/>
          </a:xfrm>
          <a:prstGeom prst="rect">
            <a:avLst/>
          </a:prstGeom>
        </p:spPr>
      </p:pic>
      <p:pic>
        <p:nvPicPr>
          <p:cNvPr id="9" name="Picture 8" descr="simpleper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30" y="2232025"/>
            <a:ext cx="7419975" cy="1911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Semplice: Esempio</a:t>
            </a:r>
            <a:endParaRPr lang="en-US" altLang="en-US" sz="400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6400" y="307149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sp>
        <p:nvSpPr>
          <p:cNvPr id="10" name="Oval 9"/>
          <p:cNvSpPr/>
          <p:nvPr/>
        </p:nvSpPr>
        <p:spPr>
          <a:xfrm>
            <a:off x="5125720" y="2458720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0" y="3124835"/>
            <a:ext cx="1612900" cy="60833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  <a:endCxn id="10" idx="2"/>
          </p:cNvCxnSpPr>
          <p:nvPr/>
        </p:nvCxnSpPr>
        <p:spPr>
          <a:xfrm>
            <a:off x="3661410" y="3429000"/>
            <a:ext cx="1464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8845" y="307149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915" y="3429000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4124960" y="2940685"/>
            <a:ext cx="537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</a:t>
            </a:r>
            <a:endParaRPr lang="en-US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71" name="L-Shape 70"/>
          <p:cNvSpPr/>
          <p:nvPr/>
        </p:nvSpPr>
        <p:spPr>
          <a:xfrm rot="5400000">
            <a:off x="2284730" y="219075"/>
            <a:ext cx="2901315" cy="4895215"/>
          </a:xfrm>
          <a:prstGeom prst="corner">
            <a:avLst>
              <a:gd name="adj1" fmla="val 74239"/>
              <a:gd name="adj2" fmla="val 59925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68"/>
            <a:ext cx="10972800" cy="1143000"/>
          </a:xfrm>
        </p:spPr>
        <p:txBody>
          <a:bodyPr/>
          <a:p>
            <a:r>
              <a:rPr lang="en-US" altLang="en-US" sz="4000">
                <a:sym typeface="+mn-ea"/>
              </a:rPr>
              <a:t>Percettrone Stigmergico Semplice: Esempio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69135" y="203454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21690" y="510413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081905" y="513207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167380" y="2068195"/>
            <a:ext cx="716280" cy="3432175"/>
            <a:chOff x="4979" y="3257"/>
            <a:chExt cx="1128" cy="540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10" y="3257"/>
              <a:ext cx="0" cy="478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8"/>
            <p:cNvSpPr txBox="1"/>
            <p:nvPr/>
          </p:nvSpPr>
          <p:spPr>
            <a:xfrm>
              <a:off x="4979" y="8082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</a:t>
              </a:r>
              <a:endParaRPr lang="en-US" altLang="en-US"/>
            </a:p>
          </p:txBody>
        </p:sp>
      </p:grpSp>
      <p:pic>
        <p:nvPicPr>
          <p:cNvPr id="12" name="Picture 11" descr="simpleperc_exp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95" y="3276600"/>
            <a:ext cx="4828540" cy="92075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1252855" y="3402330"/>
            <a:ext cx="4720590" cy="368300"/>
            <a:chOff x="1973" y="5358"/>
            <a:chExt cx="7434" cy="58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01" y="5648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973" y="5358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</a:t>
              </a:r>
              <a:endParaRPr lang="en-US" altLang="en-US"/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1252855" y="209105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830695" y="2091055"/>
            <a:ext cx="4022090" cy="970280"/>
            <a:chOff x="10757" y="3293"/>
            <a:chExt cx="6334" cy="1528"/>
          </a:xfrm>
        </p:grpSpPr>
        <p:pic>
          <p:nvPicPr>
            <p:cNvPr id="4" name="Picture 3" descr="simpleperc_exp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13" y="3293"/>
              <a:ext cx="6278" cy="1528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10757" y="4493"/>
              <a:ext cx="90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703830" y="363982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2703830" y="439991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3" name="Rectangle 42"/>
          <p:cNvSpPr/>
          <p:nvPr/>
        </p:nvSpPr>
        <p:spPr>
          <a:xfrm>
            <a:off x="4576445" y="363982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4575810" y="439991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2703830" y="236537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4576445" y="236537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2" name="Rectangle 41"/>
          <p:cNvSpPr/>
          <p:nvPr/>
        </p:nvSpPr>
        <p:spPr>
          <a:xfrm>
            <a:off x="4189095" y="363982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5" name="Rectangle 44"/>
          <p:cNvSpPr/>
          <p:nvPr/>
        </p:nvSpPr>
        <p:spPr>
          <a:xfrm>
            <a:off x="4193540" y="236537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50" name="Rectangle 49"/>
          <p:cNvSpPr/>
          <p:nvPr/>
        </p:nvSpPr>
        <p:spPr>
          <a:xfrm>
            <a:off x="2315845" y="363982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51" name="Rectangle 50"/>
          <p:cNvSpPr/>
          <p:nvPr/>
        </p:nvSpPr>
        <p:spPr>
          <a:xfrm>
            <a:off x="2315845" y="439991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314575" y="236537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4189095" y="439991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grpSp>
        <p:nvGrpSpPr>
          <p:cNvPr id="64" name="Group 63"/>
          <p:cNvGrpSpPr/>
          <p:nvPr/>
        </p:nvGrpSpPr>
        <p:grpSpPr>
          <a:xfrm rot="0">
            <a:off x="453390" y="2760345"/>
            <a:ext cx="5520690" cy="368300"/>
            <a:chOff x="713" y="4347"/>
            <a:chExt cx="8694" cy="580"/>
          </a:xfrm>
        </p:grpSpPr>
        <p:sp>
          <p:nvSpPr>
            <p:cNvPr id="65" name="Text Box 64"/>
            <p:cNvSpPr txBox="1"/>
            <p:nvPr/>
          </p:nvSpPr>
          <p:spPr>
            <a:xfrm>
              <a:off x="713" y="4347"/>
              <a:ext cx="23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 + M - t</a:t>
              </a:r>
              <a:endParaRPr lang="en-US" alt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101" y="4637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0">
            <a:off x="981710" y="3919220"/>
            <a:ext cx="4992370" cy="368300"/>
            <a:chOff x="1546" y="6152"/>
            <a:chExt cx="7862" cy="580"/>
          </a:xfrm>
        </p:grpSpPr>
        <p:sp>
          <p:nvSpPr>
            <p:cNvPr id="68" name="Text Box 67"/>
            <p:cNvSpPr txBox="1"/>
            <p:nvPr/>
          </p:nvSpPr>
          <p:spPr>
            <a:xfrm>
              <a:off x="1546" y="6152"/>
              <a:ext cx="14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 - t</a:t>
              </a:r>
              <a:endParaRPr lang="en-US" alt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101" y="6442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5019040" y="6015355"/>
            <a:ext cx="2153920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Non Lineare!</a:t>
            </a:r>
            <a:endParaRPr lang="en-US" altLang="en-US" sz="2400"/>
          </a:p>
        </p:txBody>
      </p:sp>
      <p:grpSp>
        <p:nvGrpSpPr>
          <p:cNvPr id="75" name="Group 74"/>
          <p:cNvGrpSpPr/>
          <p:nvPr/>
        </p:nvGrpSpPr>
        <p:grpSpPr>
          <a:xfrm>
            <a:off x="6899275" y="4540250"/>
            <a:ext cx="3813810" cy="927100"/>
            <a:chOff x="10865" y="7150"/>
            <a:chExt cx="6006" cy="1460"/>
          </a:xfrm>
        </p:grpSpPr>
        <p:pic>
          <p:nvPicPr>
            <p:cNvPr id="73" name="Picture 72" descr="simpleperc_exp_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71" y="7150"/>
              <a:ext cx="6001" cy="1460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10865" y="8314"/>
              <a:ext cx="905" cy="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0" grpId="0" bldLvl="0" animBg="1"/>
      <p:bldP spid="10" grpId="0" bldLvl="0" animBg="1"/>
      <p:bldP spid="45" grpId="0" bldLvl="0" animBg="1"/>
      <p:bldP spid="42" grpId="0" bldLvl="0" animBg="1"/>
      <p:bldP spid="39" grpId="0" bldLvl="0" animBg="1"/>
      <p:bldP spid="37" grpId="0" bldLvl="0" animBg="1"/>
      <p:bldP spid="34" grpId="0" bldLvl="0" animBg="1"/>
      <p:bldP spid="3" grpId="0" bldLvl="0" animBg="1"/>
      <p:bldP spid="22" grpId="0" bldLvl="0" animBg="1"/>
      <p:bldP spid="43" grpId="0" bldLvl="0" animBg="1"/>
      <p:bldP spid="40" grpId="0" bldLvl="0" animBg="1"/>
      <p:bldP spid="5" grpId="0"/>
      <p:bldP spid="27" grpId="0"/>
      <p:bldP spid="71" grpId="0" bldLvl="0" animBg="1"/>
      <p:bldP spid="7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" name="L-Shape 70"/>
          <p:cNvSpPr/>
          <p:nvPr/>
        </p:nvSpPr>
        <p:spPr>
          <a:xfrm rot="5400000">
            <a:off x="4645660" y="508635"/>
            <a:ext cx="2901315" cy="4895215"/>
          </a:xfrm>
          <a:prstGeom prst="corner">
            <a:avLst>
              <a:gd name="adj1" fmla="val 74239"/>
              <a:gd name="adj2" fmla="val 59925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68"/>
            <a:ext cx="10972800" cy="1143000"/>
          </a:xfrm>
        </p:spPr>
        <p:txBody>
          <a:bodyPr/>
          <a:p>
            <a:r>
              <a:rPr lang="en-US" altLang="en-US" sz="4000">
                <a:sym typeface="+mn-ea"/>
              </a:rPr>
              <a:t>Percettrone Stigmergico Semplice: Esempio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30065" y="232410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82620" y="539369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442835" y="542163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528310" y="2357755"/>
            <a:ext cx="716280" cy="3432175"/>
            <a:chOff x="4979" y="3257"/>
            <a:chExt cx="1128" cy="540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10" y="3257"/>
              <a:ext cx="0" cy="478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8"/>
            <p:cNvSpPr txBox="1"/>
            <p:nvPr/>
          </p:nvSpPr>
          <p:spPr>
            <a:xfrm>
              <a:off x="4979" y="8082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</a:t>
              </a:r>
              <a:endParaRPr lang="en-US" alt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613785" y="3691890"/>
            <a:ext cx="4720590" cy="368300"/>
            <a:chOff x="1973" y="5358"/>
            <a:chExt cx="7434" cy="58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01" y="5648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973" y="5358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</a:t>
              </a:r>
              <a:endParaRPr lang="en-US" altLang="en-US"/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3613785" y="23806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64760" y="392938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5064760" y="468947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3" name="Rectangle 42"/>
          <p:cNvSpPr/>
          <p:nvPr/>
        </p:nvSpPr>
        <p:spPr>
          <a:xfrm>
            <a:off x="6937375" y="392938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6936740" y="468947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064760" y="265493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6937375" y="265493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2" name="Rectangle 41"/>
          <p:cNvSpPr/>
          <p:nvPr/>
        </p:nvSpPr>
        <p:spPr>
          <a:xfrm>
            <a:off x="6550025" y="392938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5" name="Rectangle 44"/>
          <p:cNvSpPr/>
          <p:nvPr/>
        </p:nvSpPr>
        <p:spPr>
          <a:xfrm>
            <a:off x="6554470" y="265493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50" name="Rectangle 49"/>
          <p:cNvSpPr/>
          <p:nvPr/>
        </p:nvSpPr>
        <p:spPr>
          <a:xfrm>
            <a:off x="4676775" y="392938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51" name="Rectangle 50"/>
          <p:cNvSpPr/>
          <p:nvPr/>
        </p:nvSpPr>
        <p:spPr>
          <a:xfrm>
            <a:off x="4676775" y="468947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4675505" y="265493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6550025" y="468947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grpSp>
        <p:nvGrpSpPr>
          <p:cNvPr id="64" name="Group 63"/>
          <p:cNvGrpSpPr/>
          <p:nvPr/>
        </p:nvGrpSpPr>
        <p:grpSpPr>
          <a:xfrm rot="0">
            <a:off x="2814320" y="3049905"/>
            <a:ext cx="5520690" cy="368300"/>
            <a:chOff x="713" y="4347"/>
            <a:chExt cx="8694" cy="580"/>
          </a:xfrm>
        </p:grpSpPr>
        <p:sp>
          <p:nvSpPr>
            <p:cNvPr id="65" name="Text Box 64"/>
            <p:cNvSpPr txBox="1"/>
            <p:nvPr/>
          </p:nvSpPr>
          <p:spPr>
            <a:xfrm>
              <a:off x="713" y="4347"/>
              <a:ext cx="23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 + M - t</a:t>
              </a:r>
              <a:endParaRPr lang="en-US" alt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101" y="4637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0">
            <a:off x="3342640" y="4208780"/>
            <a:ext cx="4992370" cy="368300"/>
            <a:chOff x="1546" y="6152"/>
            <a:chExt cx="7862" cy="580"/>
          </a:xfrm>
        </p:grpSpPr>
        <p:sp>
          <p:nvSpPr>
            <p:cNvPr id="68" name="Text Box 67"/>
            <p:cNvSpPr txBox="1"/>
            <p:nvPr/>
          </p:nvSpPr>
          <p:spPr>
            <a:xfrm>
              <a:off x="1546" y="6152"/>
              <a:ext cx="14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 - t</a:t>
              </a:r>
              <a:endParaRPr lang="en-US" alt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101" y="6442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5019040" y="6015355"/>
            <a:ext cx="2153920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Non Lineare!</a:t>
            </a:r>
            <a:endParaRPr lang="en-US" altLang="en-US" sz="2400"/>
          </a:p>
        </p:txBody>
      </p:sp>
      <p:sp>
        <p:nvSpPr>
          <p:cNvPr id="11" name="Down Arrow 10"/>
          <p:cNvSpPr/>
          <p:nvPr/>
        </p:nvSpPr>
        <p:spPr>
          <a:xfrm>
            <a:off x="4783455" y="108648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628130" y="108648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0" grpId="0" bldLvl="0" animBg="1"/>
      <p:bldP spid="10" grpId="0" bldLvl="0" animBg="1"/>
      <p:bldP spid="45" grpId="0" bldLvl="0" animBg="1"/>
      <p:bldP spid="42" grpId="0" bldLvl="0" animBg="1"/>
      <p:bldP spid="39" grpId="0" bldLvl="0" animBg="1"/>
      <p:bldP spid="37" grpId="0" bldLvl="0" animBg="1"/>
      <p:bldP spid="34" grpId="0" bldLvl="0" animBg="1"/>
      <p:bldP spid="3" grpId="0" bldLvl="0" animBg="1"/>
      <p:bldP spid="22" grpId="0" bldLvl="0" animBg="1"/>
      <p:bldP spid="43" grpId="0" bldLvl="0" animBg="1"/>
      <p:bldP spid="40" grpId="0" bldLvl="0" animBg="1"/>
      <p:bldP spid="5" grpId="0"/>
      <p:bldP spid="27" grpId="0"/>
      <p:bldP spid="71" grpId="0" bldLvl="0" animBg="1"/>
      <p:bldP spid="72" grpId="0" build="p"/>
      <p:bldP spid="11" grpId="0" animBg="1"/>
      <p:bldP spid="11" grpId="1" animBg="1"/>
      <p:bldP spid="13" grpId="0" bldLvl="0" animBg="1"/>
      <p:bldP spid="13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2462</Words>
  <Application>WPS Presentation</Application>
  <PresentationFormat>Widescreen</PresentationFormat>
  <Paragraphs>514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SimSun</vt:lpstr>
      <vt:lpstr>Wingdings</vt:lpstr>
      <vt:lpstr>Liberation Sans</vt:lpstr>
      <vt:lpstr>微软雅黑</vt:lpstr>
      <vt:lpstr>Droid Sans Fallback</vt:lpstr>
      <vt:lpstr/>
      <vt:lpstr>Arial Unicode MS</vt:lpstr>
      <vt:lpstr>Calibri</vt:lpstr>
      <vt:lpstr>Standard Symbols PS</vt:lpstr>
      <vt:lpstr>Pothana2000</vt:lpstr>
      <vt:lpstr>Default Design</vt:lpstr>
      <vt:lpstr>Reti Neurali Stigmergiche</vt:lpstr>
      <vt:lpstr>Neurone Artificiale Classico</vt:lpstr>
      <vt:lpstr>Neurone Artificiale Classico</vt:lpstr>
      <vt:lpstr>Stigmergia</vt:lpstr>
      <vt:lpstr>Stigmergia Computazionale Monodimensionale</vt:lpstr>
      <vt:lpstr>Percettrone Stigmergico Semplice</vt:lpstr>
      <vt:lpstr>Percettrone Stigmergico Semplice: Esempio</vt:lpstr>
      <vt:lpstr>Percettrone Stigmergico Semplice: Esempio</vt:lpstr>
      <vt:lpstr>Percettrone Stigmergico Semplice: Esempio</vt:lpstr>
      <vt:lpstr>Percettrone Stigmergico Completo</vt:lpstr>
      <vt:lpstr>Percettrone Stigmergico Completo: Esempio</vt:lpstr>
      <vt:lpstr>Percettrone Stigmergico Completo: Esempio</vt:lpstr>
      <vt:lpstr>Percettrone Stigmergico Completo: Esempio</vt:lpstr>
      <vt:lpstr>Percettrone Stigmergico Completo: Esempio</vt:lpstr>
      <vt:lpstr>XOR Neurale Classico</vt:lpstr>
      <vt:lpstr>XOR Neurale Stigmergico</vt:lpstr>
      <vt:lpstr>XOR Neurale Stigmergico</vt:lpstr>
      <vt:lpstr>Algoritmo Addestramento</vt:lpstr>
      <vt:lpstr>Algoritmo Addestramento</vt:lpstr>
      <vt:lpstr>Algoritmo Addestramento</vt:lpstr>
      <vt:lpstr>Stato Dell'Arte: Reti Ricorrenti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Neurali Stigmergiche</dc:title>
  <dc:creator>federico</dc:creator>
  <cp:lastModifiedBy>federico</cp:lastModifiedBy>
  <cp:revision>48</cp:revision>
  <dcterms:created xsi:type="dcterms:W3CDTF">2018-09-19T17:55:14Z</dcterms:created>
  <dcterms:modified xsi:type="dcterms:W3CDTF">2018-09-19T17:55:14Z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