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8" r:id="rId4"/>
    <p:sldId id="262" r:id="rId5"/>
    <p:sldId id="312" r:id="rId6"/>
    <p:sldId id="258" r:id="rId8"/>
    <p:sldId id="261" r:id="rId9"/>
    <p:sldId id="269" r:id="rId10"/>
    <p:sldId id="313" r:id="rId11"/>
    <p:sldId id="314" r:id="rId12"/>
    <p:sldId id="315" r:id="rId13"/>
    <p:sldId id="270" r:id="rId14"/>
    <p:sldId id="271" r:id="rId15"/>
    <p:sldId id="272" r:id="rId16"/>
    <p:sldId id="280" r:id="rId17"/>
    <p:sldId id="285" r:id="rId18"/>
    <p:sldId id="287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256"/>
            <p14:sldId id="288"/>
            <p14:sldId id="262"/>
            <p14:sldId id="312"/>
            <p14:sldId id="258"/>
            <p14:sldId id="261"/>
            <p14:sldId id="269"/>
            <p14:sldId id="313"/>
            <p14:sldId id="314"/>
            <p14:sldId id="315"/>
            <p14:sldId id="270"/>
            <p14:sldId id="271"/>
            <p14:sldId id="272"/>
            <p14:sldId id="280"/>
            <p14:sldId id="285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B0F0"/>
    <a:srgbClr val="7DB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000"/>
            </a:lvl1pPr>
          </a:lstStyle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24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15" y="2324735"/>
            <a:ext cx="9144000" cy="1154430"/>
          </a:xfrm>
        </p:spPr>
        <p:txBody>
          <a:bodyPr/>
          <a:p>
            <a:r>
              <a:rPr lang="en-US" sz="5400"/>
              <a:t>Reti Neurali Stigmergiche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415" y="3666490"/>
            <a:ext cx="9144000" cy="1057910"/>
          </a:xfrm>
        </p:spPr>
        <p:txBody>
          <a:bodyPr>
            <a:normAutofit/>
          </a:bodyPr>
          <a:p>
            <a:r>
              <a:rPr lang="en-US" sz="2400"/>
              <a:t>Architetture e metodologie innovative per l’apprendimento di pattern spazio-temporali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542415" y="5238750"/>
            <a:ext cx="3863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Relatori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Mario G.C.A. Cimino</a:t>
            </a:r>
            <a:endParaRPr lang="en-US" altLang="en-US" sz="2000"/>
          </a:p>
          <a:p>
            <a:r>
              <a:rPr lang="en-US" altLang="en-US" sz="2000"/>
              <a:t>Gigliola Vaglini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7710805" y="5238750"/>
            <a:ext cx="2975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Candidato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Federico A. Galatolo</a:t>
            </a:r>
            <a:endParaRPr lang="en-US" altLang="en-US" sz="200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820" y="340360"/>
            <a:ext cx="1863725" cy="1913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12"/>
          <p:cNvSpPr/>
          <p:nvPr/>
        </p:nvSpPr>
        <p:spPr>
          <a:xfrm rot="2280000">
            <a:off x="2795270" y="1314450"/>
            <a:ext cx="8298815" cy="344995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280000">
            <a:off x="1621790" y="3057525"/>
            <a:ext cx="8298815" cy="2988310"/>
          </a:xfrm>
          <a:prstGeom prst="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280000">
            <a:off x="2120900" y="3253105"/>
            <a:ext cx="8298815" cy="126428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XOR Neurale Classico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565390" y="510603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66490" y="5012055"/>
            <a:ext cx="5561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13935" y="1580515"/>
            <a:ext cx="0" cy="422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632065" y="494601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7895" y="4942205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47895" y="246888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32065" y="2468880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367530" y="235013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863465" y="455676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021830" y="457644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(1,0)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816475" y="257429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(0,1)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990080" y="255143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(1,1)</a:t>
            </a:r>
            <a:endParaRPr lang="en-US" alt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20340" y="1929765"/>
            <a:ext cx="5577840" cy="43618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6030" y="1128395"/>
            <a:ext cx="5974715" cy="46659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bldLvl="0" animBg="1"/>
      <p:bldP spid="14" grpId="0" bldLvl="0" animBg="1"/>
      <p:bldP spid="13" grpId="1" bldLvl="0" animBg="1"/>
      <p:bldP spid="14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834380" y="3423920"/>
            <a:ext cx="980440" cy="9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8631555" y="3129280"/>
            <a:ext cx="1544320" cy="1544320"/>
            <a:chOff x="8072" y="3872"/>
            <a:chExt cx="3056" cy="3056"/>
          </a:xfrm>
        </p:grpSpPr>
        <p:sp>
          <p:nvSpPr>
            <p:cNvPr id="10" name="Oval 9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>
            <a:stCxn id="4" idx="3"/>
            <a:endCxn id="10" idx="2"/>
          </p:cNvCxnSpPr>
          <p:nvPr/>
        </p:nvCxnSpPr>
        <p:spPr>
          <a:xfrm>
            <a:off x="6814820" y="3901440"/>
            <a:ext cx="1816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6510" y="390207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12990" y="3346450"/>
            <a:ext cx="92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w(t)</a:t>
            </a:r>
            <a:endParaRPr lang="en-US" altLang="en-US" sz="2400"/>
          </a:p>
        </p:txBody>
      </p:sp>
      <p:graphicFrame>
        <p:nvGraphicFramePr>
          <p:cNvPr id="34" name="Table 33"/>
          <p:cNvGraphicFramePr/>
          <p:nvPr/>
        </p:nvGraphicFramePr>
        <p:xfrm>
          <a:off x="860425" y="2238375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35"/>
          <p:cNvSpPr txBox="1"/>
          <p:nvPr/>
        </p:nvSpPr>
        <p:spPr>
          <a:xfrm>
            <a:off x="11087100" y="364109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y(t)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60425" y="467423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Percettrone Stigmerico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Peso Stigmergico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1"/>
          <p:nvPr/>
        </p:nvSpPr>
        <p:spPr>
          <a:xfrm>
            <a:off x="10010775" y="52762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53" name="Freeform 52"/>
          <p:cNvSpPr/>
          <p:nvPr/>
        </p:nvSpPr>
        <p:spPr>
          <a:xfrm rot="10800000">
            <a:off x="9311640" y="178308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6616700" y="397573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11875" y="518223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259320" y="211264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9315450" y="204279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6731000" y="399605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0495915" y="518477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697980" y="20262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7450" y="511619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092200" y="30924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193280" y="5112385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9328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77450" y="2639060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99300" y="2705100"/>
            <a:ext cx="412051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2855" y="1783080"/>
            <a:ext cx="0" cy="35591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812915" y="25203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633210" y="520700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67215" y="474662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(1,0)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261860" y="274447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(0,1)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0144125" y="228092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(1,1)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Dataset</a:t>
            </a:r>
            <a:endParaRPr lang="en-US" altLang="en-US"/>
          </a:p>
        </p:txBody>
      </p:sp>
      <p:pic>
        <p:nvPicPr>
          <p:cNvPr id="4" name="Picture 3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970" y="2002790"/>
            <a:ext cx="3771265" cy="380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9180" y="2910205"/>
            <a:ext cx="4984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MNIST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 classi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Immagini 28x28 pixels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60.000 Caratteri di training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10.000 Caratteri di testing</a:t>
            </a: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Risultati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715770" y="1417955"/>
          <a:ext cx="8761095" cy="21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365"/>
                <a:gridCol w="2920365"/>
                <a:gridCol w="2920365"/>
              </a:tblGrid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Architettura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Numero Parametri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Accuratezza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Classica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329420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95,1 ± 0,26 %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LSTM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3360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94,3 ± 1,1 %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Stigmergica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3500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92,7 ± 1,6 %</a:t>
                      </a:r>
                      <a:endParaRPr lang="en-US" altLang="en-US" sz="2000" b="1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Ricorrente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3548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76,6 ± 3,3 %</a:t>
                      </a: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3914140"/>
            <a:ext cx="5545455" cy="3260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r>
              <a:rPr lang="en-US" altLang="en-US" sz="6600"/>
              <a:t>Grazie dell'attenzione</a:t>
            </a:r>
            <a:endParaRPr lang="en-US" altLang="en-US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Classificazione Nel Tempo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407535" y="544639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x(t)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2585" y="5104765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Dinamica</a:t>
            </a:r>
            <a:endParaRPr lang="en-US" altLang="en-US" sz="280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6195" y="5782310"/>
            <a:ext cx="16141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8788400" y="5782310"/>
            <a:ext cx="166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12585" y="3178810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Statica</a:t>
            </a:r>
            <a:endParaRPr lang="en-US" altLang="en-US" sz="28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770620" y="3856355"/>
            <a:ext cx="1696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23971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Vocale</a:t>
            </a:r>
            <a:endParaRPr lang="en-US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23971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Guida Autonoma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1215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Azioni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1215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400"/>
              <a:t>......</a:t>
            </a:r>
            <a:endParaRPr lang="en-US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51840" y="3670300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(Reti Classiche, ...)</a:t>
            </a:r>
            <a:endParaRPr lang="en-US" alt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751840" y="5583555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(Ricorrenti, LSTM, ...)</a:t>
            </a:r>
            <a:endParaRPr lang="en-US" altLang="en-US" sz="2000"/>
          </a:p>
        </p:txBody>
      </p:sp>
      <p:grpSp>
        <p:nvGrpSpPr>
          <p:cNvPr id="14" name="Group 13"/>
          <p:cNvGrpSpPr/>
          <p:nvPr/>
        </p:nvGrpSpPr>
        <p:grpSpPr>
          <a:xfrm>
            <a:off x="4358005" y="2912110"/>
            <a:ext cx="690880" cy="1913890"/>
            <a:chOff x="7448" y="4459"/>
            <a:chExt cx="1088" cy="3014"/>
          </a:xfrm>
        </p:grpSpPr>
        <p:sp>
          <p:nvSpPr>
            <p:cNvPr id="16" name="Rectangle 15"/>
            <p:cNvSpPr/>
            <p:nvPr/>
          </p:nvSpPr>
          <p:spPr>
            <a:xfrm>
              <a:off x="7448" y="4459"/>
              <a:ext cx="1088" cy="3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48" y="4459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x(0)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8" y="6413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x(T)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734" y="5738"/>
              <a:ext cx="724" cy="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</a:t>
              </a:r>
              <a:endParaRPr lang="en-US" altLang="en-US"/>
            </a:p>
          </p:txBody>
        </p:sp>
      </p:grp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5048885" y="3856355"/>
            <a:ext cx="1663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7" idx="1"/>
          </p:cNvCxnSpPr>
          <p:nvPr/>
        </p:nvCxnSpPr>
        <p:spPr>
          <a:xfrm>
            <a:off x="5048885" y="3248660"/>
            <a:ext cx="1663700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7" idx="1"/>
          </p:cNvCxnSpPr>
          <p:nvPr/>
        </p:nvCxnSpPr>
        <p:spPr>
          <a:xfrm flipV="1">
            <a:off x="5048885" y="3856355"/>
            <a:ext cx="166370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/>
                <a:t>Indebolimento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3065780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875" y="3476625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431990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239331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3347720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72986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69316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51470" y="336613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693160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416496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84734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5" grpId="0" bldLvl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490220" y="43180"/>
            <a:ext cx="5819775" cy="1114615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13935" y="199961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66490" y="506920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143875" y="50692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82770" y="199961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15" y="-346075"/>
            <a:ext cx="8957945" cy="7783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Stigmergico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7875" y="1793240"/>
            <a:ext cx="10989945" cy="953135"/>
          </a:xfrm>
        </p:spPr>
        <p:txBody>
          <a:bodyPr/>
          <a:p>
            <a:pPr marL="0" indent="0">
              <a:buNone/>
            </a:pPr>
            <a:r>
              <a:rPr lang="en-US" altLang="en-US" sz="2800"/>
              <a:t>Stigmergia applicata alla soglia ed hai pesi di un neurone artificiale</a:t>
            </a:r>
            <a:endParaRPr lang="en-US" altLang="en-US" sz="2800"/>
          </a:p>
        </p:txBody>
      </p:sp>
      <p:sp>
        <p:nvSpPr>
          <p:cNvPr id="10" name="Oval 9"/>
          <p:cNvSpPr/>
          <p:nvPr/>
        </p:nvSpPr>
        <p:spPr>
          <a:xfrm>
            <a:off x="5125085" y="364998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4316095"/>
            <a:ext cx="1612900" cy="6083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8210" y="426275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462026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4287520" y="3429000"/>
            <a:ext cx="100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r>
              <a:rPr lang="en-US" altLang="en-US" sz="2800" baseline="-25000">
                <a:solidFill>
                  <a:schemeClr val="tx1"/>
                </a:solidFill>
                <a:uFillTx/>
              </a:rPr>
              <a:t>0</a:t>
            </a:r>
            <a:r>
              <a:rPr lang="en-US" altLang="en-US" sz="2800"/>
              <a:t>(t)</a:t>
            </a:r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115310" y="4050030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sp>
        <p:nvSpPr>
          <p:cNvPr id="16" name="Rectangle 15"/>
          <p:cNvSpPr/>
          <p:nvPr/>
        </p:nvSpPr>
        <p:spPr>
          <a:xfrm>
            <a:off x="2945765" y="4924425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n-1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sp>
        <p:nvSpPr>
          <p:cNvPr id="17" name="Rectangle 16"/>
          <p:cNvSpPr/>
          <p:nvPr/>
        </p:nvSpPr>
        <p:spPr>
          <a:xfrm>
            <a:off x="2945765" y="2964180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0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cxnSp>
        <p:nvCxnSpPr>
          <p:cNvPr id="19" name="Straight Arrow Connector 18"/>
          <p:cNvCxnSpPr>
            <a:stCxn id="17" idx="3"/>
            <a:endCxn id="10" idx="2"/>
          </p:cNvCxnSpPr>
          <p:nvPr/>
        </p:nvCxnSpPr>
        <p:spPr>
          <a:xfrm>
            <a:off x="3875405" y="3429000"/>
            <a:ext cx="1249680" cy="119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0" idx="2"/>
          </p:cNvCxnSpPr>
          <p:nvPr/>
        </p:nvCxnSpPr>
        <p:spPr>
          <a:xfrm flipV="1">
            <a:off x="3875405" y="4620895"/>
            <a:ext cx="1249680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221480" y="5036185"/>
            <a:ext cx="123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r>
              <a:rPr lang="en-US" altLang="en-US" sz="2800" baseline="-25000">
                <a:solidFill>
                  <a:schemeClr val="tx1"/>
                </a:solidFill>
                <a:uFillTx/>
              </a:rPr>
              <a:t>n-1</a:t>
            </a:r>
            <a:r>
              <a:rPr lang="en-US" altLang="en-US" sz="2800"/>
              <a:t>(t)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Freeform 52"/>
          <p:cNvSpPr/>
          <p:nvPr/>
        </p:nvSpPr>
        <p:spPr>
          <a:xfrm rot="10800000">
            <a:off x="6729095" y="167132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34155" y="386397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9330" y="507047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Neurone Artificiale Stigmergico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6775" y="200088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732905" y="193103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48455" y="388429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789545" y="50984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5435" y="214376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Esempio: XOR</a:t>
            </a:r>
            <a:endParaRPr lang="en-US" altLang="en-US"/>
          </a:p>
        </p:txBody>
      </p:sp>
      <p:graphicFrame>
        <p:nvGraphicFramePr>
          <p:cNvPr id="34" name="Table 33"/>
          <p:cNvGraphicFramePr/>
          <p:nvPr/>
        </p:nvGraphicFramePr>
        <p:xfrm>
          <a:off x="4354830" y="33845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753870" y="2202180"/>
            <a:ext cx="868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“Oppure esclusivo”: Pari ad “1” se solamente uno degli ingressi è pari ad “1”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ectangle 24"/>
          <p:cNvSpPr/>
          <p:nvPr/>
        </p:nvSpPr>
        <p:spPr>
          <a:xfrm rot="2280000">
            <a:off x="1605280" y="3058160"/>
            <a:ext cx="8298815" cy="2988310"/>
          </a:xfrm>
          <a:prstGeom prst="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280000">
            <a:off x="2795270" y="1330325"/>
            <a:ext cx="8298815" cy="344995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altLang="en-US">
                <a:sym typeface="+mn-ea"/>
              </a:rPr>
              <a:t>Esempio: XOR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565390" y="510603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66490" y="5012055"/>
            <a:ext cx="5561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13935" y="1580515"/>
            <a:ext cx="0" cy="422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632065" y="494601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7895" y="4942205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47895" y="246888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32065" y="2468880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367530" y="235013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863465" y="455676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021830" y="457644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(1,0)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816475" y="257429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(0,1)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990080" y="255143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(1,1)</a:t>
            </a:r>
            <a:endParaRPr lang="en-US" alt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16200" y="1851025"/>
            <a:ext cx="5714365" cy="44684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5080" y="1148715"/>
            <a:ext cx="5930265" cy="4643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3980180" y="6299200"/>
            <a:ext cx="4477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Problema non linearmente separabile!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bldLvl="0" animBg="1"/>
      <p:bldP spid="25" grpId="0" bldLvl="0" animBg="1"/>
      <p:bldP spid="26" grpId="0"/>
      <p:bldP spid="25" grpId="1" bldLvl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Presentation</Application>
  <PresentationFormat>Widescreen</PresentationFormat>
  <Paragraphs>347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Standard Symbols PS</vt:lpstr>
      <vt:lpstr>Pothana2000</vt:lpstr>
      <vt:lpstr>Default Design</vt:lpstr>
      <vt:lpstr>Reti Neurali Stigmergiche</vt:lpstr>
      <vt:lpstr>Classificazione Nel Tempo</vt:lpstr>
      <vt:lpstr>Stigmergia</vt:lpstr>
      <vt:lpstr>Neurone Artificiale Classico</vt:lpstr>
      <vt:lpstr>Neurone Artificiale Classico</vt:lpstr>
      <vt:lpstr>Neurone Artificiale Stigmergico</vt:lpstr>
      <vt:lpstr>Neurone Artificiale Stigmergico</vt:lpstr>
      <vt:lpstr>Esempio: XOR</vt:lpstr>
      <vt:lpstr>Esempio: XOR</vt:lpstr>
      <vt:lpstr>XOR Neurale Classico</vt:lpstr>
      <vt:lpstr>XOR Neurale Classico</vt:lpstr>
      <vt:lpstr>XOR Neurale Stigmergico</vt:lpstr>
      <vt:lpstr>XOR Neurale Stigmergico</vt:lpstr>
      <vt:lpstr>Prove Sperimentali: Dataset</vt:lpstr>
      <vt:lpstr>Risultati</vt:lpstr>
      <vt:lpstr>Grazie dell'attenzione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91</cp:revision>
  <dcterms:created xsi:type="dcterms:W3CDTF">2018-09-25T12:10:12Z</dcterms:created>
  <dcterms:modified xsi:type="dcterms:W3CDTF">2018-09-25T12:10:12Z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