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88" r:id="rId4"/>
    <p:sldId id="262" r:id="rId5"/>
    <p:sldId id="312" r:id="rId6"/>
    <p:sldId id="325" r:id="rId8"/>
    <p:sldId id="261" r:id="rId9"/>
    <p:sldId id="269" r:id="rId10"/>
    <p:sldId id="313" r:id="rId11"/>
    <p:sldId id="270" r:id="rId12"/>
    <p:sldId id="271" r:id="rId13"/>
    <p:sldId id="280" r:id="rId14"/>
    <p:sldId id="326" r:id="rId15"/>
    <p:sldId id="285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45f403-a8bf-442f-9275-f0e29f0269f9}">
          <p14:sldIdLst>
            <p14:sldId id="325"/>
            <p14:sldId id="269"/>
            <p14:sldId id="313"/>
            <p14:sldId id="271"/>
            <p14:sldId id="280"/>
            <p14:sldId id="326"/>
            <p14:sldId id="285"/>
            <p14:sldId id="262"/>
            <p14:sldId id="288"/>
            <p14:sldId id="312"/>
            <p14:sldId id="270"/>
            <p14:sldId id="256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B0F0"/>
    <a:srgbClr val="7DB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25</a:t>
            </a:r>
            <a:endParaRPr lang="en-US" altLang="en-US" smtClean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2000"/>
            </a:lvl1pPr>
          </a:lstStyle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24</a:t>
            </a: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415" y="2324735"/>
            <a:ext cx="9144000" cy="1154430"/>
          </a:xfrm>
        </p:spPr>
        <p:txBody>
          <a:bodyPr/>
          <a:p>
            <a:r>
              <a:rPr lang="en-US" sz="5400"/>
              <a:t>Reti Neurali Stigmergiche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415" y="3666490"/>
            <a:ext cx="9144000" cy="1057910"/>
          </a:xfrm>
        </p:spPr>
        <p:txBody>
          <a:bodyPr>
            <a:normAutofit/>
          </a:bodyPr>
          <a:p>
            <a:r>
              <a:rPr lang="en-US" sz="2400"/>
              <a:t>Architetture e metodologie innovative per l’apprendimento di pattern spazio-temporali</a:t>
            </a:r>
            <a:endParaRPr 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1542415" y="5238750"/>
            <a:ext cx="3863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i="1"/>
              <a:t>Relatori</a:t>
            </a:r>
            <a:r>
              <a:rPr lang="en-US" altLang="en-US" sz="2000"/>
              <a:t>:</a:t>
            </a:r>
            <a:endParaRPr lang="en-US" altLang="en-US" sz="2000"/>
          </a:p>
          <a:p>
            <a:r>
              <a:rPr lang="en-US" altLang="en-US" sz="2000"/>
              <a:t>Mario G.C.A. Cimino</a:t>
            </a:r>
            <a:endParaRPr lang="en-US" altLang="en-US" sz="2000"/>
          </a:p>
          <a:p>
            <a:r>
              <a:rPr lang="en-US" altLang="en-US" sz="2000"/>
              <a:t>Gigliola Vaglini</a:t>
            </a:r>
            <a:endParaRPr lang="en-US" altLang="en-US" sz="2000"/>
          </a:p>
        </p:txBody>
      </p:sp>
      <p:sp>
        <p:nvSpPr>
          <p:cNvPr id="5" name="Text Box 4"/>
          <p:cNvSpPr txBox="1"/>
          <p:nvPr/>
        </p:nvSpPr>
        <p:spPr>
          <a:xfrm>
            <a:off x="7710805" y="5238750"/>
            <a:ext cx="29756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i="1"/>
              <a:t>Candidato</a:t>
            </a:r>
            <a:r>
              <a:rPr lang="en-US" altLang="en-US" sz="2000"/>
              <a:t>:</a:t>
            </a:r>
            <a:endParaRPr lang="en-US" altLang="en-US" sz="2000"/>
          </a:p>
          <a:p>
            <a:r>
              <a:rPr lang="en-US" altLang="en-US" sz="2000"/>
              <a:t>Federico A. Galatolo</a:t>
            </a:r>
            <a:endParaRPr lang="en-US" altLang="en-US" sz="2000"/>
          </a:p>
        </p:txBody>
      </p:sp>
      <p:pic>
        <p:nvPicPr>
          <p:cNvPr id="6" name="Picture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3820" y="340360"/>
            <a:ext cx="1863725" cy="19132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XOR Neurale Stigmergico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834380" y="3423920"/>
            <a:ext cx="980440" cy="954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x(t)</a:t>
            </a:r>
            <a:endParaRPr lang="en-US" altLang="en-US" sz="2400"/>
          </a:p>
        </p:txBody>
      </p:sp>
      <p:grpSp>
        <p:nvGrpSpPr>
          <p:cNvPr id="5" name="Group 4"/>
          <p:cNvGrpSpPr/>
          <p:nvPr/>
        </p:nvGrpSpPr>
        <p:grpSpPr>
          <a:xfrm>
            <a:off x="8631555" y="3129280"/>
            <a:ext cx="1544320" cy="1544320"/>
            <a:chOff x="8072" y="3872"/>
            <a:chExt cx="3056" cy="3056"/>
          </a:xfrm>
        </p:grpSpPr>
        <p:sp>
          <p:nvSpPr>
            <p:cNvPr id="10" name="Oval 9"/>
            <p:cNvSpPr/>
            <p:nvPr/>
          </p:nvSpPr>
          <p:spPr>
            <a:xfrm>
              <a:off x="8072" y="3872"/>
              <a:ext cx="3057" cy="3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" name="Picture 10" descr="thetadot_va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30" y="4921"/>
              <a:ext cx="2540" cy="958"/>
            </a:xfrm>
            <a:prstGeom prst="rect">
              <a:avLst/>
            </a:prstGeom>
          </p:spPr>
        </p:pic>
      </p:grpSp>
      <p:cxnSp>
        <p:nvCxnSpPr>
          <p:cNvPr id="6" name="Straight Arrow Connector 5"/>
          <p:cNvCxnSpPr>
            <a:stCxn id="4" idx="3"/>
            <a:endCxn id="10" idx="2"/>
          </p:cNvCxnSpPr>
          <p:nvPr/>
        </p:nvCxnSpPr>
        <p:spPr>
          <a:xfrm>
            <a:off x="6814820" y="3901440"/>
            <a:ext cx="18167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176510" y="3902075"/>
            <a:ext cx="910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412990" y="3346450"/>
            <a:ext cx="923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w(t)</a:t>
            </a:r>
            <a:endParaRPr lang="en-US" altLang="en-US" sz="2400"/>
          </a:p>
        </p:txBody>
      </p:sp>
      <p:graphicFrame>
        <p:nvGraphicFramePr>
          <p:cNvPr id="34" name="Table 33"/>
          <p:cNvGraphicFramePr/>
          <p:nvPr/>
        </p:nvGraphicFramePr>
        <p:xfrm>
          <a:off x="860425" y="2238375"/>
          <a:ext cx="34823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1160780"/>
                <a:gridCol w="1160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x(0)</a:t>
                      </a:r>
                      <a:endParaRPr lang="en-US" altLang="en-US" baseline="-25000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accent3"/>
                          </a:solidFill>
                          <a:uFillTx/>
                          <a:sym typeface="+mn-ea"/>
                        </a:rPr>
                        <a:t>x(1)</a:t>
                      </a:r>
                      <a:endParaRPr lang="en-US" altLang="en-US" sz="1800">
                        <a:solidFill>
                          <a:schemeClr val="accent3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y(1)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 Box 35"/>
          <p:cNvSpPr txBox="1"/>
          <p:nvPr/>
        </p:nvSpPr>
        <p:spPr>
          <a:xfrm>
            <a:off x="11087100" y="3641090"/>
            <a:ext cx="1168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y(t)</a:t>
            </a:r>
            <a:endParaRPr lang="en-US" altLang="en-US" sz="2800"/>
          </a:p>
        </p:txBody>
      </p:sp>
      <p:sp>
        <p:nvSpPr>
          <p:cNvPr id="37" name="Text Box 36"/>
          <p:cNvSpPr txBox="1"/>
          <p:nvPr/>
        </p:nvSpPr>
        <p:spPr>
          <a:xfrm>
            <a:off x="860425" y="4674235"/>
            <a:ext cx="4341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1 Input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1 Percettrone Stigmerico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1 Peso Stigmergico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Prove Sperimentali: Dataset</a:t>
            </a:r>
            <a:endParaRPr lang="en-US" altLang="en-US"/>
          </a:p>
        </p:txBody>
      </p:sp>
      <p:pic>
        <p:nvPicPr>
          <p:cNvPr id="4" name="Picture 3" descr="MN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5970" y="2002790"/>
            <a:ext cx="3771265" cy="38017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59180" y="2910205"/>
            <a:ext cx="49841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MNIST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10 classi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Immagini 28x28 pixels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60.000 Caratteri di training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10.000 Caratteri di testing</a:t>
            </a:r>
            <a:endParaRPr lang="en-US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MNIST Nel Tempo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859280" y="2447290"/>
            <a:ext cx="659765" cy="659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9045" y="2447290"/>
            <a:ext cx="659765" cy="65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78810" y="2447290"/>
            <a:ext cx="659765" cy="65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38575" y="2447290"/>
            <a:ext cx="659765" cy="659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59280" y="3107055"/>
            <a:ext cx="659765" cy="659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9045" y="3107055"/>
            <a:ext cx="659765" cy="659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78810" y="3107055"/>
            <a:ext cx="659765" cy="65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38575" y="3107055"/>
            <a:ext cx="659765" cy="659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59280" y="3766820"/>
            <a:ext cx="659765" cy="659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19045" y="3766820"/>
            <a:ext cx="659765" cy="659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78810" y="3766820"/>
            <a:ext cx="659765" cy="65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38575" y="3766820"/>
            <a:ext cx="659765" cy="659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59280" y="4426585"/>
            <a:ext cx="659765" cy="659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19045" y="4426585"/>
            <a:ext cx="659765" cy="65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78810" y="4426585"/>
            <a:ext cx="659765" cy="65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38575" y="4426585"/>
            <a:ext cx="659765" cy="65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39115" y="2526030"/>
            <a:ext cx="1024890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39115" y="3185795"/>
            <a:ext cx="1024890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39115" y="3845560"/>
            <a:ext cx="1024890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39115" y="4504690"/>
            <a:ext cx="1024890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5285105" y="3515995"/>
            <a:ext cx="2638425" cy="659130"/>
            <a:chOff x="9526" y="5005"/>
            <a:chExt cx="4155" cy="1038"/>
          </a:xfrm>
        </p:grpSpPr>
        <p:sp>
          <p:nvSpPr>
            <p:cNvPr id="25" name="Rectangle 24"/>
            <p:cNvSpPr/>
            <p:nvPr/>
          </p:nvSpPr>
          <p:spPr>
            <a:xfrm>
              <a:off x="9526" y="5005"/>
              <a:ext cx="1039" cy="103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565" y="5005"/>
              <a:ext cx="1039" cy="1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604" y="5005"/>
              <a:ext cx="1039" cy="1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643" y="5005"/>
              <a:ext cx="1039" cy="103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8216900" y="2902585"/>
            <a:ext cx="3003550" cy="187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Rete</a:t>
            </a:r>
            <a:endParaRPr lang="en-US" altLang="en-US" sz="2800"/>
          </a:p>
          <a:p>
            <a:pPr algn="ctr"/>
            <a:r>
              <a:rPr lang="en-US" altLang="en-US" sz="2800"/>
              <a:t>Dinamica</a:t>
            </a:r>
            <a:endParaRPr lang="en-US" altLang="en-US" sz="2800"/>
          </a:p>
        </p:txBody>
      </p:sp>
      <p:grpSp>
        <p:nvGrpSpPr>
          <p:cNvPr id="35" name="Group 34"/>
          <p:cNvGrpSpPr/>
          <p:nvPr/>
        </p:nvGrpSpPr>
        <p:grpSpPr>
          <a:xfrm>
            <a:off x="6971665" y="2902585"/>
            <a:ext cx="1245235" cy="1979295"/>
            <a:chOff x="10920" y="4499"/>
            <a:chExt cx="1961" cy="3117"/>
          </a:xfrm>
        </p:grpSpPr>
        <p:cxnSp>
          <p:nvCxnSpPr>
            <p:cNvPr id="31" name="Straight Arrow Connector 30"/>
            <p:cNvCxnSpPr>
              <a:stCxn id="25" idx="0"/>
            </p:cNvCxnSpPr>
            <p:nvPr/>
          </p:nvCxnSpPr>
          <p:spPr>
            <a:xfrm>
              <a:off x="10920" y="4499"/>
              <a:ext cx="1961" cy="6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0"/>
            </p:cNvCxnSpPr>
            <p:nvPr/>
          </p:nvCxnSpPr>
          <p:spPr>
            <a:xfrm flipV="1">
              <a:off x="10920" y="5536"/>
              <a:ext cx="1933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7" idx="0"/>
            </p:cNvCxnSpPr>
            <p:nvPr/>
          </p:nvCxnSpPr>
          <p:spPr>
            <a:xfrm flipV="1">
              <a:off x="10920" y="6575"/>
              <a:ext cx="1933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8" idx="0"/>
            </p:cNvCxnSpPr>
            <p:nvPr/>
          </p:nvCxnSpPr>
          <p:spPr>
            <a:xfrm flipV="1">
              <a:off x="10920" y="6985"/>
              <a:ext cx="1906" cy="6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rot="5400000">
            <a:off x="5285105" y="3514725"/>
            <a:ext cx="2638425" cy="659130"/>
            <a:chOff x="6545" y="8964"/>
            <a:chExt cx="4155" cy="1038"/>
          </a:xfrm>
        </p:grpSpPr>
        <p:sp>
          <p:nvSpPr>
            <p:cNvPr id="36" name="Rectangle 35"/>
            <p:cNvSpPr/>
            <p:nvPr/>
          </p:nvSpPr>
          <p:spPr>
            <a:xfrm>
              <a:off x="6545" y="8964"/>
              <a:ext cx="1039" cy="103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84" y="8964"/>
              <a:ext cx="1039" cy="103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623" y="8964"/>
              <a:ext cx="1039" cy="1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662" y="8964"/>
              <a:ext cx="1039" cy="103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 rot="5400000">
            <a:off x="5285105" y="3514725"/>
            <a:ext cx="2638425" cy="659130"/>
            <a:chOff x="6382" y="8526"/>
            <a:chExt cx="4155" cy="1038"/>
          </a:xfrm>
        </p:grpSpPr>
        <p:sp>
          <p:nvSpPr>
            <p:cNvPr id="41" name="Rectangle 40"/>
            <p:cNvSpPr/>
            <p:nvPr/>
          </p:nvSpPr>
          <p:spPr>
            <a:xfrm>
              <a:off x="6382" y="8526"/>
              <a:ext cx="1039" cy="103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421" y="8526"/>
              <a:ext cx="1039" cy="103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460" y="8526"/>
              <a:ext cx="1039" cy="1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499" y="8526"/>
              <a:ext cx="1039" cy="103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5400000">
            <a:off x="5285105" y="3514725"/>
            <a:ext cx="2638425" cy="659130"/>
            <a:chOff x="7003" y="9128"/>
            <a:chExt cx="4155" cy="1038"/>
          </a:xfrm>
        </p:grpSpPr>
        <p:sp>
          <p:nvSpPr>
            <p:cNvPr id="46" name="Rectangle 45"/>
            <p:cNvSpPr/>
            <p:nvPr/>
          </p:nvSpPr>
          <p:spPr>
            <a:xfrm>
              <a:off x="7003" y="9128"/>
              <a:ext cx="1039" cy="103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42" y="9128"/>
              <a:ext cx="1039" cy="1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081" y="9128"/>
              <a:ext cx="1039" cy="1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120" y="9128"/>
              <a:ext cx="1039" cy="1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1" grpId="1" bldLvl="0" animBg="1"/>
      <p:bldP spid="22" grpId="0" bldLvl="0" animBg="1"/>
      <p:bldP spid="23" grpId="0" bldLvl="0" animBg="1"/>
      <p:bldP spid="22" grpId="1" bldLvl="0" animBg="1"/>
      <p:bldP spid="24" grpId="0" bldLvl="0" animBg="1"/>
      <p:bldP spid="23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Risultati</a:t>
            </a:r>
            <a:endParaRPr lang="en-US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932180" y="1417955"/>
          <a:ext cx="10327640" cy="213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910"/>
                <a:gridCol w="2581910"/>
                <a:gridCol w="2581910"/>
                <a:gridCol w="2581910"/>
              </a:tblGrid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Architettura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Integra il Tempo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Numero Parametri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Accuratezza</a:t>
                      </a:r>
                      <a:endParaRPr lang="en-US" altLang="en-US" sz="2000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Classica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No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329420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95,1 ± 0,26 %</a:t>
                      </a:r>
                      <a:endParaRPr lang="en-US" altLang="en-US" sz="2000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LSTM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Si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3360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94,3 ± 1,1 %</a:t>
                      </a:r>
                      <a:endParaRPr lang="en-US" altLang="en-US" sz="2000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/>
                        <a:t>Stigmergica</a:t>
                      </a:r>
                      <a:endParaRPr lang="en-US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/>
                        <a:t>Si</a:t>
                      </a:r>
                      <a:endParaRPr lang="en-US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/>
                        <a:t>3500</a:t>
                      </a:r>
                      <a:endParaRPr lang="en-US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/>
                        <a:t>92,7 ± 1,6 %</a:t>
                      </a:r>
                      <a:endParaRPr lang="en-US" altLang="en-US" sz="2000" b="1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Ricorrente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Si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3548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76,6 ± 3,3 %</a:t>
                      </a:r>
                      <a:endParaRPr lang="en-US" altLang="en-US" sz="2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3590" y="3914140"/>
            <a:ext cx="5545455" cy="3260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Classificazione Nel Tempo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407535" y="5446395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x(t)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12585" y="5104765"/>
            <a:ext cx="2058035" cy="135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Rete Dinamica</a:t>
            </a:r>
            <a:endParaRPr lang="en-US" altLang="en-US" sz="2800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5116195" y="5782310"/>
            <a:ext cx="16141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8788400" y="5782310"/>
            <a:ext cx="1662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12585" y="3178810"/>
            <a:ext cx="2058035" cy="135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Rete Statica</a:t>
            </a:r>
            <a:endParaRPr lang="en-US" altLang="en-US" sz="28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770620" y="3856355"/>
            <a:ext cx="1696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2397125" y="1604645"/>
            <a:ext cx="4017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Riconoscimento Vocale</a:t>
            </a:r>
            <a:endParaRPr lang="en-US" alt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2397125" y="2157095"/>
            <a:ext cx="4017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Guida Autonoma</a:t>
            </a:r>
            <a:endParaRPr lang="en-US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7121525" y="1604645"/>
            <a:ext cx="4017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Riconoscimento Azioni</a:t>
            </a:r>
            <a:endParaRPr lang="en-US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7121525" y="2157095"/>
            <a:ext cx="4017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 sz="2400"/>
              <a:t>......</a:t>
            </a:r>
            <a:endParaRPr lang="en-US" alt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751840" y="3670300"/>
            <a:ext cx="2684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(Reti Classiche, ...)</a:t>
            </a:r>
            <a:endParaRPr lang="en-US" altLang="en-US" sz="2000"/>
          </a:p>
        </p:txBody>
      </p:sp>
      <p:sp>
        <p:nvSpPr>
          <p:cNvPr id="18" name="Text Box 17"/>
          <p:cNvSpPr txBox="1"/>
          <p:nvPr/>
        </p:nvSpPr>
        <p:spPr>
          <a:xfrm>
            <a:off x="751840" y="5583555"/>
            <a:ext cx="2684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(Ricorrenti, LSTM, ...)</a:t>
            </a:r>
            <a:endParaRPr lang="en-US" altLang="en-US" sz="2000"/>
          </a:p>
        </p:txBody>
      </p:sp>
      <p:grpSp>
        <p:nvGrpSpPr>
          <p:cNvPr id="14" name="Group 13"/>
          <p:cNvGrpSpPr/>
          <p:nvPr/>
        </p:nvGrpSpPr>
        <p:grpSpPr>
          <a:xfrm>
            <a:off x="4358005" y="2912110"/>
            <a:ext cx="690880" cy="1913890"/>
            <a:chOff x="7448" y="4459"/>
            <a:chExt cx="1088" cy="3014"/>
          </a:xfrm>
        </p:grpSpPr>
        <p:sp>
          <p:nvSpPr>
            <p:cNvPr id="16" name="Rectangle 15"/>
            <p:cNvSpPr/>
            <p:nvPr/>
          </p:nvSpPr>
          <p:spPr>
            <a:xfrm>
              <a:off x="7448" y="4459"/>
              <a:ext cx="1088" cy="30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48" y="4459"/>
              <a:ext cx="1088" cy="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x(0)</a:t>
              </a:r>
              <a:endParaRPr lang="en-US" altLang="en-US" baseline="-2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48" y="6413"/>
              <a:ext cx="1088" cy="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x(T)</a:t>
              </a:r>
              <a:endParaRPr lang="en-US" altLang="en-US" baseline="-2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7734" y="5738"/>
              <a:ext cx="724" cy="5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</a:t>
              </a:r>
              <a:endParaRPr lang="en-US" altLang="en-US"/>
            </a:p>
          </p:txBody>
        </p:sp>
      </p:grp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5048885" y="3856355"/>
            <a:ext cx="16637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7" idx="1"/>
          </p:cNvCxnSpPr>
          <p:nvPr/>
        </p:nvCxnSpPr>
        <p:spPr>
          <a:xfrm>
            <a:off x="5048885" y="3248660"/>
            <a:ext cx="1663700" cy="607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7" idx="1"/>
          </p:cNvCxnSpPr>
          <p:nvPr/>
        </p:nvCxnSpPr>
        <p:spPr>
          <a:xfrm flipV="1">
            <a:off x="5048885" y="3856355"/>
            <a:ext cx="1663700" cy="63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Stigmergia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155" y="1417955"/>
            <a:ext cx="9457055" cy="899160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Meccanismo di comunicazione tra agenti basato sull'interazione con uno spazio condiviso</a:t>
            </a:r>
            <a:endParaRPr lang="en-US" altLang="en-US" sz="2400"/>
          </a:p>
        </p:txBody>
      </p:sp>
      <p:sp>
        <p:nvSpPr>
          <p:cNvPr id="8" name="Oval 7"/>
          <p:cNvSpPr/>
          <p:nvPr/>
        </p:nvSpPr>
        <p:spPr>
          <a:xfrm>
            <a:off x="4989195" y="3700780"/>
            <a:ext cx="221361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Impronta Stigmergica</a:t>
            </a:r>
            <a:endParaRPr lang="en-US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150485" y="5148580"/>
            <a:ext cx="2750820" cy="1395095"/>
            <a:chOff x="8111" y="8108"/>
            <a:chExt cx="4332" cy="2197"/>
          </a:xfrm>
        </p:grpSpPr>
        <p:sp>
          <p:nvSpPr>
            <p:cNvPr id="9" name="Rectangle 8"/>
            <p:cNvSpPr/>
            <p:nvPr/>
          </p:nvSpPr>
          <p:spPr>
            <a:xfrm>
              <a:off x="8111" y="9260"/>
              <a:ext cx="2977" cy="1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Stimolo</a:t>
              </a:r>
              <a:endParaRPr lang="en-US" altLang="en-US"/>
            </a:p>
          </p:txBody>
        </p:sp>
        <p:cxnSp>
          <p:nvCxnSpPr>
            <p:cNvPr id="10" name="Straight Arrow Connector 9"/>
            <p:cNvCxnSpPr>
              <a:stCxn id="9" idx="0"/>
              <a:endCxn id="8" idx="4"/>
            </p:cNvCxnSpPr>
            <p:nvPr/>
          </p:nvCxnSpPr>
          <p:spPr>
            <a:xfrm flipV="1">
              <a:off x="9600" y="8108"/>
              <a:ext cx="0" cy="1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9601" y="8394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Rinforzo</a:t>
              </a:r>
              <a:endParaRPr lang="en-US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51120" y="2317115"/>
            <a:ext cx="3788410" cy="1383665"/>
            <a:chOff x="8112" y="3649"/>
            <a:chExt cx="5966" cy="2179"/>
          </a:xfrm>
        </p:grpSpPr>
        <p:sp>
          <p:nvSpPr>
            <p:cNvPr id="12" name="Rectangle 11"/>
            <p:cNvSpPr/>
            <p:nvPr/>
          </p:nvSpPr>
          <p:spPr>
            <a:xfrm>
              <a:off x="8112" y="3649"/>
              <a:ext cx="2977" cy="1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Tempo</a:t>
              </a:r>
              <a:endParaRPr lang="en-US" altLang="en-US"/>
            </a:p>
          </p:txBody>
        </p:sp>
        <p:cxnSp>
          <p:nvCxnSpPr>
            <p:cNvPr id="13" name="Straight Arrow Connector 12"/>
            <p:cNvCxnSpPr>
              <a:stCxn id="12" idx="2"/>
              <a:endCxn id="8" idx="0"/>
            </p:cNvCxnSpPr>
            <p:nvPr/>
          </p:nvCxnSpPr>
          <p:spPr>
            <a:xfrm flipH="1">
              <a:off x="9600" y="4694"/>
              <a:ext cx="1" cy="1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9601" y="4971"/>
              <a:ext cx="44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Indebolimento</a:t>
              </a:r>
              <a:endParaRPr lang="en-US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77050" y="3914775"/>
            <a:ext cx="3947160" cy="1023620"/>
            <a:chOff x="10830" y="6165"/>
            <a:chExt cx="6216" cy="1612"/>
          </a:xfrm>
        </p:grpSpPr>
        <p:cxnSp>
          <p:nvCxnSpPr>
            <p:cNvPr id="17" name="Curved Connector 16"/>
            <p:cNvCxnSpPr>
              <a:stCxn id="8" idx="5"/>
              <a:endCxn id="8" idx="7"/>
            </p:cNvCxnSpPr>
            <p:nvPr/>
          </p:nvCxnSpPr>
          <p:spPr>
            <a:xfrm rot="5400000" flipH="1">
              <a:off x="10026" y="6968"/>
              <a:ext cx="1612" cy="5"/>
            </a:xfrm>
            <a:prstGeom prst="curvedConnector5">
              <a:avLst>
                <a:gd name="adj1" fmla="val -32289"/>
                <a:gd name="adj2" fmla="val -62750000"/>
                <a:gd name="adj3" fmla="val 12583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7"/>
            <p:cNvSpPr txBox="1"/>
            <p:nvPr/>
          </p:nvSpPr>
          <p:spPr>
            <a:xfrm>
              <a:off x="14204" y="6678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Saturazione</a:t>
              </a:r>
              <a:endParaRPr lang="en-US" alt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09015" y="3700780"/>
            <a:ext cx="4141470" cy="1447800"/>
            <a:chOff x="1589" y="5828"/>
            <a:chExt cx="6522" cy="2280"/>
          </a:xfrm>
        </p:grpSpPr>
        <p:sp>
          <p:nvSpPr>
            <p:cNvPr id="33" name="Oval 32"/>
            <p:cNvSpPr/>
            <p:nvPr/>
          </p:nvSpPr>
          <p:spPr>
            <a:xfrm>
              <a:off x="1589" y="5828"/>
              <a:ext cx="3486" cy="2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Assenza</a:t>
              </a:r>
              <a:endParaRPr lang="en-US" altLang="en-US"/>
            </a:p>
            <a:p>
              <a:pPr algn="ctr"/>
              <a:r>
                <a:rPr lang="en-US" altLang="en-US"/>
                <a:t>Impronta</a:t>
              </a:r>
              <a:endParaRPr lang="en-US" altLang="en-US"/>
            </a:p>
          </p:txBody>
        </p:sp>
        <p:cxnSp>
          <p:nvCxnSpPr>
            <p:cNvPr id="35" name="Straight Arrow Connector 34"/>
            <p:cNvCxnSpPr>
              <a:stCxn id="8" idx="2"/>
              <a:endCxn id="33" idx="6"/>
            </p:cNvCxnSpPr>
            <p:nvPr/>
          </p:nvCxnSpPr>
          <p:spPr>
            <a:xfrm flipH="1">
              <a:off x="5075" y="6968"/>
              <a:ext cx="27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35"/>
            <p:cNvSpPr txBox="1"/>
            <p:nvPr/>
          </p:nvSpPr>
          <p:spPr>
            <a:xfrm>
              <a:off x="5269" y="6165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Conclusione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5469255" y="3065780"/>
            <a:ext cx="1254125" cy="125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thetad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0875" y="3476625"/>
            <a:ext cx="763905" cy="484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Neurone Artificiale Classico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533775" y="4319905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bg1"/>
                </a:solidFill>
                <a:uFillTx/>
              </a:rPr>
              <a:t>n-1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33775" y="2393315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bg1"/>
                </a:solidFill>
                <a:uFillTx/>
              </a:rPr>
              <a:t>0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533775" y="3347720"/>
            <a:ext cx="1013460" cy="690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 sz="5400"/>
              <a:t>...</a:t>
            </a:r>
            <a:endParaRPr lang="en-US" altLang="en-US" sz="5400"/>
          </a:p>
        </p:txBody>
      </p:sp>
      <p:cxnSp>
        <p:nvCxnSpPr>
          <p:cNvPr id="9" name="Straight Arrow Connector 8"/>
          <p:cNvCxnSpPr>
            <a:stCxn id="7" idx="3"/>
            <a:endCxn id="5" idx="2"/>
          </p:cNvCxnSpPr>
          <p:nvPr/>
        </p:nvCxnSpPr>
        <p:spPr>
          <a:xfrm>
            <a:off x="4224655" y="2729865"/>
            <a:ext cx="1244600" cy="96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2"/>
          </p:cNvCxnSpPr>
          <p:nvPr/>
        </p:nvCxnSpPr>
        <p:spPr>
          <a:xfrm flipV="1">
            <a:off x="4224655" y="3693160"/>
            <a:ext cx="1244600" cy="96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951470" y="3366135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y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5" name="Straight Arrow Connector 14"/>
          <p:cNvCxnSpPr>
            <a:stCxn id="5" idx="6"/>
            <a:endCxn id="14" idx="1"/>
          </p:cNvCxnSpPr>
          <p:nvPr/>
        </p:nvCxnSpPr>
        <p:spPr>
          <a:xfrm>
            <a:off x="6723380" y="3693160"/>
            <a:ext cx="122809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737735" y="4164965"/>
            <a:ext cx="73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n-1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733925" y="2847340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</a:t>
            </a:r>
            <a:r>
              <a:rPr lang="en-US" baseline="-25000">
                <a:solidFill>
                  <a:schemeClr val="tx1"/>
                </a:solidFill>
                <a:uFillTx/>
              </a:rPr>
              <a:t>0</a:t>
            </a:r>
            <a:endParaRPr lang="en-US" baseline="-250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5" grpId="0" bldLvl="0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 rot="18660000">
            <a:off x="-490220" y="43180"/>
            <a:ext cx="5819775" cy="1114615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Neurone Artificiale Classico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813935" y="1999615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666490" y="5069205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8143875" y="5069205"/>
            <a:ext cx="54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0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382770" y="1999615"/>
            <a:ext cx="54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715" y="-346075"/>
            <a:ext cx="8957945" cy="7783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7"/>
          <p:cNvSpPr/>
          <p:nvPr/>
        </p:nvSpPr>
        <p:spPr>
          <a:xfrm>
            <a:off x="6096000" y="3001645"/>
            <a:ext cx="970280" cy="42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Neurone Artificiale Stigmergico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7875" y="1793240"/>
            <a:ext cx="10989945" cy="953135"/>
          </a:xfrm>
        </p:spPr>
        <p:txBody>
          <a:bodyPr/>
          <a:p>
            <a:pPr marL="0" indent="0">
              <a:buNone/>
            </a:pPr>
            <a:r>
              <a:rPr lang="en-US" altLang="en-US" sz="2800"/>
              <a:t>Stigmergia applicata alla soglia ed hai pesi di un neurone artificiale</a:t>
            </a:r>
            <a:endParaRPr lang="en-US" altLang="en-US" sz="2800"/>
          </a:p>
        </p:txBody>
      </p:sp>
      <p:sp>
        <p:nvSpPr>
          <p:cNvPr id="10" name="Oval 9"/>
          <p:cNvSpPr/>
          <p:nvPr/>
        </p:nvSpPr>
        <p:spPr>
          <a:xfrm>
            <a:off x="5125085" y="3649980"/>
            <a:ext cx="1941195" cy="194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thetadot_v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8915" y="4316095"/>
            <a:ext cx="1612900" cy="60833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538210" y="4262755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y(t)</a:t>
            </a:r>
            <a:endParaRPr lang="en-US" altLang="en-US" sz="2400"/>
          </a:p>
        </p:txBody>
      </p:sp>
      <p:cxnSp>
        <p:nvCxnSpPr>
          <p:cNvPr id="15" name="Straight Arrow Connector 14"/>
          <p:cNvCxnSpPr>
            <a:stCxn id="10" idx="6"/>
            <a:endCxn id="13" idx="1"/>
          </p:cNvCxnSpPr>
          <p:nvPr/>
        </p:nvCxnSpPr>
        <p:spPr>
          <a:xfrm flipV="1">
            <a:off x="7066280" y="4620260"/>
            <a:ext cx="14719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115310" y="4050030"/>
            <a:ext cx="1013460" cy="690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 sz="5400"/>
              <a:t>...</a:t>
            </a:r>
            <a:endParaRPr lang="en-US" altLang="en-US" sz="5400"/>
          </a:p>
        </p:txBody>
      </p:sp>
      <p:sp>
        <p:nvSpPr>
          <p:cNvPr id="16" name="Rectangle 15"/>
          <p:cNvSpPr/>
          <p:nvPr/>
        </p:nvSpPr>
        <p:spPr>
          <a:xfrm>
            <a:off x="2945765" y="4924425"/>
            <a:ext cx="929640" cy="92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</a:t>
            </a:r>
            <a:r>
              <a:rPr lang="en-US" altLang="en-US" sz="2400" baseline="-25000">
                <a:solidFill>
                  <a:schemeClr val="accent3"/>
                </a:solidFill>
                <a:uFillTx/>
              </a:rPr>
              <a:t>n-1</a:t>
            </a:r>
            <a:r>
              <a:rPr lang="en-US" altLang="en-US" sz="2400"/>
              <a:t>(t)</a:t>
            </a:r>
            <a:endParaRPr lang="en-US" altLang="en-US" sz="2400"/>
          </a:p>
        </p:txBody>
      </p:sp>
      <p:sp>
        <p:nvSpPr>
          <p:cNvPr id="17" name="Rectangle 16"/>
          <p:cNvSpPr/>
          <p:nvPr/>
        </p:nvSpPr>
        <p:spPr>
          <a:xfrm>
            <a:off x="2945765" y="2964180"/>
            <a:ext cx="929640" cy="92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</a:t>
            </a:r>
            <a:r>
              <a:rPr lang="en-US" altLang="en-US" sz="2400" baseline="-25000">
                <a:solidFill>
                  <a:schemeClr val="accent3"/>
                </a:solidFill>
                <a:uFillTx/>
              </a:rPr>
              <a:t>0</a:t>
            </a:r>
            <a:r>
              <a:rPr lang="en-US" altLang="en-US" sz="2400"/>
              <a:t>(t)</a:t>
            </a:r>
            <a:endParaRPr lang="en-US" altLang="en-US" sz="2400"/>
          </a:p>
        </p:txBody>
      </p:sp>
      <p:cxnSp>
        <p:nvCxnSpPr>
          <p:cNvPr id="19" name="Straight Arrow Connector 18"/>
          <p:cNvCxnSpPr>
            <a:stCxn id="17" idx="3"/>
            <a:endCxn id="10" idx="2"/>
          </p:cNvCxnSpPr>
          <p:nvPr/>
        </p:nvCxnSpPr>
        <p:spPr>
          <a:xfrm>
            <a:off x="3875405" y="3429000"/>
            <a:ext cx="1249680" cy="1191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10" idx="2"/>
          </p:cNvCxnSpPr>
          <p:nvPr/>
        </p:nvCxnSpPr>
        <p:spPr>
          <a:xfrm flipV="1">
            <a:off x="3875405" y="4620895"/>
            <a:ext cx="1249680" cy="768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1249680" y="3117850"/>
            <a:ext cx="1338580" cy="532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33975" y="3004185"/>
            <a:ext cx="970280" cy="4273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9521825" y="4354830"/>
            <a:ext cx="1338580" cy="532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36515" y="3004185"/>
            <a:ext cx="1347470" cy="4273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77945" y="3431540"/>
            <a:ext cx="1249680" cy="1191895"/>
          </a:xfrm>
          <a:prstGeom prst="straightConnector1">
            <a:avLst/>
          </a:prstGeom>
          <a:ln w="666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77945" y="3421380"/>
            <a:ext cx="1234440" cy="1177925"/>
          </a:xfrm>
          <a:prstGeom prst="straightConnector1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136515" y="3004185"/>
            <a:ext cx="1196975" cy="4273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1249680" y="5123180"/>
            <a:ext cx="1338580" cy="532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876675" y="4623435"/>
            <a:ext cx="1235710" cy="758825"/>
          </a:xfrm>
          <a:prstGeom prst="straightConnector1">
            <a:avLst/>
          </a:prstGeom>
          <a:ln w="698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3" grpId="0" animBg="1"/>
      <p:bldP spid="9" grpId="0" animBg="1"/>
      <p:bldP spid="12" grpId="1" animBg="1"/>
      <p:bldP spid="3" grpId="1" animBg="1"/>
      <p:bldP spid="9" grpId="1" animBg="1"/>
      <p:bldP spid="22" grpId="0" bldLvl="0" animBg="1"/>
      <p:bldP spid="12" grpId="2" animBg="1"/>
      <p:bldP spid="12" grpId="3" animBg="1"/>
      <p:bldP spid="22" grpId="1" animBg="1"/>
      <p:bldP spid="12" grpId="4" animBg="1"/>
      <p:bldP spid="23" grpId="0" bldLvl="0" animBg="1"/>
      <p:bldP spid="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Freeform 52"/>
          <p:cNvSpPr/>
          <p:nvPr/>
        </p:nvSpPr>
        <p:spPr>
          <a:xfrm rot="10800000">
            <a:off x="6729095" y="1671320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701 w 3005"/>
              <a:gd name="connsiteY1" fmla="*/ 484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2018" y="-123"/>
                  <a:pt x="2701" y="484"/>
                </a:cubicBezTo>
                <a:cubicBezTo>
                  <a:pt x="3176" y="1168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&lt;&lt;</a:t>
            </a:r>
            <a:endParaRPr lang="en-US" altLang="en-US"/>
          </a:p>
        </p:txBody>
      </p:sp>
      <p:sp>
        <p:nvSpPr>
          <p:cNvPr id="52" name="Freeform 51"/>
          <p:cNvSpPr/>
          <p:nvPr/>
        </p:nvSpPr>
        <p:spPr>
          <a:xfrm>
            <a:off x="4034155" y="3863975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660 w 3005"/>
              <a:gd name="connsiteY1" fmla="*/ 482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1977" y="-125"/>
                  <a:pt x="2660" y="482"/>
                </a:cubicBezTo>
                <a:cubicBezTo>
                  <a:pt x="3135" y="1166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29330" y="5070475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Neurone Artificiale Stigmergico</a:t>
            </a:r>
            <a:endParaRPr lang="en-US" altLang="en-US" sz="40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676775" y="2000885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6732905" y="1931035"/>
            <a:ext cx="165544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4148455" y="3884295"/>
            <a:ext cx="178498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7789545" y="50984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x(0)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115435" y="214376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x(1)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Esempio: XOR</a:t>
            </a:r>
            <a:endParaRPr lang="en-US" altLang="en-US"/>
          </a:p>
        </p:txBody>
      </p:sp>
      <p:graphicFrame>
        <p:nvGraphicFramePr>
          <p:cNvPr id="34" name="Table 33"/>
          <p:cNvGraphicFramePr/>
          <p:nvPr/>
        </p:nvGraphicFramePr>
        <p:xfrm>
          <a:off x="4354830" y="3384550"/>
          <a:ext cx="34823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1160780"/>
                <a:gridCol w="1160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</a:t>
                      </a:r>
                      <a:r>
                        <a:rPr lang="en-US" altLang="en-US" baseline="-25000">
                          <a:solidFill>
                            <a:schemeClr val="accent3"/>
                          </a:solidFill>
                          <a:uFillTx/>
                        </a:rPr>
                        <a:t>0</a:t>
                      </a:r>
                      <a:endParaRPr lang="en-US" altLang="en-US" baseline="-25000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x</a:t>
                      </a:r>
                      <a:r>
                        <a:rPr lang="en-US" altLang="en-US" sz="1800" baseline="-25000">
                          <a:solidFill>
                            <a:schemeClr val="accent3"/>
                          </a:solidFill>
                          <a:uFillTx/>
                          <a:sym typeface="+mn-ea"/>
                        </a:rPr>
                        <a:t>1</a:t>
                      </a:r>
                      <a:endParaRPr lang="en-US" altLang="en-US" sz="1800" baseline="-25000">
                        <a:solidFill>
                          <a:schemeClr val="accent3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1753870" y="2202180"/>
            <a:ext cx="8684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“Oppure esclusivo”: Pari ad “1” se solamente uno degli ingressi è pari ad “1”</a:t>
            </a:r>
            <a:endParaRPr lang="en-US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XOR Neurale Classico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570220" y="2388235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570220" y="3712845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accent3"/>
                </a:solidFill>
                <a:uFillTx/>
              </a:rPr>
              <a:t>0</a:t>
            </a:r>
            <a:endParaRPr lang="en-US" altLang="en-US" baseline="-25000">
              <a:solidFill>
                <a:schemeClr val="accent3"/>
              </a:solidFill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70220" y="5035550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accent3"/>
                </a:solidFill>
                <a:uFillTx/>
              </a:rPr>
              <a:t>1</a:t>
            </a:r>
            <a:endParaRPr lang="en-US" altLang="en-US" baseline="-25000">
              <a:solidFill>
                <a:schemeClr val="accent3"/>
              </a:solidFill>
              <a:uFillTx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544435" y="3508375"/>
            <a:ext cx="1004570" cy="1004570"/>
            <a:chOff x="7400" y="4205"/>
            <a:chExt cx="1582" cy="1582"/>
          </a:xfrm>
        </p:grpSpPr>
        <p:sp>
          <p:nvSpPr>
            <p:cNvPr id="6" name="Oval 5"/>
            <p:cNvSpPr/>
            <p:nvPr/>
          </p:nvSpPr>
          <p:spPr>
            <a:xfrm>
              <a:off x="7400" y="4205"/>
              <a:ext cx="1582" cy="1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" name="Picture 6" descr="thetad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2" y="4686"/>
              <a:ext cx="977" cy="62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544435" y="4831715"/>
            <a:ext cx="1004570" cy="1004570"/>
            <a:chOff x="7400" y="4205"/>
            <a:chExt cx="1582" cy="1582"/>
          </a:xfrm>
        </p:grpSpPr>
        <p:sp>
          <p:nvSpPr>
            <p:cNvPr id="10" name="Oval 9"/>
            <p:cNvSpPr/>
            <p:nvPr/>
          </p:nvSpPr>
          <p:spPr>
            <a:xfrm>
              <a:off x="7400" y="4205"/>
              <a:ext cx="1582" cy="1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" name="Picture 10" descr="thetad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2" y="4686"/>
              <a:ext cx="977" cy="62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7736205" y="2388235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459595" y="3508375"/>
            <a:ext cx="1004570" cy="1004570"/>
            <a:chOff x="7400" y="4205"/>
            <a:chExt cx="1582" cy="1582"/>
          </a:xfrm>
        </p:grpSpPr>
        <p:sp>
          <p:nvSpPr>
            <p:cNvPr id="14" name="Oval 13"/>
            <p:cNvSpPr/>
            <p:nvPr/>
          </p:nvSpPr>
          <p:spPr>
            <a:xfrm>
              <a:off x="7400" y="4205"/>
              <a:ext cx="1582" cy="1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5" name="Picture 14" descr="thetad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2" y="4686"/>
              <a:ext cx="977" cy="620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>
            <a:stCxn id="3" idx="3"/>
            <a:endCxn id="6" idx="2"/>
          </p:cNvCxnSpPr>
          <p:nvPr/>
        </p:nvCxnSpPr>
        <p:spPr>
          <a:xfrm>
            <a:off x="6182995" y="2686685"/>
            <a:ext cx="1361440" cy="1323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10" idx="2"/>
          </p:cNvCxnSpPr>
          <p:nvPr/>
        </p:nvCxnSpPr>
        <p:spPr>
          <a:xfrm>
            <a:off x="6182995" y="2686685"/>
            <a:ext cx="1361440" cy="2647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6" idx="2"/>
          </p:cNvCxnSpPr>
          <p:nvPr/>
        </p:nvCxnSpPr>
        <p:spPr>
          <a:xfrm flipV="1">
            <a:off x="6182995" y="4010660"/>
            <a:ext cx="13614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0" idx="2"/>
          </p:cNvCxnSpPr>
          <p:nvPr/>
        </p:nvCxnSpPr>
        <p:spPr>
          <a:xfrm>
            <a:off x="6182995" y="5334000"/>
            <a:ext cx="1361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4" idx="2"/>
          </p:cNvCxnSpPr>
          <p:nvPr/>
        </p:nvCxnSpPr>
        <p:spPr>
          <a:xfrm>
            <a:off x="8348980" y="2686685"/>
            <a:ext cx="1110615" cy="1323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10" idx="2"/>
          </p:cNvCxnSpPr>
          <p:nvPr/>
        </p:nvCxnSpPr>
        <p:spPr>
          <a:xfrm>
            <a:off x="6182995" y="4011295"/>
            <a:ext cx="1361440" cy="1322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6" idx="2"/>
          </p:cNvCxnSpPr>
          <p:nvPr/>
        </p:nvCxnSpPr>
        <p:spPr>
          <a:xfrm flipV="1">
            <a:off x="6182995" y="4010660"/>
            <a:ext cx="1361440" cy="132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549005" y="4010025"/>
            <a:ext cx="910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549005" y="4010660"/>
            <a:ext cx="910590" cy="132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/>
          <p:nvPr/>
        </p:nvGraphicFramePr>
        <p:xfrm>
          <a:off x="743585" y="2329180"/>
          <a:ext cx="34823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1160780"/>
                <a:gridCol w="1160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</a:t>
                      </a:r>
                      <a:r>
                        <a:rPr lang="en-US" altLang="en-US" baseline="-25000">
                          <a:solidFill>
                            <a:schemeClr val="accent3"/>
                          </a:solidFill>
                          <a:uFillTx/>
                        </a:rPr>
                        <a:t>0</a:t>
                      </a:r>
                      <a:endParaRPr lang="en-US" altLang="en-US" baseline="-25000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x</a:t>
                      </a:r>
                      <a:r>
                        <a:rPr lang="en-US" altLang="en-US" sz="1800" baseline="-25000">
                          <a:solidFill>
                            <a:schemeClr val="accent3"/>
                          </a:solidFill>
                          <a:uFillTx/>
                          <a:sym typeface="+mn-ea"/>
                        </a:rPr>
                        <a:t>1</a:t>
                      </a:r>
                      <a:endParaRPr lang="en-US" altLang="en-US" sz="1800" baseline="-25000">
                        <a:solidFill>
                          <a:schemeClr val="accent3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10464165" y="4011295"/>
            <a:ext cx="910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11416665" y="3712210"/>
            <a:ext cx="1168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y</a:t>
            </a:r>
            <a:endParaRPr lang="en-US" altLang="en-US" sz="2800"/>
          </a:p>
        </p:txBody>
      </p:sp>
      <p:sp>
        <p:nvSpPr>
          <p:cNvPr id="37" name="Text Box 36"/>
          <p:cNvSpPr txBox="1"/>
          <p:nvPr/>
        </p:nvSpPr>
        <p:spPr>
          <a:xfrm>
            <a:off x="843280" y="4686300"/>
            <a:ext cx="38080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2 Input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2 Bias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3 Percettroni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9 Pesi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1385</Words>
  <Application>WPS Presentation</Application>
  <PresentationFormat>Widescreen</PresentationFormat>
  <Paragraphs>276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Liberation Sans</vt:lpstr>
      <vt:lpstr>微软雅黑</vt:lpstr>
      <vt:lpstr>Droid Sans Fallback</vt:lpstr>
      <vt:lpstr/>
      <vt:lpstr>Arial Unicode MS</vt:lpstr>
      <vt:lpstr>Calibri</vt:lpstr>
      <vt:lpstr>Default Design</vt:lpstr>
      <vt:lpstr>Reti Neurali Stigmergiche</vt:lpstr>
      <vt:lpstr>Classificazione Nel Tempo</vt:lpstr>
      <vt:lpstr>Stigmergia</vt:lpstr>
      <vt:lpstr>Neurone Artificiale Classico</vt:lpstr>
      <vt:lpstr>Neurone Artificiale Classico</vt:lpstr>
      <vt:lpstr>Neurone Artificiale Stigmergico</vt:lpstr>
      <vt:lpstr>Neurone Artificiale Stigmergico</vt:lpstr>
      <vt:lpstr>Esempio: XOR</vt:lpstr>
      <vt:lpstr>XOR Neurale Classico</vt:lpstr>
      <vt:lpstr>XOR Neurale Stigmergico</vt:lpstr>
      <vt:lpstr>Prove Sperimentali: Dataset</vt:lpstr>
      <vt:lpstr>MNIST Nel Tempo</vt:lpstr>
      <vt:lpstr>Risultati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Neurali Stigmergiche</dc:title>
  <dc:creator>federico</dc:creator>
  <cp:lastModifiedBy>federico</cp:lastModifiedBy>
  <cp:revision>123</cp:revision>
  <dcterms:created xsi:type="dcterms:W3CDTF">2018-09-26T14:33:25Z</dcterms:created>
  <dcterms:modified xsi:type="dcterms:W3CDTF">2018-09-26T14:33:25Z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