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62" r:id="rId7"/>
    <p:sldId id="260" r:id="rId8"/>
    <p:sldId id="261" r:id="rId9"/>
    <p:sldId id="263" r:id="rId10"/>
    <p:sldId id="264" r:id="rId11"/>
    <p:sldId id="267" r:id="rId12"/>
    <p:sldId id="268" r:id="rId13"/>
    <p:sldId id="269" r:id="rId14"/>
    <p:sldId id="270" r:id="rId15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545f403-a8bf-442f-9275-f0e29f0269f9}">
          <p14:sldIdLst>
            <p14:sldId id="256"/>
            <p14:sldId id="257"/>
            <p14:sldId id="258"/>
            <p14:sldId id="262"/>
            <p14:sldId id="260"/>
            <p14:sldId id="263"/>
            <p14:sldId id="264"/>
            <p14:sldId id="267"/>
            <p14:sldId id="268"/>
            <p14:sldId id="269"/>
            <p14:sldId id="27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46773"/>
            <a:ext cx="9144000" cy="2387600"/>
          </a:xfrm>
        </p:spPr>
        <p:txBody>
          <a:bodyPr/>
          <a:p>
            <a:r>
              <a:rPr lang="en-US"/>
              <a:t>Reti Neurali Stigmergiche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95408"/>
            <a:ext cx="9144000" cy="1655762"/>
          </a:xfrm>
        </p:spPr>
        <p:txBody>
          <a:bodyPr>
            <a:normAutofit lnSpcReduction="20000"/>
          </a:bodyPr>
          <a:p>
            <a:r>
              <a:rPr lang="en-US"/>
              <a:t>Architetture e metodologie innovative per l’apprendimento di pattern spazio-temporali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4000">
                <a:sym typeface="+mn-ea"/>
              </a:rPr>
              <a:t>Percettrone Stigmergico </a:t>
            </a:r>
            <a:r>
              <a:rPr lang="" altLang="en-US" sz="4000">
                <a:sym typeface="+mn-ea"/>
              </a:rPr>
              <a:t>Completo</a:t>
            </a:r>
            <a:r>
              <a:rPr lang="en-US" altLang="en-US" sz="4000">
                <a:sym typeface="+mn-ea"/>
              </a:rPr>
              <a:t>: Esempio</a:t>
            </a:r>
            <a:endParaRPr lang="en-US" altLang="en-US" sz="4000">
              <a:sym typeface="+mn-e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45765" y="3070860"/>
            <a:ext cx="715010" cy="71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/>
              <a:t>x(t)</a:t>
            </a:r>
            <a:endParaRPr lang="en-US" altLang="en-US" sz="2400"/>
          </a:p>
        </p:txBody>
      </p:sp>
      <p:sp>
        <p:nvSpPr>
          <p:cNvPr id="10" name="Oval 9"/>
          <p:cNvSpPr/>
          <p:nvPr/>
        </p:nvSpPr>
        <p:spPr>
          <a:xfrm>
            <a:off x="5125085" y="2458085"/>
            <a:ext cx="1941195" cy="194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1" name="Picture 10" descr="thetadot_va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88915" y="3124200"/>
            <a:ext cx="1612900" cy="608330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9" idx="3"/>
            <a:endCxn id="10" idx="2"/>
          </p:cNvCxnSpPr>
          <p:nvPr/>
        </p:nvCxnSpPr>
        <p:spPr>
          <a:xfrm>
            <a:off x="3660775" y="3428365"/>
            <a:ext cx="146431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538210" y="3070860"/>
            <a:ext cx="715010" cy="71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/>
              <a:t>y(t)</a:t>
            </a:r>
            <a:endParaRPr lang="en-US" altLang="en-US" sz="2400"/>
          </a:p>
        </p:txBody>
      </p:sp>
      <p:cxnSp>
        <p:nvCxnSpPr>
          <p:cNvPr id="15" name="Straight Arrow Connector 14"/>
          <p:cNvCxnSpPr>
            <a:stCxn id="10" idx="6"/>
            <a:endCxn id="13" idx="1"/>
          </p:cNvCxnSpPr>
          <p:nvPr/>
        </p:nvCxnSpPr>
        <p:spPr>
          <a:xfrm flipV="1">
            <a:off x="7066280" y="3428365"/>
            <a:ext cx="147193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3974465" y="2907030"/>
            <a:ext cx="10013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/>
              <a:t>w</a:t>
            </a:r>
            <a:r>
              <a:rPr lang="" altLang="en-US" sz="2800"/>
              <a:t>(t)</a:t>
            </a:r>
            <a:endParaRPr lang="" altLang="en-US"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" name="Freeform 52"/>
          <p:cNvSpPr/>
          <p:nvPr/>
        </p:nvSpPr>
        <p:spPr>
          <a:xfrm rot="10800000">
            <a:off x="4021455" y="1704975"/>
            <a:ext cx="1908175" cy="1843405"/>
          </a:xfrm>
          <a:custGeom>
            <a:avLst/>
            <a:gdLst>
              <a:gd name="connsiteX0" fmla="*/ 0 w 3005"/>
              <a:gd name="connsiteY0" fmla="*/ 0 h 2903"/>
              <a:gd name="connsiteX1" fmla="*/ 2701 w 3005"/>
              <a:gd name="connsiteY1" fmla="*/ 484 h 2903"/>
              <a:gd name="connsiteX2" fmla="*/ 3005 w 3005"/>
              <a:gd name="connsiteY2" fmla="*/ 2876 h 2903"/>
              <a:gd name="connsiteX3" fmla="*/ 0 w 3005"/>
              <a:gd name="connsiteY3" fmla="*/ 2903 h 2903"/>
              <a:gd name="connsiteX4" fmla="*/ 0 w 3005"/>
              <a:gd name="connsiteY4" fmla="*/ 0 h 2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" h="2903">
                <a:moveTo>
                  <a:pt x="0" y="0"/>
                </a:moveTo>
                <a:cubicBezTo>
                  <a:pt x="887" y="145"/>
                  <a:pt x="2018" y="-123"/>
                  <a:pt x="2701" y="484"/>
                </a:cubicBezTo>
                <a:cubicBezTo>
                  <a:pt x="3176" y="1168"/>
                  <a:pt x="2931" y="2066"/>
                  <a:pt x="3005" y="2876"/>
                </a:cubicBezTo>
                <a:lnTo>
                  <a:pt x="0" y="2903"/>
                </a:lnTo>
                <a:lnTo>
                  <a:pt x="0" y="0"/>
                </a:lnTo>
                <a:close/>
              </a:path>
            </a:pathLst>
          </a:cu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&lt;&lt;</a:t>
            </a:r>
            <a:endParaRPr lang="" altLang="en-US"/>
          </a:p>
        </p:txBody>
      </p:sp>
      <p:sp>
        <p:nvSpPr>
          <p:cNvPr id="52" name="Freeform 51"/>
          <p:cNvSpPr/>
          <p:nvPr/>
        </p:nvSpPr>
        <p:spPr>
          <a:xfrm>
            <a:off x="1326515" y="3897630"/>
            <a:ext cx="1908175" cy="1843405"/>
          </a:xfrm>
          <a:custGeom>
            <a:avLst/>
            <a:gdLst>
              <a:gd name="connsiteX0" fmla="*/ 0 w 3005"/>
              <a:gd name="connsiteY0" fmla="*/ 0 h 2903"/>
              <a:gd name="connsiteX1" fmla="*/ 2660 w 3005"/>
              <a:gd name="connsiteY1" fmla="*/ 482 h 2903"/>
              <a:gd name="connsiteX2" fmla="*/ 3005 w 3005"/>
              <a:gd name="connsiteY2" fmla="*/ 2876 h 2903"/>
              <a:gd name="connsiteX3" fmla="*/ 0 w 3005"/>
              <a:gd name="connsiteY3" fmla="*/ 2903 h 2903"/>
              <a:gd name="connsiteX4" fmla="*/ 0 w 3005"/>
              <a:gd name="connsiteY4" fmla="*/ 0 h 2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" h="2903">
                <a:moveTo>
                  <a:pt x="0" y="0"/>
                </a:moveTo>
                <a:cubicBezTo>
                  <a:pt x="887" y="145"/>
                  <a:pt x="1977" y="-125"/>
                  <a:pt x="2660" y="482"/>
                </a:cubicBezTo>
                <a:cubicBezTo>
                  <a:pt x="3135" y="1166"/>
                  <a:pt x="2931" y="2066"/>
                  <a:pt x="3005" y="2876"/>
                </a:cubicBezTo>
                <a:lnTo>
                  <a:pt x="0" y="2903"/>
                </a:lnTo>
                <a:lnTo>
                  <a:pt x="0" y="0"/>
                </a:lnTo>
                <a:close/>
              </a:path>
            </a:pathLst>
          </a:cu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21690" y="5104130"/>
            <a:ext cx="48590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4000">
                <a:sym typeface="+mn-ea"/>
              </a:rPr>
              <a:t>Percettrone Stigmergico Completo: Esempio</a:t>
            </a:r>
            <a:endParaRPr lang="en-US" altLang="en-US" sz="4000">
              <a:sym typeface="+mn-ea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969135" y="2034540"/>
            <a:ext cx="0" cy="3865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6931025" y="2788285"/>
            <a:ext cx="3853180" cy="1397635"/>
            <a:chOff x="10915" y="4391"/>
            <a:chExt cx="6068" cy="2201"/>
          </a:xfrm>
        </p:grpSpPr>
        <p:pic>
          <p:nvPicPr>
            <p:cNvPr id="12" name="Picture 11" descr="simpleperc_exp_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931" y="4391"/>
              <a:ext cx="6052" cy="1155"/>
            </a:xfrm>
            <a:prstGeom prst="rect">
              <a:avLst/>
            </a:prstGeom>
          </p:spPr>
        </p:pic>
        <p:pic>
          <p:nvPicPr>
            <p:cNvPr id="5" name="Picture 4" descr="fullperc_exp_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915" y="6170"/>
              <a:ext cx="4903" cy="423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6931025" y="1608455"/>
            <a:ext cx="3627120" cy="802640"/>
            <a:chOff x="10915" y="2533"/>
            <a:chExt cx="5712" cy="1264"/>
          </a:xfrm>
        </p:grpSpPr>
        <p:pic>
          <p:nvPicPr>
            <p:cNvPr id="4" name="Picture 3" descr="fullperc_exp_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41" y="2533"/>
              <a:ext cx="5686" cy="1264"/>
            </a:xfrm>
            <a:prstGeom prst="rect">
              <a:avLst/>
            </a:prstGeom>
          </p:spPr>
        </p:pic>
        <p:cxnSp>
          <p:nvCxnSpPr>
            <p:cNvPr id="11" name="Straight Connector 10"/>
            <p:cNvCxnSpPr/>
            <p:nvPr/>
          </p:nvCxnSpPr>
          <p:spPr>
            <a:xfrm>
              <a:off x="10915" y="3509"/>
              <a:ext cx="806" cy="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880225" y="4539615"/>
            <a:ext cx="3382010" cy="740410"/>
            <a:chOff x="10835" y="7149"/>
            <a:chExt cx="5326" cy="1166"/>
          </a:xfrm>
        </p:grpSpPr>
        <p:pic>
          <p:nvPicPr>
            <p:cNvPr id="8" name="Picture 7" descr="fullperc_exp_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915" y="7149"/>
              <a:ext cx="5247" cy="1167"/>
            </a:xfrm>
            <a:prstGeom prst="rect">
              <a:avLst/>
            </a:prstGeom>
          </p:spPr>
        </p:pic>
        <p:cxnSp>
          <p:nvCxnSpPr>
            <p:cNvPr id="13" name="Straight Connector 12"/>
            <p:cNvCxnSpPr/>
            <p:nvPr/>
          </p:nvCxnSpPr>
          <p:spPr>
            <a:xfrm>
              <a:off x="10835" y="8058"/>
              <a:ext cx="806" cy="0"/>
            </a:xfrm>
            <a:prstGeom prst="line">
              <a:avLst/>
            </a:prstGeom>
            <a:ln w="508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3225800" y="1960245"/>
            <a:ext cx="1180465" cy="3527763"/>
            <a:chOff x="5071" y="3257"/>
            <a:chExt cx="1859" cy="5387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6000" y="3257"/>
              <a:ext cx="0" cy="4781"/>
            </a:xfrm>
            <a:prstGeom prst="line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 Box 16"/>
            <p:cNvSpPr txBox="1"/>
            <p:nvPr/>
          </p:nvSpPr>
          <p:spPr>
            <a:xfrm>
              <a:off x="5071" y="8082"/>
              <a:ext cx="1859" cy="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th(0)</a:t>
              </a:r>
              <a:r>
                <a:rPr lang="" altLang="en-US"/>
                <a:t>/w(0)</a:t>
              </a:r>
              <a:endParaRPr lang="" altLang="en-US"/>
            </a:p>
          </p:txBody>
        </p:sp>
      </p:grpSp>
      <p:sp>
        <p:nvSpPr>
          <p:cNvPr id="23" name="Freeform 22"/>
          <p:cNvSpPr/>
          <p:nvPr/>
        </p:nvSpPr>
        <p:spPr>
          <a:xfrm>
            <a:off x="4025265" y="1964690"/>
            <a:ext cx="1655445" cy="1557020"/>
          </a:xfrm>
          <a:custGeom>
            <a:avLst/>
            <a:gdLst>
              <a:gd name="connisteX0" fmla="*/ 12796 w 1655541"/>
              <a:gd name="connsiteY0" fmla="*/ 0 h 1557020"/>
              <a:gd name="connisteX1" fmla="*/ 227426 w 1655541"/>
              <a:gd name="connsiteY1" fmla="*/ 1299845 h 1557020"/>
              <a:gd name="connisteX2" fmla="*/ 1655541 w 1655541"/>
              <a:gd name="connsiteY2" fmla="*/ 1557020 h 1557020"/>
              <a:gd name="connisteX3" fmla="*/ 1998441 w 1655541"/>
              <a:gd name="connsiteY3" fmla="*/ 1456690 h 155702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655542" h="1557020">
                <a:moveTo>
                  <a:pt x="12797" y="0"/>
                </a:moveTo>
                <a:cubicBezTo>
                  <a:pt x="27402" y="254635"/>
                  <a:pt x="-100868" y="988695"/>
                  <a:pt x="227427" y="1299845"/>
                </a:cubicBezTo>
                <a:cubicBezTo>
                  <a:pt x="555722" y="1610995"/>
                  <a:pt x="1301212" y="1525905"/>
                  <a:pt x="1655542" y="1557020"/>
                </a:cubicBezTo>
              </a:path>
            </a:pathLst>
          </a:custGeom>
          <a:noFill/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 rot="10800000">
            <a:off x="1440815" y="3917950"/>
            <a:ext cx="1784985" cy="1557020"/>
          </a:xfrm>
          <a:custGeom>
            <a:avLst/>
            <a:gdLst>
              <a:gd name="connisteX0" fmla="*/ 12796 w 1655541"/>
              <a:gd name="connsiteY0" fmla="*/ 0 h 1557020"/>
              <a:gd name="connisteX1" fmla="*/ 227426 w 1655541"/>
              <a:gd name="connsiteY1" fmla="*/ 1299845 h 1557020"/>
              <a:gd name="connisteX2" fmla="*/ 1655541 w 1655541"/>
              <a:gd name="connsiteY2" fmla="*/ 1557020 h 1557020"/>
              <a:gd name="connisteX3" fmla="*/ 1998441 w 1655541"/>
              <a:gd name="connsiteY3" fmla="*/ 1456690 h 155702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655542" h="1557020">
                <a:moveTo>
                  <a:pt x="12797" y="0"/>
                </a:moveTo>
                <a:cubicBezTo>
                  <a:pt x="27402" y="254635"/>
                  <a:pt x="-100868" y="988695"/>
                  <a:pt x="227427" y="1299845"/>
                </a:cubicBezTo>
                <a:cubicBezTo>
                  <a:pt x="555722" y="1610995"/>
                  <a:pt x="1301212" y="1525905"/>
                  <a:pt x="1655542" y="1557020"/>
                </a:cubicBezTo>
              </a:path>
            </a:pathLst>
          </a:cu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6969125" y="5732145"/>
            <a:ext cx="4878705" cy="432435"/>
            <a:chOff x="10975" y="9027"/>
            <a:chExt cx="7683" cy="681"/>
          </a:xfrm>
        </p:grpSpPr>
        <p:pic>
          <p:nvPicPr>
            <p:cNvPr id="9" name="Picture 8" descr="simpleperc_exp_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975" y="9027"/>
              <a:ext cx="7598" cy="425"/>
            </a:xfrm>
            <a:prstGeom prst="rect">
              <a:avLst/>
            </a:prstGeom>
          </p:spPr>
        </p:pic>
        <p:cxnSp>
          <p:nvCxnSpPr>
            <p:cNvPr id="25" name="Straight Connector 24"/>
            <p:cNvCxnSpPr/>
            <p:nvPr/>
          </p:nvCxnSpPr>
          <p:spPr>
            <a:xfrm>
              <a:off x="10978" y="9708"/>
              <a:ext cx="7680" cy="0"/>
            </a:xfrm>
            <a:prstGeom prst="line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6969125" y="6326505"/>
            <a:ext cx="4277995" cy="402590"/>
            <a:chOff x="10975" y="9963"/>
            <a:chExt cx="6737" cy="634"/>
          </a:xfrm>
        </p:grpSpPr>
        <p:pic>
          <p:nvPicPr>
            <p:cNvPr id="10" name="Picture 9" descr="simpleperc_exp_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975" y="9963"/>
              <a:ext cx="6734" cy="431"/>
            </a:xfrm>
            <a:prstGeom prst="rect">
              <a:avLst/>
            </a:prstGeom>
          </p:spPr>
        </p:pic>
        <p:cxnSp>
          <p:nvCxnSpPr>
            <p:cNvPr id="26" name="Straight Connector 25"/>
            <p:cNvCxnSpPr/>
            <p:nvPr/>
          </p:nvCxnSpPr>
          <p:spPr>
            <a:xfrm>
              <a:off x="10978" y="10597"/>
              <a:ext cx="6735" cy="0"/>
            </a:xfrm>
            <a:prstGeom prst="line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/>
          <p:cNvSpPr/>
          <p:nvPr/>
        </p:nvSpPr>
        <p:spPr>
          <a:xfrm>
            <a:off x="2154555" y="2545715"/>
            <a:ext cx="380365" cy="39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0</a:t>
            </a:r>
            <a:endParaRPr lang="en-US" altLang="en-US"/>
          </a:p>
        </p:txBody>
      </p:sp>
      <p:sp>
        <p:nvSpPr>
          <p:cNvPr id="32" name="Rectangle 31"/>
          <p:cNvSpPr/>
          <p:nvPr/>
        </p:nvSpPr>
        <p:spPr>
          <a:xfrm>
            <a:off x="2538095" y="2545715"/>
            <a:ext cx="380365" cy="39497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0</a:t>
            </a:r>
            <a:endParaRPr lang="" altLang="en-US"/>
          </a:p>
        </p:txBody>
      </p:sp>
      <p:sp>
        <p:nvSpPr>
          <p:cNvPr id="33" name="Rectangle 32"/>
          <p:cNvSpPr/>
          <p:nvPr/>
        </p:nvSpPr>
        <p:spPr>
          <a:xfrm>
            <a:off x="2154555" y="4376420"/>
            <a:ext cx="380365" cy="39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0</a:t>
            </a:r>
            <a:endParaRPr lang="en-US" altLang="en-US"/>
          </a:p>
        </p:txBody>
      </p:sp>
      <p:sp>
        <p:nvSpPr>
          <p:cNvPr id="34" name="Rectangle 33"/>
          <p:cNvSpPr/>
          <p:nvPr/>
        </p:nvSpPr>
        <p:spPr>
          <a:xfrm>
            <a:off x="2538095" y="4376420"/>
            <a:ext cx="380365" cy="39497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35" name="Rectangle 34"/>
          <p:cNvSpPr/>
          <p:nvPr/>
        </p:nvSpPr>
        <p:spPr>
          <a:xfrm>
            <a:off x="4347845" y="4376420"/>
            <a:ext cx="380365" cy="39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1</a:t>
            </a:r>
            <a:endParaRPr lang="" altLang="en-US"/>
          </a:p>
        </p:txBody>
      </p:sp>
      <p:sp>
        <p:nvSpPr>
          <p:cNvPr id="36" name="Rectangle 35"/>
          <p:cNvSpPr/>
          <p:nvPr/>
        </p:nvSpPr>
        <p:spPr>
          <a:xfrm>
            <a:off x="4737100" y="4376420"/>
            <a:ext cx="380365" cy="39497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0</a:t>
            </a:r>
            <a:endParaRPr lang="" altLang="en-US"/>
          </a:p>
        </p:txBody>
      </p:sp>
      <p:sp>
        <p:nvSpPr>
          <p:cNvPr id="37" name="Rectangle 36"/>
          <p:cNvSpPr/>
          <p:nvPr/>
        </p:nvSpPr>
        <p:spPr>
          <a:xfrm>
            <a:off x="4347845" y="2545715"/>
            <a:ext cx="380365" cy="39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1</a:t>
            </a:r>
            <a:endParaRPr lang="" altLang="en-US"/>
          </a:p>
        </p:txBody>
      </p:sp>
      <p:sp>
        <p:nvSpPr>
          <p:cNvPr id="38" name="Rectangle 37"/>
          <p:cNvSpPr/>
          <p:nvPr/>
        </p:nvSpPr>
        <p:spPr>
          <a:xfrm>
            <a:off x="4737100" y="2545715"/>
            <a:ext cx="380365" cy="39497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39" name="Text Box 38"/>
          <p:cNvSpPr txBox="1"/>
          <p:nvPr/>
        </p:nvSpPr>
        <p:spPr>
          <a:xfrm>
            <a:off x="5081905" y="5132070"/>
            <a:ext cx="892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x(0)</a:t>
            </a:r>
            <a:endParaRPr lang="en-US" altLang="en-US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40" name="Text Box 39"/>
          <p:cNvSpPr txBox="1"/>
          <p:nvPr/>
        </p:nvSpPr>
        <p:spPr>
          <a:xfrm>
            <a:off x="1407795" y="2177415"/>
            <a:ext cx="892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x(</a:t>
            </a:r>
            <a:r>
              <a:rPr lang="" altLang="en-US"/>
              <a:t>1</a:t>
            </a:r>
            <a:r>
              <a:rPr lang="en-US" altLang="en-US"/>
              <a:t>)</a:t>
            </a:r>
            <a:endParaRPr lang="en-US" altLang="en-US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42" name="Text Box 41"/>
          <p:cNvSpPr txBox="1"/>
          <p:nvPr/>
        </p:nvSpPr>
        <p:spPr>
          <a:xfrm>
            <a:off x="1854835" y="6164580"/>
            <a:ext cx="27927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2400"/>
              <a:t>Molto Non Lineare!</a:t>
            </a:r>
            <a:endParaRPr lang="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3" grpId="0" animBg="1"/>
      <p:bldP spid="29" grpId="0" animBg="1"/>
      <p:bldP spid="37" grpId="0" animBg="1"/>
      <p:bldP spid="35" grpId="0" animBg="1"/>
      <p:bldP spid="40" grpId="0"/>
      <p:bldP spid="23" grpId="0" animBg="1"/>
      <p:bldP spid="38" grpId="0" animBg="1"/>
      <p:bldP spid="36" grpId="0" animBg="1"/>
      <p:bldP spid="24" grpId="0" animBg="1"/>
      <p:bldP spid="34" grpId="0" animBg="1"/>
      <p:bldP spid="32" grpId="0" animBg="1"/>
      <p:bldP spid="53" grpId="0" animBg="1"/>
      <p:bldP spid="52" grpId="0" bldLvl="0" animBg="1"/>
      <p:bldP spid="4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Equivalenza con rete tradizionale</a:t>
            </a:r>
            <a:endParaRPr lang="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Oval 4"/>
          <p:cNvSpPr/>
          <p:nvPr/>
        </p:nvSpPr>
        <p:spPr>
          <a:xfrm>
            <a:off x="5469255" y="2386965"/>
            <a:ext cx="1254125" cy="1254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1" name="Picture 10" descr="thetado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99760" y="2771140"/>
            <a:ext cx="763905" cy="4845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Neurone Artificiale Classico</a:t>
            </a:r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3533775" y="3641090"/>
            <a:ext cx="690880" cy="672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x</a:t>
            </a:r>
            <a:r>
              <a:rPr lang="en-US" altLang="en-US" baseline="-25000">
                <a:solidFill>
                  <a:schemeClr val="bg1"/>
                </a:solidFill>
                <a:uFillTx/>
              </a:rPr>
              <a:t>n-1</a:t>
            </a:r>
            <a:endParaRPr lang="en-US" alt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33775" y="1714500"/>
            <a:ext cx="690880" cy="672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x</a:t>
            </a:r>
            <a:r>
              <a:rPr lang="en-US" altLang="en-US" baseline="-25000">
                <a:solidFill>
                  <a:schemeClr val="bg1"/>
                </a:solidFill>
                <a:uFillTx/>
              </a:rPr>
              <a:t>0</a:t>
            </a:r>
            <a:endParaRPr lang="en-US" alt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3533775" y="2668905"/>
            <a:ext cx="1013460" cy="6908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en-US" sz="5400"/>
              <a:t>...</a:t>
            </a:r>
            <a:endParaRPr lang="en-US" altLang="en-US" sz="5400"/>
          </a:p>
        </p:txBody>
      </p:sp>
      <p:cxnSp>
        <p:nvCxnSpPr>
          <p:cNvPr id="9" name="Straight Arrow Connector 8"/>
          <p:cNvCxnSpPr>
            <a:stCxn id="7" idx="3"/>
            <a:endCxn id="5" idx="2"/>
          </p:cNvCxnSpPr>
          <p:nvPr/>
        </p:nvCxnSpPr>
        <p:spPr>
          <a:xfrm>
            <a:off x="4224655" y="2051050"/>
            <a:ext cx="1244600" cy="963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5" idx="2"/>
          </p:cNvCxnSpPr>
          <p:nvPr/>
        </p:nvCxnSpPr>
        <p:spPr>
          <a:xfrm flipV="1">
            <a:off x="4224655" y="3014345"/>
            <a:ext cx="1244600" cy="963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fdo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245" y="2787650"/>
            <a:ext cx="652145" cy="45212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951470" y="2687320"/>
            <a:ext cx="690880" cy="672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y</a:t>
            </a:r>
            <a:endParaRPr lang="en-US" altLang="en-US" baseline="-25000">
              <a:solidFill>
                <a:schemeClr val="bg1"/>
              </a:solidFill>
              <a:uFillTx/>
            </a:endParaRPr>
          </a:p>
        </p:txBody>
      </p:sp>
      <p:cxnSp>
        <p:nvCxnSpPr>
          <p:cNvPr id="15" name="Straight Arrow Connector 14"/>
          <p:cNvCxnSpPr>
            <a:stCxn id="5" idx="6"/>
            <a:endCxn id="14" idx="1"/>
          </p:cNvCxnSpPr>
          <p:nvPr/>
        </p:nvCxnSpPr>
        <p:spPr>
          <a:xfrm>
            <a:off x="6723380" y="3014345"/>
            <a:ext cx="1228090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4737735" y="3486150"/>
            <a:ext cx="731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w</a:t>
            </a:r>
            <a:r>
              <a:rPr lang="en-US" altLang="en-US" baseline="-25000">
                <a:solidFill>
                  <a:schemeClr val="tx1"/>
                </a:solidFill>
                <a:uFillTx/>
              </a:rPr>
              <a:t>n-1</a:t>
            </a:r>
            <a:endParaRPr lang="en-US" altLang="en-US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4733925" y="2168525"/>
            <a:ext cx="571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w</a:t>
            </a:r>
            <a:r>
              <a:rPr lang="en-US" baseline="-25000">
                <a:solidFill>
                  <a:schemeClr val="tx1"/>
                </a:solidFill>
                <a:uFillTx/>
              </a:rPr>
              <a:t>0</a:t>
            </a:r>
            <a:endParaRPr lang="en-US" baseline="-25000">
              <a:solidFill>
                <a:schemeClr val="tx1"/>
              </a:solidFill>
              <a:uFillTx/>
            </a:endParaRPr>
          </a:p>
        </p:txBody>
      </p:sp>
      <p:pic>
        <p:nvPicPr>
          <p:cNvPr id="3" name="Picture 2" descr="nn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145" y="4631690"/>
            <a:ext cx="3747135" cy="1406525"/>
          </a:xfrm>
          <a:prstGeom prst="rect">
            <a:avLst/>
          </a:prstGeom>
        </p:spPr>
      </p:pic>
      <p:pic>
        <p:nvPicPr>
          <p:cNvPr id="18" name="Picture 17" descr="n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0850" y="4631690"/>
            <a:ext cx="3690620" cy="1406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 animBg="1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Rectangle 9"/>
          <p:cNvSpPr/>
          <p:nvPr/>
        </p:nvSpPr>
        <p:spPr>
          <a:xfrm rot="18660000">
            <a:off x="-374650" y="1590040"/>
            <a:ext cx="3806190" cy="8305800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>
                <a:sym typeface="+mn-ea"/>
              </a:rPr>
              <a:t>Neurone Artificiale Classico</a:t>
            </a:r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985645" y="1983105"/>
            <a:ext cx="0" cy="3865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838200" y="5052695"/>
            <a:ext cx="48590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5315585" y="5052695"/>
            <a:ext cx="548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x</a:t>
            </a:r>
            <a:r>
              <a:rPr lang="en-US" altLang="en-US" baseline="-25000">
                <a:solidFill>
                  <a:schemeClr val="tx1"/>
                </a:solidFill>
                <a:uFillTx/>
              </a:rPr>
              <a:t>0</a:t>
            </a:r>
            <a:endParaRPr lang="en-US" altLang="en-US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554480" y="1983105"/>
            <a:ext cx="548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x</a:t>
            </a:r>
            <a:r>
              <a:rPr lang="en-US" altLang="en-US" baseline="-25000">
                <a:solidFill>
                  <a:schemeClr val="tx1"/>
                </a:solidFill>
                <a:uFillTx/>
              </a:rPr>
              <a:t>1</a:t>
            </a:r>
            <a:endParaRPr lang="en-US" altLang="en-US" baseline="-25000">
              <a:solidFill>
                <a:schemeClr val="tx1"/>
              </a:solidFill>
              <a:uFillTx/>
            </a:endParaRPr>
          </a:p>
        </p:txBody>
      </p:sp>
      <p:pic>
        <p:nvPicPr>
          <p:cNvPr id="8" name="Picture 7" descr="nn_th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17995" y="2941955"/>
            <a:ext cx="4535805" cy="97409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-154305" y="1767840"/>
            <a:ext cx="6065520" cy="5262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Stigmergia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155" y="1417955"/>
            <a:ext cx="9457055" cy="899160"/>
          </a:xfrm>
        </p:spPr>
        <p:txBody>
          <a:bodyPr/>
          <a:p>
            <a:pPr marL="0" indent="0">
              <a:buNone/>
            </a:pPr>
            <a:r>
              <a:rPr lang="en-US" altLang="en-US" sz="2400"/>
              <a:t>Meccanismo di comunicazione tra agenti basato sull'interazione con uno spazio condiviso</a:t>
            </a:r>
            <a:endParaRPr lang="en-US" altLang="en-US" sz="2400"/>
          </a:p>
        </p:txBody>
      </p:sp>
      <p:sp>
        <p:nvSpPr>
          <p:cNvPr id="8" name="Oval 7"/>
          <p:cNvSpPr/>
          <p:nvPr/>
        </p:nvSpPr>
        <p:spPr>
          <a:xfrm>
            <a:off x="4989195" y="3700780"/>
            <a:ext cx="2213610" cy="1447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Impronta Stigmergica</a:t>
            </a:r>
            <a:endParaRPr lang="en-US" altLang="en-US"/>
          </a:p>
        </p:txBody>
      </p:sp>
      <p:grpSp>
        <p:nvGrpSpPr>
          <p:cNvPr id="29" name="Group 28"/>
          <p:cNvGrpSpPr/>
          <p:nvPr/>
        </p:nvGrpSpPr>
        <p:grpSpPr>
          <a:xfrm>
            <a:off x="5150485" y="5148580"/>
            <a:ext cx="2750820" cy="1395095"/>
            <a:chOff x="8111" y="8108"/>
            <a:chExt cx="4332" cy="2197"/>
          </a:xfrm>
        </p:grpSpPr>
        <p:sp>
          <p:nvSpPr>
            <p:cNvPr id="9" name="Rectangle 8"/>
            <p:cNvSpPr/>
            <p:nvPr/>
          </p:nvSpPr>
          <p:spPr>
            <a:xfrm>
              <a:off x="8111" y="9260"/>
              <a:ext cx="2977" cy="10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Stimolo</a:t>
              </a:r>
              <a:endParaRPr lang="en-US" altLang="en-US"/>
            </a:p>
          </p:txBody>
        </p:sp>
        <p:cxnSp>
          <p:nvCxnSpPr>
            <p:cNvPr id="10" name="Straight Arrow Connector 9"/>
            <p:cNvCxnSpPr>
              <a:stCxn id="9" idx="0"/>
              <a:endCxn id="8" idx="4"/>
            </p:cNvCxnSpPr>
            <p:nvPr/>
          </p:nvCxnSpPr>
          <p:spPr>
            <a:xfrm flipV="1">
              <a:off x="9600" y="8108"/>
              <a:ext cx="0" cy="11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 Box 13"/>
            <p:cNvSpPr txBox="1"/>
            <p:nvPr/>
          </p:nvSpPr>
          <p:spPr>
            <a:xfrm>
              <a:off x="9601" y="8394"/>
              <a:ext cx="284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Rinforzo (Mark)</a:t>
              </a:r>
              <a:endParaRPr lang="en-US" alt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151120" y="2317115"/>
            <a:ext cx="3788410" cy="1383665"/>
            <a:chOff x="8112" y="3649"/>
            <a:chExt cx="5966" cy="2179"/>
          </a:xfrm>
        </p:grpSpPr>
        <p:sp>
          <p:nvSpPr>
            <p:cNvPr id="12" name="Rectangle 11"/>
            <p:cNvSpPr/>
            <p:nvPr/>
          </p:nvSpPr>
          <p:spPr>
            <a:xfrm>
              <a:off x="8112" y="3649"/>
              <a:ext cx="2977" cy="10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Tempo</a:t>
              </a:r>
              <a:endParaRPr lang="en-US" altLang="en-US"/>
            </a:p>
          </p:txBody>
        </p:sp>
        <p:cxnSp>
          <p:nvCxnSpPr>
            <p:cNvPr id="13" name="Straight Arrow Connector 12"/>
            <p:cNvCxnSpPr>
              <a:stCxn id="12" idx="2"/>
              <a:endCxn id="8" idx="0"/>
            </p:cNvCxnSpPr>
            <p:nvPr/>
          </p:nvCxnSpPr>
          <p:spPr>
            <a:xfrm flipH="1">
              <a:off x="9600" y="4694"/>
              <a:ext cx="1" cy="11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 Box 14"/>
            <p:cNvSpPr txBox="1"/>
            <p:nvPr/>
          </p:nvSpPr>
          <p:spPr>
            <a:xfrm>
              <a:off x="9601" y="4971"/>
              <a:ext cx="447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Evaporazione (Tick)</a:t>
              </a:r>
              <a:endParaRPr lang="en-US" alt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877050" y="3914775"/>
            <a:ext cx="3947160" cy="1023620"/>
            <a:chOff x="10830" y="6165"/>
            <a:chExt cx="6216" cy="1612"/>
          </a:xfrm>
        </p:grpSpPr>
        <p:cxnSp>
          <p:nvCxnSpPr>
            <p:cNvPr id="17" name="Curved Connector 16"/>
            <p:cNvCxnSpPr>
              <a:stCxn id="8" idx="5"/>
              <a:endCxn id="8" idx="7"/>
            </p:cNvCxnSpPr>
            <p:nvPr/>
          </p:nvCxnSpPr>
          <p:spPr>
            <a:xfrm rot="5400000" flipH="1">
              <a:off x="10026" y="6968"/>
              <a:ext cx="1612" cy="5"/>
            </a:xfrm>
            <a:prstGeom prst="curvedConnector5">
              <a:avLst>
                <a:gd name="adj1" fmla="val -32289"/>
                <a:gd name="adj2" fmla="val -62750000"/>
                <a:gd name="adj3" fmla="val 125837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 Box 17"/>
            <p:cNvSpPr txBox="1"/>
            <p:nvPr/>
          </p:nvSpPr>
          <p:spPr>
            <a:xfrm>
              <a:off x="14204" y="6678"/>
              <a:ext cx="284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Saturazione</a:t>
              </a:r>
              <a:endParaRPr lang="en-US" alt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009015" y="3700780"/>
            <a:ext cx="4141470" cy="1447800"/>
            <a:chOff x="1589" y="5828"/>
            <a:chExt cx="6522" cy="2280"/>
          </a:xfrm>
        </p:grpSpPr>
        <p:sp>
          <p:nvSpPr>
            <p:cNvPr id="33" name="Oval 32"/>
            <p:cNvSpPr/>
            <p:nvPr/>
          </p:nvSpPr>
          <p:spPr>
            <a:xfrm>
              <a:off x="1589" y="5828"/>
              <a:ext cx="3486" cy="2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Assenza</a:t>
              </a:r>
              <a:endParaRPr lang="en-US" altLang="en-US"/>
            </a:p>
            <a:p>
              <a:pPr algn="ctr"/>
              <a:r>
                <a:rPr lang="en-US" altLang="en-US"/>
                <a:t>Impronta</a:t>
              </a:r>
              <a:endParaRPr lang="en-US" altLang="en-US"/>
            </a:p>
          </p:txBody>
        </p:sp>
        <p:cxnSp>
          <p:nvCxnSpPr>
            <p:cNvPr id="35" name="Straight Arrow Connector 34"/>
            <p:cNvCxnSpPr>
              <a:stCxn id="8" idx="2"/>
              <a:endCxn id="33" idx="6"/>
            </p:cNvCxnSpPr>
            <p:nvPr/>
          </p:nvCxnSpPr>
          <p:spPr>
            <a:xfrm flipH="1">
              <a:off x="5075" y="6968"/>
              <a:ext cx="278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 Box 35"/>
            <p:cNvSpPr txBox="1"/>
            <p:nvPr/>
          </p:nvSpPr>
          <p:spPr>
            <a:xfrm>
              <a:off x="5269" y="6165"/>
              <a:ext cx="284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Conclusione</a:t>
              </a:r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3600"/>
              <a:t>Stigmergia Computazionale Monodimensionale</a:t>
            </a:r>
            <a:endParaRPr lang="en-US" altLang="en-US" sz="360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019935" y="1588135"/>
            <a:ext cx="0" cy="2428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015490" y="4016375"/>
            <a:ext cx="55778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019935" y="6098540"/>
            <a:ext cx="55778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019935" y="4650105"/>
            <a:ext cx="0" cy="1448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8"/>
          <p:cNvSpPr txBox="1"/>
          <p:nvPr/>
        </p:nvSpPr>
        <p:spPr>
          <a:xfrm>
            <a:off x="6623050" y="4016375"/>
            <a:ext cx="970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tempo</a:t>
            </a:r>
            <a:endParaRPr lang="en-US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6623050" y="6098540"/>
            <a:ext cx="970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tempo</a:t>
            </a:r>
            <a:endParaRPr lang="en-US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525145" y="1484630"/>
            <a:ext cx="16167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Variabile Stigmergica</a:t>
            </a:r>
            <a:endParaRPr lang="en-US" altLang="en-US"/>
          </a:p>
        </p:txBody>
      </p:sp>
      <p:sp>
        <p:nvSpPr>
          <p:cNvPr id="12" name="Text Box 11"/>
          <p:cNvSpPr txBox="1"/>
          <p:nvPr/>
        </p:nvSpPr>
        <p:spPr>
          <a:xfrm>
            <a:off x="1054735" y="4518025"/>
            <a:ext cx="1362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Stimolo</a:t>
            </a:r>
            <a:endParaRPr lang="en-US" alt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2019935" y="5274945"/>
            <a:ext cx="5513070" cy="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857885" y="5090795"/>
            <a:ext cx="1362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>
                    <a:lumMod val="50000"/>
                  </a:schemeClr>
                </a:solidFill>
                <a:effectLst/>
              </a:rPr>
              <a:t>Presente</a:t>
            </a:r>
            <a:endParaRPr lang="en-US" altLang="en-US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958850" y="5877560"/>
            <a:ext cx="1362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>
                    <a:lumMod val="50000"/>
                  </a:schemeClr>
                </a:solidFill>
              </a:rPr>
              <a:t>Assente</a:t>
            </a:r>
            <a:endParaRPr lang="en-US" alt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2015490" y="2564130"/>
            <a:ext cx="5513070" cy="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22"/>
          <p:cNvSpPr txBox="1"/>
          <p:nvPr/>
        </p:nvSpPr>
        <p:spPr>
          <a:xfrm>
            <a:off x="682625" y="2379980"/>
            <a:ext cx="1459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>
                    <a:lumMod val="50000"/>
                  </a:schemeClr>
                </a:solidFill>
                <a:effectLst/>
              </a:rPr>
              <a:t>Saturazione</a:t>
            </a:r>
            <a:endParaRPr lang="en-US" altLang="en-US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2015490" y="3170555"/>
            <a:ext cx="784225" cy="2927985"/>
            <a:chOff x="3174" y="4993"/>
            <a:chExt cx="1235" cy="4611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3181" y="9604"/>
              <a:ext cx="122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174" y="4993"/>
              <a:ext cx="1234" cy="6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2799715" y="1872615"/>
            <a:ext cx="417830" cy="4255770"/>
            <a:chOff x="4409" y="2949"/>
            <a:chExt cx="658" cy="6702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4413" y="8307"/>
              <a:ext cx="64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409" y="2949"/>
              <a:ext cx="0" cy="6703"/>
            </a:xfrm>
            <a:prstGeom prst="line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4413" y="4465"/>
              <a:ext cx="655" cy="118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6014720" y="1872615"/>
            <a:ext cx="1313180" cy="4255770"/>
            <a:chOff x="9472" y="2949"/>
            <a:chExt cx="2068" cy="6702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9472" y="8307"/>
              <a:ext cx="206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9492" y="2949"/>
              <a:ext cx="0" cy="6703"/>
            </a:xfrm>
            <a:prstGeom prst="line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9492" y="4051"/>
              <a:ext cx="1256" cy="22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0748" y="4038"/>
              <a:ext cx="77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3214370" y="1861820"/>
            <a:ext cx="2828925" cy="4255770"/>
            <a:chOff x="5062" y="2932"/>
            <a:chExt cx="4455" cy="6702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8367" y="6311"/>
              <a:ext cx="115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062" y="2932"/>
              <a:ext cx="0" cy="6703"/>
            </a:xfrm>
            <a:prstGeom prst="line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5068" y="4465"/>
              <a:ext cx="3314" cy="185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5068" y="9604"/>
              <a:ext cx="442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ectangle 46"/>
          <p:cNvSpPr/>
          <p:nvPr/>
        </p:nvSpPr>
        <p:spPr>
          <a:xfrm>
            <a:off x="9982200" y="2564130"/>
            <a:ext cx="1638300" cy="471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Mark</a:t>
            </a:r>
            <a:endParaRPr lang="en-US" altLang="en-US"/>
          </a:p>
        </p:txBody>
      </p:sp>
      <p:sp>
        <p:nvSpPr>
          <p:cNvPr id="48" name="Rectangle 47"/>
          <p:cNvSpPr/>
          <p:nvPr/>
        </p:nvSpPr>
        <p:spPr>
          <a:xfrm>
            <a:off x="9982200" y="4466590"/>
            <a:ext cx="1638300" cy="471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Tick</a:t>
            </a:r>
            <a:endParaRPr lang="en-US" altLang="en-US"/>
          </a:p>
        </p:txBody>
      </p:sp>
      <p:sp>
        <p:nvSpPr>
          <p:cNvPr id="49" name="Right Arrow 48"/>
          <p:cNvSpPr/>
          <p:nvPr/>
        </p:nvSpPr>
        <p:spPr>
          <a:xfrm>
            <a:off x="8915400" y="2654935"/>
            <a:ext cx="704850" cy="295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1" name="Right Arrow 50"/>
          <p:cNvSpPr/>
          <p:nvPr/>
        </p:nvSpPr>
        <p:spPr>
          <a:xfrm>
            <a:off x="8915400" y="4554855"/>
            <a:ext cx="704850" cy="295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49" grpId="0" animBg="1"/>
      <p:bldP spid="51" grpId="1" animBg="1"/>
      <p:bldP spid="49" grpId="1" animBg="1"/>
      <p:bldP spid="51" grpId="2" animBg="1"/>
      <p:bldP spid="49" grpId="2" animBg="1"/>
      <p:bldP spid="51" grpId="3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Percettrone Stigmergico Semplice</a:t>
            </a:r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67155" y="1536700"/>
            <a:ext cx="9457055" cy="525145"/>
          </a:xfrm>
        </p:spPr>
        <p:txBody>
          <a:bodyPr/>
          <a:p>
            <a:pPr marL="0" indent="0">
              <a:buNone/>
            </a:pPr>
            <a:r>
              <a:rPr lang="en-US" altLang="en-US" sz="2400"/>
              <a:t>Stigmergia applicata alla soglia di un neurone artificiale (percettrone)</a:t>
            </a:r>
            <a:endParaRPr lang="en-US" altLang="en-US" sz="2400"/>
          </a:p>
        </p:txBody>
      </p:sp>
      <p:pic>
        <p:nvPicPr>
          <p:cNvPr id="8" name="Picture 7" descr="simpleperc_t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165" y="4465320"/>
            <a:ext cx="10057765" cy="1607185"/>
          </a:xfrm>
          <a:prstGeom prst="rect">
            <a:avLst/>
          </a:prstGeom>
        </p:spPr>
      </p:pic>
      <p:pic>
        <p:nvPicPr>
          <p:cNvPr id="9" name="Picture 8" descr="simpleper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330" y="2232025"/>
            <a:ext cx="7419975" cy="19119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4000">
                <a:sym typeface="+mn-ea"/>
              </a:rPr>
              <a:t>Percettrone Stigmergico Semplice: Esempio</a:t>
            </a:r>
            <a:endParaRPr lang="en-US" altLang="en-US" sz="4000">
              <a:sym typeface="+mn-e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46400" y="3071495"/>
            <a:ext cx="715010" cy="71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/>
              <a:t>x(t)</a:t>
            </a:r>
            <a:endParaRPr lang="en-US" altLang="en-US" sz="2400"/>
          </a:p>
        </p:txBody>
      </p:sp>
      <p:sp>
        <p:nvSpPr>
          <p:cNvPr id="10" name="Oval 9"/>
          <p:cNvSpPr/>
          <p:nvPr/>
        </p:nvSpPr>
        <p:spPr>
          <a:xfrm>
            <a:off x="5125720" y="2458720"/>
            <a:ext cx="1941195" cy="194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1" name="Picture 10" descr="thetadot_va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89550" y="3124835"/>
            <a:ext cx="1612900" cy="608330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9" idx="3"/>
            <a:endCxn id="10" idx="2"/>
          </p:cNvCxnSpPr>
          <p:nvPr/>
        </p:nvCxnSpPr>
        <p:spPr>
          <a:xfrm>
            <a:off x="3661410" y="3429000"/>
            <a:ext cx="146431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538845" y="3071495"/>
            <a:ext cx="715010" cy="71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/>
              <a:t>y(t)</a:t>
            </a:r>
            <a:endParaRPr lang="en-US" altLang="en-US" sz="2400"/>
          </a:p>
        </p:txBody>
      </p:sp>
      <p:cxnSp>
        <p:nvCxnSpPr>
          <p:cNvPr id="15" name="Straight Arrow Connector 14"/>
          <p:cNvCxnSpPr>
            <a:stCxn id="10" idx="6"/>
            <a:endCxn id="13" idx="1"/>
          </p:cNvCxnSpPr>
          <p:nvPr/>
        </p:nvCxnSpPr>
        <p:spPr>
          <a:xfrm flipV="1">
            <a:off x="7066915" y="3429000"/>
            <a:ext cx="147193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4124960" y="2940685"/>
            <a:ext cx="5378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/>
              <a:t>w</a:t>
            </a:r>
            <a:endParaRPr lang="en-US" altLang="en-US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" name="L-Shape 70"/>
          <p:cNvSpPr/>
          <p:nvPr/>
        </p:nvSpPr>
        <p:spPr>
          <a:xfrm rot="5400000">
            <a:off x="2284730" y="219075"/>
            <a:ext cx="2901315" cy="4895215"/>
          </a:xfrm>
          <a:prstGeom prst="corner">
            <a:avLst>
              <a:gd name="adj1" fmla="val 74239"/>
              <a:gd name="adj2" fmla="val 59925"/>
            </a:avLst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0668"/>
            <a:ext cx="10972800" cy="1143000"/>
          </a:xfrm>
        </p:spPr>
        <p:txBody>
          <a:bodyPr/>
          <a:p>
            <a:r>
              <a:rPr lang="en-US" altLang="en-US" sz="4000">
                <a:sym typeface="+mn-ea"/>
              </a:rPr>
              <a:t>Percettrone Stigmergico Semplice: Esempio</a:t>
            </a:r>
            <a:endParaRPr lang="en-US" altLang="en-US" sz="4000">
              <a:sym typeface="+mn-ea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969135" y="2034540"/>
            <a:ext cx="0" cy="3865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821690" y="5104130"/>
            <a:ext cx="48590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5081905" y="5132070"/>
            <a:ext cx="892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wx(0)</a:t>
            </a:r>
            <a:endParaRPr lang="en-US" altLang="en-US" baseline="-25000">
              <a:solidFill>
                <a:schemeClr val="tx1"/>
              </a:solidFill>
              <a:uFillTx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3167380" y="2068195"/>
            <a:ext cx="716280" cy="3432175"/>
            <a:chOff x="4979" y="3257"/>
            <a:chExt cx="1128" cy="5405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5410" y="3257"/>
              <a:ext cx="0" cy="4781"/>
            </a:xfrm>
            <a:prstGeom prst="line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 Box 8"/>
            <p:cNvSpPr txBox="1"/>
            <p:nvPr/>
          </p:nvSpPr>
          <p:spPr>
            <a:xfrm>
              <a:off x="4979" y="8082"/>
              <a:ext cx="112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th(0)</a:t>
              </a:r>
              <a:endParaRPr lang="en-US" altLang="en-US"/>
            </a:p>
          </p:txBody>
        </p:sp>
      </p:grpSp>
      <p:pic>
        <p:nvPicPr>
          <p:cNvPr id="12" name="Picture 11" descr="simpleperc_exp_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92595" y="3276600"/>
            <a:ext cx="4828540" cy="920750"/>
          </a:xfrm>
          <a:prstGeom prst="rect">
            <a:avLst/>
          </a:prstGeom>
        </p:spPr>
      </p:pic>
      <p:grpSp>
        <p:nvGrpSpPr>
          <p:cNvPr id="61" name="Group 60"/>
          <p:cNvGrpSpPr/>
          <p:nvPr/>
        </p:nvGrpSpPr>
        <p:grpSpPr>
          <a:xfrm>
            <a:off x="1252855" y="3402330"/>
            <a:ext cx="4720590" cy="368300"/>
            <a:chOff x="1973" y="5358"/>
            <a:chExt cx="7434" cy="580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3101" y="5648"/>
              <a:ext cx="6307" cy="0"/>
            </a:xfrm>
            <a:prstGeom prst="line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 Box 16"/>
            <p:cNvSpPr txBox="1"/>
            <p:nvPr/>
          </p:nvSpPr>
          <p:spPr>
            <a:xfrm>
              <a:off x="1973" y="5358"/>
              <a:ext cx="112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th(0)</a:t>
              </a:r>
              <a:endParaRPr lang="en-US" altLang="en-US"/>
            </a:p>
          </p:txBody>
        </p:sp>
      </p:grpSp>
      <p:sp>
        <p:nvSpPr>
          <p:cNvPr id="27" name="Text Box 26"/>
          <p:cNvSpPr txBox="1"/>
          <p:nvPr/>
        </p:nvSpPr>
        <p:spPr>
          <a:xfrm>
            <a:off x="1252855" y="2091055"/>
            <a:ext cx="892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wx(1)</a:t>
            </a:r>
            <a:endParaRPr lang="en-US" altLang="en-US" baseline="-25000">
              <a:solidFill>
                <a:schemeClr val="tx1"/>
              </a:solidFill>
              <a:uFillTx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6830695" y="2091055"/>
            <a:ext cx="4022090" cy="970280"/>
            <a:chOff x="10757" y="3293"/>
            <a:chExt cx="6334" cy="1528"/>
          </a:xfrm>
        </p:grpSpPr>
        <p:pic>
          <p:nvPicPr>
            <p:cNvPr id="4" name="Picture 3" descr="simpleperc_exp_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13" y="3293"/>
              <a:ext cx="6278" cy="1528"/>
            </a:xfrm>
            <a:prstGeom prst="rect">
              <a:avLst/>
            </a:prstGeom>
          </p:spPr>
        </p:pic>
        <p:cxnSp>
          <p:nvCxnSpPr>
            <p:cNvPr id="29" name="Straight Connector 28"/>
            <p:cNvCxnSpPr/>
            <p:nvPr/>
          </p:nvCxnSpPr>
          <p:spPr>
            <a:xfrm>
              <a:off x="10757" y="4493"/>
              <a:ext cx="905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/>
          <p:cNvSpPr/>
          <p:nvPr/>
        </p:nvSpPr>
        <p:spPr>
          <a:xfrm>
            <a:off x="2703830" y="3639820"/>
            <a:ext cx="380365" cy="39497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37" name="Rectangle 36"/>
          <p:cNvSpPr/>
          <p:nvPr/>
        </p:nvSpPr>
        <p:spPr>
          <a:xfrm>
            <a:off x="2703830" y="4399915"/>
            <a:ext cx="380365" cy="39497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0</a:t>
            </a:r>
            <a:endParaRPr lang="en-US" altLang="en-US"/>
          </a:p>
        </p:txBody>
      </p:sp>
      <p:sp>
        <p:nvSpPr>
          <p:cNvPr id="43" name="Rectangle 42"/>
          <p:cNvSpPr/>
          <p:nvPr/>
        </p:nvSpPr>
        <p:spPr>
          <a:xfrm>
            <a:off x="4576445" y="3639820"/>
            <a:ext cx="380365" cy="39497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0</a:t>
            </a:r>
            <a:endParaRPr lang="en-US" altLang="en-US"/>
          </a:p>
        </p:txBody>
      </p:sp>
      <p:sp>
        <p:nvSpPr>
          <p:cNvPr id="40" name="Rectangle 39"/>
          <p:cNvSpPr/>
          <p:nvPr/>
        </p:nvSpPr>
        <p:spPr>
          <a:xfrm>
            <a:off x="4575810" y="4399915"/>
            <a:ext cx="380365" cy="39497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0</a:t>
            </a:r>
            <a:endParaRPr lang="en-US" altLang="en-US"/>
          </a:p>
        </p:txBody>
      </p:sp>
      <p:sp>
        <p:nvSpPr>
          <p:cNvPr id="3" name="Rectangle 2"/>
          <p:cNvSpPr/>
          <p:nvPr/>
        </p:nvSpPr>
        <p:spPr>
          <a:xfrm>
            <a:off x="2703830" y="2365375"/>
            <a:ext cx="380365" cy="39497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22" name="Rectangle 21"/>
          <p:cNvSpPr/>
          <p:nvPr/>
        </p:nvSpPr>
        <p:spPr>
          <a:xfrm>
            <a:off x="4576445" y="2365375"/>
            <a:ext cx="380365" cy="39497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42" name="Rectangle 41"/>
          <p:cNvSpPr/>
          <p:nvPr/>
        </p:nvSpPr>
        <p:spPr>
          <a:xfrm>
            <a:off x="4189095" y="3639820"/>
            <a:ext cx="380365" cy="39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45" name="Rectangle 44"/>
          <p:cNvSpPr/>
          <p:nvPr/>
        </p:nvSpPr>
        <p:spPr>
          <a:xfrm>
            <a:off x="4193540" y="2365375"/>
            <a:ext cx="380365" cy="39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50" name="Rectangle 49"/>
          <p:cNvSpPr/>
          <p:nvPr/>
        </p:nvSpPr>
        <p:spPr>
          <a:xfrm>
            <a:off x="2315845" y="3639820"/>
            <a:ext cx="380365" cy="39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0</a:t>
            </a:r>
            <a:endParaRPr lang="en-US" altLang="en-US"/>
          </a:p>
        </p:txBody>
      </p:sp>
      <p:sp>
        <p:nvSpPr>
          <p:cNvPr id="51" name="Rectangle 50"/>
          <p:cNvSpPr/>
          <p:nvPr/>
        </p:nvSpPr>
        <p:spPr>
          <a:xfrm>
            <a:off x="2315845" y="4399915"/>
            <a:ext cx="380365" cy="39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0</a:t>
            </a:r>
            <a:endParaRPr lang="en-US" altLang="en-US"/>
          </a:p>
        </p:txBody>
      </p:sp>
      <p:sp>
        <p:nvSpPr>
          <p:cNvPr id="10" name="Rectangle 9"/>
          <p:cNvSpPr/>
          <p:nvPr/>
        </p:nvSpPr>
        <p:spPr>
          <a:xfrm>
            <a:off x="2314575" y="2365375"/>
            <a:ext cx="380365" cy="39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0</a:t>
            </a:r>
            <a:endParaRPr lang="en-US" altLang="en-US"/>
          </a:p>
        </p:txBody>
      </p:sp>
      <p:sp>
        <p:nvSpPr>
          <p:cNvPr id="39" name="Rectangle 38"/>
          <p:cNvSpPr/>
          <p:nvPr/>
        </p:nvSpPr>
        <p:spPr>
          <a:xfrm>
            <a:off x="4189095" y="4399915"/>
            <a:ext cx="380365" cy="39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1</a:t>
            </a:r>
            <a:endParaRPr lang="en-US" altLang="en-US"/>
          </a:p>
        </p:txBody>
      </p:sp>
      <p:grpSp>
        <p:nvGrpSpPr>
          <p:cNvPr id="64" name="Group 63"/>
          <p:cNvGrpSpPr/>
          <p:nvPr/>
        </p:nvGrpSpPr>
        <p:grpSpPr>
          <a:xfrm rot="0">
            <a:off x="453390" y="2760345"/>
            <a:ext cx="5520690" cy="368300"/>
            <a:chOff x="713" y="4347"/>
            <a:chExt cx="8694" cy="580"/>
          </a:xfrm>
        </p:grpSpPr>
        <p:sp>
          <p:nvSpPr>
            <p:cNvPr id="65" name="Text Box 64"/>
            <p:cNvSpPr txBox="1"/>
            <p:nvPr/>
          </p:nvSpPr>
          <p:spPr>
            <a:xfrm>
              <a:off x="713" y="4347"/>
              <a:ext cx="238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th(0) + M - t</a:t>
              </a:r>
              <a:endParaRPr lang="en-US" altLang="en-US"/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3101" y="4637"/>
              <a:ext cx="6307" cy="0"/>
            </a:xfrm>
            <a:prstGeom prst="line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 rot="0">
            <a:off x="981710" y="3919220"/>
            <a:ext cx="4992370" cy="368300"/>
            <a:chOff x="1546" y="6152"/>
            <a:chExt cx="7862" cy="580"/>
          </a:xfrm>
        </p:grpSpPr>
        <p:sp>
          <p:nvSpPr>
            <p:cNvPr id="68" name="Text Box 67"/>
            <p:cNvSpPr txBox="1"/>
            <p:nvPr/>
          </p:nvSpPr>
          <p:spPr>
            <a:xfrm>
              <a:off x="1546" y="6152"/>
              <a:ext cx="146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th(0) - t</a:t>
              </a:r>
              <a:endParaRPr lang="en-US" altLang="en-US"/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3101" y="6442"/>
              <a:ext cx="6307" cy="0"/>
            </a:xfrm>
            <a:prstGeom prst="line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Content Placeholder 71"/>
          <p:cNvSpPr>
            <a:spLocks noGrp="1"/>
          </p:cNvSpPr>
          <p:nvPr>
            <p:ph idx="1"/>
          </p:nvPr>
        </p:nvSpPr>
        <p:spPr>
          <a:xfrm>
            <a:off x="5019040" y="6015355"/>
            <a:ext cx="2153920" cy="525145"/>
          </a:xfrm>
        </p:spPr>
        <p:txBody>
          <a:bodyPr/>
          <a:p>
            <a:pPr marL="0" indent="0">
              <a:buNone/>
            </a:pPr>
            <a:r>
              <a:rPr lang="en-US" altLang="en-US" sz="2400"/>
              <a:t>Non Lineare!</a:t>
            </a:r>
            <a:endParaRPr lang="en-US" altLang="en-US" sz="2400"/>
          </a:p>
        </p:txBody>
      </p:sp>
      <p:grpSp>
        <p:nvGrpSpPr>
          <p:cNvPr id="75" name="Group 74"/>
          <p:cNvGrpSpPr/>
          <p:nvPr/>
        </p:nvGrpSpPr>
        <p:grpSpPr>
          <a:xfrm>
            <a:off x="6899275" y="4540250"/>
            <a:ext cx="3813810" cy="927100"/>
            <a:chOff x="10865" y="7150"/>
            <a:chExt cx="6006" cy="1460"/>
          </a:xfrm>
        </p:grpSpPr>
        <p:pic>
          <p:nvPicPr>
            <p:cNvPr id="73" name="Picture 72" descr="simpleperc_exp_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71" y="7150"/>
              <a:ext cx="6001" cy="1460"/>
            </a:xfrm>
            <a:prstGeom prst="rect">
              <a:avLst/>
            </a:prstGeom>
          </p:spPr>
        </p:pic>
        <p:cxnSp>
          <p:nvCxnSpPr>
            <p:cNvPr id="30" name="Straight Connector 29"/>
            <p:cNvCxnSpPr/>
            <p:nvPr/>
          </p:nvCxnSpPr>
          <p:spPr>
            <a:xfrm>
              <a:off x="10865" y="8314"/>
              <a:ext cx="905" cy="0"/>
            </a:xfrm>
            <a:prstGeom prst="line">
              <a:avLst/>
            </a:prstGeom>
            <a:ln w="635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0" grpId="0" animBg="1"/>
      <p:bldP spid="10" grpId="0" animBg="1"/>
      <p:bldP spid="45" grpId="0" animBg="1"/>
      <p:bldP spid="42" grpId="0" animBg="1"/>
      <p:bldP spid="39" grpId="0" animBg="1"/>
      <p:bldP spid="37" grpId="0" animBg="1"/>
      <p:bldP spid="34" grpId="0" animBg="1"/>
      <p:bldP spid="3" grpId="0" animBg="1"/>
      <p:bldP spid="22" grpId="0" bldLvl="0" animBg="1"/>
      <p:bldP spid="43" grpId="0" animBg="1"/>
      <p:bldP spid="40" grpId="0" animBg="1"/>
      <p:bldP spid="5" grpId="0"/>
      <p:bldP spid="27" grpId="0"/>
      <p:bldP spid="71" grpId="0" bldLvl="0" animBg="1"/>
      <p:bldP spid="7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Percettrone Stigmergico Completo</a:t>
            </a:r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88820" y="1536700"/>
            <a:ext cx="8214995" cy="525145"/>
          </a:xfrm>
        </p:spPr>
        <p:txBody>
          <a:bodyPr/>
          <a:p>
            <a:pPr marL="0" indent="0">
              <a:buNone/>
            </a:pPr>
            <a:r>
              <a:rPr lang="en-US" altLang="en-US" sz="2400"/>
              <a:t>Stigmergia applicata alla soglia </a:t>
            </a:r>
            <a:r>
              <a:rPr lang="" altLang="en-US" sz="2400"/>
              <a:t>ed ai pesi </a:t>
            </a:r>
            <a:r>
              <a:rPr lang="en-US" altLang="en-US" sz="2400"/>
              <a:t>di un percettrone </a:t>
            </a:r>
            <a:endParaRPr lang="en-US" altLang="en-US" sz="2400"/>
          </a:p>
        </p:txBody>
      </p:sp>
      <p:pic>
        <p:nvPicPr>
          <p:cNvPr id="3" name="Picture 2" descr="fullperc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44165" y="2454910"/>
            <a:ext cx="4916805" cy="1163320"/>
          </a:xfrm>
          <a:prstGeom prst="rect">
            <a:avLst/>
          </a:prstGeom>
        </p:spPr>
      </p:pic>
      <p:pic>
        <p:nvPicPr>
          <p:cNvPr id="8" name="Picture 7" descr="simpleperc_t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165" y="4056380"/>
            <a:ext cx="6503670" cy="1038860"/>
          </a:xfrm>
          <a:prstGeom prst="rect">
            <a:avLst/>
          </a:prstGeom>
        </p:spPr>
      </p:pic>
      <p:pic>
        <p:nvPicPr>
          <p:cNvPr id="4" name="Picture 3" descr="fullperc_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165" y="5533390"/>
            <a:ext cx="5917565" cy="400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1028</Words>
  <Application>WPS Presentation</Application>
  <PresentationFormat>Widescreen</PresentationFormat>
  <Paragraphs>159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SimSun</vt:lpstr>
      <vt:lpstr>Wingdings</vt:lpstr>
      <vt:lpstr>Liberation Sans</vt:lpstr>
      <vt:lpstr>微软雅黑</vt:lpstr>
      <vt:lpstr>Droid Sans Fallback</vt:lpstr>
      <vt:lpstr/>
      <vt:lpstr>Arial Unicode MS</vt:lpstr>
      <vt:lpstr>Calibri</vt:lpstr>
      <vt:lpstr>Standard Symbols PS</vt:lpstr>
      <vt:lpstr>Pothana2000</vt:lpstr>
      <vt:lpstr>Default Design</vt:lpstr>
      <vt:lpstr>Reti Neurali Stigmergiche</vt:lpstr>
      <vt:lpstr>Neurone Artificiale Classico</vt:lpstr>
      <vt:lpstr>Neurone Artificiale Classico</vt:lpstr>
      <vt:lpstr>Stigmergia</vt:lpstr>
      <vt:lpstr>Stigmergia Computazionale Monodimensionale</vt:lpstr>
      <vt:lpstr>Percettrone Stigmergico Semplice</vt:lpstr>
      <vt:lpstr>Percettrone Stigmergico Semplice: Esempio</vt:lpstr>
      <vt:lpstr>Percettrone Stigmergico Semplice: Esempio</vt:lpstr>
      <vt:lpstr>Percettrone Stigmergico Completo</vt:lpstr>
      <vt:lpstr>Percettrone Stigmergico Semplice: Esempio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Reti Neurali Stigmergiche</dc:title>
  <dc:creator>federico</dc:creator>
  <cp:lastModifiedBy>federico</cp:lastModifiedBy>
  <cp:revision>39</cp:revision>
  <dcterms:created xsi:type="dcterms:W3CDTF">2018-09-18T14:40:18Z</dcterms:created>
  <dcterms:modified xsi:type="dcterms:W3CDTF">2018-09-18T14:40:18Z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