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8" r:id="rId4"/>
    <p:sldId id="262" r:id="rId5"/>
    <p:sldId id="260" r:id="rId6"/>
    <p:sldId id="257" r:id="rId7"/>
    <p:sldId id="258" r:id="rId9"/>
    <p:sldId id="320" r:id="rId10"/>
    <p:sldId id="261" r:id="rId11"/>
    <p:sldId id="263" r:id="rId12"/>
    <p:sldId id="264" r:id="rId13"/>
    <p:sldId id="32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9" r:id="rId23"/>
    <p:sldId id="280" r:id="rId24"/>
    <p:sldId id="312" r:id="rId25"/>
    <p:sldId id="281" r:id="rId26"/>
    <p:sldId id="282" r:id="rId27"/>
    <p:sldId id="283" r:id="rId28"/>
    <p:sldId id="284" r:id="rId29"/>
    <p:sldId id="285" r:id="rId30"/>
    <p:sldId id="287" r:id="rId3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45f403-a8bf-442f-9275-f0e29f0269f9}">
          <p14:sldIdLst>
            <p14:sldId id="260"/>
            <p14:sldId id="268"/>
            <p14:sldId id="269"/>
            <p14:sldId id="271"/>
            <p14:sldId id="272"/>
            <p14:sldId id="276"/>
            <p14:sldId id="283"/>
            <p14:sldId id="285"/>
            <p14:sldId id="287"/>
            <p14:sldId id="261"/>
            <p14:sldId id="267"/>
            <p14:sldId id="288"/>
            <p14:sldId id="262"/>
            <p14:sldId id="258"/>
            <p14:sldId id="320"/>
            <p14:sldId id="257"/>
            <p14:sldId id="263"/>
            <p14:sldId id="264"/>
            <p14:sldId id="321"/>
            <p14:sldId id="270"/>
            <p14:sldId id="273"/>
            <p14:sldId id="279"/>
            <p14:sldId id="280"/>
            <p14:sldId id="312"/>
            <p14:sldId id="281"/>
            <p14:sldId id="282"/>
            <p14:sldId id="284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B0F0"/>
    <a:srgbClr val="7DB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000"/>
            </a:lvl1pPr>
          </a:lstStyle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24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415" y="2324735"/>
            <a:ext cx="9144000" cy="1154430"/>
          </a:xfrm>
        </p:spPr>
        <p:txBody>
          <a:bodyPr/>
          <a:p>
            <a:r>
              <a:rPr lang="en-US" sz="5400"/>
              <a:t>Reti Neurali Stigmergiche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415" y="3666490"/>
            <a:ext cx="9144000" cy="1057910"/>
          </a:xfrm>
        </p:spPr>
        <p:txBody>
          <a:bodyPr>
            <a:normAutofit/>
          </a:bodyPr>
          <a:p>
            <a:r>
              <a:rPr lang="en-US" sz="2400"/>
              <a:t>Architetture e metodologie innovative per l’apprendimento di pattern spazio-temporali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542415" y="5238750"/>
            <a:ext cx="3863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Relatori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Mario G.C.A. Cimino</a:t>
            </a:r>
            <a:endParaRPr lang="en-US" altLang="en-US" sz="2000"/>
          </a:p>
          <a:p>
            <a:r>
              <a:rPr lang="en-US" altLang="en-US" sz="2000"/>
              <a:t>Gigliola Vaglini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7710805" y="5238750"/>
            <a:ext cx="2975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i="1"/>
              <a:t>Candidato</a:t>
            </a:r>
            <a:r>
              <a:rPr lang="en-US" altLang="en-US" sz="2000"/>
              <a:t>:</a:t>
            </a:r>
            <a:endParaRPr lang="en-US" altLang="en-US" sz="2000"/>
          </a:p>
          <a:p>
            <a:r>
              <a:rPr lang="en-US" altLang="en-US" sz="2000"/>
              <a:t>Federico A. Galatolo</a:t>
            </a:r>
            <a:endParaRPr lang="en-US" altLang="en-US" sz="2000"/>
          </a:p>
        </p:txBody>
      </p:sp>
      <p:pic>
        <p:nvPicPr>
          <p:cNvPr id="6" name="Picture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340360"/>
            <a:ext cx="1863725" cy="1913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L-Shape 70"/>
          <p:cNvSpPr/>
          <p:nvPr/>
        </p:nvSpPr>
        <p:spPr>
          <a:xfrm rot="5400000">
            <a:off x="4645660" y="508635"/>
            <a:ext cx="2901315" cy="4895215"/>
          </a:xfrm>
          <a:prstGeom prst="corner">
            <a:avLst>
              <a:gd name="adj1" fmla="val 74239"/>
              <a:gd name="adj2" fmla="val 5992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68"/>
            <a:ext cx="10972800" cy="1143000"/>
          </a:xfrm>
        </p:spPr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30065" y="232410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82620" y="539369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42835" y="542163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528310" y="2357755"/>
            <a:ext cx="716280" cy="3432175"/>
            <a:chOff x="4979" y="3257"/>
            <a:chExt cx="1128" cy="540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41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8"/>
            <p:cNvSpPr txBox="1"/>
            <p:nvPr/>
          </p:nvSpPr>
          <p:spPr>
            <a:xfrm>
              <a:off x="4979" y="8082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13785" y="3691890"/>
            <a:ext cx="4720590" cy="368300"/>
            <a:chOff x="1973" y="5358"/>
            <a:chExt cx="7434" cy="5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01" y="5648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973" y="5358"/>
              <a:ext cx="11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</a:t>
              </a:r>
              <a:endParaRPr lang="en-US" alt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3613785" y="23806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64760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506476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3" name="Rectangle 42"/>
          <p:cNvSpPr/>
          <p:nvPr/>
        </p:nvSpPr>
        <p:spPr>
          <a:xfrm>
            <a:off x="6937375" y="392938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6936740" y="468947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064760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6937375" y="265493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2" name="Rectangle 41"/>
          <p:cNvSpPr/>
          <p:nvPr/>
        </p:nvSpPr>
        <p:spPr>
          <a:xfrm>
            <a:off x="655002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5" name="Rectangle 44"/>
          <p:cNvSpPr/>
          <p:nvPr/>
        </p:nvSpPr>
        <p:spPr>
          <a:xfrm>
            <a:off x="6554470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50" name="Rectangle 49"/>
          <p:cNvSpPr/>
          <p:nvPr/>
        </p:nvSpPr>
        <p:spPr>
          <a:xfrm>
            <a:off x="4676775" y="392938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51" name="Rectangle 50"/>
          <p:cNvSpPr/>
          <p:nvPr/>
        </p:nvSpPr>
        <p:spPr>
          <a:xfrm>
            <a:off x="467677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675505" y="265493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6550025" y="468947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64" name="Group 63"/>
          <p:cNvGrpSpPr/>
          <p:nvPr/>
        </p:nvGrpSpPr>
        <p:grpSpPr>
          <a:xfrm rot="0">
            <a:off x="2814320" y="3049905"/>
            <a:ext cx="5520690" cy="368300"/>
            <a:chOff x="713" y="4347"/>
            <a:chExt cx="8694" cy="580"/>
          </a:xfrm>
        </p:grpSpPr>
        <p:sp>
          <p:nvSpPr>
            <p:cNvPr id="65" name="Text Box 64"/>
            <p:cNvSpPr txBox="1"/>
            <p:nvPr/>
          </p:nvSpPr>
          <p:spPr>
            <a:xfrm>
              <a:off x="713" y="4347"/>
              <a:ext cx="23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+ M - t</a:t>
              </a:r>
              <a:endParaRPr lang="en-US" alt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01" y="4637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0">
            <a:off x="3342640" y="4208780"/>
            <a:ext cx="4992370" cy="368300"/>
            <a:chOff x="1546" y="6152"/>
            <a:chExt cx="7862" cy="580"/>
          </a:xfrm>
        </p:grpSpPr>
        <p:sp>
          <p:nvSpPr>
            <p:cNvPr id="68" name="Text Box 67"/>
            <p:cNvSpPr txBox="1"/>
            <p:nvPr/>
          </p:nvSpPr>
          <p:spPr>
            <a:xfrm>
              <a:off x="1546" y="6152"/>
              <a:ext cx="14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 - t</a:t>
              </a:r>
              <a:endParaRPr lang="en-US" alt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101" y="6442"/>
              <a:ext cx="6307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5019040" y="6015355"/>
            <a:ext cx="2153920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Non Lineare!</a:t>
            </a:r>
            <a:endParaRPr lang="en-US" altLang="en-US" sz="2400"/>
          </a:p>
        </p:txBody>
      </p:sp>
      <p:sp>
        <p:nvSpPr>
          <p:cNvPr id="11" name="Down Arrow 10"/>
          <p:cNvSpPr/>
          <p:nvPr/>
        </p:nvSpPr>
        <p:spPr>
          <a:xfrm>
            <a:off x="4783455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628130" y="108648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0" grpId="0" bldLvl="0" animBg="1"/>
      <p:bldP spid="10" grpId="0" bldLvl="0" animBg="1"/>
      <p:bldP spid="45" grpId="0" bldLvl="0" animBg="1"/>
      <p:bldP spid="42" grpId="0" bldLvl="0" animBg="1"/>
      <p:bldP spid="39" grpId="0" bldLvl="0" animBg="1"/>
      <p:bldP spid="37" grpId="0" bldLvl="0" animBg="1"/>
      <p:bldP spid="34" grpId="0" bldLvl="0" animBg="1"/>
      <p:bldP spid="3" grpId="0" bldLvl="0" animBg="1"/>
      <p:bldP spid="22" grpId="0" bldLvl="0" animBg="1"/>
      <p:bldP spid="43" grpId="0" bldLvl="0" animBg="1"/>
      <p:bldP spid="40" grpId="0" bldLvl="0" animBg="1"/>
      <p:bldP spid="5" grpId="0"/>
      <p:bldP spid="27" grpId="0"/>
      <p:bldP spid="71" grpId="0" bldLvl="0" animBg="1"/>
      <p:bldP spid="72" grpId="0" build="p"/>
      <p:bldP spid="11" grpId="0" animBg="1"/>
      <p:bldP spid="11" grpId="1" animBg="1"/>
      <p:bldP spid="13" grpId="0" bldLvl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6096000" y="3001645"/>
            <a:ext cx="970280" cy="42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Percettrone Stigmergico Completo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5125085" y="364998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4316095"/>
            <a:ext cx="1612900" cy="6083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8210" y="426275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462026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15310" y="405003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sp>
        <p:nvSpPr>
          <p:cNvPr id="16" name="Rectangle 15"/>
          <p:cNvSpPr/>
          <p:nvPr/>
        </p:nvSpPr>
        <p:spPr>
          <a:xfrm>
            <a:off x="2945765" y="4924425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n-1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2945765" y="2964180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0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cxnSp>
        <p:nvCxnSpPr>
          <p:cNvPr id="19" name="Straight Arrow Connector 18"/>
          <p:cNvCxnSpPr>
            <a:stCxn id="17" idx="3"/>
            <a:endCxn id="10" idx="2"/>
          </p:cNvCxnSpPr>
          <p:nvPr/>
        </p:nvCxnSpPr>
        <p:spPr>
          <a:xfrm>
            <a:off x="3875405" y="3429000"/>
            <a:ext cx="1249680" cy="119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2"/>
          </p:cNvCxnSpPr>
          <p:nvPr/>
        </p:nvCxnSpPr>
        <p:spPr>
          <a:xfrm flipV="1">
            <a:off x="3875405" y="4620895"/>
            <a:ext cx="124968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249680" y="311785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3975" y="3004185"/>
            <a:ext cx="97028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521825" y="435483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6515" y="3004185"/>
            <a:ext cx="134747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77945" y="3431540"/>
            <a:ext cx="1249680" cy="1191895"/>
          </a:xfrm>
          <a:prstGeom prst="straightConnector1">
            <a:avLst/>
          </a:prstGeom>
          <a:ln w="666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7945" y="3421380"/>
            <a:ext cx="1234440" cy="1177925"/>
          </a:xfrm>
          <a:prstGeom prst="straightConnector1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36515" y="3004185"/>
            <a:ext cx="1196975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49680" y="512318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76675" y="4623435"/>
            <a:ext cx="1235710" cy="758825"/>
          </a:xfrm>
          <a:prstGeom prst="straightConnector1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bldLvl="0" animBg="1"/>
      <p:bldP spid="9" grpId="0" bldLvl="0" animBg="1"/>
      <p:bldP spid="12" grpId="1" bldLvl="0" animBg="1"/>
      <p:bldP spid="3" grpId="1" bldLvl="0" animBg="1"/>
      <p:bldP spid="9" grpId="1" bldLvl="0" animBg="1"/>
      <p:bldP spid="22" grpId="0" bldLvl="0" animBg="1"/>
      <p:bldP spid="12" grpId="2" bldLvl="0" animBg="1"/>
      <p:bldP spid="12" grpId="3" bldLvl="0" animBg="1"/>
      <p:bldP spid="22" grpId="1" bldLvl="0" animBg="1"/>
      <p:bldP spid="12" grpId="4" bldLvl="0" animBg="1"/>
      <p:bldP spid="23" grpId="0" bldLvl="0" animBg="1"/>
      <p:bldP spid="9" grpId="2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Completo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8820" y="1536700"/>
            <a:ext cx="821499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ed ai pesi di un percettrone </a:t>
            </a:r>
            <a:endParaRPr lang="en-US" altLang="en-US" sz="2400"/>
          </a:p>
        </p:txBody>
      </p:sp>
      <p:pic>
        <p:nvPicPr>
          <p:cNvPr id="3" name="Picture 2" descr="fullperc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454910"/>
            <a:ext cx="4916805" cy="1163320"/>
          </a:xfrm>
          <a:prstGeom prst="rect">
            <a:avLst/>
          </a:prstGeom>
        </p:spPr>
      </p:pic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056380"/>
            <a:ext cx="6503670" cy="1038860"/>
          </a:xfrm>
          <a:prstGeom prst="rect">
            <a:avLst/>
          </a:prstGeom>
        </p:spPr>
      </p:pic>
      <p:pic>
        <p:nvPicPr>
          <p:cNvPr id="4" name="Picture 3" descr="fullperc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5533390"/>
            <a:ext cx="5917565" cy="4000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5765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085" y="2458085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3124200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0775" y="3428365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210" y="3070860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3428365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974465" y="2907030"/>
            <a:ext cx="100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w(t)</a:t>
            </a:r>
            <a:endParaRPr lang="en-US" alt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4110990" y="6055360"/>
            <a:ext cx="4878705" cy="432435"/>
            <a:chOff x="10975" y="9027"/>
            <a:chExt cx="7683" cy="681"/>
          </a:xfrm>
        </p:grpSpPr>
        <p:pic>
          <p:nvPicPr>
            <p:cNvPr id="9" name="Picture 8" descr="simpleperc_exp_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75" y="9027"/>
              <a:ext cx="7598" cy="425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10978" y="9708"/>
              <a:ext cx="768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55415" y="6085205"/>
            <a:ext cx="4277995" cy="402590"/>
            <a:chOff x="10975" y="9963"/>
            <a:chExt cx="6737" cy="634"/>
          </a:xfrm>
        </p:grpSpPr>
        <p:pic>
          <p:nvPicPr>
            <p:cNvPr id="10" name="Picture 9" descr="simpleperc_exp_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5" y="9963"/>
              <a:ext cx="6734" cy="431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0978" y="10597"/>
              <a:ext cx="67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 rot="10800000">
            <a:off x="6729095" y="150050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4034155" y="369316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29330" y="4899660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Completo: Esempio</a:t>
            </a:r>
            <a:endParaRPr lang="en-US" altLang="en-US" sz="4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6775" y="1830070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933440" y="1755775"/>
            <a:ext cx="1180465" cy="3527763"/>
            <a:chOff x="5071" y="3257"/>
            <a:chExt cx="1859" cy="538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000" y="3257"/>
              <a:ext cx="0" cy="4781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5071" y="8082"/>
              <a:ext cx="1859" cy="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th(0)/w(0)</a:t>
              </a:r>
              <a:endParaRPr lang="en-US" altLang="en-US"/>
            </a:p>
          </p:txBody>
        </p:sp>
      </p:grpSp>
      <p:sp>
        <p:nvSpPr>
          <p:cNvPr id="23" name="Freeform 22"/>
          <p:cNvSpPr/>
          <p:nvPr/>
        </p:nvSpPr>
        <p:spPr>
          <a:xfrm>
            <a:off x="6732905" y="1760220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4148455" y="3713480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6219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5245735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486219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5245735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7055485" y="4171950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44740" y="4171950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055485" y="2341245"/>
            <a:ext cx="380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44740" y="2341245"/>
            <a:ext cx="380365" cy="3949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7789545" y="49276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115435" y="197294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126990" y="5991860"/>
            <a:ext cx="279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Quadratico!</a:t>
            </a:r>
            <a:endParaRPr lang="en-US" alt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43585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388610" y="1147445"/>
            <a:ext cx="544830" cy="1021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bldLvl="0" animBg="1"/>
      <p:bldP spid="29" grpId="0" bldLvl="0" animBg="1"/>
      <p:bldP spid="37" grpId="0" bldLvl="0" animBg="1"/>
      <p:bldP spid="35" grpId="0" bldLvl="0" animBg="1"/>
      <p:bldP spid="40" grpId="0"/>
      <p:bldP spid="23" grpId="0" bldLvl="0" animBg="1"/>
      <p:bldP spid="38" grpId="0" bldLvl="0" animBg="1"/>
      <p:bldP spid="36" grpId="0" bldLvl="0" animBg="1"/>
      <p:bldP spid="24" grpId="0" bldLvl="0" animBg="1"/>
      <p:bldP spid="34" grpId="0" bldLvl="0" animBg="1"/>
      <p:bldP spid="32" grpId="0" bldLvl="0" animBg="1"/>
      <p:bldP spid="53" grpId="0" bldLvl="0" animBg="1"/>
      <p:bldP spid="52" grpId="0" bldLvl="0" animBg="1"/>
      <p:bldP spid="42" grpId="0"/>
      <p:bldP spid="13" grpId="0" bldLvl="0" animBg="1"/>
      <p:bldP spid="13" grpId="1" bldLvl="0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Classico</a:t>
            </a:r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5570220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570220" y="371284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0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0220" y="5035550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accent3"/>
                </a:solidFill>
                <a:uFillTx/>
              </a:rPr>
              <a:t>1</a:t>
            </a:r>
            <a:endParaRPr lang="en-US" altLang="en-US" baseline="-25000">
              <a:solidFill>
                <a:schemeClr val="accent3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44435" y="3508375"/>
            <a:ext cx="1004570" cy="1004570"/>
            <a:chOff x="7400" y="4205"/>
            <a:chExt cx="1582" cy="1582"/>
          </a:xfrm>
        </p:grpSpPr>
        <p:sp>
          <p:nvSpPr>
            <p:cNvPr id="6" name="Oval 5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544435" y="4831715"/>
            <a:ext cx="1004570" cy="1004570"/>
            <a:chOff x="7400" y="4205"/>
            <a:chExt cx="1582" cy="1582"/>
          </a:xfrm>
        </p:grpSpPr>
        <p:sp>
          <p:nvSpPr>
            <p:cNvPr id="10" name="Oval 9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7736205" y="2388235"/>
            <a:ext cx="61277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459595" y="3508375"/>
            <a:ext cx="1004570" cy="1004570"/>
            <a:chOff x="7400" y="4205"/>
            <a:chExt cx="1582" cy="1582"/>
          </a:xfrm>
        </p:grpSpPr>
        <p:sp>
          <p:nvSpPr>
            <p:cNvPr id="14" name="Oval 13"/>
            <p:cNvSpPr/>
            <p:nvPr/>
          </p:nvSpPr>
          <p:spPr>
            <a:xfrm>
              <a:off x="7400" y="4205"/>
              <a:ext cx="1582" cy="1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" name="Picture 14" descr="thetado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2" y="4686"/>
              <a:ext cx="977" cy="62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>
            <a:stCxn id="3" idx="3"/>
            <a:endCxn id="6" idx="2"/>
          </p:cNvCxnSpPr>
          <p:nvPr/>
        </p:nvCxnSpPr>
        <p:spPr>
          <a:xfrm>
            <a:off x="6182995" y="2686685"/>
            <a:ext cx="1361440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10" idx="2"/>
          </p:cNvCxnSpPr>
          <p:nvPr/>
        </p:nvCxnSpPr>
        <p:spPr>
          <a:xfrm>
            <a:off x="6182995" y="2686685"/>
            <a:ext cx="1361440" cy="264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2"/>
          </p:cNvCxnSpPr>
          <p:nvPr/>
        </p:nvCxnSpPr>
        <p:spPr>
          <a:xfrm flipV="1">
            <a:off x="6182995" y="4010660"/>
            <a:ext cx="1361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0" idx="2"/>
          </p:cNvCxnSpPr>
          <p:nvPr/>
        </p:nvCxnSpPr>
        <p:spPr>
          <a:xfrm>
            <a:off x="6182995" y="5334000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4" idx="2"/>
          </p:cNvCxnSpPr>
          <p:nvPr/>
        </p:nvCxnSpPr>
        <p:spPr>
          <a:xfrm>
            <a:off x="8348980" y="2686685"/>
            <a:ext cx="1110615" cy="132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2"/>
          </p:cNvCxnSpPr>
          <p:nvPr/>
        </p:nvCxnSpPr>
        <p:spPr>
          <a:xfrm>
            <a:off x="6182995" y="4011295"/>
            <a:ext cx="1361440" cy="132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6" idx="2"/>
          </p:cNvCxnSpPr>
          <p:nvPr/>
        </p:nvCxnSpPr>
        <p:spPr>
          <a:xfrm flipV="1">
            <a:off x="6182995" y="4010660"/>
            <a:ext cx="136144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9005" y="401002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549005" y="4010660"/>
            <a:ext cx="91059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/>
          <p:nvPr/>
        </p:nvGraphicFramePr>
        <p:xfrm>
          <a:off x="743585" y="232918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</a:t>
                      </a:r>
                      <a:r>
                        <a:rPr lang="en-US" altLang="en-US" baseline="-25000">
                          <a:solidFill>
                            <a:schemeClr val="accent3"/>
                          </a:solidFill>
                          <a:uFillTx/>
                        </a:rPr>
                        <a:t>0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x</a:t>
                      </a:r>
                      <a:r>
                        <a:rPr lang="en-US" altLang="en-US" sz="1800" baseline="-250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en-US" sz="1800" baseline="-250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464165" y="401129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416665" y="371221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43280" y="4686300"/>
            <a:ext cx="3808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2 Bias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3 Percettroni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9 Pesi</a:t>
            </a:r>
            <a:endParaRPr lang="en-US" altLang="en-US" sz="240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834380" y="3423920"/>
            <a:ext cx="980440" cy="95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grpSp>
        <p:nvGrpSpPr>
          <p:cNvPr id="5" name="Group 4"/>
          <p:cNvGrpSpPr/>
          <p:nvPr/>
        </p:nvGrpSpPr>
        <p:grpSpPr>
          <a:xfrm>
            <a:off x="8631555" y="3129280"/>
            <a:ext cx="1544320" cy="1544320"/>
            <a:chOff x="8072" y="3872"/>
            <a:chExt cx="3056" cy="3056"/>
          </a:xfrm>
        </p:grpSpPr>
        <p:sp>
          <p:nvSpPr>
            <p:cNvPr id="10" name="Oval 9"/>
            <p:cNvSpPr/>
            <p:nvPr/>
          </p:nvSpPr>
          <p:spPr>
            <a:xfrm>
              <a:off x="8072" y="3872"/>
              <a:ext cx="3057" cy="3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thetadot_va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30" y="4921"/>
              <a:ext cx="2540" cy="958"/>
            </a:xfrm>
            <a:prstGeom prst="rect">
              <a:avLst/>
            </a:prstGeom>
          </p:spPr>
        </p:pic>
      </p:grpSp>
      <p:cxnSp>
        <p:nvCxnSpPr>
          <p:cNvPr id="6" name="Straight Arrow Connector 5"/>
          <p:cNvCxnSpPr>
            <a:stCxn id="4" idx="3"/>
            <a:endCxn id="10" idx="2"/>
          </p:cNvCxnSpPr>
          <p:nvPr/>
        </p:nvCxnSpPr>
        <p:spPr>
          <a:xfrm>
            <a:off x="6814820" y="3901440"/>
            <a:ext cx="18167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76510" y="3902075"/>
            <a:ext cx="910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412990" y="3346450"/>
            <a:ext cx="92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w(t)</a:t>
            </a:r>
            <a:endParaRPr lang="en-US" altLang="en-US" sz="2400"/>
          </a:p>
        </p:txBody>
      </p:sp>
      <p:graphicFrame>
        <p:nvGraphicFramePr>
          <p:cNvPr id="34" name="Table 33"/>
          <p:cNvGraphicFramePr/>
          <p:nvPr/>
        </p:nvGraphicFramePr>
        <p:xfrm>
          <a:off x="860425" y="2238375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35"/>
          <p:cNvSpPr txBox="1"/>
          <p:nvPr/>
        </p:nvSpPr>
        <p:spPr>
          <a:xfrm>
            <a:off x="11087100" y="3641090"/>
            <a:ext cx="116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y(t)</a:t>
            </a:r>
            <a:endParaRPr lang="en-US" altLang="en-US" sz="2800"/>
          </a:p>
        </p:txBody>
      </p:sp>
      <p:sp>
        <p:nvSpPr>
          <p:cNvPr id="37" name="Text Box 36"/>
          <p:cNvSpPr txBox="1"/>
          <p:nvPr/>
        </p:nvSpPr>
        <p:spPr>
          <a:xfrm>
            <a:off x="860425" y="4674235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Input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Percettrone Stigmerico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1 Peso Stigmergico</a:t>
            </a:r>
            <a:endParaRPr lang="en-US" altLang="en-US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17"/>
          <p:cNvSpPr txBox="1"/>
          <p:nvPr/>
        </p:nvSpPr>
        <p:spPr>
          <a:xfrm>
            <a:off x="10010775" y="52762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XOR Neurale Stigmergico</a:t>
            </a:r>
            <a:endParaRPr lang="en-US" altLang="en-US"/>
          </a:p>
        </p:txBody>
      </p:sp>
      <p:sp>
        <p:nvSpPr>
          <p:cNvPr id="53" name="Freeform 52"/>
          <p:cNvSpPr/>
          <p:nvPr/>
        </p:nvSpPr>
        <p:spPr>
          <a:xfrm rot="10800000">
            <a:off x="9311640" y="1783080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701 w 3005"/>
              <a:gd name="connsiteY1" fmla="*/ 484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2018" y="-123"/>
                  <a:pt x="2701" y="484"/>
                </a:cubicBezTo>
                <a:cubicBezTo>
                  <a:pt x="3176" y="1168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&lt;&lt;</a:t>
            </a:r>
            <a:endParaRPr lang="en-US" altLang="en-US"/>
          </a:p>
        </p:txBody>
      </p:sp>
      <p:sp>
        <p:nvSpPr>
          <p:cNvPr id="52" name="Freeform 51"/>
          <p:cNvSpPr/>
          <p:nvPr/>
        </p:nvSpPr>
        <p:spPr>
          <a:xfrm>
            <a:off x="6616700" y="3975735"/>
            <a:ext cx="1908175" cy="1843405"/>
          </a:xfrm>
          <a:custGeom>
            <a:avLst/>
            <a:gdLst>
              <a:gd name="connsiteX0" fmla="*/ 0 w 3005"/>
              <a:gd name="connsiteY0" fmla="*/ 0 h 2903"/>
              <a:gd name="connsiteX1" fmla="*/ 2660 w 3005"/>
              <a:gd name="connsiteY1" fmla="*/ 482 h 2903"/>
              <a:gd name="connsiteX2" fmla="*/ 3005 w 3005"/>
              <a:gd name="connsiteY2" fmla="*/ 2876 h 2903"/>
              <a:gd name="connsiteX3" fmla="*/ 0 w 3005"/>
              <a:gd name="connsiteY3" fmla="*/ 2903 h 2903"/>
              <a:gd name="connsiteX4" fmla="*/ 0 w 3005"/>
              <a:gd name="connsiteY4" fmla="*/ 0 h 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" h="2903">
                <a:moveTo>
                  <a:pt x="0" y="0"/>
                </a:moveTo>
                <a:cubicBezTo>
                  <a:pt x="887" y="145"/>
                  <a:pt x="1977" y="-125"/>
                  <a:pt x="2660" y="482"/>
                </a:cubicBezTo>
                <a:cubicBezTo>
                  <a:pt x="3135" y="1166"/>
                  <a:pt x="2931" y="2066"/>
                  <a:pt x="3005" y="2876"/>
                </a:cubicBezTo>
                <a:lnTo>
                  <a:pt x="0" y="2903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11875" y="518223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259320" y="211264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315450" y="2042795"/>
            <a:ext cx="165544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800000">
            <a:off x="6731000" y="3996055"/>
            <a:ext cx="1784985" cy="1557020"/>
          </a:xfrm>
          <a:custGeom>
            <a:avLst/>
            <a:gdLst>
              <a:gd name="connisteX0" fmla="*/ 12796 w 1655541"/>
              <a:gd name="connsiteY0" fmla="*/ 0 h 1557020"/>
              <a:gd name="connisteX1" fmla="*/ 227426 w 1655541"/>
              <a:gd name="connsiteY1" fmla="*/ 1299845 h 1557020"/>
              <a:gd name="connisteX2" fmla="*/ 1655541 w 1655541"/>
              <a:gd name="connsiteY2" fmla="*/ 1557020 h 1557020"/>
              <a:gd name="connisteX3" fmla="*/ 1998441 w 1655541"/>
              <a:gd name="connsiteY3" fmla="*/ 1456690 h 1557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55542" h="1557020">
                <a:moveTo>
                  <a:pt x="12797" y="0"/>
                </a:moveTo>
                <a:cubicBezTo>
                  <a:pt x="27402" y="254635"/>
                  <a:pt x="-100868" y="988695"/>
                  <a:pt x="227427" y="1299845"/>
                </a:cubicBezTo>
                <a:cubicBezTo>
                  <a:pt x="555722" y="1610995"/>
                  <a:pt x="1301212" y="1525905"/>
                  <a:pt x="1655542" y="1557020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10495915" y="518477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x(0)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697980" y="20262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x(1)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7450" y="5116195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092200" y="3092450"/>
          <a:ext cx="348234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1160780"/>
                <a:gridCol w="1160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x(0)</a:t>
                      </a:r>
                      <a:endParaRPr lang="en-US" altLang="en-US" baseline="-25000">
                        <a:solidFill>
                          <a:schemeClr val="accent3"/>
                        </a:solidFill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accent3"/>
                          </a:solidFill>
                          <a:uFillTx/>
                          <a:sym typeface="+mn-ea"/>
                        </a:rPr>
                        <a:t>x(1)</a:t>
                      </a:r>
                      <a:endParaRPr lang="en-US" altLang="en-US" sz="1800">
                        <a:solidFill>
                          <a:schemeClr val="accent3"/>
                        </a:solidFill>
                        <a:uFillTx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y(1)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193280" y="5112385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93280" y="2639060"/>
            <a:ext cx="132080" cy="132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77450" y="2639060"/>
            <a:ext cx="132080" cy="13208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099300" y="2705100"/>
            <a:ext cx="412051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2855" y="1783080"/>
            <a:ext cx="0" cy="35591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812915" y="252031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  <p:sp>
        <p:nvSpPr>
          <p:cNvPr id="3" name="Text Box 2"/>
          <p:cNvSpPr txBox="1"/>
          <p:nvPr/>
        </p:nvSpPr>
        <p:spPr>
          <a:xfrm>
            <a:off x="6633210" y="520700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(0,0)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7215" y="474662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(1,0)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61860" y="274447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(0,1)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0144125" y="228092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(1,1)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Algoritmo Addestramento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2393950" y="181927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Casuale</a:t>
            </a:r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>
            <a:off x="5234305" y="218440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9315" y="1818640"/>
            <a:ext cx="2877820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Grafo Computazionale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393950" y="4347845"/>
            <a:ext cx="258889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Reti Neurale Stigmergica</a:t>
            </a:r>
            <a:endParaRPr lang="en-US" altLang="en-US"/>
          </a:p>
          <a:p>
            <a:pPr algn="ctr"/>
            <a:r>
              <a:rPr lang="en-US" altLang="en-US"/>
              <a:t>Addestrata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7219315" y="4347845"/>
            <a:ext cx="2877185" cy="1224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Gradiente Discendete Stocastico</a:t>
            </a:r>
            <a:endParaRPr lang="en-US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8188960" y="3440430"/>
            <a:ext cx="938530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234305" y="4712970"/>
            <a:ext cx="1875155" cy="494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0" grpId="0" animBg="1"/>
      <p:bldP spid="1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Stato Dell'Arte: Reti Ricorrenti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Classici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Left Arrow 39"/>
          <p:cNvSpPr/>
          <p:nvPr/>
        </p:nvSpPr>
        <p:spPr>
          <a:xfrm>
            <a:off x="5844540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4090035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>
            <a:off x="3239770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9567545" y="4852035"/>
            <a:ext cx="713740" cy="1480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7813040" y="5899150"/>
            <a:ext cx="1617980" cy="433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Curved Left Arrow 30"/>
          <p:cNvSpPr/>
          <p:nvPr/>
        </p:nvSpPr>
        <p:spPr>
          <a:xfrm rot="10800000">
            <a:off x="6962775" y="4852035"/>
            <a:ext cx="713740" cy="13385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Classificazione Nel Tempo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  <p:sp>
        <p:nvSpPr>
          <p:cNvPr id="8" name="Rectangle 7"/>
          <p:cNvSpPr/>
          <p:nvPr/>
        </p:nvSpPr>
        <p:spPr>
          <a:xfrm>
            <a:off x="4407535" y="5446395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x(t)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2585" y="5104765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Dinamica</a:t>
            </a:r>
            <a:endParaRPr lang="en-US" altLang="en-US" sz="280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6195" y="5782310"/>
            <a:ext cx="16141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8788400" y="5782310"/>
            <a:ext cx="1662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12585" y="3178810"/>
            <a:ext cx="2058035" cy="13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 Statica</a:t>
            </a:r>
            <a:endParaRPr lang="en-US" altLang="en-US" sz="28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70620" y="3856355"/>
            <a:ext cx="1696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23971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Vocale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3971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Guida Autonoma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21525" y="160464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Riconoscimento Azioni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121525" y="2157095"/>
            <a:ext cx="4017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400"/>
              <a:t>......</a:t>
            </a:r>
            <a:endParaRPr lang="en-US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51840" y="3670300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(Reti Classiche, ...)</a:t>
            </a:r>
            <a:endParaRPr lang="en-US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751840" y="5583555"/>
            <a:ext cx="2684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(Ricorrenti, LSTM, ...)</a:t>
            </a:r>
            <a:endParaRPr lang="en-US" altLang="en-US" sz="2000"/>
          </a:p>
        </p:txBody>
      </p:sp>
      <p:grpSp>
        <p:nvGrpSpPr>
          <p:cNvPr id="14" name="Group 13"/>
          <p:cNvGrpSpPr/>
          <p:nvPr/>
        </p:nvGrpSpPr>
        <p:grpSpPr>
          <a:xfrm>
            <a:off x="4358005" y="2912110"/>
            <a:ext cx="690880" cy="1913890"/>
            <a:chOff x="7448" y="4459"/>
            <a:chExt cx="1088" cy="3014"/>
          </a:xfrm>
        </p:grpSpPr>
        <p:sp>
          <p:nvSpPr>
            <p:cNvPr id="16" name="Rectangle 15"/>
            <p:cNvSpPr/>
            <p:nvPr/>
          </p:nvSpPr>
          <p:spPr>
            <a:xfrm>
              <a:off x="7448" y="4459"/>
              <a:ext cx="1088" cy="3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48" y="4459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x(0)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8" y="6413"/>
              <a:ext cx="1088" cy="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x(T)</a:t>
              </a:r>
              <a:endParaRPr lang="en-US" alt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734" y="5738"/>
              <a:ext cx="724" cy="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</a:t>
              </a:r>
              <a:endParaRPr lang="en-US" altLang="en-US"/>
            </a:p>
          </p:txBody>
        </p:sp>
      </p:grp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5048885" y="3856355"/>
            <a:ext cx="1663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7" idx="1"/>
          </p:cNvCxnSpPr>
          <p:nvPr/>
        </p:nvCxnSpPr>
        <p:spPr>
          <a:xfrm>
            <a:off x="5048885" y="3248660"/>
            <a:ext cx="166370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7" idx="1"/>
          </p:cNvCxnSpPr>
          <p:nvPr/>
        </p:nvCxnSpPr>
        <p:spPr>
          <a:xfrm flipV="1">
            <a:off x="5048885" y="3856355"/>
            <a:ext cx="1663700" cy="63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Stato Dell'Arte: Reti Long-Short Term Memory</a:t>
            </a:r>
            <a:endParaRPr lang="en-US" altLang="en-US" sz="40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4565" y="1990090"/>
            <a:ext cx="1173268" cy="3141251"/>
            <a:chOff x="1492" y="3134"/>
            <a:chExt cx="2169" cy="5804"/>
          </a:xfrm>
        </p:grpSpPr>
        <p:sp>
          <p:nvSpPr>
            <p:cNvPr id="6" name="Rectangle 5"/>
            <p:cNvSpPr/>
            <p:nvPr/>
          </p:nvSpPr>
          <p:spPr>
            <a:xfrm>
              <a:off x="1492" y="7385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000"/>
                <a:t>x</a:t>
              </a:r>
              <a:r>
                <a:rPr lang="en-US" altLang="en-US" sz="2000" baseline="-25000">
                  <a:solidFill>
                    <a:schemeClr val="accent3"/>
                  </a:solidFill>
                  <a:uFillTx/>
                </a:rPr>
                <a:t>n-1</a:t>
              </a:r>
              <a:r>
                <a:rPr lang="en-US" altLang="en-US" sz="2000"/>
                <a:t>(t)</a:t>
              </a:r>
              <a:endParaRPr lang="en-US" altLang="en-US" sz="20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787" y="5539"/>
              <a:ext cx="1874" cy="9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 sz="5400"/>
                <a:t>...</a:t>
              </a:r>
              <a:endParaRPr lang="en-US" altLang="en-US" sz="54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2" y="3134"/>
              <a:ext cx="1569" cy="15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/>
                <a:t>x</a:t>
              </a:r>
              <a:r>
                <a:rPr lang="en-US" altLang="en-US" sz="2400" baseline="-25000">
                  <a:solidFill>
                    <a:schemeClr val="accent3"/>
                  </a:solidFill>
                  <a:uFillTx/>
                </a:rPr>
                <a:t>0</a:t>
              </a:r>
              <a:r>
                <a:rPr lang="en-US" altLang="en-US" sz="2400"/>
                <a:t>(t)</a:t>
              </a:r>
              <a:endParaRPr lang="en-US" altLang="en-US" sz="2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92245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686040" y="1990090"/>
            <a:ext cx="1839595" cy="31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Percettroni</a:t>
            </a:r>
            <a:endParaRPr lang="en-US" altLang="en-US" sz="2400"/>
          </a:p>
          <a:p>
            <a:pPr algn="ctr"/>
            <a:r>
              <a:rPr lang="en-US" altLang="en-US" sz="2400"/>
              <a:t>LSTM</a:t>
            </a:r>
            <a:endParaRPr lang="en-US" altLang="en-US" sz="240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13560" y="2410460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1813560" y="2410460"/>
            <a:ext cx="217868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813560" y="4711065"/>
            <a:ext cx="2167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1813560" y="3563620"/>
            <a:ext cx="2167890" cy="114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813560" y="2390140"/>
            <a:ext cx="2162175" cy="232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5" y="2420620"/>
            <a:ext cx="2143125" cy="229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0" idx="1"/>
          </p:cNvCxnSpPr>
          <p:nvPr/>
        </p:nvCxnSpPr>
        <p:spPr>
          <a:xfrm>
            <a:off x="5831840" y="356108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8190" y="471106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8190" y="24206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5844540" y="2435860"/>
            <a:ext cx="1841500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5844540" y="3561080"/>
            <a:ext cx="1841500" cy="1129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36920" y="2436495"/>
            <a:ext cx="1823085" cy="227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44540" y="2423160"/>
            <a:ext cx="1819910" cy="224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5831840" y="2432050"/>
            <a:ext cx="183769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5831840" y="3561080"/>
            <a:ext cx="184721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525635" y="2436495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525635" y="4668520"/>
            <a:ext cx="1847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519285" y="3572510"/>
            <a:ext cx="185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71950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7865745" y="4290695"/>
            <a:ext cx="1480185" cy="6299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Memoria</a:t>
            </a: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Dataset</a:t>
            </a:r>
            <a:endParaRPr lang="en-US" altLang="en-US"/>
          </a:p>
        </p:txBody>
      </p:sp>
      <p:pic>
        <p:nvPicPr>
          <p:cNvPr id="4" name="Picture 3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970" y="2002790"/>
            <a:ext cx="3771265" cy="38017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9180" y="2910205"/>
            <a:ext cx="4984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MNIST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 classi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Immagini 28x28 pixels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60.000 Caratteri di training</a:t>
            </a:r>
            <a:endParaRPr lang="en-US" altLang="en-US" sz="2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800"/>
              <a:t>10.000 Caratteri di testing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MNIST Nel Tempo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859280" y="244729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9045" y="244729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8810" y="244729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575" y="244729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59280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9045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8810" y="310705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8575" y="310705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59280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9045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8810" y="3766820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38575" y="3766820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9280" y="4426585"/>
            <a:ext cx="659765" cy="659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9045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810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38575" y="4426585"/>
            <a:ext cx="659765" cy="65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9115" y="252603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9115" y="3185795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39115" y="384556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39115" y="4504690"/>
            <a:ext cx="102489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5285105" y="3515995"/>
            <a:ext cx="2638425" cy="659130"/>
            <a:chOff x="9526" y="5005"/>
            <a:chExt cx="4155" cy="1038"/>
          </a:xfrm>
        </p:grpSpPr>
        <p:sp>
          <p:nvSpPr>
            <p:cNvPr id="25" name="Rectangle 24"/>
            <p:cNvSpPr/>
            <p:nvPr/>
          </p:nvSpPr>
          <p:spPr>
            <a:xfrm>
              <a:off x="9526" y="5005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565" y="5005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604" y="5005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643" y="5005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216900" y="2902585"/>
            <a:ext cx="3003550" cy="187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Rete</a:t>
            </a:r>
            <a:endParaRPr lang="en-US" altLang="en-US" sz="2800"/>
          </a:p>
          <a:p>
            <a:pPr algn="ctr"/>
            <a:r>
              <a:rPr lang="en-US" altLang="en-US" sz="2800"/>
              <a:t>Dinamica</a:t>
            </a:r>
            <a:endParaRPr lang="en-US" altLang="en-US" sz="2800"/>
          </a:p>
        </p:txBody>
      </p:sp>
      <p:grpSp>
        <p:nvGrpSpPr>
          <p:cNvPr id="35" name="Group 34"/>
          <p:cNvGrpSpPr/>
          <p:nvPr/>
        </p:nvGrpSpPr>
        <p:grpSpPr>
          <a:xfrm>
            <a:off x="6971665" y="2902585"/>
            <a:ext cx="1245235" cy="1979295"/>
            <a:chOff x="10920" y="4499"/>
            <a:chExt cx="1961" cy="3117"/>
          </a:xfrm>
        </p:grpSpPr>
        <p:cxnSp>
          <p:nvCxnSpPr>
            <p:cNvPr id="31" name="Straight Arrow Connector 30"/>
            <p:cNvCxnSpPr>
              <a:stCxn id="25" idx="0"/>
            </p:cNvCxnSpPr>
            <p:nvPr/>
          </p:nvCxnSpPr>
          <p:spPr>
            <a:xfrm>
              <a:off x="10920" y="4499"/>
              <a:ext cx="1961" cy="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0"/>
            </p:cNvCxnSpPr>
            <p:nvPr/>
          </p:nvCxnSpPr>
          <p:spPr>
            <a:xfrm flipV="1">
              <a:off x="10920" y="5536"/>
              <a:ext cx="193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0"/>
            </p:cNvCxnSpPr>
            <p:nvPr/>
          </p:nvCxnSpPr>
          <p:spPr>
            <a:xfrm flipV="1">
              <a:off x="10920" y="6575"/>
              <a:ext cx="1933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0"/>
            </p:cNvCxnSpPr>
            <p:nvPr/>
          </p:nvCxnSpPr>
          <p:spPr>
            <a:xfrm flipV="1">
              <a:off x="10920" y="6985"/>
              <a:ext cx="1906" cy="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5285105" y="3514725"/>
            <a:ext cx="2638425" cy="659130"/>
            <a:chOff x="6545" y="8964"/>
            <a:chExt cx="4155" cy="1038"/>
          </a:xfrm>
        </p:grpSpPr>
        <p:sp>
          <p:nvSpPr>
            <p:cNvPr id="36" name="Rectangle 35"/>
            <p:cNvSpPr/>
            <p:nvPr/>
          </p:nvSpPr>
          <p:spPr>
            <a:xfrm>
              <a:off x="6545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23" y="8964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662" y="8964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5285105" y="3514725"/>
            <a:ext cx="2638425" cy="659130"/>
            <a:chOff x="6382" y="8526"/>
            <a:chExt cx="4155" cy="1038"/>
          </a:xfrm>
        </p:grpSpPr>
        <p:sp>
          <p:nvSpPr>
            <p:cNvPr id="41" name="Rectangle 40"/>
            <p:cNvSpPr/>
            <p:nvPr/>
          </p:nvSpPr>
          <p:spPr>
            <a:xfrm>
              <a:off x="6382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1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60" y="8526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99" y="8526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5400000">
            <a:off x="5285105" y="3514725"/>
            <a:ext cx="2638425" cy="659130"/>
            <a:chOff x="7003" y="9128"/>
            <a:chExt cx="4155" cy="1038"/>
          </a:xfrm>
        </p:grpSpPr>
        <p:sp>
          <p:nvSpPr>
            <p:cNvPr id="46" name="Rectangle 45"/>
            <p:cNvSpPr/>
            <p:nvPr/>
          </p:nvSpPr>
          <p:spPr>
            <a:xfrm>
              <a:off x="7003" y="9128"/>
              <a:ext cx="1039" cy="103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42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81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120" y="9128"/>
              <a:ext cx="1039" cy="10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2" grpId="0" bldLvl="0" animBg="1"/>
      <p:bldP spid="23" grpId="0" bldLvl="0" animBg="1"/>
      <p:bldP spid="22" grpId="1" bldLvl="0" animBg="1"/>
      <p:bldP spid="24" grpId="0" bldLvl="0" animBg="1"/>
      <p:bldP spid="23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Prove Sperimentali: Architettura Stigmergia</a:t>
            </a:r>
            <a:endParaRPr lang="en-US" altLang="en-US"/>
          </a:p>
        </p:txBody>
      </p:sp>
      <p:pic>
        <p:nvPicPr>
          <p:cNvPr id="4" name="Picture 3" descr="stig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537970"/>
            <a:ext cx="7620000" cy="4156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355" y="601535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3500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Classica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417955"/>
            <a:ext cx="9516745" cy="45358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89145" y="5953760"/>
            <a:ext cx="301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329420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Ricorrente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7955"/>
            <a:ext cx="10058400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3548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Prove Sperimentali: Architettura LSTM</a:t>
            </a:r>
            <a:endParaRPr lang="en-US" altLang="en-US">
              <a:sym typeface="+mn-ea"/>
            </a:endParaRPr>
          </a:p>
        </p:txBody>
      </p:sp>
      <p:pic>
        <p:nvPicPr>
          <p:cNvPr id="4" name="Picture 3" descr="mnist_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480945"/>
            <a:ext cx="11520805" cy="18954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94555" y="595376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3360 Parametri</a:t>
            </a: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Risultati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60780" y="1400175"/>
          <a:ext cx="9870440" cy="21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610"/>
                <a:gridCol w="2467610"/>
                <a:gridCol w="2467610"/>
                <a:gridCol w="2467610"/>
              </a:tblGrid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Architettura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Integra il Tempo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Numero Parametri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Accuratezza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Classica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No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329420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95,1 ± 0,26 %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LSTM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3360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94,3 ± 1,1 %</a:t>
                      </a:r>
                      <a:endParaRPr lang="en-US" altLang="en-US" sz="2000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Stigmergica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Si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3500</a:t>
                      </a:r>
                      <a:endParaRPr lang="en-US" alt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/>
                        <a:t>92,7 ± 1,6 %</a:t>
                      </a:r>
                      <a:endParaRPr lang="en-US" altLang="en-US" sz="2000" b="1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Ricorrente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Si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3548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/>
                        <a:t>76,6 ± 3,3 %</a:t>
                      </a: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3914140"/>
            <a:ext cx="5545455" cy="326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en-US" altLang="en-US" sz="6600"/>
              <a:t>Grazie dell'attenzione</a:t>
            </a:r>
            <a:endParaRPr lang="en-US" altLang="en-US" sz="6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Stigmergia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155" y="1417955"/>
            <a:ext cx="9457055" cy="89916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Meccanismo di comunicazione tra agenti basato sull'interazione con uno spazio condiviso</a:t>
            </a:r>
            <a:endParaRPr lang="en-US" altLang="en-US" sz="2400"/>
          </a:p>
        </p:txBody>
      </p:sp>
      <p:sp>
        <p:nvSpPr>
          <p:cNvPr id="8" name="Oval 7"/>
          <p:cNvSpPr/>
          <p:nvPr/>
        </p:nvSpPr>
        <p:spPr>
          <a:xfrm>
            <a:off x="4989195" y="3700780"/>
            <a:ext cx="221361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Impronta Stigmergica</a:t>
            </a:r>
            <a:endParaRPr lang="en-US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50485" y="5148580"/>
            <a:ext cx="2750820" cy="1395095"/>
            <a:chOff x="8111" y="8108"/>
            <a:chExt cx="4332" cy="2197"/>
          </a:xfrm>
        </p:grpSpPr>
        <p:sp>
          <p:nvSpPr>
            <p:cNvPr id="9" name="Rectangle 8"/>
            <p:cNvSpPr/>
            <p:nvPr/>
          </p:nvSpPr>
          <p:spPr>
            <a:xfrm>
              <a:off x="8111" y="9260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Stimolo</a:t>
              </a:r>
              <a:endParaRPr lang="en-US" altLang="en-US"/>
            </a:p>
          </p:txBody>
        </p:sp>
        <p:cxnSp>
          <p:nvCxnSpPr>
            <p:cNvPr id="10" name="Straight Arrow Connector 9"/>
            <p:cNvCxnSpPr>
              <a:stCxn id="9" idx="0"/>
              <a:endCxn id="8" idx="4"/>
            </p:cNvCxnSpPr>
            <p:nvPr/>
          </p:nvCxnSpPr>
          <p:spPr>
            <a:xfrm flipV="1">
              <a:off x="9600" y="8108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9601" y="8394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Rinforzo (Mark)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1120" y="2317115"/>
            <a:ext cx="3788410" cy="1383665"/>
            <a:chOff x="8112" y="3649"/>
            <a:chExt cx="5966" cy="2179"/>
          </a:xfrm>
        </p:grpSpPr>
        <p:sp>
          <p:nvSpPr>
            <p:cNvPr id="12" name="Rectangle 11"/>
            <p:cNvSpPr/>
            <p:nvPr/>
          </p:nvSpPr>
          <p:spPr>
            <a:xfrm>
              <a:off x="8112" y="3649"/>
              <a:ext cx="2977" cy="1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Tempo</a:t>
              </a:r>
              <a:endParaRPr lang="en-US" altLang="en-US"/>
            </a:p>
          </p:txBody>
        </p:sp>
        <p:cxnSp>
          <p:nvCxnSpPr>
            <p:cNvPr id="13" name="Straight Arrow Connector 12"/>
            <p:cNvCxnSpPr>
              <a:stCxn id="12" idx="2"/>
              <a:endCxn id="8" idx="0"/>
            </p:cNvCxnSpPr>
            <p:nvPr/>
          </p:nvCxnSpPr>
          <p:spPr>
            <a:xfrm flipH="1">
              <a:off x="9600" y="4694"/>
              <a:ext cx="1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9601" y="4971"/>
              <a:ext cx="4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Indebolimento (Tick)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77050" y="3914775"/>
            <a:ext cx="3947160" cy="1023620"/>
            <a:chOff x="10830" y="6165"/>
            <a:chExt cx="6216" cy="1612"/>
          </a:xfrm>
        </p:grpSpPr>
        <p:cxnSp>
          <p:nvCxnSpPr>
            <p:cNvPr id="17" name="Curved Connector 16"/>
            <p:cNvCxnSpPr>
              <a:stCxn id="8" idx="5"/>
              <a:endCxn id="8" idx="7"/>
            </p:cNvCxnSpPr>
            <p:nvPr/>
          </p:nvCxnSpPr>
          <p:spPr>
            <a:xfrm rot="5400000" flipH="1">
              <a:off x="10026" y="6968"/>
              <a:ext cx="1612" cy="5"/>
            </a:xfrm>
            <a:prstGeom prst="curvedConnector5">
              <a:avLst>
                <a:gd name="adj1" fmla="val -32289"/>
                <a:gd name="adj2" fmla="val -62750000"/>
                <a:gd name="adj3" fmla="val 12583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7"/>
            <p:cNvSpPr txBox="1"/>
            <p:nvPr/>
          </p:nvSpPr>
          <p:spPr>
            <a:xfrm>
              <a:off x="14204" y="6678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Saturazione</a:t>
              </a:r>
              <a:endParaRPr lang="en-US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015" y="3700780"/>
            <a:ext cx="4141470" cy="1447800"/>
            <a:chOff x="1589" y="5828"/>
            <a:chExt cx="6522" cy="2280"/>
          </a:xfrm>
        </p:grpSpPr>
        <p:sp>
          <p:nvSpPr>
            <p:cNvPr id="33" name="Oval 32"/>
            <p:cNvSpPr/>
            <p:nvPr/>
          </p:nvSpPr>
          <p:spPr>
            <a:xfrm>
              <a:off x="1589" y="5828"/>
              <a:ext cx="3486" cy="2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Assenza</a:t>
              </a:r>
              <a:endParaRPr lang="en-US" altLang="en-US"/>
            </a:p>
            <a:p>
              <a:pPr algn="ctr"/>
              <a:r>
                <a:rPr lang="en-US" altLang="en-US"/>
                <a:t>Impronta</a:t>
              </a:r>
              <a:endParaRPr lang="en-US" altLang="en-US"/>
            </a:p>
          </p:txBody>
        </p:sp>
        <p:cxnSp>
          <p:nvCxnSpPr>
            <p:cNvPr id="35" name="Straight Arrow Connector 34"/>
            <p:cNvCxnSpPr>
              <a:stCxn id="8" idx="2"/>
              <a:endCxn id="33" idx="6"/>
            </p:cNvCxnSpPr>
            <p:nvPr/>
          </p:nvCxnSpPr>
          <p:spPr>
            <a:xfrm flipH="1">
              <a:off x="5075" y="6968"/>
              <a:ext cx="27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269" y="6165"/>
              <a:ext cx="28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Conclusione</a:t>
              </a:r>
              <a:endParaRPr lang="en-US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/>
              <a:t>Stigmergia Computazionale Monodimensionale</a:t>
            </a:r>
            <a:endParaRPr lang="en-US" altLang="en-US" sz="36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19935" y="1588135"/>
            <a:ext cx="0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15490" y="4016375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9935" y="6098540"/>
            <a:ext cx="557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19935" y="4650105"/>
            <a:ext cx="0" cy="144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3050" y="401637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23050" y="6098540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tempo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25145" y="1484630"/>
            <a:ext cx="161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Variabile Stigmergica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054735" y="451802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Stimolo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19935" y="5274945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57885" y="509079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Presente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58850" y="587756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Assente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15490" y="2564130"/>
            <a:ext cx="551307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82625" y="237998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effectLst/>
              </a:rPr>
              <a:t>Saturazione</a:t>
            </a:r>
            <a:endParaRPr lang="en-US" altLang="en-US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015490" y="3170555"/>
            <a:ext cx="784225" cy="2927985"/>
            <a:chOff x="3174" y="4993"/>
            <a:chExt cx="1235" cy="46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81" y="9604"/>
              <a:ext cx="12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" y="4993"/>
              <a:ext cx="1234" cy="6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99715" y="1872615"/>
            <a:ext cx="417830" cy="4255770"/>
            <a:chOff x="4409" y="2949"/>
            <a:chExt cx="658" cy="670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413" y="8307"/>
              <a:ext cx="6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409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413" y="4465"/>
              <a:ext cx="655" cy="11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4720" y="1872615"/>
            <a:ext cx="1313180" cy="4255770"/>
            <a:chOff x="9472" y="2949"/>
            <a:chExt cx="2068" cy="670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9472" y="8307"/>
              <a:ext cx="20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492" y="2949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9492" y="4051"/>
              <a:ext cx="1256" cy="2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748" y="4038"/>
              <a:ext cx="7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14370" y="1861820"/>
            <a:ext cx="2828925" cy="4255770"/>
            <a:chOff x="5062" y="2932"/>
            <a:chExt cx="4455" cy="670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367" y="6311"/>
              <a:ext cx="1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2" y="2932"/>
              <a:ext cx="0" cy="6703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68" y="4465"/>
              <a:ext cx="3314" cy="1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68" y="9604"/>
              <a:ext cx="44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9982200" y="256413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Mark</a:t>
            </a:r>
            <a:endParaRPr lang="en-US" altLang="en-US"/>
          </a:p>
        </p:txBody>
      </p:sp>
      <p:sp>
        <p:nvSpPr>
          <p:cNvPr id="48" name="Rectangle 47"/>
          <p:cNvSpPr/>
          <p:nvPr/>
        </p:nvSpPr>
        <p:spPr>
          <a:xfrm>
            <a:off x="9982200" y="4466590"/>
            <a:ext cx="1638300" cy="47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Tick</a:t>
            </a:r>
            <a:endParaRPr lang="en-US" altLang="en-US"/>
          </a:p>
        </p:txBody>
      </p:sp>
      <p:sp>
        <p:nvSpPr>
          <p:cNvPr id="49" name="Right Arrow 48"/>
          <p:cNvSpPr/>
          <p:nvPr/>
        </p:nvSpPr>
        <p:spPr>
          <a:xfrm>
            <a:off x="8915400" y="265493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8915400" y="4554855"/>
            <a:ext cx="704850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51" grpId="1" animBg="1"/>
      <p:bldP spid="49" grpId="1" animBg="1"/>
      <p:bldP spid="51" grpId="2" animBg="1"/>
      <p:bldP spid="49" grpId="2" animBg="1"/>
      <p:bldP spid="51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69255" y="2386965"/>
            <a:ext cx="1254125" cy="125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760" y="2771140"/>
            <a:ext cx="763905" cy="484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Neurone Artificiale Classico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533775" y="364109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n-1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3775" y="171450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r>
              <a:rPr lang="en-US" altLang="en-US" baseline="-25000">
                <a:solidFill>
                  <a:schemeClr val="bg1"/>
                </a:solidFill>
                <a:uFillTx/>
              </a:rPr>
              <a:t>0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33775" y="2668905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4224655" y="2051050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 flipV="1">
            <a:off x="4224655" y="3014345"/>
            <a:ext cx="1244600" cy="96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d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2787650"/>
            <a:ext cx="652145" cy="4521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51470" y="2687320"/>
            <a:ext cx="690880" cy="67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y</a:t>
            </a:r>
            <a:endParaRPr lang="en-US" altLang="en-US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6723380" y="3014345"/>
            <a:ext cx="12280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737735" y="3486150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n-1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733925" y="216852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</a:t>
            </a:r>
            <a:r>
              <a:rPr lang="en-US" baseline="-25000">
                <a:solidFill>
                  <a:schemeClr val="tx1"/>
                </a:solidFill>
                <a:uFillTx/>
              </a:rPr>
              <a:t>0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3" name="Picture 2" descr="n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4631690"/>
            <a:ext cx="3747135" cy="1406525"/>
          </a:xfrm>
          <a:prstGeom prst="rect">
            <a:avLst/>
          </a:prstGeom>
        </p:spPr>
      </p:pic>
      <p:pic>
        <p:nvPicPr>
          <p:cNvPr id="18" name="Picture 17" descr="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4631690"/>
            <a:ext cx="3690620" cy="1406525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 rot="18660000">
            <a:off x="-374650" y="1590040"/>
            <a:ext cx="3806190" cy="83058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Neurone Artificiale Classico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85645" y="1983105"/>
            <a:ext cx="0" cy="386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5052695"/>
            <a:ext cx="4859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315585" y="505269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0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4480" y="1983105"/>
            <a:ext cx="54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x</a:t>
            </a:r>
            <a:r>
              <a:rPr lang="en-US" altLang="en-US" baseline="-25000">
                <a:solidFill>
                  <a:schemeClr val="tx1"/>
                </a:solidFill>
                <a:uFillTx/>
              </a:rPr>
              <a:t>1</a:t>
            </a:r>
            <a:endParaRPr lang="en-US" altLang="en-US" baseline="-25000">
              <a:solidFill>
                <a:schemeClr val="tx1"/>
              </a:solidFill>
              <a:uFillTx/>
            </a:endParaRPr>
          </a:p>
        </p:txBody>
      </p:sp>
      <p:pic>
        <p:nvPicPr>
          <p:cNvPr id="8" name="Picture 7" descr="nn_t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2941955"/>
            <a:ext cx="4535805" cy="974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154305" y="1767840"/>
            <a:ext cx="6065520" cy="526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6096000" y="3001645"/>
            <a:ext cx="970280" cy="42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Percettrone Stigmergico Semplice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5125085" y="364998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915" y="4316095"/>
            <a:ext cx="1612900" cy="6083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8210" y="426275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280" y="462026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15310" y="4050030"/>
            <a:ext cx="1013460" cy="69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 sz="5400"/>
              <a:t>...</a:t>
            </a:r>
            <a:endParaRPr lang="en-US" altLang="en-US" sz="5400"/>
          </a:p>
        </p:txBody>
      </p:sp>
      <p:sp>
        <p:nvSpPr>
          <p:cNvPr id="16" name="Rectangle 15"/>
          <p:cNvSpPr/>
          <p:nvPr/>
        </p:nvSpPr>
        <p:spPr>
          <a:xfrm>
            <a:off x="2945765" y="4924425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n-1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sp>
        <p:nvSpPr>
          <p:cNvPr id="17" name="Rectangle 16"/>
          <p:cNvSpPr/>
          <p:nvPr/>
        </p:nvSpPr>
        <p:spPr>
          <a:xfrm>
            <a:off x="2945765" y="2964180"/>
            <a:ext cx="92964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</a:t>
            </a:r>
            <a:r>
              <a:rPr lang="en-US" altLang="en-US" sz="2400" baseline="-25000">
                <a:solidFill>
                  <a:schemeClr val="accent3"/>
                </a:solidFill>
                <a:uFillTx/>
              </a:rPr>
              <a:t>0</a:t>
            </a:r>
            <a:r>
              <a:rPr lang="en-US" altLang="en-US" sz="2400"/>
              <a:t>(t)</a:t>
            </a:r>
            <a:endParaRPr lang="en-US" altLang="en-US" sz="2400"/>
          </a:p>
        </p:txBody>
      </p:sp>
      <p:cxnSp>
        <p:nvCxnSpPr>
          <p:cNvPr id="19" name="Straight Arrow Connector 18"/>
          <p:cNvCxnSpPr>
            <a:stCxn id="17" idx="3"/>
            <a:endCxn id="10" idx="2"/>
          </p:cNvCxnSpPr>
          <p:nvPr/>
        </p:nvCxnSpPr>
        <p:spPr>
          <a:xfrm>
            <a:off x="3875405" y="3429000"/>
            <a:ext cx="1249680" cy="1191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2"/>
          </p:cNvCxnSpPr>
          <p:nvPr/>
        </p:nvCxnSpPr>
        <p:spPr>
          <a:xfrm flipV="1">
            <a:off x="3875405" y="4620895"/>
            <a:ext cx="124968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249680" y="311785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3975" y="3004185"/>
            <a:ext cx="97028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521825" y="435483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25085" y="3004185"/>
            <a:ext cx="1196975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249680" y="5123180"/>
            <a:ext cx="1338580" cy="53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367155" y="1500505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sp>
        <p:nvSpPr>
          <p:cNvPr id="25" name="Rectangle 24"/>
          <p:cNvSpPr/>
          <p:nvPr/>
        </p:nvSpPr>
        <p:spPr>
          <a:xfrm>
            <a:off x="5133975" y="3004185"/>
            <a:ext cx="1347470" cy="4273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bldLvl="0" animBg="1"/>
      <p:bldP spid="9" grpId="0" animBg="1"/>
      <p:bldP spid="22" grpId="0" bldLvl="0" animBg="1"/>
      <p:bldP spid="9" grpId="1" animBg="1"/>
      <p:bldP spid="3" grpId="1" animBg="1"/>
      <p:bldP spid="25" grpId="1" bldLvl="0" animBg="1"/>
      <p:bldP spid="22" grpId="1" bldLvl="0" animBg="1"/>
      <p:bldP spid="23" grpId="0" animBg="1"/>
      <p:bldP spid="9" grpId="2" animBg="1"/>
      <p:bldP spid="25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Percettrone Stigmergico Semplice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7155" y="1536700"/>
            <a:ext cx="9457055" cy="525145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Stigmergia applicata alla soglia di un neurone artificiale (percettrone)</a:t>
            </a:r>
            <a:endParaRPr lang="en-US" altLang="en-US" sz="2400"/>
          </a:p>
        </p:txBody>
      </p:sp>
      <p:pic>
        <p:nvPicPr>
          <p:cNvPr id="8" name="Picture 7" descr="simpleperc_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4465320"/>
            <a:ext cx="10057765" cy="1607185"/>
          </a:xfrm>
          <a:prstGeom prst="rect">
            <a:avLst/>
          </a:prstGeom>
        </p:spPr>
      </p:pic>
      <p:pic>
        <p:nvPicPr>
          <p:cNvPr id="9" name="Picture 8" descr="simpleper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30" y="2232025"/>
            <a:ext cx="7419975" cy="19119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>
                <a:sym typeface="+mn-ea"/>
              </a:rPr>
              <a:t>Percettrone Stigmergico Semplice: Esempio</a:t>
            </a:r>
            <a:endParaRPr lang="en-US" altLang="en-US" sz="4000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400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x(t)</a:t>
            </a:r>
            <a:endParaRPr lang="en-US" altLang="en-US" sz="2400"/>
          </a:p>
        </p:txBody>
      </p:sp>
      <p:sp>
        <p:nvSpPr>
          <p:cNvPr id="10" name="Oval 9"/>
          <p:cNvSpPr/>
          <p:nvPr/>
        </p:nvSpPr>
        <p:spPr>
          <a:xfrm>
            <a:off x="5125720" y="2458720"/>
            <a:ext cx="1941195" cy="1941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thetadot_v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0" y="3124835"/>
            <a:ext cx="1612900" cy="60833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3"/>
            <a:endCxn id="10" idx="2"/>
          </p:cNvCxnSpPr>
          <p:nvPr/>
        </p:nvCxnSpPr>
        <p:spPr>
          <a:xfrm>
            <a:off x="3661410" y="3429000"/>
            <a:ext cx="1464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8845" y="3071495"/>
            <a:ext cx="715010" cy="71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y(t)</a:t>
            </a:r>
            <a:endParaRPr lang="en-US" altLang="en-US" sz="240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7066915" y="3429000"/>
            <a:ext cx="1471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124960" y="2940685"/>
            <a:ext cx="537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w</a:t>
            </a:r>
            <a:endParaRPr lang="en-US" alt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r>
              <a:rPr lang="en-US" smtClean="0"/>
              <a:t>/</a:t>
            </a:r>
            <a:r>
              <a:rPr lang="en-US" altLang="en-US" smtClean="0"/>
              <a:t>2</a:t>
            </a:r>
            <a:r>
              <a:rPr lang="" altLang="en-US" smtClean="0"/>
              <a:t>7</a:t>
            </a:r>
            <a:endParaRPr lang="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</Words>
  <Application>WPS Presentation</Application>
  <PresentationFormat>Widescreen</PresentationFormat>
  <Paragraphs>522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Liberation Sans</vt:lpstr>
      <vt:lpstr>微软雅黑</vt:lpstr>
      <vt:lpstr>Droid Sans Fallback</vt:lpstr>
      <vt:lpstr/>
      <vt:lpstr>Arial Unicode MS</vt:lpstr>
      <vt:lpstr>Calibri</vt:lpstr>
      <vt:lpstr>Standard Symbols PS</vt:lpstr>
      <vt:lpstr>Pothana2000</vt:lpstr>
      <vt:lpstr>Default Design</vt:lpstr>
      <vt:lpstr>Reti Neurali Stigmergiche</vt:lpstr>
      <vt:lpstr>Classificazione Nel Tempo</vt:lpstr>
      <vt:lpstr>Stigmergia</vt:lpstr>
      <vt:lpstr>Stigmergia Computazionale Monodimensionale</vt:lpstr>
      <vt:lpstr>Neurone Artificiale Classico</vt:lpstr>
      <vt:lpstr>Neurone Artificiale Classico</vt:lpstr>
      <vt:lpstr>Neurone Artificiale Stigmergico</vt:lpstr>
      <vt:lpstr>Percettrone Stigmergico Semplice</vt:lpstr>
      <vt:lpstr>Percettrone Stigmergico Semplice: Esempio</vt:lpstr>
      <vt:lpstr>Percettrone Stigmergico Semplice: Esempio</vt:lpstr>
      <vt:lpstr>Neurone Artificiale Stigmergico</vt:lpstr>
      <vt:lpstr>Percettrone Stigmergico Completo</vt:lpstr>
      <vt:lpstr>Percettrone Stigmergico Completo: Esempio</vt:lpstr>
      <vt:lpstr>Percettrone Stigmergico Completo: Esempio</vt:lpstr>
      <vt:lpstr>XOR Neurale Classico</vt:lpstr>
      <vt:lpstr>XOR Neurale Stigmergico</vt:lpstr>
      <vt:lpstr>XOR Neurale Stigmergico</vt:lpstr>
      <vt:lpstr>Algoritmo Addestramento</vt:lpstr>
      <vt:lpstr>Stato Dell'Arte: Reti Ricorrenti</vt:lpstr>
      <vt:lpstr>Stato Dell'Arte: Reti Long-Short Term Memory</vt:lpstr>
      <vt:lpstr>Prove Sperimentali: Dataset</vt:lpstr>
      <vt:lpstr>MNIST Nel Tempo</vt:lpstr>
      <vt:lpstr>Prove Sperimentali: Architettura Stigmergia</vt:lpstr>
      <vt:lpstr>Prove Sperimentali: Architettura Classica</vt:lpstr>
      <vt:lpstr>Prove Sperimentali: Architettura Ricorrente</vt:lpstr>
      <vt:lpstr>Prove Sperimentali: Architettura LSTM</vt:lpstr>
      <vt:lpstr>Risultati</vt:lpstr>
      <vt:lpstr>Grazie dell'attenzione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Stigmergiche</dc:title>
  <dc:creator>federico</dc:creator>
  <cp:lastModifiedBy>federico</cp:lastModifiedBy>
  <cp:revision>123</cp:revision>
  <dcterms:created xsi:type="dcterms:W3CDTF">2018-09-26T15:20:00Z</dcterms:created>
  <dcterms:modified xsi:type="dcterms:W3CDTF">2018-09-26T15:20:00Z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