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2" r:id="rId2"/>
    <p:sldId id="367" r:id="rId3"/>
    <p:sldId id="368" r:id="rId4"/>
    <p:sldId id="369" r:id="rId5"/>
    <p:sldId id="370" r:id="rId6"/>
    <p:sldId id="371" r:id="rId7"/>
    <p:sldId id="374" r:id="rId8"/>
    <p:sldId id="375" r:id="rId9"/>
    <p:sldId id="373" r:id="rId10"/>
    <p:sldId id="376" r:id="rId11"/>
  </p:sldIdLst>
  <p:sldSz cx="9144000" cy="6858000" type="screen4x3"/>
  <p:notesSz cx="7086600" cy="10210800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6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684B"/>
    <a:srgbClr val="490B00"/>
    <a:srgbClr val="C4B3A4"/>
    <a:srgbClr val="001024"/>
    <a:srgbClr val="F6F4EF"/>
    <a:srgbClr val="990000"/>
    <a:srgbClr val="FF0000"/>
    <a:srgbClr val="B2B2B2"/>
    <a:srgbClr val="7625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315" autoAdjust="0"/>
    <p:restoredTop sz="88228" autoAdjust="0"/>
  </p:normalViewPr>
  <p:slideViewPr>
    <p:cSldViewPr snapToObjects="1">
      <p:cViewPr>
        <p:scale>
          <a:sx n="164" d="100"/>
          <a:sy n="164" d="100"/>
        </p:scale>
        <p:origin x="320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9" d="100"/>
          <a:sy n="89" d="100"/>
        </p:scale>
        <p:origin x="-3126" y="-114"/>
      </p:cViewPr>
      <p:guideLst>
        <p:guide orient="horz" pos="3216"/>
        <p:guide pos="223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cs typeface="Arial" charset="0"/>
              </a:defRPr>
            </a:lvl1pPr>
          </a:lstStyle>
          <a:p>
            <a:pPr>
              <a:defRPr/>
            </a:pPr>
            <a:fld id="{CADF1908-6F99-4C7E-A86E-5A3D5850039C}" type="datetimeFigureOut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/>
            </a:lvl1pPr>
          </a:lstStyle>
          <a:p>
            <a:pPr>
              <a:defRPr/>
            </a:pPr>
            <a:fld id="{FF2F7E65-3064-4195-A51B-1E7AF8EDE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789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l" defTabSz="989013" eaLnBrk="1" hangingPunct="1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 b="0">
                <a:cs typeface="Arial" charset="0"/>
              </a:defRPr>
            </a:lvl1pPr>
          </a:lstStyle>
          <a:p>
            <a:pPr>
              <a:defRPr/>
            </a:pPr>
            <a:fld id="{385FA93E-39C9-4A94-881A-8C1600979D77}" type="datetimeFigureOut">
              <a:rPr lang="hu-HU"/>
              <a:pPr>
                <a:defRPr/>
              </a:pPr>
              <a:t>2022. 12. 10.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5175"/>
            <a:ext cx="5105400" cy="3829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 bwMode="auto">
          <a:xfrm>
            <a:off x="708025" y="4849813"/>
            <a:ext cx="567055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 bwMode="auto">
          <a:xfrm>
            <a:off x="0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l" defTabSz="989013" eaLnBrk="1" hangingPunct="1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 bwMode="auto">
          <a:xfrm>
            <a:off x="4014788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 b="0"/>
            </a:lvl1pPr>
          </a:lstStyle>
          <a:p>
            <a:pPr>
              <a:defRPr/>
            </a:pPr>
            <a:fld id="{A59DE0D6-C1D2-4A55-B380-5666C4533347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3636547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u-HU" altLang="en-US" sz="1200" b="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200" b="0" dirty="0">
                <a:solidFill>
                  <a:schemeClr val="bg1"/>
                </a:solidFill>
                <a:latin typeface="Arial" panose="020B0604020202020204" pitchFamily="34" charset="0"/>
              </a:rPr>
              <a:t>©</a:t>
            </a:r>
            <a:r>
              <a:rPr lang="hu-HU" altLang="en-US" sz="1200" b="0" dirty="0">
                <a:solidFill>
                  <a:schemeClr val="bg1"/>
                </a:solidFill>
                <a:latin typeface="Arial" panose="020B0604020202020204" pitchFamily="34" charset="0"/>
              </a:rPr>
              <a:t> BME-MIT 2022</a:t>
            </a:r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-17463" y="6413500"/>
            <a:ext cx="3649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hu-HU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Budapesti Műszaki és Gazdaságtudományi Egyetem</a:t>
            </a:r>
          </a:p>
          <a:p>
            <a:pPr algn="l" eaLnBrk="1" hangingPunct="1">
              <a:defRPr/>
            </a:pPr>
            <a:r>
              <a:rPr lang="hu-HU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Méréstechnika és Információs Rendszerek Tanszék</a:t>
            </a:r>
          </a:p>
        </p:txBody>
      </p:sp>
      <p:pic>
        <p:nvPicPr>
          <p:cNvPr id="6" name="Picture 18" descr="muegyetem_logo_bor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408738"/>
            <a:ext cx="140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u-HU" altLang="en-US" sz="1800" b="0" dirty="0" err="1">
                <a:solidFill>
                  <a:schemeClr val="bg1"/>
                </a:solidFill>
              </a:rPr>
              <a:t>BSc</a:t>
            </a:r>
            <a:r>
              <a:rPr lang="hu-HU" altLang="en-US" sz="1800" b="0" dirty="0">
                <a:solidFill>
                  <a:schemeClr val="bg1"/>
                </a:solidFill>
              </a:rPr>
              <a:t>  Témalaboratórium beszámoló</a:t>
            </a:r>
            <a:endParaRPr lang="en-US" altLang="en-US" sz="1800" b="0" dirty="0">
              <a:solidFill>
                <a:schemeClr val="bg1"/>
              </a:solidFill>
            </a:endParaRPr>
          </a:p>
        </p:txBody>
      </p:sp>
      <p:pic>
        <p:nvPicPr>
          <p:cNvPr id="8" name="Picture 15" descr="logo_iras_jobb_oldal_600dpi_cmyk_v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229225"/>
            <a:ext cx="37449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05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89209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none" baseline="0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36413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55617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4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75" y="857250"/>
            <a:ext cx="4352925" cy="55292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57250"/>
            <a:ext cx="4352925" cy="26876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7288"/>
            <a:ext cx="4352925" cy="268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5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857250"/>
            <a:ext cx="8858250" cy="26876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75" y="3697288"/>
            <a:ext cx="8858250" cy="268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594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142875" y="857250"/>
            <a:ext cx="4352925" cy="5529263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857250"/>
            <a:ext cx="4352925" cy="5529263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21249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Mintacím</a:t>
            </a:r>
            <a:r>
              <a:rPr lang="en-US" altLang="en-US" dirty="0"/>
              <a:t> </a:t>
            </a:r>
            <a:r>
              <a:rPr lang="en-US" altLang="en-US" dirty="0" err="1"/>
              <a:t>szerkesztése</a:t>
            </a:r>
            <a:endParaRPr lang="en-US" altLang="en-US" dirty="0"/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Mintaszöveg</a:t>
            </a:r>
            <a:r>
              <a:rPr lang="en-US" altLang="en-US" dirty="0"/>
              <a:t> </a:t>
            </a:r>
            <a:r>
              <a:rPr lang="en-US" altLang="en-US" dirty="0" err="1"/>
              <a:t>szerkesztése</a:t>
            </a:r>
            <a:endParaRPr lang="en-US" altLang="en-US" dirty="0"/>
          </a:p>
          <a:p>
            <a:pPr lvl="1"/>
            <a:r>
              <a:rPr lang="en-US" altLang="en-US" dirty="0" err="1"/>
              <a:t>Második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  <a:p>
            <a:pPr lvl="2"/>
            <a:r>
              <a:rPr lang="en-US" altLang="en-US" dirty="0" err="1"/>
              <a:t>Harmadik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  <a:p>
            <a:pPr lvl="3"/>
            <a:r>
              <a:rPr lang="en-US" altLang="en-US" dirty="0" err="1"/>
              <a:t>Negyedik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  <a:p>
            <a:pPr lvl="4"/>
            <a:r>
              <a:rPr lang="en-US" altLang="en-US" dirty="0" err="1"/>
              <a:t>Ötödik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</p:txBody>
      </p:sp>
      <p:sp>
        <p:nvSpPr>
          <p:cNvPr id="1028" name="Rectangle 22"/>
          <p:cNvSpPr>
            <a:spLocks noChangeArrowheads="1"/>
          </p:cNvSpPr>
          <p:nvPr userDrawn="1"/>
        </p:nvSpPr>
        <p:spPr bwMode="auto">
          <a:xfrm>
            <a:off x="1409700" y="6457950"/>
            <a:ext cx="4737100" cy="400050"/>
          </a:xfrm>
          <a:prstGeom prst="rect">
            <a:avLst/>
          </a:prstGeom>
          <a:gradFill rotWithShape="1">
            <a:gsLst>
              <a:gs pos="0">
                <a:srgbClr val="762536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u-HU" altLang="en-US" sz="1200" dirty="0">
                <a:solidFill>
                  <a:srgbClr val="762536"/>
                </a:solidFill>
                <a:latin typeface="Arial" panose="020B0604020202020204" pitchFamily="34" charset="0"/>
              </a:rPr>
              <a:t>                                                 </a:t>
            </a:r>
            <a:r>
              <a:rPr lang="en-US" altLang="en-US" sz="1200" dirty="0">
                <a:solidFill>
                  <a:srgbClr val="762536"/>
                </a:solidFill>
                <a:latin typeface="Arial" panose="020B0604020202020204" pitchFamily="34" charset="0"/>
              </a:rPr>
              <a:t>©</a:t>
            </a:r>
            <a:r>
              <a:rPr lang="hu-HU" altLang="en-US" sz="1200" dirty="0">
                <a:solidFill>
                  <a:srgbClr val="762536"/>
                </a:solidFill>
                <a:latin typeface="Arial" panose="020B0604020202020204" pitchFamily="34" charset="0"/>
              </a:rPr>
              <a:t> BME-MIT 2022</a:t>
            </a:r>
            <a:endParaRPr lang="en-US" altLang="en-US" sz="1200" dirty="0">
              <a:solidFill>
                <a:srgbClr val="762536"/>
              </a:solidFill>
              <a:latin typeface="Arial" panose="020B0604020202020204" pitchFamily="34" charset="0"/>
            </a:endParaRPr>
          </a:p>
        </p:txBody>
      </p:sp>
      <p:pic>
        <p:nvPicPr>
          <p:cNvPr id="1029" name="Picture 41" descr="muegyetem_logo_bord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7950"/>
            <a:ext cx="140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logo_iras_jobb_oldal_600dpi_cmyk_v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024" y="6458400"/>
            <a:ext cx="1907768" cy="3996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060" name="Rectangle 12"/>
          <p:cNvSpPr>
            <a:spLocks noChangeArrowheads="1"/>
          </p:cNvSpPr>
          <p:nvPr userDrawn="1"/>
        </p:nvSpPr>
        <p:spPr bwMode="auto">
          <a:xfrm>
            <a:off x="8033792" y="6457949"/>
            <a:ext cx="1110208" cy="399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87707DCA-08B9-4ADA-9CE1-6671F1461306}" type="slidenum">
              <a:rPr lang="en-US" altLang="en-US" sz="1600" b="0" smtClean="0">
                <a:solidFill>
                  <a:srgbClr val="762536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hu-HU" altLang="en-US" sz="1600" b="0" dirty="0">
                <a:solidFill>
                  <a:srgbClr val="762536"/>
                </a:solidFill>
                <a:latin typeface="Arial" panose="020B0604020202020204" pitchFamily="34" charset="0"/>
              </a:rPr>
              <a:t>. fólia</a:t>
            </a:r>
            <a:endParaRPr lang="en-US" altLang="en-US" sz="1600" b="0" dirty="0">
              <a:solidFill>
                <a:srgbClr val="762536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ctrTitle"/>
          </p:nvPr>
        </p:nvSpPr>
        <p:spPr>
          <a:xfrm>
            <a:off x="685800" y="1374775"/>
            <a:ext cx="7772400" cy="1470025"/>
          </a:xfrm>
        </p:spPr>
        <p:txBody>
          <a:bodyPr/>
          <a:lstStyle/>
          <a:p>
            <a:r>
              <a:rPr lang="en-GB" b="0" i="0" u="none" strike="noStrike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Visszapillantó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b="0" i="0" u="none" strike="noStrike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tükör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b="0" i="0" u="none" strike="noStrike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vezérlése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lang="en-GB" b="0" i="0" u="none" strike="noStrike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</a:br>
            <a:r>
              <a:rPr lang="en-GB" b="0" i="0" u="none" strike="noStrike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LIN </a:t>
            </a:r>
            <a:r>
              <a:rPr lang="en-GB" b="0" i="0" u="none" strike="noStrike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hálózaton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b="0" i="0" u="none" strike="noStrike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keresztül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123" name="Subtitle 4"/>
          <p:cNvSpPr>
            <a:spLocks noGrp="1"/>
          </p:cNvSpPr>
          <p:nvPr>
            <p:ph type="subTitle" idx="1"/>
          </p:nvPr>
        </p:nvSpPr>
        <p:spPr>
          <a:xfrm>
            <a:off x="1371600" y="3246438"/>
            <a:ext cx="6400800" cy="1277937"/>
          </a:xfrm>
        </p:spPr>
        <p:txBody>
          <a:bodyPr/>
          <a:lstStyle/>
          <a:p>
            <a:r>
              <a:rPr lang="en-US" altLang="en-US" dirty="0"/>
              <a:t>Papp Dominik</a:t>
            </a:r>
            <a:br>
              <a:rPr lang="en-US" altLang="en-US" dirty="0"/>
            </a:br>
            <a:r>
              <a:rPr lang="hu-HU" altLang="en-US" dirty="0" err="1"/>
              <a:t>Scherer</a:t>
            </a:r>
            <a:r>
              <a:rPr lang="hu-HU" altLang="en-US" dirty="0"/>
              <a:t> Balázs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62536"/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B269-844B-7E22-BD0F-A18EAC6F8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5" y="2682068"/>
            <a:ext cx="7756630" cy="1068018"/>
          </a:xfrm>
          <a:noFill/>
        </p:spPr>
        <p:txBody>
          <a:bodyPr/>
          <a:lstStyle/>
          <a:p>
            <a:r>
              <a:rPr lang="en-HU" sz="6600" dirty="0">
                <a:solidFill>
                  <a:schemeClr val="tx1"/>
                </a:solidFill>
              </a:rPr>
              <a:t>Köszönöm a figyelmet!</a:t>
            </a:r>
            <a:endParaRPr lang="en-HU" sz="6600" dirty="0"/>
          </a:p>
        </p:txBody>
      </p:sp>
    </p:spTree>
    <p:extLst>
      <p:ext uri="{BB962C8B-B14F-4D97-AF65-F5344CB8AC3E}">
        <p14:creationId xmlns:p14="http://schemas.microsoft.com/office/powerpoint/2010/main" val="145424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1EB7-1669-584B-A8F7-CC6485D8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Feldatkírás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CBAE0-1072-9AA7-B26A-B9883483D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2412402"/>
          </a:xfrm>
        </p:spPr>
        <p:txBody>
          <a:bodyPr/>
          <a:lstStyle/>
          <a:p>
            <a:r>
              <a:rPr lang="en-HU" dirty="0"/>
              <a:t>Motor vezérlés</a:t>
            </a:r>
          </a:p>
          <a:p>
            <a:r>
              <a:rPr lang="en-HU" dirty="0"/>
              <a:t>LIN kommunikáció</a:t>
            </a:r>
          </a:p>
          <a:p>
            <a:r>
              <a:rPr lang="en-HU" dirty="0"/>
              <a:t>Adatfeldolgozás mikrokontrollerrel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6E32EE-7A66-A75B-A5B7-102CBFEC15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21" y="836578"/>
            <a:ext cx="1728000" cy="1728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8C9FBE-5DB7-A5A6-CFF4-39E08489B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042" y="840178"/>
            <a:ext cx="1724400" cy="172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BDBB42-1C36-558E-25E7-D6472F788A0B}"/>
              </a:ext>
            </a:extLst>
          </p:cNvPr>
          <p:cNvSpPr txBox="1">
            <a:spLocks/>
          </p:cNvSpPr>
          <p:nvPr/>
        </p:nvSpPr>
        <p:spPr bwMode="auto">
          <a:xfrm>
            <a:off x="117414" y="3606480"/>
            <a:ext cx="4378386" cy="241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DRV8844PWPR</a:t>
            </a:r>
          </a:p>
          <a:p>
            <a:r>
              <a:rPr lang="en-GB" b="0" dirty="0"/>
              <a:t>TJA1029T/20/1J</a:t>
            </a:r>
          </a:p>
          <a:p>
            <a:r>
              <a:rPr lang="en-HU" b="0" dirty="0"/>
              <a:t>STK3700 fejlesztői kártya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D2CA81-D38E-745B-1D26-D3A161396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93" y="3606480"/>
            <a:ext cx="3961557" cy="18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4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81C9-1CB8-4993-7E17-CCC02CFD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IC-k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773B4-E96F-A00D-5C97-FCF0FC4745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HU" dirty="0"/>
              <a:t>LIN Adó-Vevő</a:t>
            </a:r>
          </a:p>
          <a:p>
            <a:pPr lvl="1"/>
            <a:r>
              <a:rPr lang="en-GB" dirty="0"/>
              <a:t>M</a:t>
            </a:r>
            <a:r>
              <a:rPr lang="en-HU" dirty="0"/>
              <a:t>ax. 20kBaud</a:t>
            </a:r>
          </a:p>
          <a:p>
            <a:pPr lvl="1"/>
            <a:r>
              <a:rPr lang="en-HU" dirty="0"/>
              <a:t>LIN bemenet -42…42V</a:t>
            </a:r>
          </a:p>
          <a:p>
            <a:pPr lvl="1"/>
            <a:r>
              <a:rPr lang="en-HU" dirty="0"/>
              <a:t>RXD, TXD kimenetek</a:t>
            </a:r>
          </a:p>
          <a:p>
            <a:pPr marL="457200" lvl="1" indent="0">
              <a:buNone/>
            </a:pPr>
            <a:r>
              <a:rPr lang="en-HU" dirty="0"/>
              <a:t>     -0.3…7V</a:t>
            </a:r>
          </a:p>
          <a:p>
            <a:pPr lvl="1"/>
            <a:r>
              <a:rPr lang="en-HU" dirty="0"/>
              <a:t>Kommunikáció LIN hálózattal és µkontrollerrel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56BBE-22BF-C201-D4A4-67F5AE4AD6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HU" dirty="0"/>
              <a:t>Motor Driver</a:t>
            </a:r>
          </a:p>
          <a:p>
            <a:pPr lvl="1"/>
            <a:r>
              <a:rPr lang="en-HU" dirty="0"/>
              <a:t>4 kimenet, max. 2.5A</a:t>
            </a:r>
          </a:p>
          <a:p>
            <a:pPr lvl="1"/>
            <a:r>
              <a:rPr lang="en-HU" dirty="0"/>
              <a:t>High, Low, Nagy impedanciás álltapot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87496-1BC3-D0F5-A7AB-33379F89AC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2"/>
          <a:stretch/>
        </p:blipFill>
        <p:spPr>
          <a:xfrm>
            <a:off x="554007" y="3969059"/>
            <a:ext cx="3505200" cy="2496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56C1B2-1C08-66A1-D2D0-1424B56C2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98" y="2917637"/>
            <a:ext cx="4030873" cy="34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2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A99C-8997-CBE8-AD19-396F421F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Kapcsolási rajz</a:t>
            </a:r>
          </a:p>
        </p:txBody>
      </p:sp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55833144-6B2D-A418-8834-50BAFF7DF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25" y="818710"/>
            <a:ext cx="6427034" cy="5529263"/>
          </a:xfrm>
        </p:spPr>
      </p:pic>
    </p:spTree>
    <p:extLst>
      <p:ext uri="{BB962C8B-B14F-4D97-AF65-F5344CB8AC3E}">
        <p14:creationId xmlns:p14="http://schemas.microsoft.com/office/powerpoint/2010/main" val="39675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E680-E48A-4EEB-C884-36625F9B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Kapcsolási rajz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EF7EC699-E20C-D95D-E403-898047CA9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798" y="3023955"/>
            <a:ext cx="3987800" cy="3289300"/>
          </a:xfrm>
        </p:spPr>
      </p:pic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D646998-F8A1-3F4B-9886-2B63E81882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6"/>
          <a:stretch/>
        </p:blipFill>
        <p:spPr>
          <a:xfrm>
            <a:off x="341531" y="863715"/>
            <a:ext cx="8640960" cy="2160240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D7EA644-73C5-5AE9-51EA-01E29BDF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" y="3023954"/>
            <a:ext cx="5041524" cy="342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0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0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15C9-A4FB-E51A-BEA0-319733CF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NYÁK terv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3259FC9-B41E-306A-8FDC-47B135FF7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" t="2546" r="1243" b="3247"/>
          <a:stretch/>
        </p:blipFill>
        <p:spPr>
          <a:xfrm>
            <a:off x="1" y="1088740"/>
            <a:ext cx="9144000" cy="5059238"/>
          </a:xfrm>
        </p:spPr>
      </p:pic>
    </p:spTree>
    <p:extLst>
      <p:ext uri="{BB962C8B-B14F-4D97-AF65-F5344CB8AC3E}">
        <p14:creationId xmlns:p14="http://schemas.microsoft.com/office/powerpoint/2010/main" val="259850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C9F5-4B20-0D20-26CE-6AEB5A49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LIN keret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E2B355BC-3DC6-3DD8-3D1C-720320055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130499"/>
            <a:ext cx="8858250" cy="4982765"/>
          </a:xfrm>
        </p:spPr>
      </p:pic>
    </p:spTree>
    <p:extLst>
      <p:ext uri="{BB962C8B-B14F-4D97-AF65-F5344CB8AC3E}">
        <p14:creationId xmlns:p14="http://schemas.microsoft.com/office/powerpoint/2010/main" val="361668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385C-5DBA-2E26-1896-B916BF65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Algoritmus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81A8E-BC4A-C9E0-37F4-AD56B7E80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3" r="4678" b="19464"/>
          <a:stretch/>
        </p:blipFill>
        <p:spPr>
          <a:xfrm>
            <a:off x="2110977" y="863715"/>
            <a:ext cx="4922046" cy="5471756"/>
          </a:xfrm>
        </p:spPr>
      </p:pic>
    </p:spTree>
    <p:extLst>
      <p:ext uri="{BB962C8B-B14F-4D97-AF65-F5344CB8AC3E}">
        <p14:creationId xmlns:p14="http://schemas.microsoft.com/office/powerpoint/2010/main" val="400887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62536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A79F-181B-6C1B-0715-9E2575FF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Tapasztalatok</a:t>
            </a:r>
          </a:p>
        </p:txBody>
      </p:sp>
      <p:pic>
        <p:nvPicPr>
          <p:cNvPr id="13" name="Content Placeholder 12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8B78815-700A-C0EE-A1FB-C25ECE8997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6" y="1178750"/>
            <a:ext cx="9146956" cy="4815535"/>
          </a:xfrm>
        </p:spPr>
      </p:pic>
    </p:spTree>
    <p:extLst>
      <p:ext uri="{BB962C8B-B14F-4D97-AF65-F5344CB8AC3E}">
        <p14:creationId xmlns:p14="http://schemas.microsoft.com/office/powerpoint/2010/main" val="1157766087"/>
      </p:ext>
    </p:extLst>
  </p:cSld>
  <p:clrMapOvr>
    <a:masterClrMapping/>
  </p:clrMapOvr>
</p:sld>
</file>

<file path=ppt/theme/theme1.xml><?xml version="1.0" encoding="utf-8"?>
<a:theme xmlns:a="http://schemas.openxmlformats.org/drawingml/2006/main" name="bme_ftsrg_hun_micskei_v7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_v7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_v7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_v7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4626</TotalTime>
  <Words>78</Words>
  <Application>Microsoft Macintosh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Verdana</vt:lpstr>
      <vt:lpstr>Wingdings</vt:lpstr>
      <vt:lpstr>bme_ftsrg_hun_micskei_v7</vt:lpstr>
      <vt:lpstr>Visszapillantó tükör vezérlése  LIN hálózaton keresztül</vt:lpstr>
      <vt:lpstr>Feldatkírás</vt:lpstr>
      <vt:lpstr>IC-k</vt:lpstr>
      <vt:lpstr>Kapcsolási rajz</vt:lpstr>
      <vt:lpstr>Kapcsolási rajz</vt:lpstr>
      <vt:lpstr>NYÁK terv</vt:lpstr>
      <vt:lpstr>LIN keret</vt:lpstr>
      <vt:lpstr>Algoritmus</vt:lpstr>
      <vt:lpstr>Tapasztalatok</vt:lpstr>
      <vt:lpstr>Köszönöm a figyelmet!</vt:lpstr>
    </vt:vector>
  </TitlesOfParts>
  <Company>Budapesti Műszaki és Gazdaságtudományi Egyetem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Tamás Kovácsházy</dc:creator>
  <cp:lastModifiedBy>Papp Dominik Edvárd</cp:lastModifiedBy>
  <cp:revision>446</cp:revision>
  <dcterms:created xsi:type="dcterms:W3CDTF">2009-01-28T13:20:49Z</dcterms:created>
  <dcterms:modified xsi:type="dcterms:W3CDTF">2022-12-10T19:46:36Z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0x01010051DF553327B3A54EB27E3DE53B8B4054</vt:lpwstr>
  </property>
</Properties>
</file>