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7" r:id="rId3"/>
    <p:sldId id="383" r:id="rId4"/>
    <p:sldId id="368" r:id="rId5"/>
    <p:sldId id="369" r:id="rId6"/>
    <p:sldId id="378" r:id="rId7"/>
    <p:sldId id="375" r:id="rId8"/>
    <p:sldId id="379" r:id="rId9"/>
    <p:sldId id="382" r:id="rId10"/>
    <p:sldId id="376" r:id="rId11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84B"/>
    <a:srgbClr val="490B00"/>
    <a:srgbClr val="C4B3A4"/>
    <a:srgbClr val="001024"/>
    <a:srgbClr val="F6F4EF"/>
    <a:srgbClr val="990000"/>
    <a:srgbClr val="FF0000"/>
    <a:srgbClr val="B2B2B2"/>
    <a:srgbClr val="762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55" autoAdjust="0"/>
    <p:restoredTop sz="88228" autoAdjust="0"/>
  </p:normalViewPr>
  <p:slideViewPr>
    <p:cSldViewPr snapToObjects="1">
      <p:cViewPr>
        <p:scale>
          <a:sx n="122" d="100"/>
          <a:sy n="122" d="100"/>
        </p:scale>
        <p:origin x="21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-3126" y="-114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7:56:45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8027,'43'-11'0,"2"1"0,-15 8 0,0 1 0,3-2 0,2 0 0,1 2 0,3-1 0,-1 1 0,-3 1 0,-3 0 0,-5 0 0,-2 0 0,-5 0 0,-7 0 0,-2 0 0,-4 0 0,-1 0 0,-11 9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2023. 06. 04.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2023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BSc</a:t>
            </a:r>
            <a:r>
              <a:rPr lang="hu-HU" altLang="en-US" sz="1800" b="0" dirty="0">
                <a:solidFill>
                  <a:schemeClr val="bg1"/>
                </a:solidFill>
              </a:rPr>
              <a:t>  Önálló laboratórium 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2023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24" y="6458400"/>
            <a:ext cx="1907768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8033792" y="6457949"/>
            <a:ext cx="1110208" cy="39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</a:rPr>
              <a:t>Adatgyűjtés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és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vezeték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 err="1">
                <a:solidFill>
                  <a:schemeClr val="bg1"/>
                </a:solidFill>
              </a:rPr>
              <a:t>nélküli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adattovábbítás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en-US" altLang="en-US" dirty="0"/>
              <a:t>Papp Dominik</a:t>
            </a:r>
            <a:br>
              <a:rPr lang="en-US" altLang="en-US" dirty="0"/>
            </a:br>
            <a:r>
              <a:rPr lang="hu-HU" altLang="en-US" dirty="0" err="1"/>
              <a:t>Scherer</a:t>
            </a:r>
            <a:r>
              <a:rPr lang="hu-HU" altLang="en-US" dirty="0"/>
              <a:t> Balázs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2536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B269-844B-7E22-BD0F-A18EAC6F8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5" y="2682068"/>
            <a:ext cx="7756630" cy="1068018"/>
          </a:xfrm>
          <a:noFill/>
        </p:spPr>
        <p:txBody>
          <a:bodyPr/>
          <a:lstStyle/>
          <a:p>
            <a:r>
              <a:rPr lang="en-HU" sz="6600" dirty="0">
                <a:solidFill>
                  <a:schemeClr val="tx1"/>
                </a:solidFill>
              </a:rPr>
              <a:t>Köszönöm a figyelmet!</a:t>
            </a:r>
            <a:endParaRPr lang="en-HU" sz="6600" dirty="0"/>
          </a:p>
        </p:txBody>
      </p:sp>
    </p:spTree>
    <p:extLst>
      <p:ext uri="{BB962C8B-B14F-4D97-AF65-F5344CB8AC3E}">
        <p14:creationId xmlns:p14="http://schemas.microsoft.com/office/powerpoint/2010/main" val="145424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1EB7-1669-584B-A8F7-CC6485D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Feladatkiírás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BAE0-1072-9AA7-B26A-B9883483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2412402"/>
          </a:xfrm>
        </p:spPr>
        <p:txBody>
          <a:bodyPr/>
          <a:lstStyle/>
          <a:p>
            <a:r>
              <a:rPr lang="en-HU" dirty="0"/>
              <a:t>WIFI</a:t>
            </a:r>
          </a:p>
          <a:p>
            <a:r>
              <a:rPr lang="en-HU" dirty="0"/>
              <a:t>Valami adat</a:t>
            </a:r>
          </a:p>
          <a:p>
            <a:r>
              <a:rPr lang="en-HU" dirty="0"/>
              <a:t>Vezérlés mikrokontrollerrel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BDBB42-1C36-558E-25E7-D6472F788A0B}"/>
              </a:ext>
            </a:extLst>
          </p:cNvPr>
          <p:cNvSpPr txBox="1">
            <a:spLocks/>
          </p:cNvSpPr>
          <p:nvPr/>
        </p:nvSpPr>
        <p:spPr bwMode="auto">
          <a:xfrm>
            <a:off x="117414" y="3606480"/>
            <a:ext cx="4378386" cy="24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ESP8266-01</a:t>
            </a:r>
          </a:p>
          <a:p>
            <a:r>
              <a:rPr lang="en-GB" b="0" dirty="0"/>
              <a:t>SHT31 SEN0385</a:t>
            </a:r>
          </a:p>
          <a:p>
            <a:r>
              <a:rPr lang="en-GB" b="0" dirty="0"/>
              <a:t>STM32H750B-DK</a:t>
            </a:r>
          </a:p>
          <a:p>
            <a:r>
              <a:rPr lang="en-GB" b="0" dirty="0"/>
              <a:t>TCP/PHP </a:t>
            </a:r>
            <a:r>
              <a:rPr lang="en-GB" b="0" dirty="0" err="1"/>
              <a:t>szerver</a:t>
            </a:r>
            <a:endParaRPr lang="en-GB" b="0" dirty="0"/>
          </a:p>
        </p:txBody>
      </p:sp>
      <p:pic>
        <p:nvPicPr>
          <p:cNvPr id="9" name="Content Placeholder 8" descr="A picture containing electronic component, circuit component, electronic engineering, electronics&#10;&#10;Description automatically generated">
            <a:extLst>
              <a:ext uri="{FF2B5EF4-FFF2-40B4-BE49-F238E27FC236}">
                <a16:creationId xmlns:a16="http://schemas.microsoft.com/office/drawing/2014/main" id="{602B7832-7906-ADB9-66AA-D87328B2A2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2" y="846855"/>
            <a:ext cx="2525319" cy="2269647"/>
          </a:xfrm>
        </p:spPr>
      </p:pic>
      <p:pic>
        <p:nvPicPr>
          <p:cNvPr id="12" name="Picture 11" descr="A close-up of a cable&#10;&#10;Description automatically generated with low confidence">
            <a:extLst>
              <a:ext uri="{FF2B5EF4-FFF2-40B4-BE49-F238E27FC236}">
                <a16:creationId xmlns:a16="http://schemas.microsoft.com/office/drawing/2014/main" id="{4EC9E6C8-DF63-C730-6A16-85B49AA9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61" y="997954"/>
            <a:ext cx="2922284" cy="1948189"/>
          </a:xfrm>
          <a:prstGeom prst="rect">
            <a:avLst/>
          </a:prstGeom>
        </p:spPr>
      </p:pic>
      <p:pic>
        <p:nvPicPr>
          <p:cNvPr id="14" name="Picture 13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B317629D-0CD3-FB8D-CB40-8D53BAEA9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10" y="3350950"/>
            <a:ext cx="5194669" cy="2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80B2-E7C1-AD30-735F-981D5550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Alkotóelemek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655D-B463-8A04-9C8A-2B8CEA1AEB0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HU" dirty="0"/>
              <a:t>WIFI modul</a:t>
            </a:r>
          </a:p>
          <a:p>
            <a:pPr lvl="1"/>
            <a:r>
              <a:rPr lang="en-GB" dirty="0"/>
              <a:t>Rx -&gt; MCU Tx</a:t>
            </a:r>
          </a:p>
          <a:p>
            <a:pPr lvl="1"/>
            <a:r>
              <a:rPr lang="en-GB" dirty="0"/>
              <a:t>Tx -&gt; MCU Rx</a:t>
            </a:r>
          </a:p>
          <a:p>
            <a:pPr lvl="1"/>
            <a:r>
              <a:rPr lang="en-GB" dirty="0"/>
              <a:t>UART </a:t>
            </a:r>
            <a:r>
              <a:rPr lang="en-GB" dirty="0" err="1"/>
              <a:t>kommunikáció</a:t>
            </a:r>
            <a:endParaRPr lang="en-GB" dirty="0"/>
          </a:p>
          <a:p>
            <a:pPr lvl="1"/>
            <a:r>
              <a:rPr lang="en-GB" dirty="0"/>
              <a:t>GPIO2 prog. Mode</a:t>
            </a:r>
          </a:p>
          <a:p>
            <a:pPr lvl="1"/>
            <a:r>
              <a:rPr lang="en-GB" dirty="0" err="1"/>
              <a:t>Programozó</a:t>
            </a:r>
            <a:r>
              <a:rPr lang="en-GB" dirty="0"/>
              <a:t> </a:t>
            </a:r>
            <a:r>
              <a:rPr lang="en-GB" dirty="0" err="1"/>
              <a:t>módosítás</a:t>
            </a:r>
            <a:endParaRPr lang="en-GB" dirty="0"/>
          </a:p>
          <a:p>
            <a:pPr lvl="1"/>
            <a:r>
              <a:rPr lang="en-GB" dirty="0"/>
              <a:t>AT Firmware V2.2.0 (</a:t>
            </a:r>
            <a:r>
              <a:rPr lang="en-GB" dirty="0" err="1"/>
              <a:t>esptool.py</a:t>
            </a:r>
            <a:r>
              <a:rPr lang="en-GB" dirty="0"/>
              <a:t>,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AT </a:t>
            </a:r>
            <a:r>
              <a:rPr lang="en-GB" dirty="0" err="1"/>
              <a:t>visszajelzések</a:t>
            </a:r>
            <a:r>
              <a:rPr lang="en-GB" dirty="0"/>
              <a:t>, </a:t>
            </a:r>
            <a:r>
              <a:rPr lang="en-GB" dirty="0" err="1"/>
              <a:t>válaszok</a:t>
            </a:r>
            <a:endParaRPr lang="en-GB" dirty="0"/>
          </a:p>
          <a:p>
            <a:endParaRPr lang="en-HU" dirty="0"/>
          </a:p>
        </p:txBody>
      </p:sp>
      <p:pic>
        <p:nvPicPr>
          <p:cNvPr id="7" name="Content Placeholder 6" descr="A diagram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84B83938-DCC1-4B60-91A5-C109D69150F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43" y="1044922"/>
            <a:ext cx="4156438" cy="2448520"/>
          </a:xfrm>
        </p:spPr>
      </p:pic>
      <p:pic>
        <p:nvPicPr>
          <p:cNvPr id="9" name="Content Placeholder 8" descr="Close-up of a usb drive&#10;&#10;Description automatically generated with low confidence">
            <a:extLst>
              <a:ext uri="{FF2B5EF4-FFF2-40B4-BE49-F238E27FC236}">
                <a16:creationId xmlns:a16="http://schemas.microsoft.com/office/drawing/2014/main" id="{478A9D4B-4C08-78D6-87D4-B0440F6833B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7640"/>
            <a:ext cx="4352925" cy="2448520"/>
          </a:xfrm>
        </p:spPr>
      </p:pic>
    </p:spTree>
    <p:extLst>
      <p:ext uri="{BB962C8B-B14F-4D97-AF65-F5344CB8AC3E}">
        <p14:creationId xmlns:p14="http://schemas.microsoft.com/office/powerpoint/2010/main" val="382762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81C9-1CB8-4993-7E17-CCC02CF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Alkotóelemek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73B4-E96F-A00D-5C97-FCF0FC474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HU" dirty="0"/>
              <a:t>TCP szerver</a:t>
            </a:r>
          </a:p>
          <a:p>
            <a:pPr lvl="1"/>
            <a:r>
              <a:rPr lang="en-HU" dirty="0"/>
              <a:t>Python</a:t>
            </a:r>
          </a:p>
          <a:p>
            <a:pPr lvl="1"/>
            <a:r>
              <a:rPr lang="en-HU" dirty="0"/>
              <a:t>TCP socket</a:t>
            </a:r>
          </a:p>
          <a:p>
            <a:pPr lvl="1"/>
            <a:r>
              <a:rPr lang="en-HU" dirty="0"/>
              <a:t>“Intelligens”</a:t>
            </a:r>
          </a:p>
          <a:p>
            <a:pPr lvl="1"/>
            <a:r>
              <a:rPr lang="en-HU" dirty="0"/>
              <a:t>Adatmentés</a:t>
            </a:r>
          </a:p>
          <a:p>
            <a:pPr lvl="1"/>
            <a:r>
              <a:rPr lang="en-HU" dirty="0"/>
              <a:t>‘q’ lezáró karakter</a:t>
            </a:r>
          </a:p>
          <a:p>
            <a:pPr lvl="1"/>
            <a:r>
              <a:rPr lang="en-HU" dirty="0"/>
              <a:t>Adatformázás</a:t>
            </a:r>
          </a:p>
          <a:p>
            <a:endParaRPr lang="en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6BBE-22BF-C201-D4A4-67F5AE4AD6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U" dirty="0"/>
              <a:t>Szenzor</a:t>
            </a:r>
          </a:p>
          <a:p>
            <a:pPr lvl="1"/>
            <a:r>
              <a:rPr lang="en-HU" dirty="0"/>
              <a:t>I2C interface, max 1Mhz</a:t>
            </a:r>
          </a:p>
          <a:p>
            <a:pPr lvl="1"/>
            <a:r>
              <a:rPr lang="en-HU" dirty="0"/>
              <a:t>3V3 - 5V, max. 1.5mA</a:t>
            </a:r>
          </a:p>
          <a:p>
            <a:pPr lvl="1"/>
            <a:r>
              <a:rPr lang="en-HU" dirty="0"/>
              <a:t>-40℃ - 125℃</a:t>
            </a:r>
          </a:p>
          <a:p>
            <a:pPr lvl="1"/>
            <a:r>
              <a:rPr lang="en-HU" dirty="0"/>
              <a:t>Typ. +/- 0.2℃ </a:t>
            </a:r>
          </a:p>
          <a:p>
            <a:pPr lvl="1"/>
            <a:r>
              <a:rPr lang="en-HU" dirty="0"/>
              <a:t>Temp/Humidity</a:t>
            </a:r>
          </a:p>
          <a:p>
            <a:pPr lvl="1"/>
            <a:endParaRPr lang="en-HU" dirty="0"/>
          </a:p>
        </p:txBody>
      </p:sp>
      <p:pic>
        <p:nvPicPr>
          <p:cNvPr id="11" name="Picture 10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BCB595E2-93BD-3278-A7DC-A6E1DAF0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34045"/>
            <a:ext cx="3474758" cy="2316505"/>
          </a:xfrm>
          <a:prstGeom prst="rect">
            <a:avLst/>
          </a:prstGeom>
        </p:spPr>
      </p:pic>
      <p:pic>
        <p:nvPicPr>
          <p:cNvPr id="13" name="Picture 12" descr="A picture containing design&#10;&#10;Description automatically generated">
            <a:extLst>
              <a:ext uri="{FF2B5EF4-FFF2-40B4-BE49-F238E27FC236}">
                <a16:creationId xmlns:a16="http://schemas.microsoft.com/office/drawing/2014/main" id="{258A76C8-A7D8-80F0-A4BC-83934F86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4066635"/>
            <a:ext cx="203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A99C-8997-CBE8-AD19-396F421F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STM32H750B-DK</a:t>
            </a:r>
          </a:p>
        </p:txBody>
      </p:sp>
      <p:pic>
        <p:nvPicPr>
          <p:cNvPr id="5" name="Content Placeholder 4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010558B2-D04D-BFBF-9FDB-4EF3B902D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818710"/>
            <a:ext cx="6734698" cy="54985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D9D7E5-9A2D-2381-CEAE-FD50CC601B24}"/>
                  </a:ext>
                </a:extLst>
              </p14:cNvPr>
              <p14:cNvContentPartPr/>
              <p14:nvPr/>
            </p14:nvContentPartPr>
            <p14:xfrm>
              <a:off x="5727501" y="4099461"/>
              <a:ext cx="182160" cy="1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D9D7E5-9A2D-2381-CEAE-FD50CC601B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2021" y="4083981"/>
                <a:ext cx="212760" cy="4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12251-5A41-02E0-C920-43F6B4C7FBDB}"/>
              </a:ext>
            </a:extLst>
          </p:cNvPr>
          <p:cNvCxnSpPr>
            <a:cxnSpLocks/>
          </p:cNvCxnSpPr>
          <p:nvPr/>
        </p:nvCxnSpPr>
        <p:spPr>
          <a:xfrm>
            <a:off x="521550" y="1583795"/>
            <a:ext cx="1395155" cy="130514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D577AC-FE41-CC55-EE0C-0368A974EF14}"/>
              </a:ext>
            </a:extLst>
          </p:cNvPr>
          <p:cNvSpPr txBox="1"/>
          <p:nvPr/>
        </p:nvSpPr>
        <p:spPr>
          <a:xfrm>
            <a:off x="0" y="1042800"/>
            <a:ext cx="139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sz="3200" dirty="0"/>
              <a:t>ESP-01</a:t>
            </a:r>
            <a:endParaRPr lang="en-H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3C935C-7382-A740-F080-E9E1469043FC}"/>
              </a:ext>
            </a:extLst>
          </p:cNvPr>
          <p:cNvSpPr/>
          <p:nvPr/>
        </p:nvSpPr>
        <p:spPr>
          <a:xfrm>
            <a:off x="3041830" y="3553366"/>
            <a:ext cx="964414" cy="1672390"/>
          </a:xfrm>
          <a:prstGeom prst="ellipse">
            <a:avLst/>
          </a:prstGeom>
          <a:noFill/>
          <a:ln w="381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sz="24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164D43-4CAD-CAF3-89BF-957813BC46E4}"/>
              </a:ext>
            </a:extLst>
          </p:cNvPr>
          <p:cNvSpPr/>
          <p:nvPr/>
        </p:nvSpPr>
        <p:spPr>
          <a:xfrm>
            <a:off x="5067854" y="3879050"/>
            <a:ext cx="964414" cy="731899"/>
          </a:xfrm>
          <a:prstGeom prst="ellipse">
            <a:avLst/>
          </a:prstGeom>
          <a:noFill/>
          <a:ln w="381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A238CC-C1A1-42D4-3530-8288CC707A53}"/>
              </a:ext>
            </a:extLst>
          </p:cNvPr>
          <p:cNvCxnSpPr>
            <a:cxnSpLocks/>
          </p:cNvCxnSpPr>
          <p:nvPr/>
        </p:nvCxnSpPr>
        <p:spPr>
          <a:xfrm flipV="1">
            <a:off x="4719436" y="4476539"/>
            <a:ext cx="444152" cy="46894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C4BB1-DB00-AA2E-645F-5F41EB33D81C}"/>
              </a:ext>
            </a:extLst>
          </p:cNvPr>
          <p:cNvCxnSpPr>
            <a:cxnSpLocks/>
          </p:cNvCxnSpPr>
          <p:nvPr/>
        </p:nvCxnSpPr>
        <p:spPr>
          <a:xfrm flipH="1" flipV="1">
            <a:off x="3739106" y="4519173"/>
            <a:ext cx="504897" cy="42630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71A43A-D9B4-D6E3-F393-AF642EC44775}"/>
              </a:ext>
            </a:extLst>
          </p:cNvPr>
          <p:cNvSpPr txBox="1"/>
          <p:nvPr/>
        </p:nvSpPr>
        <p:spPr>
          <a:xfrm>
            <a:off x="3744347" y="4945481"/>
            <a:ext cx="1825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U" sz="2800" dirty="0">
                <a:solidFill>
                  <a:schemeClr val="bg1"/>
                </a:solidFill>
              </a:rPr>
              <a:t>SEN0385</a:t>
            </a:r>
            <a:endParaRPr lang="en-HU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D8038-9462-4969-3E93-2370DF35FF16}"/>
              </a:ext>
            </a:extLst>
          </p:cNvPr>
          <p:cNvSpPr txBox="1"/>
          <p:nvPr/>
        </p:nvSpPr>
        <p:spPr>
          <a:xfrm>
            <a:off x="5550061" y="1180562"/>
            <a:ext cx="96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sz="2800" dirty="0"/>
              <a:t>MCU</a:t>
            </a:r>
            <a:endParaRPr lang="en-HU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83CD7F7-9BFC-AEF6-08E8-50E889CA09D3}"/>
              </a:ext>
            </a:extLst>
          </p:cNvPr>
          <p:cNvSpPr/>
          <p:nvPr/>
        </p:nvSpPr>
        <p:spPr>
          <a:xfrm flipV="1">
            <a:off x="4365316" y="1389299"/>
            <a:ext cx="719251" cy="577090"/>
          </a:xfrm>
          <a:prstGeom prst="downArrow">
            <a:avLst/>
          </a:prstGeom>
          <a:solidFill>
            <a:srgbClr val="B83A55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000D-B046-A66B-7495-EAF6CF3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MCU/ESP – TCP Szerver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C403-8695-DC25-BB01-1E44CBA4371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HU" dirty="0"/>
              <a:t>MCU/ESP</a:t>
            </a:r>
          </a:p>
          <a:p>
            <a:endParaRPr lang="en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41A0-5804-4668-5B6A-ACFC21EFEA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HU" dirty="0"/>
              <a:t>TCP Szerver</a:t>
            </a:r>
          </a:p>
          <a:p>
            <a:endParaRPr lang="en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71725-32EC-DA7B-6C35-719BA072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9" b="15345"/>
          <a:stretch/>
        </p:blipFill>
        <p:spPr>
          <a:xfrm>
            <a:off x="1967147" y="1358770"/>
            <a:ext cx="4846211" cy="49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85C-5DBA-2E26-1896-B916BF65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en-HU" dirty="0"/>
              <a:t>Algoritmus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F2313-9243-D8AF-E301-4CFC76C106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" t="5761" b="15407"/>
          <a:stretch/>
        </p:blipFill>
        <p:spPr>
          <a:xfrm>
            <a:off x="34484" y="849164"/>
            <a:ext cx="4539994" cy="540857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429255-FD6C-9693-39DD-2FD88C5B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pPr lvl="1"/>
            <a:r>
              <a:rPr lang="en-US" dirty="0"/>
              <a:t>FSM </a:t>
            </a:r>
            <a:r>
              <a:rPr lang="en-US" dirty="0" err="1"/>
              <a:t>vezérlés</a:t>
            </a:r>
            <a:endParaRPr lang="en-US" dirty="0"/>
          </a:p>
          <a:p>
            <a:pPr lvl="1"/>
            <a:r>
              <a:rPr lang="en-US" dirty="0"/>
              <a:t>5 sec </a:t>
            </a:r>
            <a:r>
              <a:rPr lang="en-US" dirty="0" err="1"/>
              <a:t>várakozás</a:t>
            </a:r>
            <a:endParaRPr lang="en-US" dirty="0"/>
          </a:p>
          <a:p>
            <a:pPr lvl="1"/>
            <a:r>
              <a:rPr lang="en-US" dirty="0"/>
              <a:t>PONTOS </a:t>
            </a:r>
            <a:r>
              <a:rPr lang="en-US" dirty="0" err="1"/>
              <a:t>válaszok</a:t>
            </a:r>
            <a:endParaRPr lang="en-US" dirty="0"/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Reset ESP</a:t>
            </a:r>
          </a:p>
          <a:p>
            <a:pPr lvl="1"/>
            <a:r>
              <a:rPr lang="en-US" dirty="0"/>
              <a:t>Reset MCU</a:t>
            </a:r>
          </a:p>
          <a:p>
            <a:pPr lvl="1"/>
            <a:r>
              <a:rPr lang="en-US" dirty="0" err="1"/>
              <a:t>Bárhol</a:t>
            </a:r>
            <a:r>
              <a:rPr lang="en-US" dirty="0"/>
              <a:t> </a:t>
            </a:r>
            <a:r>
              <a:rPr lang="en-US" dirty="0" err="1"/>
              <a:t>előfordulhat</a:t>
            </a:r>
            <a:endParaRPr lang="en-US" dirty="0"/>
          </a:p>
          <a:p>
            <a:r>
              <a:rPr lang="en-US" dirty="0" err="1"/>
              <a:t>Adatküldés</a:t>
            </a:r>
            <a:r>
              <a:rPr lang="en-US" dirty="0"/>
              <a:t> </a:t>
            </a:r>
            <a:r>
              <a:rPr lang="en-US" dirty="0" err="1"/>
              <a:t>másodpercenként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7E76-08B6-8838-3BDC-5DE7911C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Kimenet</a:t>
            </a:r>
          </a:p>
        </p:txBody>
      </p:sp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993FCF27-8305-CDC1-5B9C-10BA51916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67" y="857250"/>
            <a:ext cx="3634465" cy="5529263"/>
          </a:xfrm>
        </p:spPr>
      </p:pic>
    </p:spTree>
    <p:extLst>
      <p:ext uri="{BB962C8B-B14F-4D97-AF65-F5344CB8AC3E}">
        <p14:creationId xmlns:p14="http://schemas.microsoft.com/office/powerpoint/2010/main" val="28951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03F-AFB0-2279-5FD9-EE9AF005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Továbbfejleszthetőség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CC71-EF30-37C3-92D9-6857B9C92A6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HU" dirty="0"/>
              <a:t>TCP SERVER</a:t>
            </a:r>
          </a:p>
          <a:p>
            <a:pPr lvl="1"/>
            <a:r>
              <a:rPr lang="en-HU" dirty="0"/>
              <a:t>Többfelhasználós csatlakozás</a:t>
            </a:r>
          </a:p>
          <a:p>
            <a:r>
              <a:rPr lang="en-HU" dirty="0"/>
              <a:t>Adatbázis</a:t>
            </a:r>
          </a:p>
          <a:p>
            <a:r>
              <a:rPr lang="en-HU" dirty="0"/>
              <a:t>PHP weboldal</a:t>
            </a:r>
          </a:p>
          <a:p>
            <a:pPr lvl="1"/>
            <a:r>
              <a:rPr lang="en-HU" dirty="0"/>
              <a:t>“Börzézés az adatbázisban”</a:t>
            </a:r>
          </a:p>
          <a:p>
            <a:r>
              <a:rPr lang="en-HU" dirty="0"/>
              <a:t>MCU</a:t>
            </a:r>
          </a:p>
          <a:p>
            <a:pPr lvl="1"/>
            <a:r>
              <a:rPr lang="en-HU" dirty="0"/>
              <a:t>Jobb paraméterezhetőség</a:t>
            </a:r>
          </a:p>
        </p:txBody>
      </p:sp>
      <p:pic>
        <p:nvPicPr>
          <p:cNvPr id="7" name="Content Placeholder 6" descr="A picture containing text, screenshot, robot&#10;&#10;Description automatically generated">
            <a:extLst>
              <a:ext uri="{FF2B5EF4-FFF2-40B4-BE49-F238E27FC236}">
                <a16:creationId xmlns:a16="http://schemas.microsoft.com/office/drawing/2014/main" id="{9F9282AC-605D-75CE-AFC2-CE8A399AFC3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76809"/>
            <a:ext cx="4352925" cy="2448520"/>
          </a:xfrm>
        </p:spPr>
      </p:pic>
      <p:pic>
        <p:nvPicPr>
          <p:cNvPr id="9" name="Content Placeholder 8" descr="A picture containing screenshot, circle, blue&#10;&#10;Description automatically generated">
            <a:extLst>
              <a:ext uri="{FF2B5EF4-FFF2-40B4-BE49-F238E27FC236}">
                <a16:creationId xmlns:a16="http://schemas.microsoft.com/office/drawing/2014/main" id="{0EEEC609-0E82-8C00-CBF5-14D2EC8D44C0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03054"/>
            <a:ext cx="4352925" cy="2277693"/>
          </a:xfrm>
        </p:spPr>
      </p:pic>
    </p:spTree>
    <p:extLst>
      <p:ext uri="{BB962C8B-B14F-4D97-AF65-F5344CB8AC3E}">
        <p14:creationId xmlns:p14="http://schemas.microsoft.com/office/powerpoint/2010/main" val="285415652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6595</TotalTime>
  <Words>155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bme_ftsrg_hun_micskei_v7</vt:lpstr>
      <vt:lpstr>Adatgyűjtés és vezeték  nélküli adattovábbítás</vt:lpstr>
      <vt:lpstr>Feladatkiírás</vt:lpstr>
      <vt:lpstr>Alkotóelemek</vt:lpstr>
      <vt:lpstr>Alkotóelemek</vt:lpstr>
      <vt:lpstr>STM32H750B-DK</vt:lpstr>
      <vt:lpstr>MCU/ESP – TCP Szerver</vt:lpstr>
      <vt:lpstr>Algoritmus</vt:lpstr>
      <vt:lpstr>Kimenet</vt:lpstr>
      <vt:lpstr>Továbbfejleszthetőség</vt:lpstr>
      <vt:lpstr>Köszönöm a figyelmet!</vt:lpstr>
    </vt:vector>
  </TitlesOfParts>
  <Company>Budapesti Műszaki és Gazdaságtudományi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Tamás Kovácsházy</dc:creator>
  <cp:lastModifiedBy>Papp Dominik Edvárd</cp:lastModifiedBy>
  <cp:revision>450</cp:revision>
  <dcterms:created xsi:type="dcterms:W3CDTF">2009-01-28T13:20:49Z</dcterms:created>
  <dcterms:modified xsi:type="dcterms:W3CDTF">2023-06-04T20:20:51Z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0x01010051DF553327B3A54EB27E3DE53B8B4054</vt:lpwstr>
  </property>
</Properties>
</file>